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Протоколирование и…"/>
          <p:cNvSpPr txBox="1"/>
          <p:nvPr/>
        </p:nvSpPr>
        <p:spPr>
          <a:xfrm>
            <a:off x="1095451" y="2199227"/>
            <a:ext cx="6927748" cy="15973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Протоколирование и</a:t>
            </a:r>
          </a:p>
          <a:p>
            <a: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t>Исключения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habr.com/post/113145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астраива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Настраиваем</a:t>
            </a:r>
          </a:p>
        </p:txBody>
      </p:sp>
      <p:sp>
        <p:nvSpPr>
          <p:cNvPr id="58" name="Если нам надо было настроить slf4j на commons-logging, то надо было написать…"/>
          <p:cNvSpPr txBox="1"/>
          <p:nvPr/>
        </p:nvSpPr>
        <p:spPr>
          <a:xfrm>
            <a:off x="390522" y="699928"/>
            <a:ext cx="8362956" cy="380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нам надо было настроить slf4j на commons-logging, то надо было написать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org.slf4j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slf4j-api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1.7.25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org.slf4j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slf4j-jcl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1.7.25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commons-logging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commons-logging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version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1.2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version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оздание логер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Создание логера</a:t>
            </a:r>
          </a:p>
        </p:txBody>
      </p:sp>
      <p:sp>
        <p:nvSpPr>
          <p:cNvPr id="61" name="public class AccountService {…"/>
          <p:cNvSpPr txBox="1"/>
          <p:nvPr/>
        </p:nvSpPr>
        <p:spPr>
          <a:xfrm>
            <a:off x="390522" y="1136650"/>
            <a:ext cx="8362956" cy="287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AccountService 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</a:t>
            </a:r>
            <a:r>
              <a:rPr>
                <a:solidFill>
                  <a:srgbClr val="011480"/>
                </a:solidFill>
              </a:rPr>
              <a:t>private static final </a:t>
            </a:r>
            <a:r>
              <a:rPr b="0"/>
              <a:t>Logger </a:t>
            </a:r>
            <a:r>
              <a:rPr i="1">
                <a:solidFill>
                  <a:srgbClr val="66187A"/>
                </a:solidFill>
              </a:rPr>
              <a:t>LOGGER </a:t>
            </a:r>
            <a:r>
              <a:rPr b="0"/>
              <a:t>= LoggerFactory.</a:t>
            </a:r>
            <a:r>
              <a:rPr b="0" i="1"/>
              <a:t>getLogger</a:t>
            </a:r>
            <a:r>
              <a:rPr b="0"/>
              <a:t>(AccountService.</a:t>
            </a:r>
            <a:r>
              <a:rPr>
                <a:solidFill>
                  <a:srgbClr val="011480"/>
                </a:solidFill>
              </a:rPr>
              <a:t>class</a:t>
            </a:r>
            <a:r>
              <a:rPr b="0"/>
              <a:t>);</a:t>
            </a:r>
            <a:endParaRPr b="0"/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 многих проектах принят стандарт именовать логер как log или logger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Иногда его делают </a:t>
            </a:r>
            <a:r>
              <a:rPr b="1">
                <a:solidFill>
                  <a:srgbClr val="000064"/>
                </a:solidFill>
              </a:rPr>
              <a:t>protected</a:t>
            </a:r>
            <a:r>
              <a:t> для переиспользования в наследниках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Лучше всего логер привязывать  к конкретному классу, как здесь </a:t>
            </a:r>
            <a:r>
              <a:rPr i="1"/>
              <a:t>getLogger</a:t>
            </a:r>
            <a:r>
              <a:t>(AccountService.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00064"/>
                </a:solidFill>
              </a:rPr>
              <a:t>static</a:t>
            </a:r>
            <a:r>
              <a:t> — логер Threadsafe, поэтому не имеет смысла создавать его каждый раз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00064"/>
                </a:solidFill>
              </a:rPr>
              <a:t>final</a:t>
            </a:r>
            <a:r>
              <a:t> — было бы не очень здорово, если бы в каком-нибудь методе его кто-нибудь подменил, да?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име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64" name="Отправка сообщения логеру…"/>
          <p:cNvSpPr txBox="1"/>
          <p:nvPr/>
        </p:nvSpPr>
        <p:spPr>
          <a:xfrm>
            <a:off x="390522" y="1066800"/>
            <a:ext cx="8362956" cy="300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Отправка сообщения логеру</a:t>
            </a:r>
          </a:p>
          <a:p>
            <a:pPr indent="381000" algn="l" defTabSz="241101">
              <a:lnSpc>
                <a:spcPct val="150000"/>
              </a:lnSpc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"start money transfer from {} to {} sum {}"</a:t>
            </a:r>
            <a:r>
              <a:rPr b="0">
                <a:solidFill>
                  <a:srgbClr val="000000"/>
                </a:solidFill>
              </a:rPr>
              <a:t>,from, to, sum);</a:t>
            </a:r>
            <a:endParaRPr b="0">
              <a:solidFill>
                <a:srgbClr val="00000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Методы debug, error, warning, info, trace соответствуют уровням к которым относятся сообщения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было бы написать </a:t>
            </a:r>
          </a:p>
          <a:p>
            <a:pPr indent="381000" algn="l" defTabSz="241101">
              <a:lnSpc>
                <a:spcPct val="150000"/>
              </a:lnSpc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"start money transfer from "</a:t>
            </a:r>
            <a:r>
              <a:rPr b="0">
                <a:solidFill>
                  <a:srgbClr val="000000"/>
                </a:solidFill>
              </a:rPr>
              <a:t>+from+</a:t>
            </a:r>
            <a:r>
              <a:t>" to "</a:t>
            </a:r>
            <a:r>
              <a:rPr b="0">
                <a:solidFill>
                  <a:srgbClr val="000000"/>
                </a:solidFill>
              </a:rPr>
              <a:t>+to+</a:t>
            </a:r>
            <a:r>
              <a:t>" sum «</a:t>
            </a:r>
            <a:r>
              <a:rPr b="0">
                <a:solidFill>
                  <a:srgbClr val="000000"/>
                </a:solidFill>
              </a:rPr>
              <a:t>+sum);</a:t>
            </a:r>
            <a:endParaRPr b="0">
              <a:solidFill>
                <a:srgbClr val="000000"/>
              </a:solidFill>
            </a:endParaRPr>
          </a:p>
          <a:p>
            <a:pPr lvl="1" indent="381000"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тогда придется каждый раз вычислять строку независимо от того, включено ли логирование для данного уровня или нет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необходимо залогировать исключение </a:t>
            </a:r>
          </a:p>
          <a:p>
            <a:pPr indent="381000"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.error(</a:t>
            </a:r>
            <a:r>
              <a:t>"Error while transferring"</a:t>
            </a:r>
            <a:r>
              <a:rPr b="0">
                <a:solidFill>
                  <a:srgbClr val="000000"/>
                </a:solidFill>
              </a:rPr>
              <a:t>, exception);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име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67" name="Еще раз вернемся к примеру уже с пониманием, что происходит…"/>
          <p:cNvSpPr txBox="1"/>
          <p:nvPr/>
        </p:nvSpPr>
        <p:spPr>
          <a:xfrm>
            <a:off x="390522" y="1081220"/>
            <a:ext cx="8362956" cy="3676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раз вернемся к примеру уже с пониманием, что происходит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AccountService 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</a:t>
            </a:r>
            <a:r>
              <a:rPr>
                <a:solidFill>
                  <a:srgbClr val="011480"/>
                </a:solidFill>
              </a:rPr>
              <a:t>private static final </a:t>
            </a:r>
            <a:r>
              <a:rPr b="0"/>
              <a:t>Logger </a:t>
            </a:r>
            <a:r>
              <a:rPr i="1">
                <a:solidFill>
                  <a:srgbClr val="66187A"/>
                </a:solidFill>
              </a:rPr>
              <a:t>LOGGER </a:t>
            </a:r>
            <a:r>
              <a:rPr b="0"/>
              <a:t>= LoggerFactory.</a:t>
            </a:r>
            <a:r>
              <a:rPr b="0" i="1"/>
              <a:t>getLogger</a:t>
            </a:r>
            <a:r>
              <a:rPr b="0"/>
              <a:t>(AccountService.</a:t>
            </a:r>
            <a:r>
              <a:rPr>
                <a:solidFill>
                  <a:srgbClr val="011480"/>
                </a:solidFill>
              </a:rPr>
              <a:t>class</a:t>
            </a:r>
            <a:r>
              <a:rPr b="0"/>
              <a:t>);</a:t>
            </a:r>
            <a:endParaRPr b="0"/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transferMoney(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from,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to,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BigDecimal sum){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"start money transfer from {} to {} sum {}"</a:t>
            </a:r>
            <a:r>
              <a:rPr b="0">
                <a:solidFill>
                  <a:srgbClr val="000000"/>
                </a:solidFill>
              </a:rPr>
              <a:t>,from, to, sum);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Account fromAccount = </a:t>
            </a:r>
            <a:r>
              <a:rPr b="1">
                <a:solidFill>
                  <a:srgbClr val="66187A"/>
                </a:solidFill>
              </a:rPr>
              <a:t>accountRepository</a:t>
            </a:r>
            <a:r>
              <a:t>.loadByNumber(from);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Account toAccount = </a:t>
            </a:r>
            <a:r>
              <a:rPr b="1">
                <a:solidFill>
                  <a:srgbClr val="66187A"/>
                </a:solidFill>
              </a:rPr>
              <a:t>accountRepository</a:t>
            </a:r>
            <a:r>
              <a:t>.loadByNumber(to);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(fromAccount.getAvailableSum().compareTo(sum)&gt;</a:t>
            </a:r>
            <a:r>
              <a:rPr>
                <a:solidFill>
                  <a:srgbClr val="0432FF"/>
                </a:solidFill>
              </a:rPr>
              <a:t>0</a:t>
            </a:r>
            <a:r>
              <a:t>){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"{} account has enough founds - begin transfer {} to {}"</a:t>
            </a:r>
            <a:r>
              <a:rPr b="0">
                <a:solidFill>
                  <a:srgbClr val="000000"/>
                </a:solidFill>
              </a:rPr>
              <a:t>, from, sum, to);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    fromAccount.withdraw(sum);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    toAccount.deposit(sum);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 b="1">
                <a:solidFill>
                  <a:srgbClr val="011480"/>
                </a:solidFill>
              </a:rPr>
              <a:t>else </a:t>
            </a:r>
            <a:r>
              <a:t>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MoneyTransferException(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        String.</a:t>
            </a:r>
            <a:r>
              <a:rPr b="0" i="1">
                <a:solidFill>
                  <a:srgbClr val="000000"/>
                </a:solidFill>
              </a:rPr>
              <a:t>format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"Not enough founds on %s to transfer %s"</a:t>
            </a:r>
            <a:r>
              <a:rPr b="0">
                <a:solidFill>
                  <a:srgbClr val="000000"/>
                </a:solidFill>
              </a:rPr>
              <a:t>, from, sum));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.info(</a:t>
            </a:r>
            <a:r>
              <a:t>"money transferred from {} to {} sum {}"</a:t>
            </a:r>
            <a:r>
              <a:rPr b="0">
                <a:solidFill>
                  <a:srgbClr val="000000"/>
                </a:solidFill>
              </a:rPr>
              <a:t>,from, to, sum);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оздание логер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Создание логера</a:t>
            </a:r>
          </a:p>
        </p:txBody>
      </p:sp>
      <p:sp>
        <p:nvSpPr>
          <p:cNvPr id="70" name="public class AccountService {…"/>
          <p:cNvSpPr txBox="1"/>
          <p:nvPr/>
        </p:nvSpPr>
        <p:spPr>
          <a:xfrm>
            <a:off x="390522" y="1136650"/>
            <a:ext cx="8362956" cy="287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AccountService 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</a:t>
            </a:r>
            <a:r>
              <a:rPr>
                <a:solidFill>
                  <a:srgbClr val="011480"/>
                </a:solidFill>
              </a:rPr>
              <a:t>private static final </a:t>
            </a:r>
            <a:r>
              <a:rPr b="0"/>
              <a:t>Logger </a:t>
            </a:r>
            <a:r>
              <a:rPr i="1">
                <a:solidFill>
                  <a:srgbClr val="66187A"/>
                </a:solidFill>
              </a:rPr>
              <a:t>LOGGER </a:t>
            </a:r>
            <a:r>
              <a:rPr b="0"/>
              <a:t>= LoggerFactory.</a:t>
            </a:r>
            <a:r>
              <a:rPr b="0" i="1"/>
              <a:t>getLogger</a:t>
            </a:r>
            <a:r>
              <a:rPr b="0"/>
              <a:t>(AccountService.</a:t>
            </a:r>
            <a:r>
              <a:rPr>
                <a:solidFill>
                  <a:srgbClr val="011480"/>
                </a:solidFill>
              </a:rPr>
              <a:t>class</a:t>
            </a:r>
            <a:r>
              <a:rPr b="0"/>
              <a:t>);</a:t>
            </a:r>
            <a:endParaRPr b="0"/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 многих проектах принят стандарт именовать логер как log или logger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Иногда его делают </a:t>
            </a:r>
            <a:r>
              <a:rPr b="1">
                <a:solidFill>
                  <a:srgbClr val="000064"/>
                </a:solidFill>
              </a:rPr>
              <a:t>protected</a:t>
            </a:r>
            <a:r>
              <a:t> для переиспользования в наследниках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Лучше всего логер привязывать  к конкретному классу, как здесь </a:t>
            </a:r>
            <a:r>
              <a:rPr i="1"/>
              <a:t>getLogger</a:t>
            </a:r>
            <a:r>
              <a:t>(AccountService.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00064"/>
                </a:solidFill>
              </a:rPr>
              <a:t>static</a:t>
            </a:r>
            <a:r>
              <a:t> — логер Threadsafe, поэтому не имеет смысла создавать его каждый раз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00064"/>
                </a:solidFill>
              </a:rPr>
              <a:t>final</a:t>
            </a:r>
            <a:r>
              <a:t> — было бы не очень здорово, если бы в каком-нибудь методе его кто-нибудь подменил, да?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ообщ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Сообщения</a:t>
            </a:r>
          </a:p>
        </p:txBody>
      </p:sp>
      <p:sp>
        <p:nvSpPr>
          <p:cNvPr id="73" name="После запуска получаем в консоль следующие сообщения…"/>
          <p:cNvSpPr txBox="1"/>
          <p:nvPr/>
        </p:nvSpPr>
        <p:spPr>
          <a:xfrm>
            <a:off x="390522" y="1133474"/>
            <a:ext cx="8362956" cy="2876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После запуска получаем в консоль следующие сообщения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19:30:34.616 [main] DEBUG ru.sbt.java_school.log.AccountService - start money transfer from 202028100380090010 to 20202810160080010 sum 1500.09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19:30:34.636 [main] DEBUG ru.sbt.java_school.log.AccountService - 202028100380090010 account has enough founds - begin transfer 1500.09 to 20202810160080010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19:30:34.636 [main] INFO ru.sbt.java_school.log.AccountService - money transferred from 202028100380090010 to 20202810160080010 sum 1500.09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что делать, если мы хотим дублировать в файл и вообще в другом виде?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Меняем получателей и форма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Меняем получателей и формат</a:t>
            </a:r>
          </a:p>
        </p:txBody>
      </p:sp>
      <p:sp>
        <p:nvSpPr>
          <p:cNvPr id="76" name="Создаем в resources logback.xml и пишем там…"/>
          <p:cNvSpPr txBox="1"/>
          <p:nvPr/>
        </p:nvSpPr>
        <p:spPr>
          <a:xfrm>
            <a:off x="390522" y="784224"/>
            <a:ext cx="8362956" cy="35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Создаем в resources logback.xml и пишем там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configuration </a:t>
            </a:r>
            <a:r>
              <a:rPr>
                <a:solidFill>
                  <a:srgbClr val="0432FF"/>
                </a:solidFill>
              </a:rPr>
              <a:t>scan=</a:t>
            </a:r>
            <a:r>
              <a:rPr>
                <a:solidFill>
                  <a:srgbClr val="018001"/>
                </a:solidFill>
              </a:rPr>
              <a:t>"true" </a:t>
            </a:r>
            <a:r>
              <a:rPr>
                <a:solidFill>
                  <a:srgbClr val="0432FF"/>
                </a:solidFill>
              </a:rPr>
              <a:t>scanPeriod=</a:t>
            </a:r>
            <a:r>
              <a:rPr>
                <a:solidFill>
                  <a:srgbClr val="018001"/>
                </a:solidFill>
              </a:rPr>
              <a:t>"30 seconds" 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appender </a:t>
            </a:r>
            <a:r>
              <a:rPr>
                <a:solidFill>
                  <a:srgbClr val="0432FF"/>
                </a:solidFill>
              </a:rPr>
              <a:t>name=</a:t>
            </a:r>
            <a:r>
              <a:t>"STDOUT"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"ch.qos.logback.core.ConsoleAppender"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  <a:r>
              <a:t>%d{HH:mm:ss} %-5level %logger{1} - %msg%n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appender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appender </a:t>
            </a:r>
            <a:r>
              <a:rPr>
                <a:solidFill>
                  <a:srgbClr val="0432FF"/>
                </a:solidFill>
              </a:rPr>
              <a:t>name=</a:t>
            </a:r>
            <a:r>
              <a:t>"FILE"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"ch.qos.logback.core.FileAppender"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file</a:t>
            </a:r>
            <a:r>
              <a:t>&gt;</a:t>
            </a:r>
            <a:r>
              <a:t>stanalone.log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file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append</a:t>
            </a:r>
            <a:r>
              <a:t>&gt;</a:t>
            </a:r>
            <a:r>
              <a:t>true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append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  <a:r>
              <a:t>%d{HH:mm:ss.SSS} [%thread] %-5level %logger{30} - %msg%n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appender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root </a:t>
            </a:r>
            <a:r>
              <a:rPr>
                <a:solidFill>
                  <a:srgbClr val="0432FF"/>
                </a:solidFill>
              </a:rPr>
              <a:t>level=</a:t>
            </a:r>
            <a:r>
              <a:t>"debug"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appender-ref </a:t>
            </a:r>
            <a:r>
              <a:rPr>
                <a:solidFill>
                  <a:srgbClr val="0432FF"/>
                </a:solidFill>
              </a:rPr>
              <a:t>ref=</a:t>
            </a:r>
            <a:r>
              <a:rPr>
                <a:solidFill>
                  <a:srgbClr val="018001"/>
                </a:solidFill>
              </a:rPr>
              <a:t>"STDOUT"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appender-ref </a:t>
            </a:r>
            <a:r>
              <a:rPr>
                <a:solidFill>
                  <a:srgbClr val="0432FF"/>
                </a:solidFill>
              </a:rPr>
              <a:t>ref=</a:t>
            </a:r>
            <a:r>
              <a:rPr>
                <a:solidFill>
                  <a:srgbClr val="018001"/>
                </a:solidFill>
              </a:rPr>
              <a:t>"FILE"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root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имер фильтр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 фильтра</a:t>
            </a:r>
          </a:p>
        </p:txBody>
      </p:sp>
      <p:sp>
        <p:nvSpPr>
          <p:cNvPr id="79" name="Теперь мы пишем и в файл и в консоль, причем в разных форматах…"/>
          <p:cNvSpPr txBox="1"/>
          <p:nvPr/>
        </p:nvSpPr>
        <p:spPr>
          <a:xfrm>
            <a:off x="390522" y="815974"/>
            <a:ext cx="8362956" cy="3511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Теперь мы пишем и в файл и в консоль, причем в разных форматах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что, если мы хотим усложнить задачу и в файл писать вообще все, а на консоль только INFO и ниже?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appender </a:t>
            </a:r>
            <a:r>
              <a:rPr>
                <a:solidFill>
                  <a:srgbClr val="0432FF"/>
                </a:solidFill>
              </a:rPr>
              <a:t>name=</a:t>
            </a:r>
            <a:r>
              <a:t>"STDOUT"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"ch.qos.logback.core.ConsoleAppender"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  <a:r>
              <a:t>%d{HH:mm:ss} %-5level %logger{1} - %msg%n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pattern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encoder</a:t>
            </a:r>
            <a:r>
              <a:t>&gt;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filter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"ch.qos.logback.classic.filter.ThresholdFilter"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level</a:t>
            </a:r>
            <a:r>
              <a:t>&gt;</a:t>
            </a:r>
            <a:r>
              <a:t>INFO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level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filter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appender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&lt;!-- Конфигурация file appender-а не изменилась --&gt; 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root </a:t>
            </a:r>
            <a:r>
              <a:rPr>
                <a:solidFill>
                  <a:srgbClr val="0432FF"/>
                </a:solidFill>
              </a:rPr>
              <a:t>level=</a:t>
            </a:r>
            <a:r>
              <a:t>"trace"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appender-ref </a:t>
            </a:r>
            <a:r>
              <a:rPr>
                <a:solidFill>
                  <a:srgbClr val="0432FF"/>
                </a:solidFill>
              </a:rPr>
              <a:t>ref=</a:t>
            </a:r>
            <a:r>
              <a:rPr>
                <a:solidFill>
                  <a:srgbClr val="018001"/>
                </a:solidFill>
              </a:rPr>
              <a:t>"STDOUT"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appender-ref </a:t>
            </a:r>
            <a:r>
              <a:rPr>
                <a:solidFill>
                  <a:srgbClr val="0432FF"/>
                </a:solidFill>
              </a:rPr>
              <a:t>ref=</a:t>
            </a:r>
            <a:r>
              <a:rPr>
                <a:solidFill>
                  <a:srgbClr val="018001"/>
                </a:solidFill>
              </a:rPr>
              <a:t>"FILE"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root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очечная настройка уровней логир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Точечная настройка уровней логирования</a:t>
            </a:r>
          </a:p>
        </p:txBody>
      </p:sp>
      <p:sp>
        <p:nvSpPr>
          <p:cNvPr id="82" name="Допустим у нас все логеры в режиме info, но по одному их них мы хотим получить информацию уровня debug…"/>
          <p:cNvSpPr txBox="1"/>
          <p:nvPr/>
        </p:nvSpPr>
        <p:spPr>
          <a:xfrm>
            <a:off x="390522" y="930274"/>
            <a:ext cx="8362956" cy="3282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Допустим у нас все логеры в режиме info, но по одному их них мы хотим получить информацию уровня debug</a:t>
            </a:r>
          </a:p>
          <a:p>
            <a:pPr algn="l" defTabSz="241101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AccountRepository 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</a:t>
            </a:r>
            <a:r>
              <a:rPr>
                <a:solidFill>
                  <a:srgbClr val="011480"/>
                </a:solidFill>
              </a:rPr>
              <a:t>public static final </a:t>
            </a:r>
            <a:r>
              <a:rPr b="0"/>
              <a:t>Logger </a:t>
            </a:r>
            <a:r>
              <a:rPr i="1">
                <a:solidFill>
                  <a:srgbClr val="66187A"/>
                </a:solidFill>
              </a:rPr>
              <a:t>LOGGER </a:t>
            </a:r>
            <a:r>
              <a:rPr b="0"/>
              <a:t>= LoggerFactory.</a:t>
            </a:r>
            <a:r>
              <a:rPr b="0" i="1"/>
              <a:t>getLogger</a:t>
            </a:r>
            <a:r>
              <a:rPr b="0"/>
              <a:t>(AccountRepository.</a:t>
            </a:r>
            <a:r>
              <a:rPr>
                <a:solidFill>
                  <a:srgbClr val="011480"/>
                </a:solidFill>
              </a:rPr>
              <a:t>class</a:t>
            </a:r>
            <a:r>
              <a:rPr b="0"/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Account loadByNumber(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from) {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.trace(</a:t>
            </a:r>
            <a:r>
              <a:t>"loadByNumber {} "</a:t>
            </a:r>
            <a:r>
              <a:rPr b="0">
                <a:solidFill>
                  <a:srgbClr val="000000"/>
                </a:solidFill>
              </a:rPr>
              <a:t>,from);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Нужно включить 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configuration </a:t>
            </a:r>
            <a:r>
              <a:rPr>
                <a:solidFill>
                  <a:srgbClr val="0432FF"/>
                </a:solidFill>
              </a:rPr>
              <a:t>scan=</a:t>
            </a:r>
            <a:r>
              <a:rPr>
                <a:solidFill>
                  <a:srgbClr val="018001"/>
                </a:solidFill>
              </a:rPr>
              <a:t>"true" </a:t>
            </a:r>
            <a:r>
              <a:rPr>
                <a:solidFill>
                  <a:srgbClr val="0432FF"/>
                </a:solidFill>
              </a:rPr>
              <a:t>scanPeriod=</a:t>
            </a:r>
            <a:r>
              <a:rPr>
                <a:solidFill>
                  <a:srgbClr val="018001"/>
                </a:solidFill>
              </a:rPr>
              <a:t>"30 seconds"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... 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logger </a:t>
            </a:r>
            <a:r>
              <a:rPr>
                <a:solidFill>
                  <a:srgbClr val="0432FF"/>
                </a:solidFill>
              </a:rPr>
              <a:t>name=</a:t>
            </a:r>
            <a:r>
              <a:t>"ru.sbt.java_school.log.AccountRepository" </a:t>
            </a:r>
            <a:r>
              <a:rPr>
                <a:solidFill>
                  <a:srgbClr val="0432FF"/>
                </a:solidFill>
              </a:rPr>
              <a:t>level=</a:t>
            </a:r>
            <a:r>
              <a:t>"TRACE"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Учитывается иерархия пакетов (ru.sbt.java_school — настроит все логеры в подпакетах)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Больше возможносте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Больше возможностей</a:t>
            </a:r>
          </a:p>
        </p:txBody>
      </p:sp>
      <p:sp>
        <p:nvSpPr>
          <p:cNvPr id="85" name="Все эти изменения мы вносили без изменения кодовой базы!…"/>
          <p:cNvSpPr txBox="1"/>
          <p:nvPr/>
        </p:nvSpPr>
        <p:spPr>
          <a:xfrm>
            <a:off x="390522" y="918246"/>
            <a:ext cx="8362956" cy="3829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эти изменения мы вносили без изменения кодовой базы!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больше appender-ов (можно добавлять свои)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ConsoleAppender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FileAppender RollingFileAppender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SocketAppender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DBAppender — часто пишут велосипеды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SMTPAppeder и т.п.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больше фильтров (перечислены не все, можно добавлять свои)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LevelFilter — только на один уровень логирования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ThresholdFilter — меньше чем заданный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EvaluatorFilter — отбор по regexp-у и другим скриптам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MarkerFilter — отбор по marker-у — log.&lt;level&gt;(&lt;marker&gt;,&lt;format&gt;,&lt;params&gt;)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Мотивац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Мотивация</a:t>
            </a:r>
          </a:p>
        </p:txBody>
      </p:sp>
      <p:sp>
        <p:nvSpPr>
          <p:cNvPr id="34" name="«Я слышал, что логирование — это когда мы пишем в консоль или в файл что произошло в программе зачем мне нужны какие-то библиотеки, когда есть System.out.println ?»"/>
          <p:cNvSpPr txBox="1"/>
          <p:nvPr/>
        </p:nvSpPr>
        <p:spPr>
          <a:xfrm>
            <a:off x="390522" y="2276474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«Я слышал, что логирование — это когда мы пишем в консоль или в файл что произошло в программе зачем мне нужны какие-то библиотеки, когда есть System.out.println ?»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Экранирование логир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Экранирование логирования</a:t>
            </a:r>
          </a:p>
        </p:txBody>
      </p:sp>
      <p:sp>
        <p:nvSpPr>
          <p:cNvPr id="88" name="Несмотря на то, что данные примеры конфигурирования относятся к logback-у, похожие возможности должны быть и у других библиотек…"/>
          <p:cNvSpPr txBox="1"/>
          <p:nvPr/>
        </p:nvSpPr>
        <p:spPr>
          <a:xfrm>
            <a:off x="390522" y="785838"/>
            <a:ext cx="8362956" cy="38671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Несмотря на то, что данные примеры конфигурирования относятся к logback-у, похожие возможности должны быть и у других библиотек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Вернемся к slf4j. Рассмотрим следующий примеры логирования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"Can't withdraw from account {}" 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87A"/>
                </a:solidFill>
              </a:rPr>
              <a:t>accountRepository</a:t>
            </a:r>
            <a:r>
              <a:rPr b="0">
                <a:solidFill>
                  <a:srgbClr val="000000"/>
                </a:solidFill>
              </a:rPr>
              <a:t>.findById(id).getName());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"obtained byte message from other system {}"</a:t>
            </a:r>
            <a:r>
              <a:rPr b="0">
                <a:solidFill>
                  <a:srgbClr val="000000"/>
                </a:solidFill>
              </a:rPr>
              <a:t>, msg.convert2JSON());</a:t>
            </a:r>
            <a:endParaRPr b="0">
              <a:solidFill>
                <a:srgbClr val="00000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Несмотря на то, что мы не вычисляем сообщение для лога, мы по прежнему вычисляем аргументы, что может занять длительное время, поэтому данные строки нужно переписать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if</a:t>
            </a:r>
            <a:r>
              <a:t>(</a:t>
            </a:r>
            <a:r>
              <a:rPr b="1" i="1">
                <a:solidFill>
                  <a:srgbClr val="66187A"/>
                </a:solidFill>
              </a:rPr>
              <a:t>LOGGER</a:t>
            </a:r>
            <a:r>
              <a:t>.isDebugEnabled()){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"obtained byte message from other system {}"</a:t>
            </a:r>
            <a:r>
              <a:rPr b="0">
                <a:solidFill>
                  <a:srgbClr val="000000"/>
                </a:solidFill>
              </a:rPr>
              <a:t>, msg.convert2JSON());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Естественно, не все сообщения надо оборачивать в этот if, а только там долгое вычисление аргументов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Экранирование логир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Экранирование логирования</a:t>
            </a:r>
          </a:p>
        </p:txBody>
      </p:sp>
      <p:sp>
        <p:nvSpPr>
          <p:cNvPr id="91" name="В JUL есть возможность вызывать логер с отложенным вычислением сообщения…"/>
          <p:cNvSpPr txBox="1"/>
          <p:nvPr/>
        </p:nvSpPr>
        <p:spPr>
          <a:xfrm>
            <a:off x="390522" y="2009775"/>
            <a:ext cx="8362956" cy="1123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JUL есть возможность вызывать логер с отложенным вычислением сообщения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java.util.logging.Logger l = 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l.info(()-&gt;</a:t>
            </a:r>
            <a:r>
              <a:rPr b="1">
                <a:solidFill>
                  <a:srgbClr val="018001"/>
                </a:solidFill>
              </a:rPr>
              <a:t>"Name is "</a:t>
            </a:r>
            <a:r>
              <a:t>+</a:t>
            </a:r>
            <a:r>
              <a:rPr b="1" i="1">
                <a:solidFill>
                  <a:srgbClr val="66187A"/>
                </a:solidFill>
              </a:rPr>
              <a:t>accountRepository</a:t>
            </a:r>
            <a:r>
              <a:t>.findById(id).getName());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в SLF4J… ну… https://jira.qos.ch/browse/SLF4J-371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Логирование JVM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Логирование JVM</a:t>
            </a:r>
          </a:p>
        </p:txBody>
      </p:sp>
      <p:sp>
        <p:nvSpPr>
          <p:cNvPr id="94" name="В JVM есть флаги включающие логирование всяких интересных штук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JVM есть флаги включающие логирование всяких интересных штук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-verbose — логирование загрузки классов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-Xloggc:gc.log  — логирует работу gc в указанный файл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-Xprof — выдает информацию ходе исполнения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Мысли в слух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Мысли в слух</a:t>
            </a:r>
          </a:p>
        </p:txBody>
      </p:sp>
      <p:sp>
        <p:nvSpPr>
          <p:cNvPr id="97" name="Очень легко забыть про логирование при разработке, ведь пользоваться отладчиком гораздо удобнее!…"/>
          <p:cNvSpPr txBox="1"/>
          <p:nvPr/>
        </p:nvSpPr>
        <p:spPr>
          <a:xfrm>
            <a:off x="390522" y="699928"/>
            <a:ext cx="8362956" cy="415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Очень легко забыть про логирование при разработке, ведь пользоваться отладчиком гораздо удобнее!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Однако передача программы на тестовые среды может послужить стимулом по улучшению протоколированная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произошла ошибка и пришлось залезать на базу к тестерам или спрашивать у них кучу вопросов — верный признак того, что надо улучшить протоколирование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Помните — вытащить данные PROD-а гораздо дольше и сложнее, особенно в банке!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Никогда не теряйте стектрейс исключений. Если вы на клиент отдаете только сообщение — не забудьте залакировать стектрейс.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НИКОГДА не пишите ex.printStackTrace(); пользуйтесь логером!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Часто во время разработки хочется вызвать System.out.println и это нормально! Просто когда возникает это желания — пишите в log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Prod-е или на серьезных тестовых средах будет включен уровень не выше INFO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ройдены темы. 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Пройдены темы. Вопросы</a:t>
            </a:r>
          </a:p>
        </p:txBody>
      </p:sp>
      <p:sp>
        <p:nvSpPr>
          <p:cNvPr id="100" name="Логирование — зачем это нужно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Логирование — зачем это нужно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создать логер и какие функции вызывать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настраивать протоколирование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Best practices в коде и дизайне</a:t>
            </a:r>
          </a:p>
        </p:txBody>
      </p:sp>
      <p:pic>
        <p:nvPicPr>
          <p:cNvPr id="101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Исключения. Мотивац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Исключения. Мотивация</a:t>
            </a:r>
          </a:p>
        </p:txBody>
      </p:sp>
      <p:sp>
        <p:nvSpPr>
          <p:cNvPr id="104" name="Исключения, зачем они?…"/>
          <p:cNvSpPr txBox="1"/>
          <p:nvPr/>
        </p:nvSpPr>
        <p:spPr>
          <a:xfrm>
            <a:off x="390522" y="2157253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Исключения, зачем они?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Они же медленные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Лишний синтаксис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Чем плох возвращаемый код ошибки или установка глобальной переменной errorNo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сключения. Мотивац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Исключения. Мотивация</a:t>
            </a:r>
          </a:p>
        </p:txBody>
      </p:sp>
      <p:sp>
        <p:nvSpPr>
          <p:cNvPr id="107" name="Возвращать коды ошибок не всегда возможно — они ограничивают диапазон выводимых значений…"/>
          <p:cNvSpPr txBox="1"/>
          <p:nvPr/>
        </p:nvSpPr>
        <p:spPr>
          <a:xfrm>
            <a:off x="390522" y="819150"/>
            <a:ext cx="8362956" cy="3505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Возвращать коды ошибок не всегда возможно — они ограничивают диапазон выводимых значений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решение оборачивать результаты в объекты с информацией об успешности работы функции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Иметь глобальную переменную это удар по bottleneck в производительности и сопровождаемости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Проверять на каждом шаге бизнес процеса результат выполнения это смешение бизнес логики и логики обработки ошибок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Отсутствие единого механизма обработки ошибок приведет к тому что каждый будет делать оповещение по своему — кто-то через 0 - это все ок, кто-то 0 - это ошибка, а кто-то вообще в глобальную переменную будет писать (и такое вполне встречается)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10" name="Исходя из всего вышесказанного — пользуйтесь исключениями, не возвращайте коды ошибок…"/>
          <p:cNvSpPr txBox="1"/>
          <p:nvPr/>
        </p:nvSpPr>
        <p:spPr>
          <a:xfrm>
            <a:off x="390522" y="1466849"/>
            <a:ext cx="8362956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Исходя из всего вышесказанного — пользуйтесь исключениями, не возвращайте коды ошибок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Возвращайте бизнес значимые сущности.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нужно сказать что сущности нет и это нормальный случай для бизнес логики — возвращайте null или Optional.empty(),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без сущности бизнес процесс становится бессмысленным — кидайте исключение а не возвращайте null или Optional.empty()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13" name="Если мы хотим оповещать об ошибке мы должны использовать механизм исключений"/>
          <p:cNvSpPr txBox="1"/>
          <p:nvPr/>
        </p:nvSpPr>
        <p:spPr>
          <a:xfrm>
            <a:off x="390522" y="2744149"/>
            <a:ext cx="8362956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Если мы хотим оповещать об ошибке мы должны использовать механизм исключений</a:t>
            </a:r>
          </a:p>
        </p:txBody>
      </p:sp>
      <p:sp>
        <p:nvSpPr>
          <p:cNvPr id="114" name="Вывод №1"/>
          <p:cNvSpPr txBox="1"/>
          <p:nvPr/>
        </p:nvSpPr>
        <p:spPr>
          <a:xfrm>
            <a:off x="390991" y="2132650"/>
            <a:ext cx="8362018" cy="500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Вывод 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Иерарх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Иерархия</a:t>
            </a:r>
          </a:p>
        </p:txBody>
      </p:sp>
      <p:pic>
        <p:nvPicPr>
          <p:cNvPr id="11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699928"/>
            <a:ext cx="7391400" cy="42545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Мотивац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Мотивация</a:t>
            </a:r>
          </a:p>
        </p:txBody>
      </p:sp>
      <p:sp>
        <p:nvSpPr>
          <p:cNvPr id="37" name="Логер можно конфигурировать в xml/groovy/properties!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Логер можно конфигурировать в xml/groovy/properties!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(и нужно) создавать несколько логеров. Для каждого из них можно сделать свою конфигурацию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Разные уровни логирования — мы можем регулировать подробности протоколирования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частности мы можем полностью отключить логирование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Мы можем настроить перенаправление логирования в разные файлы в зависимости от маркеров, логеров и уровней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Библиотека логирования может быть лучше оптимизирована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Например, можно производить запись в лог в отдельном потоке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Иерарх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Иерархия</a:t>
            </a:r>
          </a:p>
        </p:txBody>
      </p:sp>
      <p:pic>
        <p:nvPicPr>
          <p:cNvPr id="12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4165" y="699928"/>
            <a:ext cx="2163535" cy="1245335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Error — ошибки JVM (OutOfMemoryError, StackOverflowError, AssertionError)…"/>
          <p:cNvSpPr txBox="1"/>
          <p:nvPr/>
        </p:nvSpPr>
        <p:spPr>
          <a:xfrm>
            <a:off x="390991" y="2113160"/>
            <a:ext cx="8362018" cy="917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Error — ошибки JVM (OutOfMemoryError, StackOverflowError, AssertionError)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Exception — проверяемые исключения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RuntimeException — непроверяемые исключения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оверяемые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исключения</a:t>
            </a:r>
          </a:p>
        </p:txBody>
      </p:sp>
      <p:sp>
        <p:nvSpPr>
          <p:cNvPr id="124" name="Если код кидает перехватываемое исключение, то оно должно быть объявлено в сигнатуре функции в блоке throws…"/>
          <p:cNvSpPr txBox="1"/>
          <p:nvPr/>
        </p:nvSpPr>
        <p:spPr>
          <a:xfrm>
            <a:off x="390522" y="1038225"/>
            <a:ext cx="8362956" cy="3067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код кидает перехватываемое исключение, то оно должно быть объявлено в сигнатуре функции в блоке throws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</a:t>
            </a:r>
            <a:r>
              <a:rPr b="1">
                <a:solidFill>
                  <a:srgbClr val="011480"/>
                </a:solidFill>
              </a:rPr>
              <a:t>throws </a:t>
            </a:r>
            <a:r>
              <a:t>FileNotFoundException 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FileInputStream fis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FileInputStream(</a:t>
            </a:r>
            <a:r>
              <a:rPr b="1">
                <a:solidFill>
                  <a:srgbClr val="018001"/>
                </a:solidFill>
              </a:rPr>
              <a:t>"file.txt"</a:t>
            </a:r>
            <a:r>
              <a:t>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Или перехвачено с помощью try-catch блока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FileInputStream fis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FileInputStream(</a:t>
            </a:r>
            <a:r>
              <a:rPr b="1">
                <a:solidFill>
                  <a:srgbClr val="018001"/>
                </a:solidFill>
              </a:rPr>
              <a:t>"file.txt"</a:t>
            </a:r>
            <a:r>
              <a:t>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(FileNotFoundException e) 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епроверяемые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Непроверяемые исключения</a:t>
            </a:r>
          </a:p>
        </p:txBody>
      </p:sp>
      <p:sp>
        <p:nvSpPr>
          <p:cNvPr id="127" name="Данный тип исключений не обязательно перехватывать…"/>
          <p:cNvSpPr txBox="1"/>
          <p:nvPr/>
        </p:nvSpPr>
        <p:spPr>
          <a:xfrm>
            <a:off x="390522" y="1285874"/>
            <a:ext cx="8362956" cy="2571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Данный тип исключений не обязательно перехватывать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foo(String arg){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(arg==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){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NullPointerException();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исключение не будет перехвачено, никем и вылетит в результате из потока — поток остановиться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частности при вылете из main-а завершиться JVM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30" name="Вот мы хотим кинуть исключение. Какое исключение мы будем кидать — проверяемое или нет?…"/>
          <p:cNvSpPr txBox="1"/>
          <p:nvPr/>
        </p:nvSpPr>
        <p:spPr>
          <a:xfrm>
            <a:off x="390522" y="1952624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Вот мы хотим кинуть исключение. Какое исключение мы будем кидать — проверяемое или нет?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каких случаях это будет проверяемое исключение?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каких случаях непроверяемое?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33" name="Если возникшая ситуация является легальной для бизнес процесса, то мы можем разрешить ее ветвлением в коде и нам не нужно кидать исключение. Например рассмотрим следующий код…"/>
          <p:cNvSpPr txBox="1"/>
          <p:nvPr/>
        </p:nvSpPr>
        <p:spPr>
          <a:xfrm>
            <a:off x="390522" y="699929"/>
            <a:ext cx="8362956" cy="4337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возникшая ситуация является легальной для бизнес процесса, то мы можем разрешить ее ветвлением в коде и нам не нужно кидать исключение. Например рассмотрим следующий код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</a:t>
            </a:r>
            <a:r>
              <a:t>Account saveOrUpdate(Account account){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Optional&lt;Account&gt; accountFromDB = loadAccountFromDB(account.getName());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(accountFromDB.isPresent()){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 Мерджим аккаунты между собой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</a:t>
            </a:r>
            <a:r>
              <a:rPr b="1" i="0">
                <a:solidFill>
                  <a:srgbClr val="011480"/>
                </a:solidFill>
              </a:rPr>
              <a:t>else</a:t>
            </a:r>
            <a:r>
              <a:rPr i="0">
                <a:solidFill>
                  <a:srgbClr val="000000"/>
                </a:solidFill>
              </a:rPr>
              <a:t>{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 Создаем новый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бизнес процесс вошел в тупик из которого ему не выбраться, то мы должны кинуть исключение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void </a:t>
            </a:r>
            <a:r>
              <a:t>transferMoney(String from, String to, BigDecimal sum){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Optional&lt;Account&gt; accountFromDB = loadAccountFromDB(account.getName());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(!accountFromDB.isPresent()){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Исключение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36" name="Получается, исключение мы будем кидать тогда и только тогда, когда бизнес процесс зашел в тупик.…"/>
          <p:cNvSpPr txBox="1"/>
          <p:nvPr/>
        </p:nvSpPr>
        <p:spPr>
          <a:xfrm>
            <a:off x="390522" y="981074"/>
            <a:ext cx="8362956" cy="3181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Получается, исключение мы будем кидать тогда и только тогда, когда бизнес процесс зашел в тупик.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Какое же исключение кидать? Если проверяемое, это означает что мы настаиваем что на уровне выше должны что-то предпринять.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 что «они» могут сделать, если идет операция трансфера денег, а счетов таких нет?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«они» и могли с этим что-то поделать, то лучше бы там была логика предварительной валидации, ибо как в случае проверяемого исключения мы получаем антипаттерн exceptions as control flow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Следовательно выкидывание проверяемого исключения навязывает управление потоком приложения через исключения (либо просто доставляет геморрой)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39" name="А что вообще плохого в управлении ходом исполнения исключениями?"/>
          <p:cNvSpPr txBox="1"/>
          <p:nvPr/>
        </p:nvSpPr>
        <p:spPr>
          <a:xfrm>
            <a:off x="390522" y="2438400"/>
            <a:ext cx="8362956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А что вообще плохого в управлении ходом исполнения исключениями?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42" name="AccountRepository.transferMoney() -&gt; AccountService.transferMoney();…"/>
          <p:cNvSpPr txBox="1"/>
          <p:nvPr/>
        </p:nvSpPr>
        <p:spPr>
          <a:xfrm>
            <a:off x="390522" y="833278"/>
            <a:ext cx="8362956" cy="4591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AccountRepository.transferMoney() -&gt; AccountService.transferMoney();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данной цепочке проблем в целом нет репозиторий кидает исключение, сервис его обрабатывает. Однако тут и потребности в управлением исключениями нет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Проблема будет в если между этими двумя классами возникнет еще один слой, например интеграционный</a:t>
            </a:r>
          </a:p>
          <a:p>
            <a:pPr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AccountRepository -&gt; AccountIntegrations -&gt; transferMoney;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Этот слой может ничего не знать договоренности между репозиторием и сервисом и перехватить исключение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лучшем случае перехватив его он бросит его дальше, в худшем просто завяжет свою логику и остановит его проброь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Таким образом мы получаем, что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выкидывая checked-исключение, мы не знаем кто и как его будет обрабатывать.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Ожидая получить checked-исключение, мы рискуем его не дождаться.</a:t>
            </a:r>
            <a:endParaRPr b="1">
              <a:solidFill>
                <a:srgbClr val="011480"/>
              </a:solidFill>
            </a:endParaRPr>
          </a:p>
          <a:p>
            <a:pPr indent="381000"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оверяемые или непроверяемые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Проверяемые или непроверяемые?</a:t>
            </a:r>
          </a:p>
        </p:txBody>
      </p:sp>
      <p:sp>
        <p:nvSpPr>
          <p:cNvPr id="145" name="Так получается, что проверяемые исключения кидать не надо?  Да!…"/>
          <p:cNvSpPr txBox="1"/>
          <p:nvPr/>
        </p:nvSpPr>
        <p:spPr>
          <a:xfrm>
            <a:off x="390522" y="1438275"/>
            <a:ext cx="8362956" cy="2266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Так получается, что проверяемые исключения кидать не надо?  Да!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вы хотите кинуть проверяемое исключение — вы явно делаете что-то не то.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Правильным вариантом будет кинуть unchecked exception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void </a:t>
            </a:r>
            <a:r>
              <a:t>transferMoney(String from, String to, BigDecimal sum)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Optional&lt;Account&gt; accountFromDB = loadAccountFromDB(from.getName());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(!accountFromDB.isPresent()){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AccountNotFoundException(from);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Исключения в исключениях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 в исключениях</a:t>
            </a:r>
          </a:p>
        </p:txBody>
      </p:sp>
      <p:sp>
        <p:nvSpPr>
          <p:cNvPr id="148" name="Конечно бывают исключения из правил… для исключений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Конечно бывают исключения из правил… для исключений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Возьмем java.util.concurrent.Future#get(long, java.util.concurrent.TimeUnit)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 метода — InterruptedException, ExecutionException, TimeoutException;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эти исключения могут являться валидными ситуациями и точками ветвления бизнес процесса. Так как мы не можем заранее проверить прервут нас, результат переданной задачи, завершиться или зависнет, мы вынуждены использовать исключения.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Наверное нечто подобное закладывали, когда делали SQLException, IOException проверяемыми, но в большинстве ситуаций достаточно их оборачивают в unchecked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Почему ParseException проверяемое для меня тайна покрытая мраком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Определ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Определения</a:t>
            </a:r>
          </a:p>
        </p:txBody>
      </p:sp>
      <p:sp>
        <p:nvSpPr>
          <p:cNvPr id="40" name="Протоколирование или по-другому логирование — процесс отправки информации о ходе выполнения программы в один или несколько приемников (destination, consumer)…"/>
          <p:cNvSpPr txBox="1"/>
          <p:nvPr/>
        </p:nvSpPr>
        <p:spPr>
          <a:xfrm>
            <a:off x="390522" y="1466849"/>
            <a:ext cx="8362956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Протоколирование или по-другому логирование — процесс отправки информации о ходе выполнения программы в один или несколько приемников (destination, consumer)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частности, в качестве приемников может выступать консоль, файл, другая программа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качестве информации — информация об этапах бизнес процесса, выполняемые запросы, информация о производительности и т.п.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первую очередь мы будем говорить о логировании бизнес процесса и настройки библиотек логирования, для вывода сообщений в файл и консоль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Интересные особенност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Интересные особенности</a:t>
            </a:r>
          </a:p>
        </p:txBody>
      </p:sp>
      <p:sp>
        <p:nvSpPr>
          <p:cNvPr id="151" name="Мы ловим объекты исключений, а не классы…"/>
          <p:cNvSpPr txBox="1"/>
          <p:nvPr/>
        </p:nvSpPr>
        <p:spPr>
          <a:xfrm>
            <a:off x="390522" y="1790699"/>
            <a:ext cx="8362956" cy="1562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ловим </a:t>
            </a:r>
            <a:r>
              <a:rPr b="1"/>
              <a:t>объекты</a:t>
            </a:r>
            <a:r>
              <a:t> исключений, а не классы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Инстанциирование объектов исключений довольно тяжелый процесс из за формирования stacktrace-а (Однако это можно отключить)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одна особенность — «проверяемость» исключений заканчивается после компиляции — в runtime все исключения непроверяемые.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54" name="Наткнувшись на тупиковую ситуацию в прикладном коде, кидайте unchecked exception"/>
          <p:cNvSpPr txBox="1"/>
          <p:nvPr/>
        </p:nvSpPr>
        <p:spPr>
          <a:xfrm>
            <a:off x="390522" y="2744149"/>
            <a:ext cx="8362956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Наткнувшись на тупиковую ситуацию в прикладном коде, кидайте unchecked exception</a:t>
            </a:r>
          </a:p>
        </p:txBody>
      </p:sp>
      <p:sp>
        <p:nvSpPr>
          <p:cNvPr id="155" name="Вывод №2"/>
          <p:cNvSpPr txBox="1"/>
          <p:nvPr/>
        </p:nvSpPr>
        <p:spPr>
          <a:xfrm>
            <a:off x="390991" y="2132650"/>
            <a:ext cx="8362018" cy="500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Вывод 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Оборачивание других исключен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Оборачивание других исключений</a:t>
            </a:r>
          </a:p>
        </p:txBody>
      </p:sp>
      <p:sp>
        <p:nvSpPr>
          <p:cNvPr id="158" name="Неплохим решением будет ApplicationNameRuntimeException, представляющее ошибки бизнес процесса. Например JavaSchoolRuntimeException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Неплохим решением будет </a:t>
            </a:r>
            <a:r>
              <a:rPr i="1"/>
              <a:t>ApplicationName</a:t>
            </a:r>
            <a:r>
              <a:t>RuntimeException, представляющее ошибки бизнес процесса. Например JavaSchoolRuntimeException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же проверяемые исключения, которые кидает стандартная библиотека?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Просто оберните его, например, в то же JavaSchoolRuntimeException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FileInputStream fis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FileInputStream(</a:t>
            </a:r>
            <a:r>
              <a:rPr b="1">
                <a:solidFill>
                  <a:srgbClr val="018001"/>
                </a:solidFill>
              </a:rPr>
              <a:t>"file.txt"</a:t>
            </a:r>
            <a:r>
              <a:t>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(FileNotFoundException e) 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JavaSchoolRuntimeException(</a:t>
            </a:r>
            <a:r>
              <a:rPr b="1">
                <a:solidFill>
                  <a:srgbClr val="018001"/>
                </a:solidFill>
              </a:rPr>
              <a:t>"can't open file"</a:t>
            </a:r>
            <a:r>
              <a:t>,e);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основного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 основного исключения</a:t>
            </a:r>
          </a:p>
        </p:txBody>
      </p:sp>
      <p:sp>
        <p:nvSpPr>
          <p:cNvPr id="161" name="public class JavaSchoolRuntimeException extends RuntimeException {…"/>
          <p:cNvSpPr txBox="1"/>
          <p:nvPr/>
        </p:nvSpPr>
        <p:spPr>
          <a:xfrm>
            <a:off x="390522" y="1155699"/>
            <a:ext cx="8362956" cy="2832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JavaSchoolRuntimeException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RuntimeException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JavaSchoolRuntimeException(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message)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(message);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JavaSchoolRuntimeException(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message,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Throwable cause)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(message, cause);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 могут складываться в цепочки (СausedBy в stacktrace-е)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этого важно правильно оборачивать исключения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throw new </a:t>
            </a:r>
            <a:r>
              <a:t>JavaSchoolRuntimeException(e.getMessage()); </a:t>
            </a:r>
            <a:r>
              <a:rPr b="1" i="1">
                <a:solidFill>
                  <a:srgbClr val="808080"/>
                </a:solidFill>
              </a:rPr>
              <a:t>// Неправильно !</a:t>
            </a:r>
            <a:endParaRPr i="1">
              <a:solidFill>
                <a:srgbClr val="80808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throw new </a:t>
            </a:r>
            <a:r>
              <a:t>JavaSchoolRuntimeException(</a:t>
            </a:r>
            <a:r>
              <a:rPr b="1">
                <a:solidFill>
                  <a:srgbClr val="018001"/>
                </a:solidFill>
              </a:rPr>
              <a:t>"can't open file"</a:t>
            </a:r>
            <a:r>
              <a:t>,e); </a:t>
            </a:r>
            <a:r>
              <a:rPr b="1" i="1">
                <a:solidFill>
                  <a:srgbClr val="808080"/>
                </a:solidFill>
              </a:rPr>
              <a:t>// Правильно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оглатывание исключен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Проглатывание исключений</a:t>
            </a:r>
          </a:p>
        </p:txBody>
      </p:sp>
      <p:sp>
        <p:nvSpPr>
          <p:cNvPr id="164" name="Самое плохое что можно сделать с исключением это проглотить его…"/>
          <p:cNvSpPr txBox="1"/>
          <p:nvPr/>
        </p:nvSpPr>
        <p:spPr>
          <a:xfrm>
            <a:off x="390522" y="854778"/>
            <a:ext cx="8362956" cy="38671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Самое плохое что можно сделать с исключением это проглотить его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Вне зависимости от того, что это за исключение</a:t>
            </a:r>
          </a:p>
          <a:p>
            <a:pPr algn="l" defTabSz="241101">
              <a:lnSpc>
                <a:spcPct val="150000"/>
              </a:lnSpc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Thread.</a:t>
            </a:r>
            <a:r>
              <a:rPr i="1"/>
              <a:t>sleep</a:t>
            </a:r>
            <a:r>
              <a:t>(</a:t>
            </a:r>
            <a:r>
              <a:rPr>
                <a:solidFill>
                  <a:srgbClr val="0432FF"/>
                </a:solidFill>
              </a:rPr>
              <a:t>1000</a:t>
            </a:r>
            <a:r>
              <a:t>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(InterruptedException ignored) { 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ниже тоже считается за проглатывание исключения!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</a:t>
            </a:r>
            <a:r>
              <a:t>ServiceResult transferMoney(...){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try </a:t>
            </a:r>
            <a:r>
              <a:t>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accountService.transferMoney(from, to, sum);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ServiceResult.ok();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(Exception ex){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ServiceResult.failed(ex.getMessage());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роглатывание исключен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Проглатывание исключений</a:t>
            </a:r>
          </a:p>
        </p:txBody>
      </p:sp>
      <p:sp>
        <p:nvSpPr>
          <p:cNvPr id="167" name="В данных ситуациях стоит пользоваться логированием!…"/>
          <p:cNvSpPr txBox="1"/>
          <p:nvPr/>
        </p:nvSpPr>
        <p:spPr>
          <a:xfrm>
            <a:off x="390522" y="898525"/>
            <a:ext cx="8362956" cy="33464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данных ситуациях стоит пользоваться логированием!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Thread.</a:t>
            </a:r>
            <a:r>
              <a:rPr i="1"/>
              <a:t>sleep</a:t>
            </a:r>
            <a:r>
              <a:t>(</a:t>
            </a:r>
            <a:r>
              <a:rPr>
                <a:solidFill>
                  <a:srgbClr val="0432FF"/>
                </a:solidFill>
              </a:rPr>
              <a:t>10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(InterruptedException e) {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.warn(</a:t>
            </a:r>
            <a:r>
              <a:t>"sleep interrupted"</a:t>
            </a:r>
            <a:r>
              <a:rPr b="0">
                <a:solidFill>
                  <a:srgbClr val="000000"/>
                </a:solidFill>
              </a:rPr>
              <a:t>, e);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</a:t>
            </a:r>
            <a:r>
              <a:t>ServiceResult transferMoney(...){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try </a:t>
            </a:r>
            <a:r>
              <a:t>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accountService.transferMoney(from, to, sum);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ServiceResult.ok();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(Exception ex){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.error(</a:t>
            </a:r>
            <a:r>
              <a:t>"money transfer failed"</a:t>
            </a:r>
            <a:r>
              <a:rPr b="0">
                <a:solidFill>
                  <a:srgbClr val="000000"/>
                </a:solidFill>
              </a:rPr>
              <a:t>, ex);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ServiceResult.failed(ex.getMessage());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Логируйте исключения, даже если они уходят на клиент со стектрейсом!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ерывание цепочки исключен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Прерывание цепочки исключений</a:t>
            </a:r>
          </a:p>
        </p:txBody>
      </p:sp>
      <p:sp>
        <p:nvSpPr>
          <p:cNvPr id="170" name="try {…"/>
          <p:cNvSpPr txBox="1"/>
          <p:nvPr/>
        </p:nvSpPr>
        <p:spPr>
          <a:xfrm>
            <a:off x="390522" y="1228724"/>
            <a:ext cx="8362956" cy="2686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reentrantLock.tryLock(</a:t>
            </a:r>
            <a:r>
              <a:rPr>
                <a:solidFill>
                  <a:srgbClr val="0432FF"/>
                </a:solidFill>
              </a:rPr>
              <a:t>1000</a:t>
            </a:r>
            <a:r>
              <a:t>, TimeUnit.</a:t>
            </a:r>
            <a:r>
              <a:rPr b="1" i="1">
                <a:solidFill>
                  <a:srgbClr val="66187A"/>
                </a:solidFill>
              </a:rPr>
              <a:t>DAYS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(InterruptedException 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IllegalStateException(</a:t>
            </a:r>
            <a:r>
              <a:rPr b="1">
                <a:solidFill>
                  <a:srgbClr val="018001"/>
                </a:solidFill>
              </a:rPr>
              <a:t>"Was interupted"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прерывайте цепочку исключений!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 </a:t>
            </a:r>
            <a:r>
              <a:rPr b="0">
                <a:solidFill>
                  <a:srgbClr val="000000"/>
                </a:solidFill>
              </a:rPr>
              <a:t>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reentrantLock.tryLock(</a:t>
            </a:r>
            <a:r>
              <a:rPr>
                <a:solidFill>
                  <a:srgbClr val="0432FF"/>
                </a:solidFill>
              </a:rPr>
              <a:t>1000</a:t>
            </a:r>
            <a:r>
              <a:t>, TimeUnit.</a:t>
            </a:r>
            <a:r>
              <a:rPr b="1" i="1">
                <a:solidFill>
                  <a:srgbClr val="66187A"/>
                </a:solidFill>
              </a:rPr>
              <a:t>DAYS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(InterruptedException e)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IllegalStateException(</a:t>
            </a:r>
            <a:r>
              <a:rPr b="1">
                <a:solidFill>
                  <a:srgbClr val="018001"/>
                </a:solidFill>
              </a:rPr>
              <a:t>"Was interupted"</a:t>
            </a:r>
            <a:r>
              <a:t>,e);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73" name="Исключения не глотаем, цепочку не прерываем.…"/>
          <p:cNvSpPr txBox="1"/>
          <p:nvPr/>
        </p:nvSpPr>
        <p:spPr>
          <a:xfrm>
            <a:off x="390522" y="2582224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Исключения не глотаем, цепочку не прерываем. </a:t>
            </a:r>
          </a:p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дальше кидать некуда — отправляем исключение в лог.</a:t>
            </a:r>
          </a:p>
        </p:txBody>
      </p:sp>
      <p:sp>
        <p:nvSpPr>
          <p:cNvPr id="174" name="Вывод №3"/>
          <p:cNvSpPr txBox="1"/>
          <p:nvPr/>
        </p:nvSpPr>
        <p:spPr>
          <a:xfrm>
            <a:off x="390991" y="2132650"/>
            <a:ext cx="8362018" cy="500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Вывод №3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inally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Finally</a:t>
            </a:r>
          </a:p>
        </p:txBody>
      </p:sp>
      <p:sp>
        <p:nvSpPr>
          <p:cNvPr id="177" name="Блок finally выполняется всегда…"/>
          <p:cNvSpPr txBox="1"/>
          <p:nvPr/>
        </p:nvSpPr>
        <p:spPr>
          <a:xfrm>
            <a:off x="390522" y="847725"/>
            <a:ext cx="8362956" cy="3448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Блок finally выполняется всегда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Предназначен для закрытия ресурсов — не надо писать в нем бизнес логику!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Ныне уже не используется так как появился try-with-resources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 </a:t>
            </a:r>
            <a:r>
              <a:t>(ICsvBeanWriter beanWriter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CsvBeanWriter(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sw,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CsvPreference.</a:t>
            </a:r>
            <a:r>
              <a:rPr b="1" i="1">
                <a:solidFill>
                  <a:srgbClr val="66187A"/>
                </a:solidFill>
              </a:rPr>
              <a:t>STANDARD_PREFERENCE</a:t>
            </a:r>
            <a:endParaRPr b="1" i="1">
              <a:solidFill>
                <a:srgbClr val="66187A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)){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beanWriter.writeHeader(Car.</a:t>
            </a:r>
            <a:r>
              <a:rPr b="1" i="1">
                <a:solidFill>
                  <a:srgbClr val="66187A"/>
                </a:solidFill>
              </a:rPr>
              <a:t>NAMES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Car customer : cars 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beanWriter.write(customer, Car.</a:t>
            </a:r>
            <a:r>
              <a:rPr b="1" i="1">
                <a:solidFill>
                  <a:srgbClr val="66187A"/>
                </a:solidFill>
              </a:rPr>
              <a:t>COLUMNS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beanWriter будет автоматически закрыт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указать несколько ресурсов, закрываться они будут в обратном порядке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 </a:t>
            </a:r>
            <a:r>
              <a:t>(Connection con = …; PreparedStatement ps = …; …){…}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inally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Finally</a:t>
            </a:r>
          </a:p>
        </p:txBody>
      </p:sp>
      <p:sp>
        <p:nvSpPr>
          <p:cNvPr id="180" name="Чтобы объект можно было передать в try-with-resources класс должен имплементировать java.lang.AutoCloseable…"/>
          <p:cNvSpPr txBox="1"/>
          <p:nvPr/>
        </p:nvSpPr>
        <p:spPr>
          <a:xfrm>
            <a:off x="390522" y="1454150"/>
            <a:ext cx="8362956" cy="2235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Чтобы объект можно было передать в try-with-resources класс должен имплементировать java.lang.AutoCloseable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ресурсы, которые надо закрыть оборачивайте в try-with-resources, даже если мы не перехватываем никаких исключений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</a:t>
            </a:r>
            <a:r>
              <a:t>(BufferedReader bufferedReader = 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Files.</a:t>
            </a:r>
            <a:r>
              <a:rPr i="1"/>
              <a:t>newBufferedReader</a:t>
            </a:r>
            <a:r>
              <a:t>(Paths.</a:t>
            </a:r>
            <a:r>
              <a:rPr i="1"/>
              <a:t>get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"main.csv"</a:t>
            </a:r>
            <a:r>
              <a:t>))){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bufferedReader.lines().forEach(System.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::println);</a:t>
            </a:r>
          </a:p>
          <a:p>
            <a:pPr indent="762000"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име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43" name="public void transferMoney(final String from, final String to, final BigDecimal sum){…"/>
          <p:cNvSpPr txBox="1"/>
          <p:nvPr/>
        </p:nvSpPr>
        <p:spPr>
          <a:xfrm>
            <a:off x="390522" y="699929"/>
            <a:ext cx="8362956" cy="417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void </a:t>
            </a:r>
            <a:r>
              <a:t>transferMoney(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from,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String to,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BigDecimal sum){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"start money transfer from {} to {} sum {}"</a:t>
            </a:r>
            <a:r>
              <a:rPr b="0">
                <a:solidFill>
                  <a:srgbClr val="000000"/>
                </a:solidFill>
              </a:rPr>
              <a:t>,from, to, sum);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Account fromAccount = </a:t>
            </a:r>
            <a:r>
              <a:rPr b="1">
                <a:solidFill>
                  <a:srgbClr val="66187A"/>
                </a:solidFill>
              </a:rPr>
              <a:t>accountRepository</a:t>
            </a:r>
            <a:r>
              <a:t>.loadByNumber(from);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Account toAccount = </a:t>
            </a:r>
            <a:r>
              <a:rPr b="1">
                <a:solidFill>
                  <a:srgbClr val="66187A"/>
                </a:solidFill>
              </a:rPr>
              <a:t>accountRepository</a:t>
            </a:r>
            <a:r>
              <a:t>.loadByNumber(to);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(fomAccount.getAvailableSum().compareTo(sum)&gt;</a:t>
            </a:r>
            <a:r>
              <a:rPr>
                <a:solidFill>
                  <a:srgbClr val="0432FF"/>
                </a:solidFill>
              </a:rPr>
              <a:t>0</a:t>
            </a:r>
            <a:r>
              <a:t>){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.debug(</a:t>
            </a:r>
            <a:r>
              <a:t>"{} account has enough founds - begin transfer {} to {}"</a:t>
            </a:r>
            <a:r>
              <a:rPr b="0">
                <a:solidFill>
                  <a:srgbClr val="000000"/>
                </a:solidFill>
              </a:rPr>
              <a:t>, from, sum, to);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fromAccount.withdraw(sum);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toAccount.deposit(sum);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 b="1">
                <a:solidFill>
                  <a:srgbClr val="011480"/>
                </a:solidFill>
              </a:rPr>
              <a:t>else </a:t>
            </a:r>
            <a:r>
              <a:t>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throw new </a:t>
            </a:r>
            <a:r>
              <a:rPr b="0">
                <a:solidFill>
                  <a:srgbClr val="000000"/>
                </a:solidFill>
              </a:rPr>
              <a:t>MoneyTransferException(</a:t>
            </a:r>
            <a:r>
              <a:t>"Not enough founds on {} to transfer {}"</a:t>
            </a:r>
            <a:r>
              <a:rPr b="0">
                <a:solidFill>
                  <a:srgbClr val="000000"/>
                </a:solidFill>
              </a:rPr>
              <a:t>, from, sum);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.info(</a:t>
            </a:r>
            <a:r>
              <a:t>"money transferred from {} to {} sum {}"</a:t>
            </a:r>
            <a:r>
              <a:rPr b="0">
                <a:solidFill>
                  <a:srgbClr val="000000"/>
                </a:solidFill>
              </a:rPr>
              <a:t>,from, to, sum);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</a:t>
            </a:r>
            <a:r>
              <a:t>final </a:t>
            </a:r>
            <a:r>
              <a:rPr b="0">
                <a:solidFill>
                  <a:srgbClr val="000000"/>
                </a:solidFill>
              </a:rPr>
              <a:t>String[] args)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try </a:t>
            </a:r>
            <a:r>
              <a:t>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transferMoney(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    </a:t>
            </a:r>
            <a:r>
              <a:t>"202028100380090010"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    </a:t>
            </a:r>
            <a:r>
              <a:t>"20202810160080010"</a:t>
            </a:r>
            <a:r>
              <a:rPr b="0">
                <a:solidFill>
                  <a:srgbClr val="000000"/>
                </a:solidFill>
              </a:rPr>
              <a:t>, 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        BigDecimal.valueOf(</a:t>
            </a:r>
            <a:r>
              <a:rPr b="1">
                <a:solidFill>
                  <a:srgbClr val="018001"/>
                </a:solidFill>
              </a:rPr>
              <a:t>"1500.09"</a:t>
            </a:r>
            <a:r>
              <a:t>)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    );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 b="1">
                <a:solidFill>
                  <a:srgbClr val="011480"/>
                </a:solidFill>
              </a:rPr>
              <a:t>catch </a:t>
            </a:r>
            <a:r>
              <a:t>(Exception ex){</a:t>
            </a:r>
          </a:p>
          <a:p>
            <a:pPr algn="l" defTabSz="241101">
              <a:defRPr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i="1">
                <a:solidFill>
                  <a:srgbClr val="66187A"/>
                </a:solidFill>
              </a:rPr>
              <a:t>LOGGER</a:t>
            </a:r>
            <a:r>
              <a:rPr b="0">
                <a:solidFill>
                  <a:srgbClr val="000000"/>
                </a:solidFill>
              </a:rPr>
              <a:t>.error(</a:t>
            </a:r>
            <a:r>
              <a:t>"Error while transfering"</a:t>
            </a:r>
            <a:r>
              <a:rPr b="0">
                <a:solidFill>
                  <a:srgbClr val="000000"/>
                </a:solidFill>
              </a:rPr>
              <a:t>, ex);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ssert-ы и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assert-ы и исключения</a:t>
            </a:r>
          </a:p>
        </p:txBody>
      </p:sp>
      <p:sp>
        <p:nvSpPr>
          <p:cNvPr id="183" name="«Нам рассказывают, о том что надо проверять входные параметры и что есть прекрасная конструкция assert»…"/>
          <p:cNvSpPr txBox="1"/>
          <p:nvPr/>
        </p:nvSpPr>
        <p:spPr>
          <a:xfrm>
            <a:off x="390522" y="1603375"/>
            <a:ext cx="8362956" cy="1936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«Нам рассказывают, о том что надо проверять входные параметры и что есть прекрасная конструкция assert»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«Я решил написать такой код, меня ведь не будут ругать?»</a:t>
            </a:r>
          </a:p>
          <a:p>
            <a:pPr indent="3810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</a:t>
            </a:r>
            <a:r>
              <a:t>Item loadItemByName(String name){</a:t>
            </a:r>
          </a:p>
          <a:p>
            <a:pPr indent="381000"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assert </a:t>
            </a:r>
            <a:r>
              <a:rPr b="0">
                <a:solidFill>
                  <a:srgbClr val="000000"/>
                </a:solidFill>
              </a:rPr>
              <a:t>name!=</a:t>
            </a:r>
            <a:r>
              <a:t>null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indent="3810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indent="3810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ssert-ы и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assert-ы и исключения</a:t>
            </a:r>
          </a:p>
        </p:txBody>
      </p:sp>
      <p:sp>
        <p:nvSpPr>
          <p:cNvPr id="186" name="Assert-ы предназначены в первую очередь для разработчиков, чтобы бить их по рукам, когда они неправильно пользуются API…"/>
          <p:cNvSpPr txBox="1"/>
          <p:nvPr/>
        </p:nvSpPr>
        <p:spPr>
          <a:xfrm>
            <a:off x="390522" y="1701799"/>
            <a:ext cx="8362956" cy="173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Assert-ы предназначены в первую очередь для разработчиков, чтобы бить их по рукам, когда они неправильно пользуются API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когда программа будет полностью протестирована ассерты будут не нужны, и их можно будет выключить на production-е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же ставим на prod только полностью протестированное приложение?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ert-ы и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assert-ы и исключения</a:t>
            </a:r>
          </a:p>
        </p:txBody>
      </p:sp>
      <p:sp>
        <p:nvSpPr>
          <p:cNvPr id="189" name="НЕТ"/>
          <p:cNvSpPr txBox="1"/>
          <p:nvPr/>
        </p:nvSpPr>
        <p:spPr>
          <a:xfrm>
            <a:off x="390522" y="-38101"/>
            <a:ext cx="8362956" cy="521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241300">
              <a:lnSpc>
                <a:spcPct val="150000"/>
              </a:lnSpc>
              <a:defRPr b="0" sz="35000">
                <a:solidFill>
                  <a:schemeClr val="accent5">
                    <a:lumOff val="-29866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ssert-ы и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assert-ы и исключения</a:t>
            </a:r>
          </a:p>
        </p:txBody>
      </p:sp>
      <p:sp>
        <p:nvSpPr>
          <p:cNvPr id="192" name="Сама концепция того, что разрабатываем мы и тестируем один код, а на PROD-е работает другой несет в только боль и страдания.…"/>
          <p:cNvSpPr txBox="1"/>
          <p:nvPr/>
        </p:nvSpPr>
        <p:spPr>
          <a:xfrm>
            <a:off x="390522" y="1339849"/>
            <a:ext cx="8362956" cy="2463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Сама концепция того, что разрабатываем мы и тестируем один код, а на PROD-е работает другой несет в только боль и страдания.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Самое прекрасное, что assert-ы к тому же кидают AssertionError-ы, которые чаще всего не перехватываются и приводят к остановкам приложения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если мы начнем их перехватывать, то рано или поздно эти assert-ы неявным образом начинают осуществлять и бизнес проверки, которые на PROD-е будут отключены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Исключения</a:t>
            </a:r>
          </a:p>
        </p:txBody>
      </p:sp>
      <p:sp>
        <p:nvSpPr>
          <p:cNvPr id="195" name="Про assert в коде забываем."/>
          <p:cNvSpPr txBox="1"/>
          <p:nvPr/>
        </p:nvSpPr>
        <p:spPr>
          <a:xfrm>
            <a:off x="390522" y="2706049"/>
            <a:ext cx="8362956" cy="34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241300">
              <a:lnSpc>
                <a:spcPct val="150000"/>
              </a:lnSpc>
              <a:defRPr b="0" sz="2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Про assert в коде забываем.</a:t>
            </a:r>
          </a:p>
        </p:txBody>
      </p:sp>
      <p:sp>
        <p:nvSpPr>
          <p:cNvPr id="196" name="Вывод №4"/>
          <p:cNvSpPr txBox="1"/>
          <p:nvPr/>
        </p:nvSpPr>
        <p:spPr>
          <a:xfrm>
            <a:off x="390991" y="2132650"/>
            <a:ext cx="8362018" cy="500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Вывод №4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Используйте стандартные исключе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Используйте стандартные исключения</a:t>
            </a:r>
          </a:p>
        </p:txBody>
      </p:sp>
      <p:sp>
        <p:nvSpPr>
          <p:cNvPr id="199" name="Для типичного приложения обычно хватает создать одно &lt;App&gt;RuntimeException для бизнес ошибок, остальные исключения можно переиспользовать…"/>
          <p:cNvSpPr txBox="1"/>
          <p:nvPr/>
        </p:nvSpPr>
        <p:spPr>
          <a:xfrm>
            <a:off x="390522" y="796924"/>
            <a:ext cx="8362956" cy="3549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типичного приложения обычно хватает создать одно &lt;App&gt;RuntimeException для бизнес ошибок, остальные исключения можно переиспользовать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IllegalArgumentException/NullPointerException — передан некорректный аргумент. Кидаются в основном через Guava Preconditions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IllegalStateException — переданная сущность в некорректном статусе. Скорее всего стоит кинуть &lt;App&gt;RuntimeException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NotImplementedException — бывает в процессе разработки, в конце стоит выпилить.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UnsupportedOperationException — если хочется кинуть это исключение, скорее всего нарушен принцип LSP и надо менять архитектуру.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кидайте никогда RuntimeException или 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вопросы.png" descr="вопросы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  <p:sp>
        <p:nvSpPr>
          <p:cNvPr id="202" name="Вывод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203" name="Нужно сообщить об ошибке кидаем исключение…"/>
          <p:cNvSpPr txBox="1"/>
          <p:nvPr/>
        </p:nvSpPr>
        <p:spPr>
          <a:xfrm>
            <a:off x="390522" y="1812924"/>
            <a:ext cx="8362956" cy="1517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Нужно сообщить об ошибке кидаем исключение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Используем unchecked исключения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проглатываем исключения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используем assert-ы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Уровни логир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Уровни логирования</a:t>
            </a:r>
          </a:p>
        </p:txBody>
      </p:sp>
      <p:sp>
        <p:nvSpPr>
          <p:cNvPr id="46" name="Error — ошибки, о которых необходимо точно знать, сюда же перехватываемые исключения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Error — ошибки, о которых необходимо точно знать, сюда же перехватываемые исключения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Warning — события, хоть и не являющиеся ошибками, но их не следует упускать из виду!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Info — важные шаги бизнес процесса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Debug — информация для отладки (входы в/выходы из важных функций), состояние структур и т.п. Вся информация, которая будет полезная для отладки </a:t>
            </a:r>
            <a:r>
              <a:rPr u="sng"/>
              <a:t>большинства (но не всех)</a:t>
            </a:r>
            <a:r>
              <a:t> кейсов.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Trace — максимально подробная информация о каждом шаге и состоянии этого этапа (нужно очень редко)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Уровни логир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Уровни логирования</a:t>
            </a:r>
          </a:p>
        </p:txBody>
      </p:sp>
      <p:sp>
        <p:nvSpPr>
          <p:cNvPr id="49" name="Когда мы выбираем как распределить сообщения по логам, стоит руководствоваться следующими правилами…"/>
          <p:cNvSpPr txBox="1"/>
          <p:nvPr/>
        </p:nvSpPr>
        <p:spPr>
          <a:xfrm>
            <a:off x="390522" y="1143000"/>
            <a:ext cx="8362956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Когда мы выбираем как распределить сообщения по логам, стоит руководствоваться следующими правилами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 уровне Warning (т.е. видны Error-ы и Warning-и) мы должны видеть в логе только ошибки бизнес процесса и важные допущения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Обычный уровень это Info (сообщения уровня Error, Warning, Info) — по нему можно понять, чем вообще занимается приложение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Debug — можно включать себе разработчикам даже для всех логеров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Trace включается редко и только точечно для определенных логеров. Включение trace для всех логеров ведет к засорению логов мегабайтами мусорных сообщений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Какую библиотеку выбрать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Какую библиотеку выбрать?</a:t>
            </a:r>
          </a:p>
        </p:txBody>
      </p:sp>
      <p:sp>
        <p:nvSpPr>
          <p:cNvPr id="52" name="Дело в том что история логирования богатая и полна боли и появилось много библиотек…"/>
          <p:cNvSpPr txBox="1"/>
          <p:nvPr/>
        </p:nvSpPr>
        <p:spPr>
          <a:xfrm>
            <a:off x="390522" y="981074"/>
            <a:ext cx="8362956" cy="3181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Дело в том что история логирования богатая и полна боли и появилось много библиотек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Обязательно читать </a:t>
            </a:r>
            <a:r>
              <a:rPr u="sng">
                <a:hlinkClick r:id="rId4" invalidUrl="" action="" tgtFrame="" tooltip="" history="1" highlightClick="0" endSnd="0"/>
              </a:rPr>
              <a:t>https://habr.com/post/113145/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Log4j, JUL (логер JDK), commons-logging, logback и много других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будем  использовать библиотеку slf4j — фасад делегирующая вызовы другим конкретным логерам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Конкретная реализация зависит от сервера приложений на котором работает приложение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Websphere — JUL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Wildfly — log4J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Другие компоненты могут использовать другие логеры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нас standalone приложение поэтому в имплементации выберем lockback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Настраива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Настраиваем</a:t>
            </a:r>
          </a:p>
        </p:txBody>
      </p:sp>
      <p:sp>
        <p:nvSpPr>
          <p:cNvPr id="55" name="Наша связка slf4j + logback…"/>
          <p:cNvSpPr txBox="1"/>
          <p:nvPr/>
        </p:nvSpPr>
        <p:spPr>
          <a:xfrm>
            <a:off x="390522" y="1127124"/>
            <a:ext cx="8362956" cy="2889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Наша связка slf4j + logback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org.slf4j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slf4j-api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1.7.25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ch.qos.logback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logback-classic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1.2.3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