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30807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228600" algn="ctr" defTabSz="30807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457200" algn="ctr" defTabSz="30807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685800" algn="ctr" defTabSz="30807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914400" algn="ctr" defTabSz="30807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1143000" algn="ctr" defTabSz="30807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1371600" algn="ctr" defTabSz="30807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1600200" algn="ctr" defTabSz="30807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1828800" algn="ctr" defTabSz="30807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929292"/>
              </a:solidFill>
              <a:prstDash val="solid"/>
              <a:miter lim="400000"/>
            </a:ln>
          </a:left>
          <a:right>
            <a:ln w="3175" cap="flat">
              <a:solidFill>
                <a:srgbClr val="929292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929292"/>
              </a:solidFill>
              <a:prstDash val="solid"/>
              <a:miter lim="400000"/>
            </a:ln>
          </a:insideH>
          <a:insideV>
            <a:ln w="3175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Пустой коп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12"/>
          <p:cNvSpPr/>
          <p:nvPr/>
        </p:nvSpPr>
        <p:spPr>
          <a:xfrm>
            <a:off x="251519" y="627533"/>
            <a:ext cx="8640882" cy="1"/>
          </a:xfrm>
          <a:prstGeom prst="line">
            <a:avLst/>
          </a:prstGeom>
          <a:ln>
            <a:solidFill>
              <a:srgbClr val="008000"/>
            </a:solidFill>
          </a:ln>
        </p:spPr>
        <p:txBody>
          <a:bodyPr lIns="45719" rIns="45719"/>
          <a:lstStyle/>
          <a:p>
            <a:pPr algn="l" defTabSz="914400">
              <a:defRPr b="0"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72399" y="80044"/>
            <a:ext cx="720001" cy="475096"/>
          </a:xfrm>
          <a:prstGeom prst="rect">
            <a:avLst/>
          </a:prstGeom>
          <a:ln w="3175">
            <a:miter lim="400000"/>
          </a:ln>
        </p:spPr>
      </p:pic>
      <p:sp>
        <p:nvSpPr>
          <p:cNvPr id="2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3330" t="14139" r="2400" b="16914"/>
          <a:stretch>
            <a:fillRect/>
          </a:stretch>
        </p:blipFill>
        <p:spPr>
          <a:xfrm>
            <a:off x="41299" y="98028"/>
            <a:ext cx="9036001" cy="4956573"/>
          </a:xfrm>
          <a:prstGeom prst="rect">
            <a:avLst/>
          </a:prstGeom>
          <a:ln w="3175">
            <a:miter lim="400000"/>
          </a:ln>
        </p:spPr>
      </p:pic>
      <p:pic>
        <p:nvPicPr>
          <p:cNvPr id="3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rcRect l="0" t="17833" r="0" b="36320"/>
          <a:stretch>
            <a:fillRect/>
          </a:stretch>
        </p:blipFill>
        <p:spPr>
          <a:xfrm>
            <a:off x="5292080" y="411502"/>
            <a:ext cx="3600001" cy="416712"/>
          </a:xfrm>
          <a:prstGeom prst="rect">
            <a:avLst/>
          </a:prstGeom>
          <a:ln w="3175">
            <a:miter lim="400000"/>
          </a:ln>
        </p:spPr>
      </p:pic>
      <p:sp>
        <p:nvSpPr>
          <p:cNvPr id="4" name="Модульное тестирование"/>
          <p:cNvSpPr txBox="1"/>
          <p:nvPr/>
        </p:nvSpPr>
        <p:spPr>
          <a:xfrm>
            <a:off x="1095451" y="2199227"/>
            <a:ext cx="6927748" cy="74504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>
              <a:defRPr b="0" sz="4200">
                <a:solidFill>
                  <a:srgbClr val="0E723F"/>
                </a:solidFill>
                <a:latin typeface="+mj-lt"/>
                <a:ea typeface="+mj-ea"/>
                <a:cs typeface="+mj-cs"/>
                <a:sym typeface="Helvetica Neue Medium"/>
              </a:defRPr>
            </a:lvl1pPr>
          </a:lstStyle>
          <a:p>
            <a:pPr/>
            <a:r>
              <a:t>Модульное тестирование</a:t>
            </a:r>
          </a:p>
        </p:txBody>
      </p:sp>
      <p:sp>
        <p:nvSpPr>
          <p:cNvPr id="5" name="Текст заголовка"/>
          <p:cNvSpPr txBox="1"/>
          <p:nvPr>
            <p:ph type="title"/>
          </p:nvPr>
        </p:nvSpPr>
        <p:spPr>
          <a:xfrm>
            <a:off x="1645294" y="133945"/>
            <a:ext cx="5853412" cy="113853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6" name="Уровень текста 1…"/>
          <p:cNvSpPr txBox="1"/>
          <p:nvPr>
            <p:ph type="body" idx="1"/>
          </p:nvPr>
        </p:nvSpPr>
        <p:spPr>
          <a:xfrm>
            <a:off x="1645294" y="1366242"/>
            <a:ext cx="5853412" cy="331514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" name="Номер слайда"/>
          <p:cNvSpPr txBox="1"/>
          <p:nvPr>
            <p:ph type="sldNum" sz="quarter" idx="2"/>
          </p:nvPr>
        </p:nvSpPr>
        <p:spPr>
          <a:xfrm>
            <a:off x="4480585" y="4902398"/>
            <a:ext cx="179258" cy="177632"/>
          </a:xfrm>
          <a:prstGeom prst="rect">
            <a:avLst/>
          </a:prstGeom>
          <a:ln w="3175">
            <a:miter lim="400000"/>
          </a:ln>
        </p:spPr>
        <p:txBody>
          <a:bodyPr wrap="none" lIns="26789" tIns="26789" rIns="26789" bIns="26789">
            <a:spAutoFit/>
          </a:bodyPr>
          <a:lstStyle>
            <a:lvl1pPr>
              <a:defRPr b="0" sz="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</p:sldLayoutIdLst>
  <p:transition xmlns:p14="http://schemas.microsoft.com/office/powerpoint/2010/main" spd="med" advClick="1"/>
  <p:txStyles>
    <p:titleStyle>
      <a:lvl1pPr marL="0" marR="0" indent="0" algn="ctr" defTabSz="30807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E723F"/>
          </a:solidFill>
          <a:uFillTx/>
          <a:latin typeface="+mj-lt"/>
          <a:ea typeface="+mj-ea"/>
          <a:cs typeface="+mj-cs"/>
          <a:sym typeface="Helvetica Neue Medium"/>
        </a:defRPr>
      </a:lvl1pPr>
      <a:lvl2pPr marL="0" marR="0" indent="0" algn="ctr" defTabSz="30807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E723F"/>
          </a:solidFill>
          <a:uFillTx/>
          <a:latin typeface="+mj-lt"/>
          <a:ea typeface="+mj-ea"/>
          <a:cs typeface="+mj-cs"/>
          <a:sym typeface="Helvetica Neue Medium"/>
        </a:defRPr>
      </a:lvl2pPr>
      <a:lvl3pPr marL="0" marR="0" indent="0" algn="ctr" defTabSz="30807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E723F"/>
          </a:solidFill>
          <a:uFillTx/>
          <a:latin typeface="+mj-lt"/>
          <a:ea typeface="+mj-ea"/>
          <a:cs typeface="+mj-cs"/>
          <a:sym typeface="Helvetica Neue Medium"/>
        </a:defRPr>
      </a:lvl3pPr>
      <a:lvl4pPr marL="0" marR="0" indent="0" algn="ctr" defTabSz="30807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E723F"/>
          </a:solidFill>
          <a:uFillTx/>
          <a:latin typeface="+mj-lt"/>
          <a:ea typeface="+mj-ea"/>
          <a:cs typeface="+mj-cs"/>
          <a:sym typeface="Helvetica Neue Medium"/>
        </a:defRPr>
      </a:lvl4pPr>
      <a:lvl5pPr marL="0" marR="0" indent="0" algn="ctr" defTabSz="30807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E723F"/>
          </a:solidFill>
          <a:uFillTx/>
          <a:latin typeface="+mj-lt"/>
          <a:ea typeface="+mj-ea"/>
          <a:cs typeface="+mj-cs"/>
          <a:sym typeface="Helvetica Neue Medium"/>
        </a:defRPr>
      </a:lvl5pPr>
      <a:lvl6pPr marL="0" marR="0" indent="0" algn="ctr" defTabSz="30807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E723F"/>
          </a:solidFill>
          <a:uFillTx/>
          <a:latin typeface="+mj-lt"/>
          <a:ea typeface="+mj-ea"/>
          <a:cs typeface="+mj-cs"/>
          <a:sym typeface="Helvetica Neue Medium"/>
        </a:defRPr>
      </a:lvl6pPr>
      <a:lvl7pPr marL="0" marR="0" indent="0" algn="ctr" defTabSz="30807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E723F"/>
          </a:solidFill>
          <a:uFillTx/>
          <a:latin typeface="+mj-lt"/>
          <a:ea typeface="+mj-ea"/>
          <a:cs typeface="+mj-cs"/>
          <a:sym typeface="Helvetica Neue Medium"/>
        </a:defRPr>
      </a:lvl7pPr>
      <a:lvl8pPr marL="0" marR="0" indent="0" algn="ctr" defTabSz="30807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E723F"/>
          </a:solidFill>
          <a:uFillTx/>
          <a:latin typeface="+mj-lt"/>
          <a:ea typeface="+mj-ea"/>
          <a:cs typeface="+mj-cs"/>
          <a:sym typeface="Helvetica Neue Medium"/>
        </a:defRPr>
      </a:lvl8pPr>
      <a:lvl9pPr marL="0" marR="0" indent="0" algn="ctr" defTabSz="30807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E723F"/>
          </a:solidFill>
          <a:uFillTx/>
          <a:latin typeface="+mj-lt"/>
          <a:ea typeface="+mj-ea"/>
          <a:cs typeface="+mj-cs"/>
          <a:sym typeface="Helvetica Neue Medium"/>
        </a:defRPr>
      </a:lvl9pPr>
    </p:titleStyle>
    <p:bodyStyle>
      <a:lvl1pPr marL="208359" marR="0" indent="-208359" algn="l" defTabSz="2413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15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1pPr>
      <a:lvl2pPr marL="652859" marR="0" indent="-208359" algn="l" defTabSz="2413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15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2pPr>
      <a:lvl3pPr marL="1097359" marR="0" indent="-208359" algn="l" defTabSz="2413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15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3pPr>
      <a:lvl4pPr marL="1541859" marR="0" indent="-208359" algn="l" defTabSz="2413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15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4pPr>
      <a:lvl5pPr marL="1986359" marR="0" indent="-208359" algn="l" defTabSz="2413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15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5pPr>
      <a:lvl6pPr marL="2430859" marR="0" indent="-208359" algn="l" defTabSz="2413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15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6pPr>
      <a:lvl7pPr marL="2875359" marR="0" indent="-208359" algn="l" defTabSz="2413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15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7pPr>
      <a:lvl8pPr marL="3319859" marR="0" indent="-208359" algn="l" defTabSz="2413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15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8pPr>
      <a:lvl9pPr marL="3764359" marR="0" indent="-208359" algn="l" defTabSz="2413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15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9pPr>
    </p:bodyStyle>
    <p:otherStyle>
      <a:lvl1pPr marL="0" marR="0" indent="0" algn="ctr" defTabSz="308074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308074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308074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308074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308074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308074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308074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308074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308074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8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Параллельный запуск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Параллельный запуск</a:t>
            </a:r>
          </a:p>
        </p:txBody>
      </p:sp>
      <p:sp>
        <p:nvSpPr>
          <p:cNvPr id="58" name="Если мы хотим запускать тесты параллельно, необходимо указать параметр…"/>
          <p:cNvSpPr txBox="1"/>
          <p:nvPr/>
        </p:nvSpPr>
        <p:spPr>
          <a:xfrm>
            <a:off x="390522" y="2341403"/>
            <a:ext cx="8362956" cy="8572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Если мы хотим запускать тесты параллельно, необходимо указать параметр </a:t>
            </a:r>
          </a:p>
          <a:p>
            <a:pPr indent="1016000" algn="l" defTabSz="241101">
              <a:lnSpc>
                <a:spcPct val="150000"/>
              </a:lnSpc>
              <a:defRPr b="0">
                <a:solidFill>
                  <a:srgbClr val="80800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@DataProvider</a:t>
            </a:r>
            <a:r>
              <a:rPr>
                <a:solidFill>
                  <a:srgbClr val="000000"/>
                </a:solidFill>
              </a:rPr>
              <a:t>(parallel = </a:t>
            </a:r>
            <a:r>
              <a:rPr b="1">
                <a:solidFill>
                  <a:srgbClr val="011480"/>
                </a:solidFill>
              </a:rPr>
              <a:t>true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Можно настраивать количество потоков, способы разделения и т.п.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Заглушки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Заглушки</a:t>
            </a:r>
          </a:p>
        </p:txBody>
      </p:sp>
      <p:sp>
        <p:nvSpPr>
          <p:cNvPr id="61" name="А что делать, если трестируемый код использует другие модули, которые мы не можем (или не хотим) поднимать для теста — например База Данных…"/>
          <p:cNvSpPr txBox="1"/>
          <p:nvPr/>
        </p:nvSpPr>
        <p:spPr>
          <a:xfrm>
            <a:off x="390522" y="2150903"/>
            <a:ext cx="8362956" cy="12382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А что делать, если трестируемый код использует другие модули, которые мы не можем (или не хотим) поднимать для теста — например База Данных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Скорее всего это значит что вы делаете, что-то не то, тем не менее давайте изучим механизм заглушек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Заглушки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Заглушки</a:t>
            </a:r>
          </a:p>
        </p:txBody>
      </p:sp>
      <p:sp>
        <p:nvSpPr>
          <p:cNvPr id="64" name="Подключаем новую библиотеку…"/>
          <p:cNvSpPr txBox="1"/>
          <p:nvPr/>
        </p:nvSpPr>
        <p:spPr>
          <a:xfrm>
            <a:off x="390522" y="2138203"/>
            <a:ext cx="8362956" cy="12636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Подключаем новую библиотеку</a:t>
            </a:r>
          </a:p>
          <a:p>
            <a:pPr algn="l" defTabSz="241101">
              <a:defRPr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t>dependency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t>&lt;</a:t>
            </a:r>
            <a:r>
              <a:rPr b="1">
                <a:solidFill>
                  <a:srgbClr val="011480"/>
                </a:solidFill>
              </a:rPr>
              <a:t>groupId</a:t>
            </a:r>
            <a:r>
              <a:t>&gt;</a:t>
            </a:r>
            <a:r>
              <a:t>org.easymock</a:t>
            </a:r>
            <a:r>
              <a:t>&lt;/</a:t>
            </a:r>
            <a:r>
              <a:rPr b="1">
                <a:solidFill>
                  <a:srgbClr val="011480"/>
                </a:solidFill>
              </a:rPr>
              <a:t>groupId</a:t>
            </a:r>
            <a:r>
              <a:t>&gt;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t>&lt;</a:t>
            </a:r>
            <a:r>
              <a:rPr b="1">
                <a:solidFill>
                  <a:srgbClr val="011480"/>
                </a:solidFill>
              </a:rPr>
              <a:t>artifactId</a:t>
            </a:r>
            <a:r>
              <a:t>&gt;</a:t>
            </a:r>
            <a:r>
              <a:t>easymock</a:t>
            </a:r>
            <a:r>
              <a:t>&lt;/</a:t>
            </a:r>
            <a:r>
              <a:rPr b="1">
                <a:solidFill>
                  <a:srgbClr val="011480"/>
                </a:solidFill>
              </a:rPr>
              <a:t>artifactId</a:t>
            </a:r>
            <a:r>
              <a:t>&gt;</a:t>
            </a:r>
          </a:p>
          <a:p>
            <a:pPr algn="l" defTabSz="241101">
              <a:defRPr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rPr b="0">
                <a:solidFill>
                  <a:srgbClr val="000000"/>
                </a:solidFill>
              </a:rPr>
              <a:t>&lt;</a:t>
            </a:r>
            <a:r>
              <a:t>version</a:t>
            </a:r>
            <a:r>
              <a:rPr b="0">
                <a:solidFill>
                  <a:srgbClr val="000000"/>
                </a:solidFill>
              </a:rPr>
              <a:t>&gt;</a:t>
            </a:r>
            <a:r>
              <a:rPr b="0">
                <a:solidFill>
                  <a:srgbClr val="000000"/>
                </a:solidFill>
              </a:rPr>
              <a:t>3.6</a:t>
            </a:r>
            <a:r>
              <a:rPr b="0">
                <a:solidFill>
                  <a:srgbClr val="000000"/>
                </a:solidFill>
              </a:rPr>
              <a:t>&lt;/</a:t>
            </a:r>
            <a:r>
              <a:t>version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t>dependency</a:t>
            </a:r>
            <a:r>
              <a:rPr b="0">
                <a:solidFill>
                  <a:srgbClr val="000000"/>
                </a:solidFill>
              </a:rPr>
              <a:t>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Доменный класс и репозиторий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Доменный класс и репозиторий</a:t>
            </a:r>
          </a:p>
        </p:txBody>
      </p:sp>
      <p:sp>
        <p:nvSpPr>
          <p:cNvPr id="67" name="public interface FilmRepository {…"/>
          <p:cNvSpPr txBox="1"/>
          <p:nvPr/>
        </p:nvSpPr>
        <p:spPr>
          <a:xfrm>
            <a:off x="28727" y="1568449"/>
            <a:ext cx="4054085" cy="2006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algn="l" defTabSz="241101">
              <a:defRPr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public interface </a:t>
            </a:r>
            <a:r>
              <a:rPr b="0">
                <a:solidFill>
                  <a:srgbClr val="000000"/>
                </a:solidFill>
              </a:rPr>
              <a:t>FilmRepository {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Film loadById(</a:t>
            </a:r>
            <a:r>
              <a:rPr b="1">
                <a:solidFill>
                  <a:srgbClr val="011480"/>
                </a:solidFill>
              </a:rPr>
              <a:t>long </a:t>
            </a:r>
            <a:r>
              <a:t>id);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Optional&lt;Film&gt; findByName(String name);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Film persist(Film film);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void </a:t>
            </a:r>
            <a:r>
              <a:t>update(Film film);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68" name="public class Film {…"/>
          <p:cNvSpPr txBox="1"/>
          <p:nvPr/>
        </p:nvSpPr>
        <p:spPr>
          <a:xfrm>
            <a:off x="3856705" y="699928"/>
            <a:ext cx="5571431" cy="449858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l" defTabSz="241101">
              <a:defRPr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public class </a:t>
            </a:r>
            <a:r>
              <a:rPr b="0">
                <a:solidFill>
                  <a:srgbClr val="000000"/>
                </a:solidFill>
              </a:rPr>
              <a:t>Film {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t>private </a:t>
            </a:r>
            <a:r>
              <a:rPr b="0">
                <a:solidFill>
                  <a:srgbClr val="000000"/>
                </a:solidFill>
              </a:rPr>
              <a:t>String </a:t>
            </a:r>
            <a:r>
              <a:rPr>
                <a:solidFill>
                  <a:srgbClr val="66187A"/>
                </a:solidFill>
              </a:rPr>
              <a:t>name</a:t>
            </a:r>
            <a:r>
              <a:rPr b="0">
                <a:solidFill>
                  <a:srgbClr val="000000"/>
                </a:solidFill>
              </a:rPr>
              <a:t>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>
                <a:solidFill>
                  <a:srgbClr val="66187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011480"/>
                </a:solidFill>
              </a:rPr>
              <a:t>private </a:t>
            </a:r>
            <a:r>
              <a:rPr b="0">
                <a:solidFill>
                  <a:srgbClr val="000000"/>
                </a:solidFill>
              </a:rPr>
              <a:t>String </a:t>
            </a:r>
            <a:r>
              <a:t>description</a:t>
            </a:r>
            <a:r>
              <a:rPr b="0">
                <a:solidFill>
                  <a:srgbClr val="000000"/>
                </a:solidFill>
              </a:rPr>
              <a:t>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t>private </a:t>
            </a:r>
            <a:r>
              <a:rPr b="0">
                <a:solidFill>
                  <a:srgbClr val="000000"/>
                </a:solidFill>
              </a:rPr>
              <a:t>Long </a:t>
            </a:r>
            <a:r>
              <a:rPr>
                <a:solidFill>
                  <a:srgbClr val="66187A"/>
                </a:solidFill>
              </a:rPr>
              <a:t>id</a:t>
            </a:r>
            <a:r>
              <a:rPr b="0">
                <a:solidFill>
                  <a:srgbClr val="000000"/>
                </a:solidFill>
              </a:rPr>
              <a:t>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public </a:t>
            </a:r>
            <a:r>
              <a:t>Film(String name, String description) {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011480"/>
                </a:solidFill>
              </a:rPr>
              <a:t>this</a:t>
            </a:r>
            <a:r>
              <a:t>.</a:t>
            </a:r>
            <a:r>
              <a:rPr b="1">
                <a:solidFill>
                  <a:srgbClr val="66187A"/>
                </a:solidFill>
              </a:rPr>
              <a:t>name </a:t>
            </a:r>
            <a:r>
              <a:t>= name;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011480"/>
                </a:solidFill>
              </a:rPr>
              <a:t>this</a:t>
            </a:r>
            <a:r>
              <a:t>.</a:t>
            </a:r>
            <a:r>
              <a:rPr b="1">
                <a:solidFill>
                  <a:srgbClr val="66187A"/>
                </a:solidFill>
              </a:rPr>
              <a:t>description </a:t>
            </a:r>
            <a:r>
              <a:t>= description;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public </a:t>
            </a:r>
            <a:r>
              <a:t>Film(String name, String description, </a:t>
            </a:r>
            <a:r>
              <a:rPr b="1">
                <a:solidFill>
                  <a:srgbClr val="011480"/>
                </a:solidFill>
              </a:rPr>
              <a:t>long </a:t>
            </a:r>
            <a:r>
              <a:t>id) {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011480"/>
                </a:solidFill>
              </a:rPr>
              <a:t>this</a:t>
            </a:r>
            <a:r>
              <a:t>.</a:t>
            </a:r>
            <a:r>
              <a:rPr b="1">
                <a:solidFill>
                  <a:srgbClr val="66187A"/>
                </a:solidFill>
              </a:rPr>
              <a:t>name </a:t>
            </a:r>
            <a:r>
              <a:t>= name;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011480"/>
                </a:solidFill>
              </a:rPr>
              <a:t>this</a:t>
            </a:r>
            <a:r>
              <a:t>.</a:t>
            </a:r>
            <a:r>
              <a:rPr b="1">
                <a:solidFill>
                  <a:srgbClr val="66187A"/>
                </a:solidFill>
              </a:rPr>
              <a:t>description </a:t>
            </a:r>
            <a:r>
              <a:t>= description;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011480"/>
                </a:solidFill>
              </a:rPr>
              <a:t>this</a:t>
            </a:r>
            <a:r>
              <a:t>.</a:t>
            </a:r>
            <a:r>
              <a:rPr b="1">
                <a:solidFill>
                  <a:srgbClr val="66187A"/>
                </a:solidFill>
              </a:rPr>
              <a:t>id </a:t>
            </a:r>
            <a:r>
              <a:t>= id;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public </a:t>
            </a:r>
            <a:r>
              <a:t>String getName() {</a:t>
            </a:r>
          </a:p>
          <a:p>
            <a:pPr algn="l" defTabSz="241101"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b="0"/>
              <a:t>        </a:t>
            </a:r>
            <a:r>
              <a:rPr>
                <a:solidFill>
                  <a:srgbClr val="011480"/>
                </a:solidFill>
              </a:rPr>
              <a:t>return </a:t>
            </a:r>
            <a:r>
              <a:rPr>
                <a:solidFill>
                  <a:srgbClr val="66187A"/>
                </a:solidFill>
              </a:rPr>
              <a:t>name</a:t>
            </a:r>
            <a:r>
              <a:rPr b="0"/>
              <a:t>;</a:t>
            </a:r>
            <a:endParaRPr b="0"/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 b="1">
                <a:solidFill>
                  <a:srgbClr val="011480"/>
                </a:solidFill>
              </a:rPr>
              <a:t>public </a:t>
            </a:r>
            <a:r>
              <a:t>String getDescription() {</a:t>
            </a:r>
          </a:p>
          <a:p>
            <a:pPr algn="l" defTabSz="241101">
              <a:defRPr>
                <a:solidFill>
                  <a:srgbClr val="66187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    </a:t>
            </a:r>
            <a:r>
              <a:rPr>
                <a:solidFill>
                  <a:srgbClr val="011480"/>
                </a:solidFill>
              </a:rPr>
              <a:t>return </a:t>
            </a:r>
            <a:r>
              <a:t>description</a:t>
            </a:r>
            <a:r>
              <a:rPr b="0">
                <a:solidFill>
                  <a:srgbClr val="000000"/>
                </a:solidFill>
              </a:rPr>
              <a:t>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public </a:t>
            </a:r>
            <a:r>
              <a:t>Long getId() {</a:t>
            </a:r>
          </a:p>
          <a:p>
            <a:pPr algn="l" defTabSz="241101"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b="0"/>
              <a:t>        </a:t>
            </a:r>
            <a:r>
              <a:rPr>
                <a:solidFill>
                  <a:srgbClr val="011480"/>
                </a:solidFill>
              </a:rPr>
              <a:t>return </a:t>
            </a:r>
            <a:r>
              <a:rPr>
                <a:solidFill>
                  <a:srgbClr val="66187A"/>
                </a:solidFill>
              </a:rPr>
              <a:t>id</a:t>
            </a:r>
            <a:r>
              <a:rPr b="0"/>
              <a:t>;</a:t>
            </a:r>
            <a:endParaRPr b="0"/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Тестируемый сервис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Тестируемый сервис</a:t>
            </a:r>
          </a:p>
        </p:txBody>
      </p:sp>
      <p:sp>
        <p:nvSpPr>
          <p:cNvPr id="71" name="public class FilmService {…"/>
          <p:cNvSpPr txBox="1"/>
          <p:nvPr/>
        </p:nvSpPr>
        <p:spPr>
          <a:xfrm>
            <a:off x="461642" y="801529"/>
            <a:ext cx="8220717" cy="39370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public class </a:t>
            </a:r>
            <a:r>
              <a:t>FilmService {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private </a:t>
            </a:r>
            <a:r>
              <a:t>FilmRepository </a:t>
            </a:r>
            <a:r>
              <a:rPr b="1">
                <a:solidFill>
                  <a:srgbClr val="66187A"/>
                </a:solidFill>
              </a:rPr>
              <a:t>filmRepository</a:t>
            </a:r>
            <a:r>
              <a:t>;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public </a:t>
            </a:r>
            <a:r>
              <a:t>FilmService(FilmRepository filmRepository){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011480"/>
                </a:solidFill>
              </a:rPr>
              <a:t>this</a:t>
            </a:r>
            <a:r>
              <a:t>.</a:t>
            </a:r>
            <a:r>
              <a:rPr b="1">
                <a:solidFill>
                  <a:srgbClr val="66187A"/>
                </a:solidFill>
              </a:rPr>
              <a:t>filmRepository </a:t>
            </a:r>
            <a:r>
              <a:t>= filmRepository;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public </a:t>
            </a:r>
            <a:r>
              <a:t>Film saveNewFilm(String name, String description){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        Optional&lt;Film&gt; existedFilm = </a:t>
            </a:r>
            <a:r>
              <a:rPr b="1">
                <a:solidFill>
                  <a:srgbClr val="66187A"/>
                </a:solidFill>
              </a:rPr>
              <a:t>filmRepository</a:t>
            </a:r>
            <a:r>
              <a:t>.findByName(name);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011480"/>
                </a:solidFill>
              </a:rPr>
              <a:t>if</a:t>
            </a:r>
            <a:r>
              <a:t>(existedFilm.isPresent()){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 b="1">
                <a:solidFill>
                  <a:srgbClr val="011480"/>
                </a:solidFill>
              </a:rPr>
              <a:t>throw new </a:t>
            </a:r>
            <a:r>
              <a:t>IllegalArgumentException(</a:t>
            </a:r>
            <a:r>
              <a:rPr b="1">
                <a:solidFill>
                  <a:srgbClr val="018001"/>
                </a:solidFill>
              </a:rPr>
              <a:t>"Film already exists"</a:t>
            </a:r>
            <a:r>
              <a:t>);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        }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011480"/>
                </a:solidFill>
              </a:rPr>
              <a:t>return </a:t>
            </a:r>
            <a:r>
              <a:rPr b="1">
                <a:solidFill>
                  <a:srgbClr val="66187A"/>
                </a:solidFill>
              </a:rPr>
              <a:t>filmRepository</a:t>
            </a:r>
            <a:r>
              <a:t>.persist(</a:t>
            </a:r>
            <a:r>
              <a:rPr b="1">
                <a:solidFill>
                  <a:srgbClr val="011480"/>
                </a:solidFill>
              </a:rPr>
              <a:t>new </a:t>
            </a:r>
            <a:r>
              <a:t>Film(name, description));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Тест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Тест</a:t>
            </a:r>
          </a:p>
        </p:txBody>
      </p:sp>
      <p:sp>
        <p:nvSpPr>
          <p:cNvPr id="74" name="@Test(…"/>
          <p:cNvSpPr txBox="1"/>
          <p:nvPr/>
        </p:nvSpPr>
        <p:spPr>
          <a:xfrm>
            <a:off x="210806" y="687420"/>
            <a:ext cx="8722388" cy="43180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algn="l" defTabSz="241101">
              <a:defRPr b="0" sz="1400">
                <a:solidFill>
                  <a:srgbClr val="80800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@Test</a:t>
            </a:r>
            <a:r>
              <a:rPr>
                <a:solidFill>
                  <a:srgbClr val="000000"/>
                </a:solidFill>
              </a:rPr>
              <a:t>(</a:t>
            </a:r>
            <a:endParaRPr>
              <a:solidFill>
                <a:srgbClr val="000000"/>
              </a:solidFill>
            </a:endParaRPr>
          </a:p>
          <a:p>
            <a:pPr algn="l" defTabSz="241101">
              <a:defRPr b="0" sz="1400">
                <a:latin typeface="Menlo"/>
                <a:ea typeface="Menlo"/>
                <a:cs typeface="Menlo"/>
                <a:sym typeface="Menlo"/>
              </a:defRPr>
            </a:pPr>
            <a:r>
              <a:t>        expectedExceptions = IllegalArgumentException.</a:t>
            </a:r>
            <a:r>
              <a:rPr b="1">
                <a:solidFill>
                  <a:srgbClr val="011480"/>
                </a:solidFill>
              </a:rPr>
              <a:t>class</a:t>
            </a:r>
            <a:r>
              <a:t>,</a:t>
            </a:r>
          </a:p>
          <a:p>
            <a:pPr algn="l" defTabSz="241101">
              <a:defRPr b="0" sz="1400">
                <a:latin typeface="Menlo"/>
                <a:ea typeface="Menlo"/>
                <a:cs typeface="Menlo"/>
                <a:sym typeface="Menlo"/>
              </a:defRPr>
            </a:pPr>
            <a:r>
              <a:t>        expectedExceptionsMessageRegExp = </a:t>
            </a:r>
            <a:r>
              <a:rPr b="1">
                <a:solidFill>
                  <a:srgbClr val="018001"/>
                </a:solidFill>
              </a:rPr>
              <a:t>"Film already exists"</a:t>
            </a:r>
            <a:endParaRPr b="1">
              <a:solidFill>
                <a:srgbClr val="018001"/>
              </a:solidFill>
            </a:endParaRPr>
          </a:p>
          <a:p>
            <a:pPr algn="l" defTabSz="241101">
              <a:defRPr b="0" sz="1400">
                <a:latin typeface="Menlo"/>
                <a:ea typeface="Menlo"/>
                <a:cs typeface="Menlo"/>
                <a:sym typeface="Menlo"/>
              </a:defRPr>
            </a:pPr>
            <a:r>
              <a:t>)</a:t>
            </a:r>
          </a:p>
          <a:p>
            <a:pPr algn="l" defTabSz="241101">
              <a:defRPr b="0" sz="14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void </a:t>
            </a:r>
            <a:r>
              <a:t>testAlreadyExisted(){</a:t>
            </a:r>
          </a:p>
          <a:p>
            <a:pPr algn="l" defTabSz="241101">
              <a:defRPr b="0" sz="14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 i="1" sz="14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0">
                <a:solidFill>
                  <a:srgbClr val="000000"/>
                </a:solidFill>
              </a:rPr>
              <a:t>    </a:t>
            </a:r>
            <a:r>
              <a:t>// Init</a:t>
            </a:r>
          </a:p>
          <a:p>
            <a:pPr algn="l" defTabSz="241101">
              <a:defRPr b="0" sz="1400">
                <a:latin typeface="Menlo"/>
                <a:ea typeface="Menlo"/>
                <a:cs typeface="Menlo"/>
                <a:sym typeface="Menlo"/>
              </a:defRPr>
            </a:pPr>
            <a:r>
              <a:rPr i="1">
                <a:solidFill>
                  <a:srgbClr val="808080"/>
                </a:solidFill>
              </a:rPr>
              <a:t>    </a:t>
            </a:r>
            <a:r>
              <a:t>FilmRepository filmRepository = EasyMock.</a:t>
            </a:r>
            <a:r>
              <a:rPr i="1"/>
              <a:t>createMock</a:t>
            </a:r>
            <a:r>
              <a:t>(FilmRepository.</a:t>
            </a:r>
            <a:r>
              <a:rPr b="1">
                <a:solidFill>
                  <a:srgbClr val="011480"/>
                </a:solidFill>
              </a:rPr>
              <a:t>class</a:t>
            </a:r>
            <a:r>
              <a:t>);</a:t>
            </a:r>
          </a:p>
          <a:p>
            <a:pPr algn="l" defTabSz="241101">
              <a:defRPr b="0" sz="1400">
                <a:latin typeface="Menlo"/>
                <a:ea typeface="Menlo"/>
                <a:cs typeface="Menlo"/>
                <a:sym typeface="Menlo"/>
              </a:defRPr>
            </a:pPr>
            <a:r>
              <a:t>    EasyMock</a:t>
            </a:r>
          </a:p>
          <a:p>
            <a:pPr algn="l" defTabSz="241101">
              <a:defRPr b="0" sz="1400">
                <a:latin typeface="Menlo"/>
                <a:ea typeface="Menlo"/>
                <a:cs typeface="Menlo"/>
                <a:sym typeface="Menlo"/>
              </a:defRPr>
            </a:pPr>
            <a:r>
              <a:t>            .</a:t>
            </a:r>
            <a:r>
              <a:rPr i="1"/>
              <a:t>expect</a:t>
            </a:r>
            <a:r>
              <a:t>(filmRepository.findByName(</a:t>
            </a:r>
            <a:r>
              <a:rPr b="1" i="1">
                <a:solidFill>
                  <a:srgbClr val="66187A"/>
                </a:solidFill>
              </a:rPr>
              <a:t>FILM_NAME</a:t>
            </a:r>
            <a:r>
              <a:t>))</a:t>
            </a:r>
          </a:p>
          <a:p>
            <a:pPr algn="l" defTabSz="241101">
              <a:defRPr b="0" sz="1400">
                <a:latin typeface="Menlo"/>
                <a:ea typeface="Menlo"/>
                <a:cs typeface="Menlo"/>
                <a:sym typeface="Menlo"/>
              </a:defRPr>
            </a:pPr>
            <a:r>
              <a:t>            .andReturn(Optional.</a:t>
            </a:r>
            <a:r>
              <a:rPr i="1"/>
              <a:t>of</a:t>
            </a:r>
            <a:r>
              <a:t>(</a:t>
            </a:r>
            <a:r>
              <a:rPr b="1">
                <a:solidFill>
                  <a:srgbClr val="011480"/>
                </a:solidFill>
              </a:rPr>
              <a:t>new </a:t>
            </a:r>
            <a:r>
              <a:t>Film(</a:t>
            </a:r>
            <a:r>
              <a:rPr b="1" i="1">
                <a:solidFill>
                  <a:srgbClr val="66187A"/>
                </a:solidFill>
              </a:rPr>
              <a:t>FILM_NAME</a:t>
            </a:r>
            <a:r>
              <a:t>, </a:t>
            </a:r>
            <a:r>
              <a:rPr b="1" i="1">
                <a:solidFill>
                  <a:srgbClr val="66187A"/>
                </a:solidFill>
              </a:rPr>
              <a:t>FILM_DESCR</a:t>
            </a:r>
            <a:r>
              <a:t>)));</a:t>
            </a:r>
          </a:p>
          <a:p>
            <a:pPr algn="l" defTabSz="241101">
              <a:defRPr b="0" sz="1400">
                <a:latin typeface="Menlo"/>
                <a:ea typeface="Menlo"/>
                <a:cs typeface="Menlo"/>
                <a:sym typeface="Menlo"/>
              </a:defRPr>
            </a:pPr>
            <a:r>
              <a:t>    EasyMock.</a:t>
            </a:r>
            <a:r>
              <a:rPr i="1"/>
              <a:t>replay</a:t>
            </a:r>
            <a:r>
              <a:t>(filmRepository);</a:t>
            </a:r>
          </a:p>
          <a:p>
            <a:pPr algn="l" defTabSz="241101">
              <a:defRPr b="0" sz="14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 sz="1400">
                <a:latin typeface="Menlo"/>
                <a:ea typeface="Menlo"/>
                <a:cs typeface="Menlo"/>
                <a:sym typeface="Menlo"/>
              </a:defRPr>
            </a:pPr>
            <a:r>
              <a:t>    FilmService filmService = </a:t>
            </a:r>
            <a:r>
              <a:rPr b="1">
                <a:solidFill>
                  <a:srgbClr val="011480"/>
                </a:solidFill>
              </a:rPr>
              <a:t>new </a:t>
            </a:r>
            <a:r>
              <a:t>FilmService(filmRepository);</a:t>
            </a:r>
          </a:p>
          <a:p>
            <a:pPr algn="l" defTabSz="241101">
              <a:defRPr b="0" sz="14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 i="1" sz="14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0">
                <a:solidFill>
                  <a:srgbClr val="000000"/>
                </a:solidFill>
              </a:rPr>
              <a:t>    </a:t>
            </a:r>
            <a:r>
              <a:t>// test</a:t>
            </a:r>
          </a:p>
          <a:p>
            <a:pPr algn="l" defTabSz="241101">
              <a:defRPr b="0" sz="1400">
                <a:latin typeface="Menlo"/>
                <a:ea typeface="Menlo"/>
                <a:cs typeface="Menlo"/>
                <a:sym typeface="Menlo"/>
              </a:defRPr>
            </a:pPr>
            <a:r>
              <a:rPr i="1">
                <a:solidFill>
                  <a:srgbClr val="808080"/>
                </a:solidFill>
              </a:rPr>
              <a:t>    </a:t>
            </a:r>
            <a:r>
              <a:t>filmService.saveNewFilm(</a:t>
            </a:r>
            <a:r>
              <a:rPr b="1" i="1">
                <a:solidFill>
                  <a:srgbClr val="66187A"/>
                </a:solidFill>
              </a:rPr>
              <a:t>FILM_NAME</a:t>
            </a:r>
            <a:r>
              <a:t>, </a:t>
            </a:r>
            <a:r>
              <a:rPr b="1" i="1">
                <a:solidFill>
                  <a:srgbClr val="66187A"/>
                </a:solidFill>
              </a:rPr>
              <a:t>FILM_DESCR</a:t>
            </a:r>
            <a:r>
              <a:t>);</a:t>
            </a:r>
          </a:p>
          <a:p>
            <a:pPr algn="l" defTabSz="241101">
              <a:defRPr b="0" sz="14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 i="1" sz="14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0">
                <a:solidFill>
                  <a:srgbClr val="000000"/>
                </a:solidFill>
              </a:rPr>
              <a:t>    </a:t>
            </a:r>
            <a:r>
              <a:t>//validate all invoked</a:t>
            </a:r>
          </a:p>
          <a:p>
            <a:pPr algn="l" defTabSz="241101">
              <a:defRPr b="0" sz="1400">
                <a:latin typeface="Menlo"/>
                <a:ea typeface="Menlo"/>
                <a:cs typeface="Menlo"/>
                <a:sym typeface="Menlo"/>
              </a:defRPr>
            </a:pPr>
            <a:r>
              <a:rPr i="1">
                <a:solidFill>
                  <a:srgbClr val="808080"/>
                </a:solidFill>
              </a:rPr>
              <a:t>    </a:t>
            </a:r>
            <a:r>
              <a:t>EasyMock.</a:t>
            </a:r>
            <a:r>
              <a:rPr i="1"/>
              <a:t>verify</a:t>
            </a:r>
            <a:r>
              <a:t>(filmRepository);</a:t>
            </a:r>
          </a:p>
          <a:p>
            <a:pPr algn="l" defTabSz="241101">
              <a:defRPr b="0" sz="14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Упрощенный тест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Упрощенный тест</a:t>
            </a:r>
          </a:p>
        </p:txBody>
      </p:sp>
      <p:sp>
        <p:nvSpPr>
          <p:cNvPr id="77" name="@Test(…"/>
          <p:cNvSpPr txBox="1"/>
          <p:nvPr/>
        </p:nvSpPr>
        <p:spPr>
          <a:xfrm>
            <a:off x="461642" y="1144429"/>
            <a:ext cx="8220717" cy="3251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algn="l" defTabSz="241101">
              <a:defRPr b="0">
                <a:solidFill>
                  <a:srgbClr val="80800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@Test</a:t>
            </a:r>
            <a:r>
              <a:rPr>
                <a:solidFill>
                  <a:srgbClr val="000000"/>
                </a:solidFill>
              </a:rPr>
              <a:t>(</a:t>
            </a:r>
            <a:endParaRPr>
              <a:solidFill>
                <a:srgbClr val="000000"/>
              </a:solidFill>
            </a:endParaR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expectedExceptions = IllegalArgumentException.</a:t>
            </a:r>
            <a:r>
              <a:rPr b="1">
                <a:solidFill>
                  <a:srgbClr val="011480"/>
                </a:solidFill>
              </a:rPr>
              <a:t>class</a:t>
            </a:r>
            <a:r>
              <a:t>,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expectedExceptionsMessageRegExp = </a:t>
            </a:r>
            <a:r>
              <a:rPr b="1">
                <a:solidFill>
                  <a:srgbClr val="018001"/>
                </a:solidFill>
              </a:rPr>
              <a:t>"Film already exists"</a:t>
            </a:r>
            <a:endParaRPr b="1">
              <a:solidFill>
                <a:srgbClr val="018001"/>
              </a:solidFill>
            </a:endParaR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)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void </a:t>
            </a:r>
            <a:r>
              <a:t>testAlreadyExisted(){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 i="1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0">
                <a:solidFill>
                  <a:srgbClr val="000000"/>
                </a:solidFill>
              </a:rPr>
              <a:t>    </a:t>
            </a:r>
            <a:r>
              <a:t>// Init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rPr i="1">
                <a:solidFill>
                  <a:srgbClr val="808080"/>
                </a:solidFill>
              </a:rPr>
              <a:t>    </a:t>
            </a:r>
            <a:r>
              <a:t>FilmRepository filmRepository = EasyMock.</a:t>
            </a:r>
            <a:r>
              <a:rPr i="1"/>
              <a:t>createMock</a:t>
            </a:r>
            <a:r>
              <a:t>(FilmRepository.</a:t>
            </a:r>
            <a:r>
              <a:rPr b="1">
                <a:solidFill>
                  <a:srgbClr val="011480"/>
                </a:solidFill>
              </a:rPr>
              <a:t>class</a:t>
            </a:r>
            <a:r>
              <a:t>);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EasyMock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    .</a:t>
            </a:r>
            <a:r>
              <a:rPr i="1"/>
              <a:t>expect</a:t>
            </a:r>
            <a:r>
              <a:t>(filmRepository.findByName(EasyMock.</a:t>
            </a:r>
            <a:r>
              <a:rPr i="1"/>
              <a:t>anyString</a:t>
            </a:r>
            <a:r>
              <a:t>()))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    .andReturn(Optional.</a:t>
            </a:r>
            <a:r>
              <a:rPr i="1"/>
              <a:t>of</a:t>
            </a:r>
            <a:r>
              <a:t>(</a:t>
            </a:r>
            <a:r>
              <a:rPr b="1">
                <a:solidFill>
                  <a:srgbClr val="011480"/>
                </a:solidFill>
              </a:rPr>
              <a:t>new </a:t>
            </a:r>
            <a:r>
              <a:t>Film(</a:t>
            </a:r>
            <a:r>
              <a:rPr b="1" i="1">
                <a:solidFill>
                  <a:srgbClr val="66187A"/>
                </a:solidFill>
              </a:rPr>
              <a:t>FILM_NAME</a:t>
            </a:r>
            <a:r>
              <a:t>, </a:t>
            </a:r>
            <a:r>
              <a:rPr b="1" i="1">
                <a:solidFill>
                  <a:srgbClr val="66187A"/>
                </a:solidFill>
              </a:rPr>
              <a:t>FILM_DESCR</a:t>
            </a:r>
            <a:r>
              <a:t>)));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EasyMock.</a:t>
            </a:r>
            <a:r>
              <a:rPr i="1"/>
              <a:t>replay</a:t>
            </a:r>
            <a:r>
              <a:t>(filmRepository);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FilmService filmService = </a:t>
            </a:r>
            <a:r>
              <a:rPr b="1">
                <a:solidFill>
                  <a:srgbClr val="011480"/>
                </a:solidFill>
              </a:rPr>
              <a:t>new </a:t>
            </a:r>
            <a:r>
              <a:t>FilmService(filmRepository);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 i="1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0">
                <a:solidFill>
                  <a:srgbClr val="000000"/>
                </a:solidFill>
              </a:rPr>
              <a:t>    </a:t>
            </a:r>
            <a:r>
              <a:t>// test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rPr i="1">
                <a:solidFill>
                  <a:srgbClr val="808080"/>
                </a:solidFill>
              </a:rPr>
              <a:t>    </a:t>
            </a:r>
            <a:r>
              <a:t>filmService.saveNewFilm(</a:t>
            </a:r>
            <a:r>
              <a:rPr b="1" i="1">
                <a:solidFill>
                  <a:srgbClr val="66187A"/>
                </a:solidFill>
              </a:rPr>
              <a:t>FILM_NAME</a:t>
            </a:r>
            <a:r>
              <a:t>, </a:t>
            </a:r>
            <a:r>
              <a:rPr b="1" i="1">
                <a:solidFill>
                  <a:srgbClr val="66187A"/>
                </a:solidFill>
              </a:rPr>
              <a:t>FILM_DESCR</a:t>
            </a:r>
            <a:r>
              <a:t>);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Упрощенный тест.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Упрощенный тест.</a:t>
            </a:r>
          </a:p>
        </p:txBody>
      </p:sp>
      <p:sp>
        <p:nvSpPr>
          <p:cNvPr id="80" name="@Test…"/>
          <p:cNvSpPr txBox="1"/>
          <p:nvPr/>
        </p:nvSpPr>
        <p:spPr>
          <a:xfrm>
            <a:off x="461642" y="1233328"/>
            <a:ext cx="8220717" cy="3073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algn="l" defTabSz="241101">
              <a:defRPr b="0">
                <a:solidFill>
                  <a:srgbClr val="80800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@Test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void </a:t>
            </a:r>
            <a:r>
              <a:t>testSuccessSavedNewFilm(){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FilmRepository filmRepository = EasyMock.</a:t>
            </a:r>
            <a:r>
              <a:rPr i="1"/>
              <a:t>createMock</a:t>
            </a:r>
            <a:r>
              <a:t>(FilmRepository.</a:t>
            </a:r>
            <a:r>
              <a:rPr b="1">
                <a:solidFill>
                  <a:srgbClr val="011480"/>
                </a:solidFill>
              </a:rPr>
              <a:t>class</a:t>
            </a:r>
            <a:r>
              <a:t>);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EasyMock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    .</a:t>
            </a:r>
            <a:r>
              <a:rPr i="1"/>
              <a:t>expect</a:t>
            </a:r>
            <a:r>
              <a:t>(filmRepository.findByName(EasyMock.</a:t>
            </a:r>
            <a:r>
              <a:rPr i="1"/>
              <a:t>anyString</a:t>
            </a:r>
            <a:r>
              <a:t>()))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    .andReturn(Optional.</a:t>
            </a:r>
            <a:r>
              <a:rPr i="1"/>
              <a:t>empty</a:t>
            </a:r>
            <a:r>
              <a:t>());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EasyMock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    .</a:t>
            </a:r>
            <a:r>
              <a:rPr i="1"/>
              <a:t>expect</a:t>
            </a:r>
            <a:r>
              <a:t>(filmRepository.persist(EasyMock.</a:t>
            </a:r>
            <a:r>
              <a:rPr i="1"/>
              <a:t>anyObject</a:t>
            </a:r>
            <a:r>
              <a:t>(Film.</a:t>
            </a:r>
            <a:r>
              <a:rPr b="1">
                <a:solidFill>
                  <a:srgbClr val="011480"/>
                </a:solidFill>
              </a:rPr>
              <a:t>class</a:t>
            </a:r>
            <a:r>
              <a:t>)))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    .andReturn(</a:t>
            </a:r>
            <a:r>
              <a:rPr b="1">
                <a:solidFill>
                  <a:srgbClr val="011480"/>
                </a:solidFill>
              </a:rPr>
              <a:t>null</a:t>
            </a:r>
            <a:r>
              <a:t>);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EasyMock.</a:t>
            </a:r>
            <a:r>
              <a:rPr i="1"/>
              <a:t>replay</a:t>
            </a:r>
            <a:r>
              <a:t>(filmRepository);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FilmService filmService = </a:t>
            </a:r>
            <a:r>
              <a:rPr b="1">
                <a:solidFill>
                  <a:srgbClr val="011480"/>
                </a:solidFill>
              </a:rPr>
              <a:t>new </a:t>
            </a:r>
            <a:r>
              <a:t>FilmService(filmRepository);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 i="1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0">
                <a:solidFill>
                  <a:srgbClr val="000000"/>
                </a:solidFill>
              </a:rPr>
              <a:t>    </a:t>
            </a:r>
            <a:r>
              <a:t>// test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rPr i="1">
                <a:solidFill>
                  <a:srgbClr val="808080"/>
                </a:solidFill>
              </a:rPr>
              <a:t>    </a:t>
            </a:r>
            <a:r>
              <a:t>filmService.saveNewFilm(</a:t>
            </a:r>
            <a:r>
              <a:rPr b="1" i="1">
                <a:solidFill>
                  <a:srgbClr val="66187A"/>
                </a:solidFill>
              </a:rPr>
              <a:t>FILM_NAME</a:t>
            </a:r>
            <a:r>
              <a:t>, </a:t>
            </a:r>
            <a:r>
              <a:rPr b="1" i="1">
                <a:solidFill>
                  <a:srgbClr val="66187A"/>
                </a:solidFill>
              </a:rPr>
              <a:t>FILM_DESCR</a:t>
            </a:r>
            <a:r>
              <a:t>);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Плюсы и минусы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Плюсы и минусы</a:t>
            </a:r>
          </a:p>
        </p:txBody>
      </p:sp>
      <p:sp>
        <p:nvSpPr>
          <p:cNvPr id="83" name="Можно проверять даже более строго и создавать Strict mock-и, которые проверяют порядок вызова…"/>
          <p:cNvSpPr txBox="1"/>
          <p:nvPr/>
        </p:nvSpPr>
        <p:spPr>
          <a:xfrm>
            <a:off x="461641" y="699928"/>
            <a:ext cx="8220717" cy="41529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Можно проверять даже более строго и создавать Strict mock-и, которые проверяют порядок вызова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Плюсы проверки вызовов и передаваемых аргументов: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Мы проверяем, корректность использования заглушаемого API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Если заглушаемое API тоже корректно покрыто тестами, и мы точно знаем как его надо использовать, мы можем считать, что наш класс правильно работает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Минусы использования заглушек: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При строгой проверке передаваемых аргументов и вызовов, мы фактически дублируем часть prod-логики в тесте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При росте количества тестов, растет и дублирование логики, а мы знаем к чему это приводит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Снижением требований к передаваемым аргументам и вызову функций, можно уменьшить стоимость сопровождения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Когда стоит писать юнит тесты?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Когда стоит писать юнит тесты?</a:t>
            </a:r>
          </a:p>
        </p:txBody>
      </p:sp>
      <p:sp>
        <p:nvSpPr>
          <p:cNvPr id="86" name="Когда стоит писать юнит тесты…"/>
          <p:cNvSpPr txBox="1"/>
          <p:nvPr/>
        </p:nvSpPr>
        <p:spPr>
          <a:xfrm>
            <a:off x="461641" y="1347628"/>
            <a:ext cx="8220717" cy="2857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defTabSz="241300">
              <a:lnSpc>
                <a:spcPct val="150000"/>
              </a:lnSpc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Когда стоит писать юнит тесты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Изолированный от «внешнего мира» алгоритм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Сложные алгоритмы с </a:t>
            </a:r>
            <a:r>
              <a:rPr b="1" u="sng"/>
              <a:t>небольшим</a:t>
            </a:r>
            <a:r>
              <a:t> количеством зависимостей от других сервисов (1-2)</a:t>
            </a:r>
          </a:p>
          <a:p>
            <a:pPr algn="l" defTabSz="241300">
              <a:lnSpc>
                <a:spcPct val="150000"/>
              </a:lnSpc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</a:p>
          <a:p>
            <a:pPr defTabSz="241300">
              <a:lnSpc>
                <a:spcPct val="150000"/>
              </a:lnSpc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Когда </a:t>
            </a:r>
            <a:r>
              <a:rPr b="1"/>
              <a:t>не</a:t>
            </a:r>
            <a:r>
              <a:t> стоит писать юнит тесты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Тестирование слоев для работающих с внешними системы (работа с БД, очереди сообщений)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Тестирование структурной логики. Поддержка таких тестов стоит необоснованно дорого.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Что это?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Что это?</a:t>
            </a:r>
          </a:p>
        </p:txBody>
      </p:sp>
      <p:sp>
        <p:nvSpPr>
          <p:cNvPr id="34" name="Модульное (unit) тестирование — изолированное тестирование одного или нескольких модулей…"/>
          <p:cNvSpPr txBox="1"/>
          <p:nvPr/>
        </p:nvSpPr>
        <p:spPr>
          <a:xfrm>
            <a:off x="390522" y="1304924"/>
            <a:ext cx="8362956" cy="25336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Модульное (unit) тестирование — изолированное тестирование одного или нескольких модулей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Отличное подходит для тестирование любого нетривиального естественно изолированного алгоритма, например, перевод числа в текстовый вид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Плохо подходит для тестирования функциональности, завязанной на большое количество модулей.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Об области применимости поговорим в конце, а сейчас познакомимся с одной из библиотек unit тестирования — TestNg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Возможностей много, но…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Возможностей много, но…</a:t>
            </a:r>
          </a:p>
        </p:txBody>
      </p:sp>
      <p:sp>
        <p:nvSpPr>
          <p:cNvPr id="89" name="В моках можно писать свою кастомную логику.…"/>
          <p:cNvSpPr txBox="1"/>
          <p:nvPr/>
        </p:nvSpPr>
        <p:spPr>
          <a:xfrm>
            <a:off x="461641" y="1304924"/>
            <a:ext cx="8220717" cy="25336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В моках можно писать свою кастомную логику.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Можно создавать частичные моки.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Более мощные библиотеки (например PowerMock) позволяют подменять инстанциирование одного класса замоканым объектом, мокировать статичные методы — это уже делается изменением байткода исходных классов.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Однако, если необходимо прибегать к таким мерам, это явный признак того, что вы делаете что-то не то. Самое время остановиться и подумать над архитектурой и что на самом деле мы хотим протестировать. Может лучше написать интеграционные тесты?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Красивые отчеты — довольный топ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Красивые отчеты — довольный топ</a:t>
            </a:r>
          </a:p>
        </p:txBody>
      </p:sp>
      <p:sp>
        <p:nvSpPr>
          <p:cNvPr id="92" name="&lt;properties&gt;…"/>
          <p:cNvSpPr txBox="1"/>
          <p:nvPr/>
        </p:nvSpPr>
        <p:spPr>
          <a:xfrm>
            <a:off x="396707" y="1847850"/>
            <a:ext cx="3757659" cy="1447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algn="l" defTabSz="241101">
              <a:defRPr sz="10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t>properties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sz="10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rPr b="0">
                <a:solidFill>
                  <a:srgbClr val="000000"/>
                </a:solidFill>
              </a:rPr>
              <a:t>&lt;</a:t>
            </a:r>
            <a:r>
              <a:t>aspectj.version</a:t>
            </a:r>
            <a:r>
              <a:rPr b="0">
                <a:solidFill>
                  <a:srgbClr val="000000"/>
                </a:solidFill>
              </a:rPr>
              <a:t>&gt;</a:t>
            </a:r>
            <a:r>
              <a:rPr b="0">
                <a:solidFill>
                  <a:srgbClr val="000000"/>
                </a:solidFill>
              </a:rPr>
              <a:t>1.8.10</a:t>
            </a:r>
            <a:r>
              <a:rPr b="0">
                <a:solidFill>
                  <a:srgbClr val="000000"/>
                </a:solidFill>
              </a:rPr>
              <a:t>&lt;/</a:t>
            </a:r>
            <a:r>
              <a:t>aspectj.version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sz="10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t>properties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sz="10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sz="10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t>dependency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t>&lt;</a:t>
            </a:r>
            <a:r>
              <a:rPr b="1">
                <a:solidFill>
                  <a:srgbClr val="011480"/>
                </a:solidFill>
              </a:rPr>
              <a:t>groupId</a:t>
            </a:r>
            <a:r>
              <a:t>&gt;</a:t>
            </a:r>
            <a:r>
              <a:t>io.qameta.allure</a:t>
            </a:r>
            <a:r>
              <a:t>&lt;/</a:t>
            </a:r>
            <a:r>
              <a:rPr b="1">
                <a:solidFill>
                  <a:srgbClr val="011480"/>
                </a:solidFill>
              </a:rPr>
              <a:t>groupId</a:t>
            </a:r>
            <a:r>
              <a:t>&gt;</a:t>
            </a: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t>&lt;</a:t>
            </a:r>
            <a:r>
              <a:rPr b="1">
                <a:solidFill>
                  <a:srgbClr val="011480"/>
                </a:solidFill>
              </a:rPr>
              <a:t>artifactId</a:t>
            </a:r>
            <a:r>
              <a:t>&gt;</a:t>
            </a:r>
            <a:r>
              <a:t>allure-testng</a:t>
            </a:r>
            <a:r>
              <a:t>&lt;/</a:t>
            </a:r>
            <a:r>
              <a:rPr b="1">
                <a:solidFill>
                  <a:srgbClr val="011480"/>
                </a:solidFill>
              </a:rPr>
              <a:t>artifactId</a:t>
            </a:r>
            <a:r>
              <a:t>&gt;</a:t>
            </a: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t>&lt;</a:t>
            </a:r>
            <a:r>
              <a:rPr b="1">
                <a:solidFill>
                  <a:srgbClr val="011480"/>
                </a:solidFill>
              </a:rPr>
              <a:t>version</a:t>
            </a:r>
            <a:r>
              <a:t>&gt;</a:t>
            </a:r>
            <a:r>
              <a:t>2.6.0</a:t>
            </a:r>
            <a:r>
              <a:t>&lt;/</a:t>
            </a:r>
            <a:r>
              <a:rPr b="1">
                <a:solidFill>
                  <a:srgbClr val="011480"/>
                </a:solidFill>
              </a:rPr>
              <a:t>version</a:t>
            </a:r>
            <a:r>
              <a:t>&gt;</a:t>
            </a: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t>&lt;</a:t>
            </a:r>
            <a:r>
              <a:rPr b="1">
                <a:solidFill>
                  <a:srgbClr val="011480"/>
                </a:solidFill>
              </a:rPr>
              <a:t>scope</a:t>
            </a:r>
            <a:r>
              <a:t>&gt;</a:t>
            </a:r>
            <a:r>
              <a:t>test</a:t>
            </a:r>
            <a:r>
              <a:t>&lt;/</a:t>
            </a:r>
            <a:r>
              <a:rPr b="1">
                <a:solidFill>
                  <a:srgbClr val="011480"/>
                </a:solidFill>
              </a:rPr>
              <a:t>scope</a:t>
            </a:r>
            <a:r>
              <a:t>&gt;</a:t>
            </a:r>
          </a:p>
          <a:p>
            <a:pPr algn="l" defTabSz="241101">
              <a:defRPr sz="10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t>dependency</a:t>
            </a:r>
            <a:r>
              <a:rPr b="0">
                <a:solidFill>
                  <a:srgbClr val="000000"/>
                </a:solidFill>
              </a:rPr>
              <a:t>&gt;</a:t>
            </a:r>
          </a:p>
        </p:txBody>
      </p:sp>
      <p:sp>
        <p:nvSpPr>
          <p:cNvPr id="93" name="&lt;plugin&gt;…"/>
          <p:cNvSpPr txBox="1"/>
          <p:nvPr/>
        </p:nvSpPr>
        <p:spPr>
          <a:xfrm>
            <a:off x="4355871" y="1675905"/>
            <a:ext cx="4375647" cy="284757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/>
          <a:p>
            <a:pPr algn="l" defTabSz="241101">
              <a:defRPr sz="10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t>plugin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t>&lt;</a:t>
            </a:r>
            <a:r>
              <a:rPr b="1">
                <a:solidFill>
                  <a:srgbClr val="011480"/>
                </a:solidFill>
              </a:rPr>
              <a:t>groupId</a:t>
            </a:r>
            <a:r>
              <a:t>&gt;</a:t>
            </a:r>
            <a:r>
              <a:t>org.apache.maven.plugins</a:t>
            </a:r>
            <a:r>
              <a:t>&lt;/</a:t>
            </a:r>
            <a:r>
              <a:rPr b="1">
                <a:solidFill>
                  <a:srgbClr val="011480"/>
                </a:solidFill>
              </a:rPr>
              <a:t>groupId</a:t>
            </a:r>
            <a:r>
              <a:t>&gt;</a:t>
            </a: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t>&lt;</a:t>
            </a:r>
            <a:r>
              <a:rPr b="1">
                <a:solidFill>
                  <a:srgbClr val="011480"/>
                </a:solidFill>
              </a:rPr>
              <a:t>artifactId</a:t>
            </a:r>
            <a:r>
              <a:t>&gt;</a:t>
            </a:r>
            <a:r>
              <a:t>maven-surefire-plugin</a:t>
            </a:r>
            <a:r>
              <a:t>&lt;/</a:t>
            </a:r>
            <a:r>
              <a:rPr b="1">
                <a:solidFill>
                  <a:srgbClr val="011480"/>
                </a:solidFill>
              </a:rPr>
              <a:t>artifactId</a:t>
            </a:r>
            <a:r>
              <a:t>&gt;</a:t>
            </a: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t>&lt;</a:t>
            </a:r>
            <a:r>
              <a:rPr b="1">
                <a:solidFill>
                  <a:srgbClr val="011480"/>
                </a:solidFill>
              </a:rPr>
              <a:t>version</a:t>
            </a:r>
            <a:r>
              <a:t>&gt;</a:t>
            </a:r>
            <a:r>
              <a:t>2.21.0</a:t>
            </a:r>
            <a:r>
              <a:t>&lt;/</a:t>
            </a:r>
            <a:r>
              <a:rPr b="1">
                <a:solidFill>
                  <a:srgbClr val="011480"/>
                </a:solidFill>
              </a:rPr>
              <a:t>version</a:t>
            </a:r>
            <a:r>
              <a:t>&gt;</a:t>
            </a:r>
          </a:p>
          <a:p>
            <a:pPr algn="l" defTabSz="241101">
              <a:defRPr sz="10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rPr b="0">
                <a:solidFill>
                  <a:srgbClr val="000000"/>
                </a:solidFill>
              </a:rPr>
              <a:t>&lt;</a:t>
            </a:r>
            <a:r>
              <a:t>configuration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t>&lt;</a:t>
            </a:r>
            <a:r>
              <a:rPr b="1">
                <a:solidFill>
                  <a:srgbClr val="011480"/>
                </a:solidFill>
              </a:rPr>
              <a:t>argLine</a:t>
            </a:r>
            <a:r>
              <a:t>&gt;</a:t>
            </a: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            -javaagent:"${settings.localRepository}/org/aspectj/aspectjweaver/${aspectj.version}/aspectjweaver-${aspectj.version}.jar"</a:t>
            </a: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t>&lt;/</a:t>
            </a:r>
            <a:r>
              <a:rPr b="1">
                <a:solidFill>
                  <a:srgbClr val="011480"/>
                </a:solidFill>
              </a:rPr>
              <a:t>argLine</a:t>
            </a:r>
            <a:r>
              <a:t>&gt;</a:t>
            </a:r>
          </a:p>
          <a:p>
            <a:pPr algn="l" defTabSz="241101">
              <a:defRPr sz="10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rPr b="0">
                <a:solidFill>
                  <a:srgbClr val="000000"/>
                </a:solidFill>
              </a:rPr>
              <a:t>&lt;/</a:t>
            </a:r>
            <a:r>
              <a:t>configuration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sz="10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rPr b="0">
                <a:solidFill>
                  <a:srgbClr val="000000"/>
                </a:solidFill>
              </a:rPr>
              <a:t>&lt;</a:t>
            </a:r>
            <a:r>
              <a:t>dependencies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sz="10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    </a:t>
            </a:r>
            <a:r>
              <a:rPr b="0">
                <a:solidFill>
                  <a:srgbClr val="000000"/>
                </a:solidFill>
              </a:rPr>
              <a:t>&lt;</a:t>
            </a:r>
            <a:r>
              <a:t>dependency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t>&lt;</a:t>
            </a:r>
            <a:r>
              <a:rPr b="1">
                <a:solidFill>
                  <a:srgbClr val="011480"/>
                </a:solidFill>
              </a:rPr>
              <a:t>groupId</a:t>
            </a:r>
            <a:r>
              <a:t>&gt;</a:t>
            </a:r>
            <a:r>
              <a:t>org.aspectj</a:t>
            </a:r>
            <a:r>
              <a:t>&lt;/</a:t>
            </a:r>
            <a:r>
              <a:rPr b="1">
                <a:solidFill>
                  <a:srgbClr val="011480"/>
                </a:solidFill>
              </a:rPr>
              <a:t>groupId</a:t>
            </a:r>
            <a:r>
              <a:t>&gt;</a:t>
            </a: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t>&lt;</a:t>
            </a:r>
            <a:r>
              <a:rPr b="1">
                <a:solidFill>
                  <a:srgbClr val="011480"/>
                </a:solidFill>
              </a:rPr>
              <a:t>artifactId</a:t>
            </a:r>
            <a:r>
              <a:t>&gt;</a:t>
            </a:r>
            <a:r>
              <a:t>aspectjweaver</a:t>
            </a:r>
            <a:r>
              <a:t>&lt;/</a:t>
            </a:r>
            <a:r>
              <a:rPr b="1">
                <a:solidFill>
                  <a:srgbClr val="011480"/>
                </a:solidFill>
              </a:rPr>
              <a:t>artifactId</a:t>
            </a:r>
            <a:r>
              <a:t>&gt;</a:t>
            </a: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t>&lt;</a:t>
            </a:r>
            <a:r>
              <a:rPr b="1">
                <a:solidFill>
                  <a:srgbClr val="011480"/>
                </a:solidFill>
              </a:rPr>
              <a:t>version</a:t>
            </a:r>
            <a:r>
              <a:t>&gt;</a:t>
            </a:r>
            <a:r>
              <a:t>${aspectj.version}</a:t>
            </a:r>
            <a:r>
              <a:t>&lt;/</a:t>
            </a:r>
            <a:r>
              <a:rPr b="1">
                <a:solidFill>
                  <a:srgbClr val="011480"/>
                </a:solidFill>
              </a:rPr>
              <a:t>version</a:t>
            </a:r>
            <a:r>
              <a:t>&gt;</a:t>
            </a:r>
          </a:p>
          <a:p>
            <a:pPr algn="l" defTabSz="241101">
              <a:defRPr b="0" sz="10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t>&lt;/</a:t>
            </a:r>
            <a:r>
              <a:rPr b="1">
                <a:solidFill>
                  <a:srgbClr val="011480"/>
                </a:solidFill>
              </a:rPr>
              <a:t>dependency</a:t>
            </a:r>
            <a:r>
              <a:t>&gt;</a:t>
            </a:r>
          </a:p>
          <a:p>
            <a:pPr algn="l" defTabSz="241101">
              <a:defRPr sz="10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rPr b="0">
                <a:solidFill>
                  <a:srgbClr val="000000"/>
                </a:solidFill>
              </a:rPr>
              <a:t>&lt;/</a:t>
            </a:r>
            <a:r>
              <a:t>dependencies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sz="10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t>plugin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</p:txBody>
      </p:sp>
      <p:pic>
        <p:nvPicPr>
          <p:cNvPr id="94" name="Снимок экрана 2018-06-30 в 10.21.56.png" descr="Снимок экрана 2018-06-30 в 10.21.5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7462" y="1105334"/>
            <a:ext cx="277013" cy="269479"/>
          </a:xfrm>
          <a:prstGeom prst="rect">
            <a:avLst/>
          </a:prstGeom>
          <a:ln w="3175">
            <a:miter lim="400000"/>
          </a:ln>
        </p:spPr>
      </p:pic>
      <p:sp>
        <p:nvSpPr>
          <p:cNvPr id="95" name="Allure позволяет строить красивые и удобные отчеты"/>
          <p:cNvSpPr txBox="1"/>
          <p:nvPr/>
        </p:nvSpPr>
        <p:spPr>
          <a:xfrm>
            <a:off x="949163" y="1105334"/>
            <a:ext cx="4801246" cy="26947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l" defTabSz="241300">
              <a:lnSpc>
                <a:spcPct val="150000"/>
              </a:lnSpc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Allure позволяет строить красивые и удобные отчеты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Добавляем мета информацию в тест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Добавляем мета информацию в тест</a:t>
            </a:r>
          </a:p>
        </p:txBody>
      </p:sp>
      <p:sp>
        <p:nvSpPr>
          <p:cNvPr id="98" name="@Example…"/>
          <p:cNvSpPr txBox="1"/>
          <p:nvPr/>
        </p:nvSpPr>
        <p:spPr>
          <a:xfrm>
            <a:off x="1324061" y="687420"/>
            <a:ext cx="6924781" cy="437158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l" defTabSz="241101">
              <a:defRPr b="0" sz="1300">
                <a:solidFill>
                  <a:srgbClr val="80800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@</a:t>
            </a:r>
            <a:r>
              <a:rPr b="1"/>
              <a:t>Example</a:t>
            </a:r>
          </a:p>
          <a:p>
            <a:pPr algn="l" defTabSz="241101">
              <a:defRPr sz="13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808002"/>
                </a:solidFill>
              </a:rPr>
              <a:t>@</a:t>
            </a:r>
            <a:r>
              <a:rPr>
                <a:solidFill>
                  <a:srgbClr val="808002"/>
                </a:solidFill>
              </a:rPr>
              <a:t>Epic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t>"Java School Tests"</a:t>
            </a:r>
            <a:r>
              <a:rPr b="0">
                <a:solidFill>
                  <a:srgbClr val="000000"/>
                </a:solidFill>
              </a:rPr>
              <a:t>)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sz="13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808002"/>
                </a:solidFill>
              </a:rPr>
              <a:t>@</a:t>
            </a:r>
            <a:r>
              <a:rPr>
                <a:solidFill>
                  <a:srgbClr val="808002"/>
                </a:solidFill>
              </a:rPr>
              <a:t>Feature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t>"Демонстрация Тестов с использованием упрощенных заглушек"</a:t>
            </a:r>
            <a:r>
              <a:rPr b="0">
                <a:solidFill>
                  <a:srgbClr val="000000"/>
                </a:solidFill>
              </a:rPr>
              <a:t>)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 sz="9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public class </a:t>
            </a:r>
            <a:r>
              <a:t>SimpleMockTest {</a:t>
            </a:r>
          </a:p>
          <a:p>
            <a:pPr algn="l" defTabSz="241101">
              <a:defRPr b="0" sz="9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 sz="9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</a:t>
            </a:r>
            <a:r>
              <a:rPr sz="1300">
                <a:solidFill>
                  <a:srgbClr val="000000"/>
                </a:solidFill>
              </a:rPr>
              <a:t>   </a:t>
            </a:r>
            <a:r>
              <a:rPr sz="1300">
                <a:solidFill>
                  <a:srgbClr val="808002"/>
                </a:solidFill>
              </a:rPr>
              <a:t>@</a:t>
            </a:r>
            <a:r>
              <a:rPr b="1" sz="1300">
                <a:solidFill>
                  <a:srgbClr val="808002"/>
                </a:solidFill>
              </a:rPr>
              <a:t>Test</a:t>
            </a:r>
            <a:r>
              <a:rPr sz="1300">
                <a:solidFill>
                  <a:srgbClr val="000000"/>
                </a:solidFill>
              </a:rPr>
              <a:t>(description = </a:t>
            </a:r>
            <a:r>
              <a:rPr b="1" sz="1300"/>
              <a:t>"Случай нового фильма"</a:t>
            </a:r>
            <a:r>
              <a:rPr sz="1300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algn="l" defTabSz="241101">
              <a:defRPr b="0" sz="9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void </a:t>
            </a:r>
            <a:r>
              <a:t>testSuccessSavedNewFilm(){</a:t>
            </a:r>
          </a:p>
          <a:p>
            <a:pPr algn="l" defTabSz="241101">
              <a:defRPr b="0" sz="900">
                <a:latin typeface="Menlo"/>
                <a:ea typeface="Menlo"/>
                <a:cs typeface="Menlo"/>
                <a:sym typeface="Menlo"/>
              </a:defRPr>
            </a:pPr>
            <a:r>
              <a:t>        FilmRepository filmRepository = initeNewFileTest();</a:t>
            </a:r>
          </a:p>
          <a:p>
            <a:pPr algn="l" defTabSz="241101">
              <a:defRPr b="0" sz="900">
                <a:latin typeface="Menlo"/>
                <a:ea typeface="Menlo"/>
                <a:cs typeface="Menlo"/>
                <a:sym typeface="Menlo"/>
              </a:defRPr>
            </a:pPr>
            <a:r>
              <a:t>        try2CreateFilm(filmRepository);</a:t>
            </a:r>
          </a:p>
          <a:p>
            <a:pPr algn="l" defTabSz="241101">
              <a:defRPr b="0" sz="90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 defTabSz="241101">
              <a:defRPr b="0" sz="9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sz="13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rPr b="0">
                <a:solidFill>
                  <a:srgbClr val="808002"/>
                </a:solidFill>
              </a:rPr>
              <a:t>@</a:t>
            </a:r>
            <a:r>
              <a:rPr>
                <a:solidFill>
                  <a:srgbClr val="808002"/>
                </a:solidFill>
              </a:rPr>
              <a:t>Step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t>"Подготовка репозитория без фильма"</a:t>
            </a:r>
            <a:r>
              <a:rPr b="0">
                <a:solidFill>
                  <a:srgbClr val="000000"/>
                </a:solidFill>
              </a:rPr>
              <a:t>)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 sz="9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private </a:t>
            </a:r>
            <a:r>
              <a:t>FilmRepository initeNewFileTest() {</a:t>
            </a:r>
          </a:p>
          <a:p>
            <a:pPr algn="l" defTabSz="241101">
              <a:defRPr b="0" sz="900">
                <a:latin typeface="Menlo"/>
                <a:ea typeface="Menlo"/>
                <a:cs typeface="Menlo"/>
                <a:sym typeface="Menlo"/>
              </a:defRPr>
            </a:pPr>
            <a:r>
              <a:t>        FilmRepository filmRepository = EasyMock.</a:t>
            </a:r>
            <a:r>
              <a:rPr i="1"/>
              <a:t>createMock</a:t>
            </a:r>
            <a:r>
              <a:t>(FilmRepository.</a:t>
            </a:r>
            <a:r>
              <a:rPr b="1">
                <a:solidFill>
                  <a:srgbClr val="011480"/>
                </a:solidFill>
              </a:rPr>
              <a:t>class</a:t>
            </a:r>
            <a:r>
              <a:t>);</a:t>
            </a:r>
          </a:p>
          <a:p>
            <a:pPr algn="l" defTabSz="241101">
              <a:defRPr b="0" sz="900">
                <a:latin typeface="Menlo"/>
                <a:ea typeface="Menlo"/>
                <a:cs typeface="Menlo"/>
                <a:sym typeface="Menlo"/>
              </a:defRPr>
            </a:pPr>
            <a:r>
              <a:t>        EasyMock</a:t>
            </a:r>
          </a:p>
          <a:p>
            <a:pPr algn="l" defTabSz="241101">
              <a:defRPr b="0" sz="900">
                <a:latin typeface="Menlo"/>
                <a:ea typeface="Menlo"/>
                <a:cs typeface="Menlo"/>
                <a:sym typeface="Menlo"/>
              </a:defRPr>
            </a:pPr>
            <a:r>
              <a:t>                .</a:t>
            </a:r>
            <a:r>
              <a:rPr i="1"/>
              <a:t>expect</a:t>
            </a:r>
            <a:r>
              <a:t>(filmRepository.findByName(EasyMock.</a:t>
            </a:r>
            <a:r>
              <a:rPr i="1"/>
              <a:t>anyString</a:t>
            </a:r>
            <a:r>
              <a:t>()))</a:t>
            </a:r>
          </a:p>
          <a:p>
            <a:pPr algn="l" defTabSz="241101">
              <a:defRPr b="0" sz="900">
                <a:latin typeface="Menlo"/>
                <a:ea typeface="Menlo"/>
                <a:cs typeface="Menlo"/>
                <a:sym typeface="Menlo"/>
              </a:defRPr>
            </a:pPr>
            <a:r>
              <a:t>                .andReturn(Optional.</a:t>
            </a:r>
            <a:r>
              <a:rPr i="1"/>
              <a:t>empty</a:t>
            </a:r>
            <a:r>
              <a:t>());</a:t>
            </a:r>
          </a:p>
          <a:p>
            <a:pPr algn="l" defTabSz="241101">
              <a:defRPr b="0" sz="9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 sz="900">
                <a:latin typeface="Menlo"/>
                <a:ea typeface="Menlo"/>
                <a:cs typeface="Menlo"/>
                <a:sym typeface="Menlo"/>
              </a:defRPr>
            </a:pPr>
            <a:r>
              <a:t>        EasyMock</a:t>
            </a:r>
          </a:p>
          <a:p>
            <a:pPr algn="l" defTabSz="241101">
              <a:defRPr b="0" sz="900">
                <a:latin typeface="Menlo"/>
                <a:ea typeface="Menlo"/>
                <a:cs typeface="Menlo"/>
                <a:sym typeface="Menlo"/>
              </a:defRPr>
            </a:pPr>
            <a:r>
              <a:t>                .</a:t>
            </a:r>
            <a:r>
              <a:rPr i="1"/>
              <a:t>expect</a:t>
            </a:r>
            <a:r>
              <a:t>(filmRepository.persist(EasyMock.</a:t>
            </a:r>
            <a:r>
              <a:rPr i="1"/>
              <a:t>anyObject</a:t>
            </a:r>
            <a:r>
              <a:t>(Film.</a:t>
            </a:r>
            <a:r>
              <a:rPr b="1">
                <a:solidFill>
                  <a:srgbClr val="011480"/>
                </a:solidFill>
              </a:rPr>
              <a:t>class</a:t>
            </a:r>
            <a:r>
              <a:t>)))</a:t>
            </a:r>
          </a:p>
          <a:p>
            <a:pPr algn="l" defTabSz="241101">
              <a:defRPr b="0" sz="900">
                <a:latin typeface="Menlo"/>
                <a:ea typeface="Menlo"/>
                <a:cs typeface="Menlo"/>
                <a:sym typeface="Menlo"/>
              </a:defRPr>
            </a:pPr>
            <a:r>
              <a:t>                .andReturn(</a:t>
            </a:r>
            <a:r>
              <a:rPr b="1">
                <a:solidFill>
                  <a:srgbClr val="011480"/>
                </a:solidFill>
              </a:rPr>
              <a:t>null</a:t>
            </a:r>
            <a:r>
              <a:t>);</a:t>
            </a:r>
          </a:p>
          <a:p>
            <a:pPr algn="l" defTabSz="241101">
              <a:defRPr b="0" sz="900">
                <a:latin typeface="Menlo"/>
                <a:ea typeface="Menlo"/>
                <a:cs typeface="Menlo"/>
                <a:sym typeface="Menlo"/>
              </a:defRPr>
            </a:pPr>
            <a:r>
              <a:t>        EasyMock.</a:t>
            </a:r>
            <a:r>
              <a:rPr i="1"/>
              <a:t>replay</a:t>
            </a:r>
            <a:r>
              <a:t>(filmRepository);</a:t>
            </a:r>
          </a:p>
          <a:p>
            <a:pPr algn="l" defTabSz="241101">
              <a:defRPr b="0" sz="9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011480"/>
                </a:solidFill>
              </a:rPr>
              <a:t>return </a:t>
            </a:r>
            <a:r>
              <a:t>filmRepository;</a:t>
            </a:r>
          </a:p>
          <a:p>
            <a:pPr algn="l" defTabSz="241101">
              <a:defRPr b="0" sz="90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 defTabSz="241101">
              <a:defRPr b="0" sz="9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sz="9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</a:t>
            </a:r>
            <a:r>
              <a:rPr b="0" sz="1300">
                <a:solidFill>
                  <a:srgbClr val="000000"/>
                </a:solidFill>
              </a:rPr>
              <a:t>  </a:t>
            </a:r>
            <a:r>
              <a:rPr b="0" sz="1300">
                <a:solidFill>
                  <a:srgbClr val="808002"/>
                </a:solidFill>
              </a:rPr>
              <a:t>@</a:t>
            </a:r>
            <a:r>
              <a:rPr sz="1300">
                <a:solidFill>
                  <a:srgbClr val="808002"/>
                </a:solidFill>
              </a:rPr>
              <a:t>Step</a:t>
            </a:r>
            <a:r>
              <a:rPr b="0" sz="1300">
                <a:solidFill>
                  <a:srgbClr val="000000"/>
                </a:solidFill>
              </a:rPr>
              <a:t>(</a:t>
            </a:r>
            <a:r>
              <a:rPr sz="1300"/>
              <a:t>"Запуск добавления "</a:t>
            </a:r>
            <a:r>
              <a:rPr b="0" sz="1300">
                <a:solidFill>
                  <a:srgbClr val="000000"/>
                </a:solidFill>
              </a:rPr>
              <a:t>)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 sz="9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private void </a:t>
            </a:r>
            <a:r>
              <a:t>try2CreateFilm(FilmRepository filmRepository) {</a:t>
            </a:r>
          </a:p>
          <a:p>
            <a:pPr algn="l" defTabSz="241101">
              <a:defRPr b="0" sz="900">
                <a:latin typeface="Menlo"/>
                <a:ea typeface="Menlo"/>
                <a:cs typeface="Menlo"/>
                <a:sym typeface="Menlo"/>
              </a:defRPr>
            </a:pPr>
            <a:r>
              <a:t>        FilmService filmService = </a:t>
            </a:r>
            <a:r>
              <a:rPr b="1">
                <a:solidFill>
                  <a:srgbClr val="011480"/>
                </a:solidFill>
              </a:rPr>
              <a:t>new </a:t>
            </a:r>
            <a:r>
              <a:t>FilmService(filmRepository);</a:t>
            </a:r>
          </a:p>
          <a:p>
            <a:pPr algn="l" defTabSz="241101">
              <a:defRPr b="0" sz="900">
                <a:latin typeface="Menlo"/>
                <a:ea typeface="Menlo"/>
                <a:cs typeface="Menlo"/>
                <a:sym typeface="Menlo"/>
              </a:defRPr>
            </a:pPr>
            <a:r>
              <a:t>        filmService.saveNewFilm(</a:t>
            </a:r>
            <a:r>
              <a:rPr b="1" i="1">
                <a:solidFill>
                  <a:srgbClr val="66187A"/>
                </a:solidFill>
              </a:rPr>
              <a:t>FILM_NAME</a:t>
            </a:r>
            <a:r>
              <a:t>, </a:t>
            </a:r>
            <a:r>
              <a:rPr b="1" i="1">
                <a:solidFill>
                  <a:srgbClr val="66187A"/>
                </a:solidFill>
              </a:rPr>
              <a:t>FILM_DESCR</a:t>
            </a:r>
            <a:r>
              <a:t>);</a:t>
            </a:r>
          </a:p>
          <a:p>
            <a:pPr algn="l" defTabSz="241101">
              <a:defRPr b="0" sz="90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 defTabSz="241101">
              <a:defRPr b="0" sz="9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Результат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Результат</a:t>
            </a:r>
          </a:p>
        </p:txBody>
      </p:sp>
      <p:pic>
        <p:nvPicPr>
          <p:cNvPr id="101" name="Снимок экрана 2018-06-30 в 10.34.44.png" descr="Снимок экрана 2018-06-30 в 10.34.4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796" y="699928"/>
            <a:ext cx="7007752" cy="4313537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Вопросы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Вопросы</a:t>
            </a:r>
          </a:p>
        </p:txBody>
      </p:sp>
      <p:sp>
        <p:nvSpPr>
          <p:cNvPr id="104" name="Тесты…"/>
          <p:cNvSpPr txBox="1"/>
          <p:nvPr/>
        </p:nvSpPr>
        <p:spPr>
          <a:xfrm>
            <a:off x="390991" y="2038350"/>
            <a:ext cx="8362018" cy="1066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38125" indent="-238125" algn="l" defTabSz="241300">
              <a:lnSpc>
                <a:spcPct val="150000"/>
              </a:lnSpc>
              <a:buSzPct val="60000"/>
              <a:buBlip>
                <a:blip r:embed="rId2"/>
              </a:buBlip>
              <a:defRPr b="0" sz="17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Тесты</a:t>
            </a:r>
          </a:p>
          <a:p>
            <a:pPr marL="238125" indent="-238125" algn="l" defTabSz="241300">
              <a:lnSpc>
                <a:spcPct val="150000"/>
              </a:lnSpc>
              <a:buSzPct val="60000"/>
              <a:buBlip>
                <a:blip r:embed="rId2"/>
              </a:buBlip>
              <a:defRPr b="0" sz="17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Моки</a:t>
            </a:r>
          </a:p>
          <a:p>
            <a:pPr marL="238125" indent="-238125" algn="l" defTabSz="241300">
              <a:lnSpc>
                <a:spcPct val="150000"/>
              </a:lnSpc>
              <a:buSzPct val="60000"/>
              <a:buBlip>
                <a:blip r:embed="rId2"/>
              </a:buBlip>
              <a:defRPr b="0" sz="17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Отчеты</a:t>
            </a:r>
          </a:p>
        </p:txBody>
      </p:sp>
      <p:pic>
        <p:nvPicPr>
          <p:cNvPr id="105" name="вопросы.png" descr="вопросы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22552" y="627533"/>
            <a:ext cx="2895601" cy="4419601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oftAssert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SoftAssert</a:t>
            </a:r>
          </a:p>
        </p:txBody>
      </p:sp>
      <p:sp>
        <p:nvSpPr>
          <p:cNvPr id="108" name="Проверять assert-ами по одному неудобно, было бы здорово уметь сначала все проверить, а потом отобразить все расхождения разом…"/>
          <p:cNvSpPr txBox="1"/>
          <p:nvPr/>
        </p:nvSpPr>
        <p:spPr>
          <a:xfrm>
            <a:off x="390991" y="2017013"/>
            <a:ext cx="8362018" cy="110947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38125" indent="-238125" algn="l" defTabSz="914400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2"/>
              </a:buBlip>
              <a:defRPr b="0" sz="17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Проверять assert-ами по одному неудобно, было бы здорово уметь сначала все проверить, а потом отобразить все расхождения разом</a:t>
            </a:r>
          </a:p>
          <a:p>
            <a:pPr marL="238125" indent="-238125" algn="l" defTabSz="914400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2"/>
              </a:buBlip>
              <a:defRPr b="0" sz="17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Для этого есть класс SoftAssert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oftAssert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SoftAssert</a:t>
            </a:r>
          </a:p>
        </p:txBody>
      </p:sp>
      <p:sp>
        <p:nvSpPr>
          <p:cNvPr id="111" name="class Monster{…"/>
          <p:cNvSpPr txBox="1"/>
          <p:nvPr/>
        </p:nvSpPr>
        <p:spPr>
          <a:xfrm>
            <a:off x="390991" y="857250"/>
            <a:ext cx="8362018" cy="39370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class </a:t>
            </a:r>
            <a:r>
              <a:t>Monster{</a:t>
            </a:r>
          </a:p>
          <a:p>
            <a:pPr algn="l" defTabSz="241101">
              <a:defRPr sz="15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t>private </a:t>
            </a:r>
            <a:r>
              <a:rPr b="0">
                <a:solidFill>
                  <a:srgbClr val="000000"/>
                </a:solidFill>
              </a:rPr>
              <a:t>String </a:t>
            </a:r>
            <a:r>
              <a:rPr>
                <a:solidFill>
                  <a:srgbClr val="66187A"/>
                </a:solidFill>
              </a:rPr>
              <a:t>name</a:t>
            </a:r>
            <a:r>
              <a:rPr b="0">
                <a:solidFill>
                  <a:srgbClr val="000000"/>
                </a:solidFill>
              </a:rPr>
              <a:t>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sz="15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t>private </a:t>
            </a:r>
            <a:r>
              <a:rPr b="0">
                <a:solidFill>
                  <a:srgbClr val="000000"/>
                </a:solidFill>
              </a:rPr>
              <a:t>String </a:t>
            </a:r>
            <a:r>
              <a:rPr>
                <a:solidFill>
                  <a:srgbClr val="66187A"/>
                </a:solidFill>
              </a:rPr>
              <a:t>race</a:t>
            </a:r>
            <a:r>
              <a:rPr b="0">
                <a:solidFill>
                  <a:srgbClr val="000000"/>
                </a:solidFill>
              </a:rPr>
              <a:t>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    Monster(String name, String race){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        name = name;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        race = race;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    String getName() {</a:t>
            </a:r>
          </a:p>
          <a:p>
            <a:pPr algn="l" defTabSz="241101"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b="0"/>
              <a:t>        </a:t>
            </a:r>
            <a:r>
              <a:rPr>
                <a:solidFill>
                  <a:srgbClr val="011480"/>
                </a:solidFill>
              </a:rPr>
              <a:t>return </a:t>
            </a:r>
            <a:r>
              <a:rPr>
                <a:solidFill>
                  <a:srgbClr val="66187A"/>
                </a:solidFill>
              </a:rPr>
              <a:t>name</a:t>
            </a:r>
            <a:r>
              <a:rPr b="0"/>
              <a:t>;</a:t>
            </a:r>
            <a:endParaRPr b="0"/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    String getRace() {</a:t>
            </a:r>
          </a:p>
          <a:p>
            <a:pPr algn="l" defTabSz="241101"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b="0"/>
              <a:t>        </a:t>
            </a:r>
            <a:r>
              <a:rPr>
                <a:solidFill>
                  <a:srgbClr val="011480"/>
                </a:solidFill>
              </a:rPr>
              <a:t>return </a:t>
            </a:r>
            <a:r>
              <a:rPr>
                <a:solidFill>
                  <a:srgbClr val="66187A"/>
                </a:solidFill>
              </a:rPr>
              <a:t>race</a:t>
            </a:r>
            <a:r>
              <a:rPr b="0"/>
              <a:t>;</a:t>
            </a:r>
            <a:endParaRPr b="0"/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oftAssert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SoftAssert</a:t>
            </a:r>
          </a:p>
        </p:txBody>
      </p:sp>
      <p:sp>
        <p:nvSpPr>
          <p:cNvPr id="114" name="public class SoftAssertTest {…"/>
          <p:cNvSpPr txBox="1"/>
          <p:nvPr/>
        </p:nvSpPr>
        <p:spPr>
          <a:xfrm>
            <a:off x="390991" y="1200150"/>
            <a:ext cx="8362018" cy="3251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public class </a:t>
            </a:r>
            <a:r>
              <a:t>SoftAssertTest {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sz="15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t>private static final </a:t>
            </a:r>
            <a:r>
              <a:rPr b="0">
                <a:solidFill>
                  <a:srgbClr val="000000"/>
                </a:solidFill>
              </a:rPr>
              <a:t>String </a:t>
            </a:r>
            <a:r>
              <a:rPr i="1">
                <a:solidFill>
                  <a:srgbClr val="66187A"/>
                </a:solidFill>
              </a:rPr>
              <a:t>NAME </a:t>
            </a:r>
            <a:r>
              <a:rPr b="0">
                <a:solidFill>
                  <a:srgbClr val="000000"/>
                </a:solidFill>
              </a:rPr>
              <a:t>= </a:t>
            </a:r>
            <a:r>
              <a:rPr>
                <a:solidFill>
                  <a:srgbClr val="018001"/>
                </a:solidFill>
              </a:rPr>
              <a:t>"D'zurg"</a:t>
            </a:r>
            <a:r>
              <a:rPr b="0">
                <a:solidFill>
                  <a:srgbClr val="000000"/>
                </a:solidFill>
              </a:rPr>
              <a:t>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sz="15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t>private static final </a:t>
            </a:r>
            <a:r>
              <a:rPr b="0">
                <a:solidFill>
                  <a:srgbClr val="000000"/>
                </a:solidFill>
              </a:rPr>
              <a:t>String </a:t>
            </a:r>
            <a:r>
              <a:rPr i="1">
                <a:solidFill>
                  <a:srgbClr val="66187A"/>
                </a:solidFill>
              </a:rPr>
              <a:t>RACE </a:t>
            </a:r>
            <a:r>
              <a:rPr b="0">
                <a:solidFill>
                  <a:srgbClr val="000000"/>
                </a:solidFill>
              </a:rPr>
              <a:t>= </a:t>
            </a:r>
            <a:r>
              <a:rPr>
                <a:solidFill>
                  <a:srgbClr val="018001"/>
                </a:solidFill>
              </a:rPr>
              <a:t>"Ork"</a:t>
            </a:r>
            <a:r>
              <a:rPr b="0">
                <a:solidFill>
                  <a:srgbClr val="000000"/>
                </a:solidFill>
              </a:rPr>
              <a:t>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 sz="1500">
                <a:solidFill>
                  <a:srgbClr val="80800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@Test</a:t>
            </a:r>
          </a:p>
          <a:p>
            <a:pPr algn="l" defTabSz="241101">
              <a:defRPr sz="15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808002"/>
                </a:solidFill>
              </a:rPr>
              <a:t>    </a:t>
            </a:r>
            <a:r>
              <a:t>public void </a:t>
            </a:r>
            <a:r>
              <a:rPr b="0">
                <a:solidFill>
                  <a:srgbClr val="000000"/>
                </a:solidFill>
              </a:rPr>
              <a:t>testSA(){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011480"/>
                </a:solidFill>
              </a:rPr>
              <a:t>final </a:t>
            </a:r>
            <a:r>
              <a:t>Monster monster = </a:t>
            </a:r>
            <a:r>
              <a:rPr b="1">
                <a:solidFill>
                  <a:srgbClr val="011480"/>
                </a:solidFill>
              </a:rPr>
              <a:t>new </a:t>
            </a:r>
            <a:r>
              <a:t>Monster(</a:t>
            </a:r>
            <a:r>
              <a:rPr b="1" i="1">
                <a:solidFill>
                  <a:srgbClr val="66187A"/>
                </a:solidFill>
              </a:rPr>
              <a:t>NAME</a:t>
            </a:r>
            <a:r>
              <a:t>, </a:t>
            </a:r>
            <a:r>
              <a:rPr b="1" i="1">
                <a:solidFill>
                  <a:srgbClr val="66187A"/>
                </a:solidFill>
              </a:rPr>
              <a:t>RACE</a:t>
            </a:r>
            <a:r>
              <a:t>);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011480"/>
                </a:solidFill>
              </a:rPr>
              <a:t>final </a:t>
            </a:r>
            <a:r>
              <a:t>SoftAssert softAssert = </a:t>
            </a:r>
            <a:r>
              <a:rPr b="1">
                <a:solidFill>
                  <a:srgbClr val="011480"/>
                </a:solidFill>
              </a:rPr>
              <a:t>new </a:t>
            </a:r>
            <a:r>
              <a:t>SoftAssert();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        softAssert.assertEquals(monster.getName(), </a:t>
            </a:r>
            <a:r>
              <a:rPr b="1" i="1">
                <a:solidFill>
                  <a:srgbClr val="66187A"/>
                </a:solidFill>
              </a:rPr>
              <a:t>NAME</a:t>
            </a:r>
            <a:r>
              <a:t>, </a:t>
            </a:r>
            <a:r>
              <a:rPr b="1">
                <a:solidFill>
                  <a:srgbClr val="018001"/>
                </a:solidFill>
              </a:rPr>
              <a:t>"Wrong name:"</a:t>
            </a:r>
            <a:r>
              <a:t>);</a:t>
            </a:r>
          </a:p>
          <a:p>
            <a:pPr lvl="1" indent="914400"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softAssert.assertEquals(monster.getRace(), </a:t>
            </a:r>
            <a:r>
              <a:rPr b="1" i="1">
                <a:solidFill>
                  <a:srgbClr val="66187A"/>
                </a:solidFill>
              </a:rPr>
              <a:t>RACE</a:t>
            </a:r>
            <a:r>
              <a:t>, </a:t>
            </a:r>
            <a:r>
              <a:rPr b="1">
                <a:solidFill>
                  <a:srgbClr val="018001"/>
                </a:solidFill>
              </a:rPr>
              <a:t>"Wrong race:"</a:t>
            </a:r>
            <a:r>
              <a:t>);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        softAssert.assertAll(); // Упадет только тут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oftAssert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SoftAssert</a:t>
            </a:r>
          </a:p>
        </p:txBody>
      </p:sp>
      <p:sp>
        <p:nvSpPr>
          <p:cNvPr id="117" name="java.lang.AssertionError: The following asserts failed:…"/>
          <p:cNvSpPr txBox="1"/>
          <p:nvPr/>
        </p:nvSpPr>
        <p:spPr>
          <a:xfrm>
            <a:off x="369838" y="1974850"/>
            <a:ext cx="8404324" cy="1193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java.lang.AssertionError: The following asserts failed: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	Wrong name: expected [D'zurg] but found [null],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	Wrong race: expected [Ork] but found [null] &lt;Click to see difference&gt;</a:t>
            </a: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 sz="1500">
                <a:latin typeface="Menlo"/>
                <a:ea typeface="Menlo"/>
                <a:cs typeface="Menlo"/>
                <a:sym typeface="Menlo"/>
              </a:defRPr>
            </a:pPr>
            <a:r>
              <a:t>	at org.testng.asserts.SoftAssert.assertAll(SoftAssert.java:43)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Почему именно так?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Почему именно так?</a:t>
            </a:r>
          </a:p>
        </p:txBody>
      </p:sp>
      <p:sp>
        <p:nvSpPr>
          <p:cNvPr id="37" name="Но сначала, давайте зададимся вопросом — почему не писать все тесты public static void main?"/>
          <p:cNvSpPr txBox="1"/>
          <p:nvPr/>
        </p:nvSpPr>
        <p:spPr>
          <a:xfrm>
            <a:off x="390522" y="2276474"/>
            <a:ext cx="8362956" cy="5905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Но сначала, давайте зададимся вопросом — почему не писать все тесты public static void main?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Преимущества использования библиотеки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Преимущества использования библиотеки</a:t>
            </a:r>
          </a:p>
        </p:txBody>
      </p:sp>
      <p:sp>
        <p:nvSpPr>
          <p:cNvPr id="40" name="Использование библиотеки для юнит тестирование дает…"/>
          <p:cNvSpPr txBox="1"/>
          <p:nvPr/>
        </p:nvSpPr>
        <p:spPr>
          <a:xfrm>
            <a:off x="390522" y="819150"/>
            <a:ext cx="8362956" cy="3505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defTabSz="241300">
              <a:lnSpc>
                <a:spcPct val="150000"/>
              </a:lnSpc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Использование библиотеки для юнит тестирование дает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Интеграцию с системой сборки — можно задать что проект не соберется, если не пройдут тесты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Множество вещей, включаемых из коробки, таких как: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Параллельный запуск тестов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Объединение тестов по группам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Настройка количества запусков и допустимое кол-во ошибок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Построение отчетов о результатах тестирования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Четкая структура тестовых классов — @BeforeTest, @AfterTest, @Test и т.п.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Параметризация тестов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Подключение библиотек Dependency Injection, управление транзакциями и многое другое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Настройка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Настройка</a:t>
            </a:r>
          </a:p>
        </p:txBody>
      </p:sp>
      <p:sp>
        <p:nvSpPr>
          <p:cNvPr id="43" name="Настраиваем мавен — добавляем зависимость…"/>
          <p:cNvSpPr txBox="1"/>
          <p:nvPr/>
        </p:nvSpPr>
        <p:spPr>
          <a:xfrm>
            <a:off x="390522" y="699928"/>
            <a:ext cx="8362956" cy="4216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Настраиваем мавен — добавляем зависимость</a:t>
            </a:r>
          </a:p>
          <a:p>
            <a:pPr algn="l" defTabSz="241101">
              <a:defRPr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t>dependency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t>&lt;</a:t>
            </a:r>
            <a:r>
              <a:rPr b="1">
                <a:solidFill>
                  <a:srgbClr val="011480"/>
                </a:solidFill>
              </a:rPr>
              <a:t>groupId</a:t>
            </a:r>
            <a:r>
              <a:t>&gt;</a:t>
            </a:r>
            <a:r>
              <a:t>org.testng</a:t>
            </a:r>
            <a:r>
              <a:t>&lt;/</a:t>
            </a:r>
            <a:r>
              <a:rPr b="1">
                <a:solidFill>
                  <a:srgbClr val="011480"/>
                </a:solidFill>
              </a:rPr>
              <a:t>groupId</a:t>
            </a:r>
            <a:r>
              <a:t>&gt;</a:t>
            </a:r>
          </a:p>
          <a:p>
            <a:pPr algn="l" defTabSz="241101">
              <a:defRPr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rPr b="0">
                <a:solidFill>
                  <a:srgbClr val="000000"/>
                </a:solidFill>
              </a:rPr>
              <a:t>&lt;</a:t>
            </a:r>
            <a:r>
              <a:t>artifactId</a:t>
            </a:r>
            <a:r>
              <a:rPr b="0">
                <a:solidFill>
                  <a:srgbClr val="000000"/>
                </a:solidFill>
              </a:rPr>
              <a:t>&gt;</a:t>
            </a:r>
            <a:r>
              <a:rPr b="0">
                <a:solidFill>
                  <a:srgbClr val="000000"/>
                </a:solidFill>
              </a:rPr>
              <a:t>testng</a:t>
            </a:r>
            <a:r>
              <a:rPr b="0">
                <a:solidFill>
                  <a:srgbClr val="000000"/>
                </a:solidFill>
              </a:rPr>
              <a:t>&lt;/</a:t>
            </a:r>
            <a:r>
              <a:t>artifactId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t>&lt;</a:t>
            </a:r>
            <a:r>
              <a:rPr b="1">
                <a:solidFill>
                  <a:srgbClr val="011480"/>
                </a:solidFill>
              </a:rPr>
              <a:t>version</a:t>
            </a:r>
            <a:r>
              <a:t>&gt;</a:t>
            </a:r>
            <a:r>
              <a:t>6.14.3</a:t>
            </a:r>
            <a:r>
              <a:t>&lt;/</a:t>
            </a:r>
            <a:r>
              <a:rPr b="1">
                <a:solidFill>
                  <a:srgbClr val="011480"/>
                </a:solidFill>
              </a:rPr>
              <a:t>version</a:t>
            </a:r>
            <a:r>
              <a:t>&gt;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t>&lt;</a:t>
            </a:r>
            <a:r>
              <a:rPr b="1">
                <a:solidFill>
                  <a:srgbClr val="011480"/>
                </a:solidFill>
              </a:rPr>
              <a:t>scope</a:t>
            </a:r>
            <a:r>
              <a:t>&gt;</a:t>
            </a:r>
            <a:r>
              <a:t>test</a:t>
            </a:r>
            <a:r>
              <a:t>&lt;/</a:t>
            </a:r>
            <a:r>
              <a:rPr b="1">
                <a:solidFill>
                  <a:srgbClr val="011480"/>
                </a:solidFill>
              </a:rPr>
              <a:t>scope</a:t>
            </a:r>
            <a:r>
              <a:t>&gt;</a:t>
            </a:r>
          </a:p>
          <a:p>
            <a:pPr algn="l" defTabSz="241101">
              <a:defRPr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t>dependency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sz="10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endParaRPr b="0">
              <a:solidFill>
                <a:srgbClr val="000000"/>
              </a:solidFill>
            </a:endParaRP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Опционально настраиваем тестовый плагин мавена</a:t>
            </a:r>
          </a:p>
          <a:p>
            <a:pPr algn="l" defTabSz="241101">
              <a:defRPr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t>plugin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t>&lt;</a:t>
            </a:r>
            <a:r>
              <a:rPr b="1">
                <a:solidFill>
                  <a:srgbClr val="011480"/>
                </a:solidFill>
              </a:rPr>
              <a:t>groupId</a:t>
            </a:r>
            <a:r>
              <a:t>&gt;</a:t>
            </a:r>
            <a:r>
              <a:t>org.apache.maven.plugins</a:t>
            </a:r>
            <a:r>
              <a:t>&lt;/</a:t>
            </a:r>
            <a:r>
              <a:rPr b="1">
                <a:solidFill>
                  <a:srgbClr val="011480"/>
                </a:solidFill>
              </a:rPr>
              <a:t>groupId</a:t>
            </a:r>
            <a:r>
              <a:t>&gt;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t>&lt;</a:t>
            </a:r>
            <a:r>
              <a:rPr b="1">
                <a:solidFill>
                  <a:srgbClr val="011480"/>
                </a:solidFill>
              </a:rPr>
              <a:t>artifactId</a:t>
            </a:r>
            <a:r>
              <a:t>&gt;</a:t>
            </a:r>
            <a:r>
              <a:t>maven-surefire-plugin</a:t>
            </a:r>
            <a:r>
              <a:t>&lt;/</a:t>
            </a:r>
            <a:r>
              <a:rPr b="1">
                <a:solidFill>
                  <a:srgbClr val="011480"/>
                </a:solidFill>
              </a:rPr>
              <a:t>artifactId</a:t>
            </a:r>
            <a:r>
              <a:t>&gt;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t>&lt;</a:t>
            </a:r>
            <a:r>
              <a:rPr b="1">
                <a:solidFill>
                  <a:srgbClr val="011480"/>
                </a:solidFill>
              </a:rPr>
              <a:t>version</a:t>
            </a:r>
            <a:r>
              <a:t>&gt;</a:t>
            </a:r>
            <a:r>
              <a:t>2.21.0</a:t>
            </a:r>
            <a:r>
              <a:t>&lt;/</a:t>
            </a:r>
            <a:r>
              <a:rPr b="1">
                <a:solidFill>
                  <a:srgbClr val="011480"/>
                </a:solidFill>
              </a:rPr>
              <a:t>version</a:t>
            </a:r>
            <a:r>
              <a:t>&gt;</a:t>
            </a:r>
          </a:p>
          <a:p>
            <a:pPr algn="l" defTabSz="241101">
              <a:defRPr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rPr b="0">
                <a:solidFill>
                  <a:srgbClr val="000000"/>
                </a:solidFill>
              </a:rPr>
              <a:t>&lt;</a:t>
            </a:r>
            <a:r>
              <a:t>configuration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    </a:t>
            </a:r>
            <a:r>
              <a:rPr b="0">
                <a:solidFill>
                  <a:srgbClr val="000000"/>
                </a:solidFill>
              </a:rPr>
              <a:t>&lt;</a:t>
            </a:r>
            <a:r>
              <a:t>suiteXmlFiles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t>&lt;</a:t>
            </a:r>
            <a:r>
              <a:rPr b="1">
                <a:solidFill>
                  <a:srgbClr val="011480"/>
                </a:solidFill>
              </a:rPr>
              <a:t>suiteXmlFile</a:t>
            </a:r>
            <a:r>
              <a:t>&gt;</a:t>
            </a:r>
            <a:r>
              <a:t>testng.xml</a:t>
            </a:r>
            <a:r>
              <a:t>&lt;/</a:t>
            </a:r>
            <a:r>
              <a:rPr b="1">
                <a:solidFill>
                  <a:srgbClr val="011480"/>
                </a:solidFill>
              </a:rPr>
              <a:t>suiteXmlFile</a:t>
            </a:r>
            <a:r>
              <a:t>&gt;</a:t>
            </a:r>
          </a:p>
          <a:p>
            <a:pPr algn="l" defTabSz="241101">
              <a:defRPr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    </a:t>
            </a:r>
            <a:r>
              <a:rPr b="0">
                <a:solidFill>
                  <a:srgbClr val="000000"/>
                </a:solidFill>
              </a:rPr>
              <a:t>&lt;/</a:t>
            </a:r>
            <a:r>
              <a:t>suiteXmlFiles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t>&lt;</a:t>
            </a:r>
            <a:r>
              <a:rPr b="1">
                <a:solidFill>
                  <a:srgbClr val="011480"/>
                </a:solidFill>
              </a:rPr>
              <a:t>parallel</a:t>
            </a:r>
            <a:r>
              <a:t>&gt;</a:t>
            </a:r>
            <a:r>
              <a:t>methods</a:t>
            </a:r>
            <a:r>
              <a:t>&lt;/</a:t>
            </a:r>
            <a:r>
              <a:rPr b="1">
                <a:solidFill>
                  <a:srgbClr val="011480"/>
                </a:solidFill>
              </a:rPr>
              <a:t>parallel</a:t>
            </a:r>
            <a:r>
              <a:t>&gt;</a:t>
            </a:r>
          </a:p>
          <a:p>
            <a:pPr algn="l" defTabSz="241101">
              <a:defRPr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    </a:t>
            </a:r>
            <a:r>
              <a:rPr b="0">
                <a:solidFill>
                  <a:srgbClr val="000000"/>
                </a:solidFill>
              </a:rPr>
              <a:t>&lt;</a:t>
            </a:r>
            <a:r>
              <a:t>threadCount</a:t>
            </a:r>
            <a:r>
              <a:rPr b="0">
                <a:solidFill>
                  <a:srgbClr val="000000"/>
                </a:solidFill>
              </a:rPr>
              <a:t>&gt;</a:t>
            </a:r>
            <a:r>
              <a:rPr b="0">
                <a:solidFill>
                  <a:srgbClr val="000000"/>
                </a:solidFill>
              </a:rPr>
              <a:t>10</a:t>
            </a:r>
            <a:r>
              <a:rPr b="0">
                <a:solidFill>
                  <a:srgbClr val="000000"/>
                </a:solidFill>
              </a:rPr>
              <a:t>&lt;/</a:t>
            </a:r>
            <a:r>
              <a:t>threadCount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...</a:t>
            </a:r>
          </a:p>
          <a:p>
            <a:pPr algn="l" defTabSz="241101">
              <a:defRPr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rPr b="0">
                <a:solidFill>
                  <a:srgbClr val="000000"/>
                </a:solidFill>
              </a:rPr>
              <a:t>&lt;/</a:t>
            </a:r>
            <a:r>
              <a:t>configuration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t>plugin</a:t>
            </a:r>
            <a:r>
              <a:rPr b="0">
                <a:solidFill>
                  <a:srgbClr val="000000"/>
                </a:solidFill>
              </a:rPr>
              <a:t>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Что будем тестировать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Что будем тестировать</a:t>
            </a:r>
          </a:p>
        </p:txBody>
      </p:sp>
      <p:sp>
        <p:nvSpPr>
          <p:cNvPr id="46" name="public class ClosestToX {…"/>
          <p:cNvSpPr txBox="1"/>
          <p:nvPr/>
        </p:nvSpPr>
        <p:spPr>
          <a:xfrm>
            <a:off x="390522" y="699928"/>
            <a:ext cx="8362956" cy="4140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algn="l" defTabSz="241101">
              <a:defRPr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public class </a:t>
            </a:r>
            <a:r>
              <a:rPr b="0">
                <a:solidFill>
                  <a:srgbClr val="000000"/>
                </a:solidFill>
              </a:rPr>
              <a:t>ClosestToX {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t>public static int </a:t>
            </a:r>
            <a:r>
              <a:rPr b="0">
                <a:solidFill>
                  <a:srgbClr val="000000"/>
                </a:solidFill>
              </a:rPr>
              <a:t>find(</a:t>
            </a:r>
            <a:r>
              <a:t>int </a:t>
            </a:r>
            <a:r>
              <a:rPr b="0">
                <a:solidFill>
                  <a:srgbClr val="000000"/>
                </a:solidFill>
              </a:rPr>
              <a:t>array[], </a:t>
            </a:r>
            <a:r>
              <a:t>int </a:t>
            </a:r>
            <a:r>
              <a:rPr b="0">
                <a:solidFill>
                  <a:srgbClr val="000000"/>
                </a:solidFill>
              </a:rPr>
              <a:t>x){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011480"/>
                </a:solidFill>
              </a:rPr>
              <a:t>if</a:t>
            </a:r>
            <a:r>
              <a:t>(array==</a:t>
            </a:r>
            <a:r>
              <a:rPr b="1">
                <a:solidFill>
                  <a:srgbClr val="011480"/>
                </a:solidFill>
              </a:rPr>
              <a:t>null</a:t>
            </a:r>
            <a:r>
              <a:t>){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 b="1">
                <a:solidFill>
                  <a:srgbClr val="011480"/>
                </a:solidFill>
              </a:rPr>
              <a:t>throw new </a:t>
            </a:r>
            <a:r>
              <a:t>NullPointerException(</a:t>
            </a:r>
            <a:r>
              <a:rPr b="1">
                <a:solidFill>
                  <a:srgbClr val="018001"/>
                </a:solidFill>
              </a:rPr>
              <a:t>"Array is null"</a:t>
            </a:r>
            <a:r>
              <a:t>);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}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011480"/>
                </a:solidFill>
              </a:rPr>
              <a:t>if</a:t>
            </a:r>
            <a:r>
              <a:t>(array.</a:t>
            </a:r>
            <a:r>
              <a:rPr b="1">
                <a:solidFill>
                  <a:srgbClr val="66187A"/>
                </a:solidFill>
              </a:rPr>
              <a:t>length</a:t>
            </a:r>
            <a:r>
              <a:t>==</a:t>
            </a:r>
            <a:r>
              <a:rPr>
                <a:solidFill>
                  <a:srgbClr val="0432FF"/>
                </a:solidFill>
              </a:rPr>
              <a:t>0</a:t>
            </a:r>
            <a:r>
              <a:t>){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 b="1">
                <a:solidFill>
                  <a:srgbClr val="011480"/>
                </a:solidFill>
              </a:rPr>
              <a:t>throw new </a:t>
            </a:r>
            <a:r>
              <a:t>IllegalArgumentException(</a:t>
            </a:r>
            <a:r>
              <a:rPr b="1">
                <a:solidFill>
                  <a:srgbClr val="018001"/>
                </a:solidFill>
              </a:rPr>
              <a:t>"Empty array"</a:t>
            </a:r>
            <a:r>
              <a:t>);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}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011480"/>
                </a:solidFill>
              </a:rPr>
              <a:t>int </a:t>
            </a:r>
            <a:r>
              <a:t>bestDiff = </a:t>
            </a:r>
            <a:r>
              <a:rPr i="1"/>
              <a:t>abs</a:t>
            </a:r>
            <a:r>
              <a:t>(array[</a:t>
            </a:r>
            <a:r>
              <a:rPr>
                <a:solidFill>
                  <a:srgbClr val="0432FF"/>
                </a:solidFill>
              </a:rPr>
              <a:t>0</a:t>
            </a:r>
            <a:r>
              <a:t>]-x);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011480"/>
                </a:solidFill>
              </a:rPr>
              <a:t>int </a:t>
            </a:r>
            <a:r>
              <a:t>bestElement = array[</a:t>
            </a:r>
            <a:r>
              <a:rPr>
                <a:solidFill>
                  <a:srgbClr val="0432FF"/>
                </a:solidFill>
              </a:rPr>
              <a:t>0</a:t>
            </a:r>
            <a:r>
              <a:t>];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011480"/>
                </a:solidFill>
              </a:rPr>
              <a:t>for</a:t>
            </a:r>
            <a:r>
              <a:t>(</a:t>
            </a:r>
            <a:r>
              <a:rPr b="1">
                <a:solidFill>
                  <a:srgbClr val="011480"/>
                </a:solidFill>
              </a:rPr>
              <a:t>int </a:t>
            </a:r>
            <a:r>
              <a:t>el : array){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 b="1">
                <a:solidFill>
                  <a:srgbClr val="011480"/>
                </a:solidFill>
              </a:rPr>
              <a:t>int </a:t>
            </a:r>
            <a:r>
              <a:t>currentDiff = </a:t>
            </a:r>
            <a:r>
              <a:rPr i="1"/>
              <a:t>abs</a:t>
            </a:r>
            <a:r>
              <a:t>(el - x);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 b="1">
                <a:solidFill>
                  <a:srgbClr val="011480"/>
                </a:solidFill>
              </a:rPr>
              <a:t>if</a:t>
            </a:r>
            <a:r>
              <a:t>(currentDiff &lt; bestDiff){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        bestDiff = currentDiff;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        bestElement = el;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    }</a:t>
            </a:r>
            <a:r>
              <a:rPr b="1">
                <a:solidFill>
                  <a:srgbClr val="011480"/>
                </a:solidFill>
              </a:rPr>
              <a:t>else if</a:t>
            </a:r>
            <a:r>
              <a:t>( currentDiff == bestDiff &amp;&amp; bestElement&lt;el){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        bestElement = el;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    }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}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011480"/>
                </a:solidFill>
              </a:rPr>
              <a:t>return </a:t>
            </a:r>
            <a:r>
              <a:t>bestElement;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Пример теста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Пример теста</a:t>
            </a:r>
          </a:p>
        </p:txBody>
      </p:sp>
      <p:sp>
        <p:nvSpPr>
          <p:cNvPr id="49" name="public class FirstTest{…"/>
          <p:cNvSpPr txBox="1"/>
          <p:nvPr/>
        </p:nvSpPr>
        <p:spPr>
          <a:xfrm>
            <a:off x="390522" y="877728"/>
            <a:ext cx="8362956" cy="3784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algn="l" defTabSz="241101">
              <a:defRPr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public class </a:t>
            </a:r>
            <a:r>
              <a:rPr b="0">
                <a:solidFill>
                  <a:srgbClr val="000000"/>
                </a:solidFill>
              </a:rPr>
              <a:t>FirstTest{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>
                <a:solidFill>
                  <a:srgbClr val="80800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@Test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808002"/>
                </a:solidFill>
              </a:rPr>
              <a:t>    </a:t>
            </a:r>
            <a:r>
              <a:rPr b="1">
                <a:solidFill>
                  <a:srgbClr val="011480"/>
                </a:solidFill>
              </a:rPr>
              <a:t>public void </a:t>
            </a:r>
            <a:r>
              <a:t>testItWorks(){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Assert.</a:t>
            </a:r>
            <a:r>
              <a:rPr i="1"/>
              <a:t>assertEquals</a:t>
            </a:r>
            <a:r>
              <a:t>(ClosestToX.</a:t>
            </a:r>
            <a:r>
              <a:rPr i="1"/>
              <a:t>find</a:t>
            </a:r>
            <a:r>
              <a:t>(</a:t>
            </a:r>
            <a:r>
              <a:rPr b="1">
                <a:solidFill>
                  <a:srgbClr val="011480"/>
                </a:solidFill>
              </a:rPr>
              <a:t>new int</a:t>
            </a:r>
            <a:r>
              <a:t>[]{</a:t>
            </a:r>
            <a:r>
              <a:rPr>
                <a:solidFill>
                  <a:srgbClr val="0432FF"/>
                </a:solidFill>
              </a:rPr>
              <a:t>2</a:t>
            </a:r>
            <a:r>
              <a:t>,</a:t>
            </a:r>
            <a:r>
              <a:rPr>
                <a:solidFill>
                  <a:srgbClr val="0432FF"/>
                </a:solidFill>
              </a:rPr>
              <a:t>1</a:t>
            </a:r>
            <a:r>
              <a:t>,</a:t>
            </a:r>
            <a:r>
              <a:rPr>
                <a:solidFill>
                  <a:srgbClr val="0432FF"/>
                </a:solidFill>
              </a:rPr>
              <a:t>5</a:t>
            </a:r>
            <a:r>
              <a:t>,</a:t>
            </a:r>
            <a:r>
              <a:rPr>
                <a:solidFill>
                  <a:srgbClr val="0432FF"/>
                </a:solidFill>
              </a:rPr>
              <a:t>0</a:t>
            </a:r>
            <a:r>
              <a:t>}, </a:t>
            </a:r>
            <a:r>
              <a:rPr>
                <a:solidFill>
                  <a:srgbClr val="0432FF"/>
                </a:solidFill>
              </a:rPr>
              <a:t>10</a:t>
            </a:r>
            <a:r>
              <a:t>), </a:t>
            </a:r>
            <a:r>
              <a:rPr>
                <a:solidFill>
                  <a:srgbClr val="0432FF"/>
                </a:solidFill>
              </a:rPr>
              <a:t>5</a:t>
            </a:r>
            <a:r>
              <a:t>);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Assert.</a:t>
            </a:r>
            <a:r>
              <a:rPr i="1"/>
              <a:t>assertEquals</a:t>
            </a:r>
            <a:r>
              <a:t>(ClosestToX.</a:t>
            </a:r>
            <a:r>
              <a:rPr i="1"/>
              <a:t>find</a:t>
            </a:r>
            <a:r>
              <a:t>(</a:t>
            </a:r>
            <a:r>
              <a:rPr b="1">
                <a:solidFill>
                  <a:srgbClr val="011480"/>
                </a:solidFill>
              </a:rPr>
              <a:t>new int</a:t>
            </a:r>
            <a:r>
              <a:t>[]{</a:t>
            </a:r>
            <a:r>
              <a:rPr>
                <a:solidFill>
                  <a:srgbClr val="0432FF"/>
                </a:solidFill>
              </a:rPr>
              <a:t>10</a:t>
            </a:r>
            <a:r>
              <a:t>,</a:t>
            </a:r>
            <a:r>
              <a:rPr>
                <a:solidFill>
                  <a:srgbClr val="0432FF"/>
                </a:solidFill>
              </a:rPr>
              <a:t>0</a:t>
            </a:r>
            <a:r>
              <a:t>}, </a:t>
            </a:r>
            <a:r>
              <a:rPr>
                <a:solidFill>
                  <a:srgbClr val="0432FF"/>
                </a:solidFill>
              </a:rPr>
              <a:t>11</a:t>
            </a:r>
            <a:r>
              <a:t>), </a:t>
            </a:r>
            <a:r>
              <a:rPr>
                <a:solidFill>
                  <a:srgbClr val="0432FF"/>
                </a:solidFill>
              </a:rPr>
              <a:t>10</a:t>
            </a:r>
            <a:r>
              <a:t>);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Assert.</a:t>
            </a:r>
            <a:r>
              <a:rPr i="1"/>
              <a:t>assertEquals</a:t>
            </a:r>
            <a:r>
              <a:t>(ClosestToX.</a:t>
            </a:r>
            <a:r>
              <a:rPr i="1"/>
              <a:t>find</a:t>
            </a:r>
            <a:r>
              <a:t>(</a:t>
            </a:r>
            <a:r>
              <a:rPr b="1">
                <a:solidFill>
                  <a:srgbClr val="011480"/>
                </a:solidFill>
              </a:rPr>
              <a:t>new int</a:t>
            </a:r>
            <a:r>
              <a:t>[]{</a:t>
            </a:r>
            <a:r>
              <a:rPr>
                <a:solidFill>
                  <a:srgbClr val="0432FF"/>
                </a:solidFill>
              </a:rPr>
              <a:t>12</a:t>
            </a:r>
            <a:r>
              <a:t>,</a:t>
            </a:r>
            <a:r>
              <a:rPr>
                <a:solidFill>
                  <a:srgbClr val="0432FF"/>
                </a:solidFill>
              </a:rPr>
              <a:t>10</a:t>
            </a:r>
            <a:r>
              <a:t>,</a:t>
            </a:r>
            <a:r>
              <a:rPr>
                <a:solidFill>
                  <a:srgbClr val="0432FF"/>
                </a:solidFill>
              </a:rPr>
              <a:t>8</a:t>
            </a:r>
            <a:r>
              <a:t>}, </a:t>
            </a:r>
            <a:r>
              <a:rPr>
                <a:solidFill>
                  <a:srgbClr val="0432FF"/>
                </a:solidFill>
              </a:rPr>
              <a:t>10</a:t>
            </a:r>
            <a:r>
              <a:t>), </a:t>
            </a:r>
            <a:r>
              <a:rPr>
                <a:solidFill>
                  <a:srgbClr val="0432FF"/>
                </a:solidFill>
              </a:rPr>
              <a:t>10</a:t>
            </a:r>
            <a:r>
              <a:t>);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Assert.</a:t>
            </a:r>
            <a:r>
              <a:rPr i="1"/>
              <a:t>assertEquals</a:t>
            </a:r>
            <a:r>
              <a:t>(ClosestToX.</a:t>
            </a:r>
            <a:r>
              <a:rPr i="1"/>
              <a:t>find</a:t>
            </a:r>
            <a:r>
              <a:t>(</a:t>
            </a:r>
            <a:r>
              <a:rPr b="1">
                <a:solidFill>
                  <a:srgbClr val="011480"/>
                </a:solidFill>
              </a:rPr>
              <a:t>new int</a:t>
            </a:r>
            <a:r>
              <a:t>[]{</a:t>
            </a:r>
            <a:r>
              <a:rPr>
                <a:solidFill>
                  <a:srgbClr val="0432FF"/>
                </a:solidFill>
              </a:rPr>
              <a:t>12</a:t>
            </a:r>
            <a:r>
              <a:t>,</a:t>
            </a:r>
            <a:r>
              <a:rPr>
                <a:solidFill>
                  <a:srgbClr val="0432FF"/>
                </a:solidFill>
              </a:rPr>
              <a:t>8</a:t>
            </a:r>
            <a:r>
              <a:t>}, </a:t>
            </a:r>
            <a:r>
              <a:rPr>
                <a:solidFill>
                  <a:srgbClr val="0432FF"/>
                </a:solidFill>
              </a:rPr>
              <a:t>10</a:t>
            </a:r>
            <a:r>
              <a:t>), </a:t>
            </a:r>
            <a:r>
              <a:rPr>
                <a:solidFill>
                  <a:srgbClr val="0432FF"/>
                </a:solidFill>
              </a:rPr>
              <a:t>12</a:t>
            </a:r>
            <a:r>
              <a:t>);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808002"/>
                </a:solidFill>
              </a:rPr>
              <a:t>@Test</a:t>
            </a:r>
            <a:r>
              <a:t>(expectedExceptions = NullPointerException.</a:t>
            </a:r>
            <a:r>
              <a:rPr b="1">
                <a:solidFill>
                  <a:srgbClr val="011480"/>
                </a:solidFill>
              </a:rPr>
              <a:t>class</a:t>
            </a:r>
            <a:r>
              <a:t>)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public void </a:t>
            </a:r>
            <a:r>
              <a:t>testNullArray(){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Assert.</a:t>
            </a:r>
            <a:r>
              <a:rPr i="1"/>
              <a:t>assertEquals</a:t>
            </a:r>
            <a:r>
              <a:t>(ClosestToX.</a:t>
            </a:r>
            <a:r>
              <a:rPr i="1"/>
              <a:t>find</a:t>
            </a:r>
            <a:r>
              <a:t>(</a:t>
            </a:r>
            <a:r>
              <a:rPr b="1">
                <a:solidFill>
                  <a:srgbClr val="011480"/>
                </a:solidFill>
              </a:rPr>
              <a:t>null</a:t>
            </a:r>
            <a:r>
              <a:t>, </a:t>
            </a:r>
            <a:r>
              <a:rPr>
                <a:solidFill>
                  <a:srgbClr val="0432FF"/>
                </a:solidFill>
              </a:rPr>
              <a:t>10</a:t>
            </a:r>
            <a:r>
              <a:t>), </a:t>
            </a:r>
            <a:r>
              <a:rPr>
                <a:solidFill>
                  <a:srgbClr val="0432FF"/>
                </a:solidFill>
              </a:rPr>
              <a:t>5</a:t>
            </a:r>
            <a:r>
              <a:t>);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808002"/>
                </a:solidFill>
              </a:rPr>
              <a:t>@Test</a:t>
            </a:r>
            <a:r>
              <a:t>(expectedExceptions = IllegalArgumentException.</a:t>
            </a:r>
            <a:r>
              <a:rPr b="1">
                <a:solidFill>
                  <a:srgbClr val="011480"/>
                </a:solidFill>
              </a:rPr>
              <a:t>class</a:t>
            </a:r>
            <a:r>
              <a:t>)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public void </a:t>
            </a:r>
            <a:r>
              <a:t>testEmptyArray(){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Assert.</a:t>
            </a:r>
            <a:r>
              <a:rPr i="1"/>
              <a:t>assertEquals</a:t>
            </a:r>
            <a:r>
              <a:t>(ClosestToX.</a:t>
            </a:r>
            <a:r>
              <a:rPr i="1"/>
              <a:t>find</a:t>
            </a:r>
            <a:r>
              <a:t>(</a:t>
            </a:r>
            <a:r>
              <a:rPr b="1">
                <a:solidFill>
                  <a:srgbClr val="011480"/>
                </a:solidFill>
              </a:rPr>
              <a:t>new int</a:t>
            </a:r>
            <a:r>
              <a:t>[</a:t>
            </a:r>
            <a:r>
              <a:rPr>
                <a:solidFill>
                  <a:srgbClr val="0432FF"/>
                </a:solidFill>
              </a:rPr>
              <a:t>0</a:t>
            </a:r>
            <a:r>
              <a:t>], </a:t>
            </a:r>
            <a:r>
              <a:rPr>
                <a:solidFill>
                  <a:srgbClr val="0432FF"/>
                </a:solidFill>
              </a:rPr>
              <a:t>10</a:t>
            </a:r>
            <a:r>
              <a:t>), </a:t>
            </a:r>
            <a:r>
              <a:rPr>
                <a:solidFill>
                  <a:srgbClr val="0432FF"/>
                </a:solidFill>
              </a:rPr>
              <a:t>5</a:t>
            </a:r>
            <a:r>
              <a:t>);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Вспоминаем SRP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Вспоминаем SRP</a:t>
            </a:r>
          </a:p>
        </p:txBody>
      </p:sp>
      <p:sp>
        <p:nvSpPr>
          <p:cNvPr id="52" name="Необходимо разделить генерацию тестовых кейсов от самого теста…"/>
          <p:cNvSpPr txBox="1"/>
          <p:nvPr/>
        </p:nvSpPr>
        <p:spPr>
          <a:xfrm>
            <a:off x="390522" y="731678"/>
            <a:ext cx="8362956" cy="4076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Необходимо разделить генерацию тестовых кейсов от самого теста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Добавляем внутренний класс содержащий информацию о тестовом кейсе</a:t>
            </a:r>
          </a:p>
          <a:p>
            <a:pPr algn="l" defTabSz="241101">
              <a:defRPr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private static class </a:t>
            </a:r>
            <a:r>
              <a:rPr b="0">
                <a:solidFill>
                  <a:srgbClr val="000000"/>
                </a:solidFill>
              </a:rPr>
              <a:t>TestCase{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String </a:t>
            </a:r>
            <a:r>
              <a:rPr b="1">
                <a:solidFill>
                  <a:srgbClr val="66187A"/>
                </a:solidFill>
              </a:rPr>
              <a:t>name</a:t>
            </a:r>
            <a:r>
              <a:t>;</a:t>
            </a:r>
          </a:p>
          <a:p>
            <a:pPr algn="l" defTabSz="241101">
              <a:defRPr>
                <a:solidFill>
                  <a:srgbClr val="66187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011480"/>
                </a:solidFill>
              </a:rPr>
              <a:t>int </a:t>
            </a:r>
            <a:r>
              <a:rPr b="0">
                <a:solidFill>
                  <a:srgbClr val="000000"/>
                </a:solidFill>
              </a:rPr>
              <a:t>[]</a:t>
            </a:r>
            <a:r>
              <a:t>array</a:t>
            </a:r>
            <a:r>
              <a:rPr b="0">
                <a:solidFill>
                  <a:srgbClr val="000000"/>
                </a:solidFill>
              </a:rPr>
              <a:t>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>
                <a:solidFill>
                  <a:srgbClr val="66187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011480"/>
                </a:solidFill>
              </a:rPr>
              <a:t>int </a:t>
            </a:r>
            <a:r>
              <a:t>target</a:t>
            </a:r>
            <a:r>
              <a:rPr b="0">
                <a:solidFill>
                  <a:srgbClr val="000000"/>
                </a:solidFill>
              </a:rPr>
              <a:t>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>
                <a:solidFill>
                  <a:srgbClr val="66187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011480"/>
                </a:solidFill>
              </a:rPr>
              <a:t>int </a:t>
            </a:r>
            <a:r>
              <a:t>expected</a:t>
            </a:r>
            <a:r>
              <a:rPr b="0">
                <a:solidFill>
                  <a:srgbClr val="000000"/>
                </a:solidFill>
              </a:rPr>
              <a:t>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TestCase(String name, </a:t>
            </a:r>
            <a:r>
              <a:rPr b="1">
                <a:solidFill>
                  <a:srgbClr val="011480"/>
                </a:solidFill>
              </a:rPr>
              <a:t>int </a:t>
            </a:r>
            <a:r>
              <a:t>target, </a:t>
            </a:r>
            <a:r>
              <a:rPr b="1">
                <a:solidFill>
                  <a:srgbClr val="011480"/>
                </a:solidFill>
              </a:rPr>
              <a:t>int </a:t>
            </a:r>
            <a:r>
              <a:t>expected, </a:t>
            </a:r>
            <a:r>
              <a:rPr b="1">
                <a:solidFill>
                  <a:srgbClr val="011480"/>
                </a:solidFill>
              </a:rPr>
              <a:t>int</a:t>
            </a:r>
            <a:r>
              <a:t>... array) {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011480"/>
                </a:solidFill>
              </a:rPr>
              <a:t>this</a:t>
            </a:r>
            <a:r>
              <a:t>.</a:t>
            </a:r>
            <a:r>
              <a:rPr b="1">
                <a:solidFill>
                  <a:srgbClr val="66187A"/>
                </a:solidFill>
              </a:rPr>
              <a:t>name </a:t>
            </a:r>
            <a:r>
              <a:t>= name;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011480"/>
                </a:solidFill>
              </a:rPr>
              <a:t>this</a:t>
            </a:r>
            <a:r>
              <a:t>.</a:t>
            </a:r>
            <a:r>
              <a:rPr b="1">
                <a:solidFill>
                  <a:srgbClr val="66187A"/>
                </a:solidFill>
              </a:rPr>
              <a:t>array </a:t>
            </a:r>
            <a:r>
              <a:t>= array;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011480"/>
                </a:solidFill>
              </a:rPr>
              <a:t>this</a:t>
            </a:r>
            <a:r>
              <a:t>.</a:t>
            </a:r>
            <a:r>
              <a:rPr b="1">
                <a:solidFill>
                  <a:srgbClr val="66187A"/>
                </a:solidFill>
              </a:rPr>
              <a:t>target </a:t>
            </a:r>
            <a:r>
              <a:t>= target;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011480"/>
                </a:solidFill>
              </a:rPr>
              <a:t>this</a:t>
            </a:r>
            <a:r>
              <a:t>.</a:t>
            </a:r>
            <a:r>
              <a:rPr b="1">
                <a:solidFill>
                  <a:srgbClr val="66187A"/>
                </a:solidFill>
              </a:rPr>
              <a:t>expected </a:t>
            </a:r>
            <a:r>
              <a:t>= expected;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>
                <a:solidFill>
                  <a:srgbClr val="80800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@Override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808002"/>
                </a:solidFill>
              </a:rPr>
              <a:t>    </a:t>
            </a:r>
            <a:r>
              <a:rPr b="1">
                <a:solidFill>
                  <a:srgbClr val="011480"/>
                </a:solidFill>
              </a:rPr>
              <a:t>public </a:t>
            </a:r>
            <a:r>
              <a:t>String toString() {</a:t>
            </a:r>
          </a:p>
          <a:p>
            <a:pPr algn="l" defTabSz="241101"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b="0"/>
              <a:t>        </a:t>
            </a:r>
            <a:r>
              <a:rPr>
                <a:solidFill>
                  <a:srgbClr val="011480"/>
                </a:solidFill>
              </a:rPr>
              <a:t>return </a:t>
            </a:r>
            <a:r>
              <a:rPr>
                <a:solidFill>
                  <a:srgbClr val="66187A"/>
                </a:solidFill>
              </a:rPr>
              <a:t>name</a:t>
            </a:r>
            <a:r>
              <a:rPr b="0"/>
              <a:t>;</a:t>
            </a:r>
            <a:endParaRPr b="0"/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Вспоминаем SRP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Вспоминаем SRP</a:t>
            </a:r>
          </a:p>
        </p:txBody>
      </p:sp>
      <p:sp>
        <p:nvSpPr>
          <p:cNvPr id="55" name="Видоизменяем testItWorks следующим образом…"/>
          <p:cNvSpPr txBox="1"/>
          <p:nvPr/>
        </p:nvSpPr>
        <p:spPr>
          <a:xfrm>
            <a:off x="390522" y="893604"/>
            <a:ext cx="8362956" cy="37528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Видоизменяем testItWorks следующим образом</a:t>
            </a:r>
          </a:p>
          <a:p>
            <a:pPr algn="l" defTabSz="241101">
              <a:defRPr b="0">
                <a:solidFill>
                  <a:srgbClr val="80800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@DataProvider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Object[][] dataProvider(){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return new </a:t>
            </a:r>
            <a:r>
              <a:t>TestCase[][]{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 b="1">
                <a:solidFill>
                  <a:srgbClr val="011480"/>
                </a:solidFill>
              </a:rPr>
              <a:t>new </a:t>
            </a:r>
            <a:r>
              <a:t>TestCase[]{</a:t>
            </a:r>
            <a:r>
              <a:rPr b="1">
                <a:solidFill>
                  <a:srgbClr val="011480"/>
                </a:solidFill>
              </a:rPr>
              <a:t>new </a:t>
            </a:r>
            <a:r>
              <a:t>TestCase(</a:t>
            </a:r>
            <a:r>
              <a:rPr b="1">
                <a:solidFill>
                  <a:srgbClr val="018001"/>
                </a:solidFill>
              </a:rPr>
              <a:t>"left"</a:t>
            </a:r>
            <a:r>
              <a:t>,   </a:t>
            </a:r>
            <a:r>
              <a:rPr>
                <a:solidFill>
                  <a:srgbClr val="0432FF"/>
                </a:solidFill>
              </a:rPr>
              <a:t>10</a:t>
            </a:r>
            <a:r>
              <a:t>, </a:t>
            </a:r>
            <a:r>
              <a:rPr>
                <a:solidFill>
                  <a:srgbClr val="0432FF"/>
                </a:solidFill>
              </a:rPr>
              <a:t>9</a:t>
            </a:r>
            <a:r>
              <a:t>, </a:t>
            </a:r>
            <a:r>
              <a:rPr>
                <a:solidFill>
                  <a:srgbClr val="0432FF"/>
                </a:solidFill>
              </a:rPr>
              <a:t>4</a:t>
            </a:r>
            <a:r>
              <a:t>,</a:t>
            </a:r>
            <a:r>
              <a:rPr>
                <a:solidFill>
                  <a:srgbClr val="0432FF"/>
                </a:solidFill>
              </a:rPr>
              <a:t>12</a:t>
            </a:r>
            <a:r>
              <a:t>,</a:t>
            </a:r>
            <a:r>
              <a:rPr>
                <a:solidFill>
                  <a:srgbClr val="0432FF"/>
                </a:solidFill>
              </a:rPr>
              <a:t>13</a:t>
            </a:r>
            <a:r>
              <a:t>,</a:t>
            </a:r>
            <a:r>
              <a:rPr>
                <a:solidFill>
                  <a:srgbClr val="0432FF"/>
                </a:solidFill>
              </a:rPr>
              <a:t>9</a:t>
            </a:r>
            <a:r>
              <a:t>,</a:t>
            </a:r>
            <a:r>
              <a:rPr>
                <a:solidFill>
                  <a:srgbClr val="0432FF"/>
                </a:solidFill>
              </a:rPr>
              <a:t>13 </a:t>
            </a:r>
            <a:r>
              <a:t>)},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 b="1">
                <a:solidFill>
                  <a:srgbClr val="011480"/>
                </a:solidFill>
              </a:rPr>
              <a:t>new </a:t>
            </a:r>
            <a:r>
              <a:t>TestCase[]{</a:t>
            </a:r>
            <a:r>
              <a:rPr b="1">
                <a:solidFill>
                  <a:srgbClr val="011480"/>
                </a:solidFill>
              </a:rPr>
              <a:t>new </a:t>
            </a:r>
            <a:r>
              <a:t>TestCase(</a:t>
            </a:r>
            <a:r>
              <a:rPr b="1">
                <a:solidFill>
                  <a:srgbClr val="018001"/>
                </a:solidFill>
              </a:rPr>
              <a:t>"right"</a:t>
            </a:r>
            <a:r>
              <a:t>,  </a:t>
            </a:r>
            <a:r>
              <a:rPr>
                <a:solidFill>
                  <a:srgbClr val="0432FF"/>
                </a:solidFill>
              </a:rPr>
              <a:t>10</a:t>
            </a:r>
            <a:r>
              <a:t>,</a:t>
            </a:r>
            <a:r>
              <a:rPr>
                <a:solidFill>
                  <a:srgbClr val="0432FF"/>
                </a:solidFill>
              </a:rPr>
              <a:t>11</a:t>
            </a:r>
            <a:r>
              <a:t>, </a:t>
            </a:r>
            <a:r>
              <a:rPr>
                <a:solidFill>
                  <a:srgbClr val="0432FF"/>
                </a:solidFill>
              </a:rPr>
              <a:t>4</a:t>
            </a:r>
            <a:r>
              <a:t>,</a:t>
            </a:r>
            <a:r>
              <a:rPr>
                <a:solidFill>
                  <a:srgbClr val="0432FF"/>
                </a:solidFill>
              </a:rPr>
              <a:t>8</a:t>
            </a:r>
            <a:r>
              <a:t>,</a:t>
            </a:r>
            <a:r>
              <a:rPr>
                <a:solidFill>
                  <a:srgbClr val="0432FF"/>
                </a:solidFill>
              </a:rPr>
              <a:t>11</a:t>
            </a:r>
            <a:r>
              <a:t>,</a:t>
            </a:r>
            <a:r>
              <a:rPr>
                <a:solidFill>
                  <a:srgbClr val="0432FF"/>
                </a:solidFill>
              </a:rPr>
              <a:t>13    </a:t>
            </a:r>
            <a:r>
              <a:t>)},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 b="1">
                <a:solidFill>
                  <a:srgbClr val="011480"/>
                </a:solidFill>
              </a:rPr>
              <a:t>new </a:t>
            </a:r>
            <a:r>
              <a:t>TestCase[]{</a:t>
            </a:r>
            <a:r>
              <a:rPr b="1">
                <a:solidFill>
                  <a:srgbClr val="011480"/>
                </a:solidFill>
              </a:rPr>
              <a:t>new </a:t>
            </a:r>
            <a:r>
              <a:t>TestCase(</a:t>
            </a:r>
            <a:r>
              <a:rPr b="1">
                <a:solidFill>
                  <a:srgbClr val="018001"/>
                </a:solidFill>
              </a:rPr>
              <a:t>"largest"</a:t>
            </a:r>
            <a:r>
              <a:t>,</a:t>
            </a:r>
            <a:r>
              <a:rPr>
                <a:solidFill>
                  <a:srgbClr val="0432FF"/>
                </a:solidFill>
              </a:rPr>
              <a:t>10</a:t>
            </a:r>
            <a:r>
              <a:t>,</a:t>
            </a:r>
            <a:r>
              <a:rPr>
                <a:solidFill>
                  <a:srgbClr val="0432FF"/>
                </a:solidFill>
              </a:rPr>
              <a:t>12</a:t>
            </a:r>
            <a:r>
              <a:t>, </a:t>
            </a:r>
            <a:r>
              <a:rPr>
                <a:solidFill>
                  <a:srgbClr val="0432FF"/>
                </a:solidFill>
              </a:rPr>
              <a:t>4</a:t>
            </a:r>
            <a:r>
              <a:t>,</a:t>
            </a:r>
            <a:r>
              <a:rPr>
                <a:solidFill>
                  <a:srgbClr val="0432FF"/>
                </a:solidFill>
              </a:rPr>
              <a:t>8</a:t>
            </a:r>
            <a:r>
              <a:t>,</a:t>
            </a:r>
            <a:r>
              <a:rPr>
                <a:solidFill>
                  <a:srgbClr val="0432FF"/>
                </a:solidFill>
              </a:rPr>
              <a:t>12</a:t>
            </a:r>
            <a:r>
              <a:t>,</a:t>
            </a:r>
            <a:r>
              <a:rPr>
                <a:solidFill>
                  <a:srgbClr val="0432FF"/>
                </a:solidFill>
              </a:rPr>
              <a:t>13    </a:t>
            </a:r>
            <a:r>
              <a:t>)},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 b="1">
                <a:solidFill>
                  <a:srgbClr val="011480"/>
                </a:solidFill>
              </a:rPr>
              <a:t>new </a:t>
            </a:r>
            <a:r>
              <a:t>TestCase[]{</a:t>
            </a:r>
            <a:r>
              <a:rPr b="1">
                <a:solidFill>
                  <a:srgbClr val="011480"/>
                </a:solidFill>
              </a:rPr>
              <a:t>new </a:t>
            </a:r>
            <a:r>
              <a:t>TestCase(</a:t>
            </a:r>
            <a:r>
              <a:rPr b="1">
                <a:solidFill>
                  <a:srgbClr val="018001"/>
                </a:solidFill>
              </a:rPr>
              <a:t>"ten"</a:t>
            </a:r>
            <a:r>
              <a:t>,    </a:t>
            </a:r>
            <a:r>
              <a:rPr>
                <a:solidFill>
                  <a:srgbClr val="0432FF"/>
                </a:solidFill>
              </a:rPr>
              <a:t>10</a:t>
            </a:r>
            <a:r>
              <a:t>,</a:t>
            </a:r>
            <a:r>
              <a:rPr>
                <a:solidFill>
                  <a:srgbClr val="0432FF"/>
                </a:solidFill>
              </a:rPr>
              <a:t>10</a:t>
            </a:r>
            <a:r>
              <a:t>, </a:t>
            </a:r>
            <a:r>
              <a:rPr>
                <a:solidFill>
                  <a:srgbClr val="0432FF"/>
                </a:solidFill>
              </a:rPr>
              <a:t>4</a:t>
            </a:r>
            <a:r>
              <a:t>,</a:t>
            </a:r>
            <a:r>
              <a:rPr>
                <a:solidFill>
                  <a:srgbClr val="0432FF"/>
                </a:solidFill>
              </a:rPr>
              <a:t>10</a:t>
            </a:r>
            <a:r>
              <a:t>,</a:t>
            </a:r>
            <a:r>
              <a:rPr>
                <a:solidFill>
                  <a:srgbClr val="0432FF"/>
                </a:solidFill>
              </a:rPr>
              <a:t>8</a:t>
            </a:r>
            <a:r>
              <a:t>,</a:t>
            </a:r>
            <a:r>
              <a:rPr>
                <a:solidFill>
                  <a:srgbClr val="0432FF"/>
                </a:solidFill>
              </a:rPr>
              <a:t>12</a:t>
            </a:r>
            <a:r>
              <a:t>,</a:t>
            </a:r>
            <a:r>
              <a:rPr>
                <a:solidFill>
                  <a:srgbClr val="0432FF"/>
                </a:solidFill>
              </a:rPr>
              <a:t>13 </a:t>
            </a:r>
            <a:r>
              <a:t>)}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};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808002"/>
                </a:solidFill>
              </a:rPr>
              <a:t>@Test</a:t>
            </a:r>
            <a:r>
              <a:t>(dataProvider = </a:t>
            </a:r>
            <a:r>
              <a:rPr b="1">
                <a:solidFill>
                  <a:srgbClr val="018001"/>
                </a:solidFill>
              </a:rPr>
              <a:t>"dataProvider"</a:t>
            </a:r>
            <a:r>
              <a:t>)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public void </a:t>
            </a:r>
            <a:r>
              <a:t>testItWorks(TestCase testCase) {</a:t>
            </a:r>
          </a:p>
          <a:p>
            <a:pPr algn="l" defTabSz="241101">
              <a:defRPr b="0" i="1">
                <a:latin typeface="Menlo"/>
                <a:ea typeface="Menlo"/>
                <a:cs typeface="Menlo"/>
                <a:sym typeface="Menlo"/>
              </a:defRPr>
            </a:pPr>
            <a:r>
              <a:rPr i="0"/>
              <a:t>    Assert.</a:t>
            </a:r>
            <a:r>
              <a:t>assertEquals</a:t>
            </a:r>
            <a:r>
              <a:rPr i="0"/>
              <a:t>(</a:t>
            </a:r>
            <a:endParaRPr i="0"/>
          </a:p>
          <a:p>
            <a:pPr indent="762000" algn="l" defTabSz="241101">
              <a:defRPr b="0" i="1">
                <a:latin typeface="Menlo"/>
                <a:ea typeface="Menlo"/>
                <a:cs typeface="Menlo"/>
                <a:sym typeface="Menlo"/>
              </a:defRPr>
            </a:pPr>
            <a:r>
              <a:rPr i="0"/>
              <a:t>ClosestToX.</a:t>
            </a:r>
            <a:r>
              <a:t>find</a:t>
            </a:r>
            <a:r>
              <a:rPr i="0"/>
              <a:t>(testCase.</a:t>
            </a:r>
            <a:r>
              <a:rPr b="1" i="0">
                <a:solidFill>
                  <a:srgbClr val="66187A"/>
                </a:solidFill>
              </a:rPr>
              <a:t>array</a:t>
            </a:r>
            <a:r>
              <a:rPr i="0"/>
              <a:t>, testCase.</a:t>
            </a:r>
            <a:r>
              <a:rPr b="1" i="0">
                <a:solidFill>
                  <a:srgbClr val="66187A"/>
                </a:solidFill>
              </a:rPr>
              <a:t>target</a:t>
            </a:r>
            <a:r>
              <a:rPr i="0"/>
              <a:t>), </a:t>
            </a:r>
            <a:endParaRPr i="0"/>
          </a:p>
          <a:p>
            <a:pPr indent="762000" algn="l" defTabSz="241101">
              <a:defRPr b="0" i="1">
                <a:latin typeface="Menlo"/>
                <a:ea typeface="Menlo"/>
                <a:cs typeface="Menlo"/>
                <a:sym typeface="Menlo"/>
              </a:defRPr>
            </a:pPr>
            <a:r>
              <a:rPr i="0"/>
              <a:t>testCase.</a:t>
            </a:r>
            <a:r>
              <a:rPr b="1" i="0">
                <a:solidFill>
                  <a:srgbClr val="66187A"/>
                </a:solidFill>
              </a:rPr>
              <a:t>expected</a:t>
            </a:r>
            <a:r>
              <a:rPr i="0"/>
              <a:t>, </a:t>
            </a:r>
            <a:endParaRPr i="0"/>
          </a:p>
          <a:p>
            <a:pPr indent="762000" algn="l" defTabSz="241101">
              <a:defRPr b="0" i="1">
                <a:latin typeface="Menlo"/>
                <a:ea typeface="Menlo"/>
                <a:cs typeface="Menlo"/>
                <a:sym typeface="Menlo"/>
              </a:defRPr>
            </a:pPr>
            <a:r>
              <a:rPr b="1" i="0">
                <a:solidFill>
                  <a:srgbClr val="018001"/>
                </a:solidFill>
              </a:rPr>
              <a:t>"Case "</a:t>
            </a:r>
            <a:r>
              <a:rPr i="0"/>
              <a:t>+testCase.</a:t>
            </a:r>
            <a:r>
              <a:rPr b="1" i="0">
                <a:solidFill>
                  <a:srgbClr val="66187A"/>
                </a:solidFill>
              </a:rPr>
              <a:t>name</a:t>
            </a:r>
            <a:r>
              <a:rPr i="0"/>
              <a:t>+</a:t>
            </a:r>
            <a:r>
              <a:rPr b="1" i="0">
                <a:solidFill>
                  <a:srgbClr val="018001"/>
                </a:solidFill>
              </a:rPr>
              <a:t>" failed"</a:t>
            </a:r>
            <a:endParaRPr b="1" i="0">
              <a:solidFill>
                <a:srgbClr val="018001"/>
              </a:solidFill>
            </a:endParaRPr>
          </a:p>
          <a:p>
            <a:pPr indent="381000" algn="l" defTabSz="241101">
              <a:defRPr b="0" i="1">
                <a:latin typeface="Menlo"/>
                <a:ea typeface="Menlo"/>
                <a:cs typeface="Menlo"/>
                <a:sym typeface="Menlo"/>
              </a:defRPr>
            </a:pPr>
            <a:r>
              <a:rPr i="0"/>
              <a:t>);</a:t>
            </a:r>
            <a:endParaRPr i="0"/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6789" tIns="26789" rIns="26789" bIns="26789" numCol="1" spcCol="38100" rtlCol="0" anchor="ctr" upright="0">
        <a:spAutoFit/>
      </a:bodyPr>
      <a:lstStyle>
        <a:defPPr marL="0" marR="0" indent="0" algn="ctr" defTabSz="30807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1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6789" tIns="26789" rIns="26789" bIns="26789" numCol="1" spcCol="38100" rtlCol="0" anchor="ctr" upright="0">
        <a:spAutoFit/>
      </a:bodyPr>
      <a:lstStyle>
        <a:defPPr marL="0" marR="0" indent="0" algn="ctr" defTabSz="30807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6789" tIns="26789" rIns="26789" bIns="26789" numCol="1" spcCol="38100" rtlCol="0" anchor="ctr" upright="0">
        <a:spAutoFit/>
      </a:bodyPr>
      <a:lstStyle>
        <a:defPPr marL="0" marR="0" indent="0" algn="ctr" defTabSz="30807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1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6789" tIns="26789" rIns="26789" bIns="26789" numCol="1" spcCol="38100" rtlCol="0" anchor="ctr" upright="0">
        <a:spAutoFit/>
      </a:bodyPr>
      <a:lstStyle>
        <a:defPPr marL="0" marR="0" indent="0" algn="ctr" defTabSz="30807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