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8" r:id="rId4"/>
    <p:sldId id="266" r:id="rId5"/>
    <p:sldId id="270" r:id="rId6"/>
    <p:sldId id="271" r:id="rId7"/>
    <p:sldId id="272" r:id="rId8"/>
    <p:sldId id="273" r:id="rId9"/>
    <p:sldId id="298" r:id="rId10"/>
    <p:sldId id="274" r:id="rId11"/>
    <p:sldId id="275" r:id="rId12"/>
    <p:sldId id="276" r:id="rId13"/>
    <p:sldId id="277" r:id="rId14"/>
    <p:sldId id="278" r:id="rId15"/>
    <p:sldId id="281" r:id="rId16"/>
    <p:sldId id="286" r:id="rId17"/>
    <p:sldId id="287" r:id="rId18"/>
    <p:sldId id="299" r:id="rId19"/>
    <p:sldId id="288" r:id="rId20"/>
    <p:sldId id="302" r:id="rId21"/>
    <p:sldId id="289" r:id="rId22"/>
    <p:sldId id="290" r:id="rId23"/>
    <p:sldId id="291" r:id="rId24"/>
    <p:sldId id="292" r:id="rId25"/>
    <p:sldId id="304" r:id="rId26"/>
    <p:sldId id="303" r:id="rId27"/>
    <p:sldId id="293" r:id="rId28"/>
    <p:sldId id="294" r:id="rId29"/>
    <p:sldId id="295" r:id="rId30"/>
    <p:sldId id="301" r:id="rId31"/>
    <p:sldId id="306" r:id="rId32"/>
    <p:sldId id="308" r:id="rId33"/>
    <p:sldId id="309" r:id="rId34"/>
    <p:sldId id="267" r:id="rId35"/>
    <p:sldId id="296" r:id="rId36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D3A"/>
    <a:srgbClr val="2D7534"/>
    <a:srgbClr val="008000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74101" autoAdjust="0"/>
  </p:normalViewPr>
  <p:slideViewPr>
    <p:cSldViewPr>
      <p:cViewPr>
        <p:scale>
          <a:sx n="67" d="100"/>
          <a:sy n="67" d="100"/>
        </p:scale>
        <p:origin x="-2274" y="-102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02.07.2018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02.07.2018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0%D0%BF%D0%BF%D0%B0%D1%80%D0%B0%D1%82%D0%BD%D0%B0%D1%8F_%D0%BF%D0%BB%D0%B0%D1%82%D1%84%D0%BE%D1%80%D0%BC%D0%B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0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Создать программу из</a:t>
            </a:r>
            <a:r>
              <a:rPr lang="en-US" dirty="0" smtClean="0"/>
              <a:t> </a:t>
            </a:r>
            <a:r>
              <a:rPr lang="en-US" dirty="0" err="1" smtClean="0"/>
              <a:t>IntellijJ</a:t>
            </a:r>
            <a:r>
              <a:rPr lang="ru-RU" dirty="0" smtClean="0"/>
              <a:t> </a:t>
            </a:r>
            <a:r>
              <a:rPr lang="en-US" dirty="0" smtClean="0"/>
              <a:t>Idea. </a:t>
            </a:r>
            <a:r>
              <a:rPr lang="ru-RU" dirty="0" smtClean="0"/>
              <a:t>Показать</a:t>
            </a:r>
            <a:r>
              <a:rPr lang="ru-RU" baseline="0" dirty="0" smtClean="0"/>
              <a:t> как запускать из </a:t>
            </a:r>
            <a:r>
              <a:rPr lang="en-US" baseline="0" dirty="0" smtClean="0"/>
              <a:t>IDE. </a:t>
            </a:r>
            <a:r>
              <a:rPr lang="ru-RU" baseline="0" dirty="0" smtClean="0"/>
              <a:t>Далее показать как компилировать и запускать программу из командной строки. (см. слайды далее)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Обзор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популярных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Рассказать о преимуществах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Ahead-of-Time (AOT)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большинства языков программирования имя файла, который содержит исходный код программы, не имеет значения, но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дело обстоит иначе.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весь код должен размещаться в классе.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исходный файл официально называется единицей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кoмnиляции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представляет собой текстовый файл, содержащий определения одного или нескольких классов. Компилятор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требует, чтобы исходный файл имел расширение .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По принятому соглашению имя файла должно точно соответствовать имени главного класса (единственного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класса), включая строчные и прописные буквы. Данное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соглашение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упрощает сопровождение и организацию программ.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Показать как компилировать исходный код из командной строки</a:t>
            </a: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Показать как компилировать исходный код из командной строки</a:t>
            </a: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Рассказать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 создать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архив, покатать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MANIFEST.MF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рассказать о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Main-Class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имя класса с методом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Запустить приложение из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архива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Пакеты являются контейнерами классов. Они служат для разделения пространств имен класса. Например, можно создать класс L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чтобы хранить его в отдельном пакете, не беспокоясь о возможных конфликтах с другим классом L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хранящимся в каком-нибудь другом месте. Пакеть1 хранятся в иерархической структуре и явным образом импортируются при определении новых классов.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все на примерах в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командной строке показать что пакеты соответствуют директориям. Создать пакеты, несколько классов в разных пакетах, вызов метода класса из разных пакетов по полному пути, через </a:t>
            </a:r>
            <a:r>
              <a:rPr lang="en-US" dirty="0" smtClean="0"/>
              <a:t>import</a:t>
            </a:r>
            <a:r>
              <a:rPr lang="ru-RU" dirty="0" smtClean="0"/>
              <a:t> и т.д.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ru-RU" sz="1800" dirty="0" smtClean="0"/>
              <a:t>В начале 1990-х тема внедрения «умного» программного  обеспечения в бытовые приборы считалась очень перспективной</a:t>
            </a:r>
          </a:p>
          <a:p>
            <a:pPr lvl="1" indent="0">
              <a:buNone/>
            </a:pPr>
            <a:r>
              <a:rPr lang="ru-RU" sz="1800" dirty="0" smtClean="0"/>
              <a:t>	Пример:</a:t>
            </a:r>
          </a:p>
          <a:p>
            <a:pPr marL="796439" lvl="2" indent="-342900">
              <a:buFontTx/>
              <a:buChar char="-"/>
            </a:pPr>
            <a:r>
              <a:rPr lang="ru-RU" sz="1800" dirty="0" smtClean="0"/>
              <a:t>кофеварки и освещение дома, контролируемые компьютером</a:t>
            </a:r>
          </a:p>
          <a:p>
            <a:pPr marL="796439" lvl="2" indent="-342900">
              <a:buFontTx/>
              <a:buChar char="-"/>
            </a:pPr>
            <a:r>
              <a:rPr lang="ru-RU" sz="1800" dirty="0" smtClean="0"/>
              <a:t>телевидение, которое будет контролироваться интерактивными устройствами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Предвидя большие перспективы на рынке «умных» бытовых устройств, компания </a:t>
            </a:r>
            <a:r>
              <a:rPr lang="en-US" sz="1800" dirty="0" smtClean="0"/>
              <a:t>Sun Microsystems</a:t>
            </a:r>
            <a:r>
              <a:rPr lang="ru-RU" sz="1800" dirty="0" smtClean="0"/>
              <a:t> в 1991 открывает исследовательский проект (</a:t>
            </a:r>
            <a:r>
              <a:rPr lang="en-US" sz="1800" dirty="0" smtClean="0"/>
              <a:t>Green Project</a:t>
            </a:r>
            <a:r>
              <a:rPr lang="ru-RU" sz="1800" dirty="0" smtClean="0"/>
              <a:t>), основной задачей которого была разработка для такого рода устройств</a:t>
            </a:r>
            <a:r>
              <a:rPr lang="ru-RU" altLang="ru-RU" sz="1800" dirty="0" smtClean="0"/>
              <a:t> 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Такое ПО должно работать на встроенных в устройства аппаратных средах</a:t>
            </a:r>
            <a:r>
              <a:rPr lang="ru-RU" altLang="ru-RU" sz="1800" dirty="0" smtClean="0"/>
              <a:t> 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Аппаратная среда в таких устройствах меняется очень часто: инженеры стремятся создавать устройства меньшими по размеру, боле дешевыми, более мощными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Для поддержки  частой миграции на новые аппаратные среды предполагаемое ПО должно быть максимально </a:t>
            </a:r>
            <a:r>
              <a:rPr lang="ru-RU" sz="1800" dirty="0" err="1" smtClean="0"/>
              <a:t>портируемым</a:t>
            </a:r>
            <a:r>
              <a:rPr lang="en-US" altLang="ru-RU" sz="18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ru-RU" sz="1200" dirty="0" smtClean="0"/>
              <a:t>Изначально </a:t>
            </a:r>
            <a:r>
              <a:rPr lang="en-US" sz="1200" dirty="0" smtClean="0"/>
              <a:t>Sun Microsystems</a:t>
            </a:r>
            <a:r>
              <a:rPr lang="ru-RU" sz="1200" dirty="0" smtClean="0"/>
              <a:t> планировало использовать при разработке язык </a:t>
            </a:r>
            <a:r>
              <a:rPr lang="en-US" sz="1200" dirty="0" smtClean="0"/>
              <a:t>C</a:t>
            </a:r>
            <a:r>
              <a:rPr lang="ru-RU" sz="1200" dirty="0" smtClean="0"/>
              <a:t>++, но скоро в </a:t>
            </a:r>
            <a:r>
              <a:rPr lang="en-US" sz="1200" dirty="0" err="1" smtClean="0"/>
              <a:t>GreenTeam</a:t>
            </a:r>
            <a:r>
              <a:rPr lang="ru-RU" sz="1200" dirty="0" smtClean="0"/>
              <a:t> пришли к пониманию, что это не самая лучшая идея: ПО необходимо переписывать под новые программные среды, сложно поддерживать такие конструкции как указатели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В связи с этим, вместо того, чтобы начать разработку на </a:t>
            </a:r>
            <a:r>
              <a:rPr lang="en-US" sz="1200" dirty="0" smtClean="0"/>
              <a:t>C</a:t>
            </a:r>
            <a:r>
              <a:rPr lang="ru-RU" sz="1200" dirty="0" smtClean="0"/>
              <a:t>++ и бороться со всеми вытекающими проблемами, </a:t>
            </a:r>
            <a:r>
              <a:rPr lang="en-US" sz="1200" dirty="0" smtClean="0"/>
              <a:t>Sun</a:t>
            </a:r>
            <a:r>
              <a:rPr lang="ru-RU" sz="1200" dirty="0" smtClean="0"/>
              <a:t>  принимает решение разработать новый язык программирования, решающий проблемы </a:t>
            </a:r>
            <a:r>
              <a:rPr lang="ru-RU" sz="1200" dirty="0" err="1" smtClean="0"/>
              <a:t>портируемости</a:t>
            </a:r>
            <a:r>
              <a:rPr lang="ru-RU" sz="1200" dirty="0" smtClean="0"/>
              <a:t> и сложности ПО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Этот новый язык изначально был назван </a:t>
            </a:r>
            <a:r>
              <a:rPr lang="en-US" sz="1200" dirty="0" smtClean="0"/>
              <a:t>Oak</a:t>
            </a:r>
            <a:r>
              <a:rPr lang="ru-RU" sz="1200" dirty="0" smtClean="0"/>
              <a:t>(в честь дерева дуб, которое было видно из окна лидера проекта – Джеймса </a:t>
            </a:r>
            <a:r>
              <a:rPr lang="ru-RU" sz="1200" dirty="0" err="1" smtClean="0"/>
              <a:t>Гослинга</a:t>
            </a:r>
            <a:r>
              <a:rPr lang="ru-RU" sz="1200" dirty="0" smtClean="0"/>
              <a:t> (</a:t>
            </a:r>
            <a:r>
              <a:rPr lang="en-US" sz="1200" dirty="0" smtClean="0"/>
              <a:t>James Gosling</a:t>
            </a:r>
            <a:r>
              <a:rPr lang="ru-RU" sz="1200" dirty="0" smtClean="0"/>
              <a:t>)), но вскоре одна из первых стабильных версий данного языка поменяла название на </a:t>
            </a:r>
            <a:r>
              <a:rPr lang="en-US" sz="1200" dirty="0" smtClean="0"/>
              <a:t>Java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К концу 1990-х годов, когда рынок ПО для «умных устройств» не получил прогнозируемого развития, </a:t>
            </a:r>
            <a:r>
              <a:rPr lang="en-US" sz="1200" dirty="0" smtClean="0"/>
              <a:t>Java</a:t>
            </a:r>
            <a:r>
              <a:rPr lang="ru-RU" sz="1200" dirty="0" smtClean="0"/>
              <a:t> почти «умерла», прежде чем был выпущен первый стабильный релиз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Но, к счастью для </a:t>
            </a:r>
            <a:r>
              <a:rPr lang="en-US" sz="1200" dirty="0" smtClean="0"/>
              <a:t>Java</a:t>
            </a:r>
            <a:r>
              <a:rPr lang="ru-RU" sz="1200" dirty="0" smtClean="0"/>
              <a:t>, в этот момент Всемирная Паутина (</a:t>
            </a:r>
            <a:r>
              <a:rPr lang="en-US" sz="1200" dirty="0" smtClean="0"/>
              <a:t>World Wide Web</a:t>
            </a:r>
            <a:r>
              <a:rPr lang="ru-RU" sz="1200" dirty="0" smtClean="0"/>
              <a:t>) получают широкую популярность, и </a:t>
            </a:r>
            <a:r>
              <a:rPr lang="en-US" sz="1200" dirty="0" smtClean="0"/>
              <a:t>Sun </a:t>
            </a:r>
            <a:r>
              <a:rPr lang="ru-RU" sz="1200" dirty="0" smtClean="0"/>
              <a:t>решает использовать наработки по </a:t>
            </a:r>
            <a:r>
              <a:rPr lang="en-US" sz="1200" dirty="0" smtClean="0"/>
              <a:t>Java</a:t>
            </a:r>
            <a:r>
              <a:rPr lang="ru-RU" sz="1200" dirty="0" smtClean="0"/>
              <a:t> для разработки ПО в среде Интернет</a:t>
            </a:r>
            <a:endParaRPr lang="en-US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ПО </a:t>
            </a:r>
            <a:r>
              <a:rPr lang="en-US" sz="1200" dirty="0" smtClean="0"/>
              <a:t>Web</a:t>
            </a:r>
            <a:r>
              <a:rPr lang="ru-RU" sz="1200" dirty="0" smtClean="0"/>
              <a:t>-страницы должно быть </a:t>
            </a:r>
            <a:r>
              <a:rPr lang="ru-RU" sz="1200" dirty="0" err="1" smtClean="0"/>
              <a:t>портируемым</a:t>
            </a:r>
            <a:r>
              <a:rPr lang="ru-RU" sz="1200" dirty="0" smtClean="0"/>
              <a:t>, т.к. может быть загружено на любой тип компьютера</a:t>
            </a:r>
            <a:r>
              <a:rPr lang="en-US" sz="1200" dirty="0" smtClean="0"/>
              <a:t>. </a:t>
            </a:r>
            <a:r>
              <a:rPr lang="ru-RU" sz="1200" dirty="0" smtClean="0"/>
              <a:t>Встроенное в </a:t>
            </a:r>
            <a:r>
              <a:rPr lang="en-US" sz="1200" dirty="0" smtClean="0"/>
              <a:t>Web</a:t>
            </a:r>
            <a:r>
              <a:rPr lang="ru-RU" sz="1200" dirty="0" smtClean="0"/>
              <a:t>-страницы ПО, называется </a:t>
            </a:r>
            <a:r>
              <a:rPr lang="ru-RU" sz="1200" dirty="0" err="1" smtClean="0"/>
              <a:t>апплеты</a:t>
            </a:r>
            <a:r>
              <a:rPr lang="ru-RU" sz="1200" dirty="0" smtClean="0"/>
              <a:t> (</a:t>
            </a:r>
            <a:r>
              <a:rPr lang="en-US" sz="1200" dirty="0" smtClean="0"/>
              <a:t>applets</a:t>
            </a:r>
            <a:r>
              <a:rPr lang="ru-RU" sz="1200" dirty="0" smtClean="0"/>
              <a:t>)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err="1" smtClean="0"/>
              <a:t>Кросс-платформенность</a:t>
            </a:r>
            <a:r>
              <a:rPr lang="ru-RU" sz="1200" dirty="0" smtClean="0"/>
              <a:t> </a:t>
            </a:r>
            <a:r>
              <a:rPr lang="en-US" sz="1200" dirty="0" smtClean="0"/>
              <a:t>Java </a:t>
            </a:r>
            <a:r>
              <a:rPr lang="ru-RU" sz="1200" dirty="0" smtClean="0"/>
              <a:t>обеспечила возможность разработки ПО управления </a:t>
            </a:r>
            <a:r>
              <a:rPr lang="ru-RU" sz="1200" dirty="0" err="1" smtClean="0"/>
              <a:t>контентом</a:t>
            </a:r>
            <a:r>
              <a:rPr lang="ru-RU" sz="1200" dirty="0" smtClean="0"/>
              <a:t> на стороне разнообразных серверов приложений – </a:t>
            </a:r>
            <a:r>
              <a:rPr lang="ru-RU" sz="1200" dirty="0" err="1" smtClean="0"/>
              <a:t>сервлеты</a:t>
            </a:r>
            <a:r>
              <a:rPr lang="ru-RU" sz="1200" dirty="0" smtClean="0"/>
              <a:t> (</a:t>
            </a:r>
            <a:r>
              <a:rPr lang="en-US" sz="1200" dirty="0" err="1" smtClean="0"/>
              <a:t>servlets</a:t>
            </a:r>
            <a:r>
              <a:rPr lang="ru-RU" sz="1200" dirty="0" smtClean="0"/>
              <a:t>)</a:t>
            </a:r>
            <a:r>
              <a:rPr lang="en-US" altLang="ru-RU" sz="12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ru-RU" sz="1200" dirty="0" smtClean="0"/>
              <a:t>Технологии </a:t>
            </a:r>
            <a:r>
              <a:rPr lang="ru-RU" sz="1200" dirty="0" err="1" smtClean="0"/>
              <a:t>апплетов</a:t>
            </a:r>
            <a:r>
              <a:rPr lang="ru-RU" sz="1200" dirty="0" smtClean="0"/>
              <a:t>(несмотря на то, что устарели) и </a:t>
            </a:r>
            <a:r>
              <a:rPr lang="ru-RU" sz="1200" dirty="0" err="1" smtClean="0"/>
              <a:t>сервлетов</a:t>
            </a:r>
            <a:r>
              <a:rPr lang="ru-RU" sz="1200" dirty="0" smtClean="0"/>
              <a:t>  своевременно обеспечили высокую популярность языку </a:t>
            </a:r>
            <a:r>
              <a:rPr lang="en-US" sz="1200" dirty="0" smtClean="0"/>
              <a:t>Java</a:t>
            </a:r>
            <a:r>
              <a:rPr lang="ru-RU" sz="1200" dirty="0" smtClean="0"/>
              <a:t> при разработке </a:t>
            </a:r>
            <a:r>
              <a:rPr lang="en-US" sz="1200" dirty="0" smtClean="0"/>
              <a:t>WEB</a:t>
            </a:r>
            <a:r>
              <a:rPr lang="ru-RU" sz="1200" dirty="0" smtClean="0"/>
              <a:t>-приложений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Достоинством подобного способа выполнения программ является полная независимость байт-кода от </a:t>
            </a:r>
            <a:r>
              <a:rPr lang="ru-RU" dirty="0" smtClean="0">
                <a:hlinkClick r:id="rId3" tooltip="Операционная система"/>
              </a:rPr>
              <a:t>операционной системы</a:t>
            </a:r>
            <a:r>
              <a:rPr lang="ru-RU" dirty="0" smtClean="0"/>
              <a:t> и </a:t>
            </a:r>
            <a:r>
              <a:rPr lang="ru-RU" dirty="0" smtClean="0">
                <a:hlinkClick r:id="rId4" tooltip="Аппаратная платформа"/>
              </a:rPr>
              <a:t>оборудования</a:t>
            </a:r>
            <a:r>
              <a:rPr lang="ru-RU" dirty="0" smtClean="0"/>
              <a:t>, что позволяет выполнять Java-приложения на любом устройстве, для которого существует соответствующая виртуальная машина. Другой важной особенностью технологии </a:t>
            </a:r>
            <a:r>
              <a:rPr lang="ru-RU" dirty="0" err="1" smtClean="0"/>
              <a:t>Java</a:t>
            </a:r>
            <a:r>
              <a:rPr lang="ru-RU" dirty="0" smtClean="0"/>
              <a:t> является гибкая система безопасности, в рамках которой исполнение программы полностью контролируется виртуальной машиной. Любые операции, которые превышают установленные полномочия программы (например, попытка несанкционированного доступа к данным или соединения с другим компьютером), вызывают немедленное прерывание.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ARM_(%D0%BA%D0%BE%D0%BC%D0%BF%D0%B0%D0%BD%D0%B8%D1%8F)" TargetMode="External"/><Relationship Id="rId5" Type="http://schemas.openxmlformats.org/officeDocument/2006/relationships/hyperlink" Target="https://ru.wikipedia.org/wiki/Jazelle" TargetMode="External"/><Relationship Id="rId4" Type="http://schemas.openxmlformats.org/officeDocument/2006/relationships/hyperlink" Target="https://ru.wikipedia.org/wiki/%D0%9F%D0%BB%D0%B0%D1%82%D1%84%D0%BE%D1%80%D0%BC%D0%B5%D0%BD%D0%BD%D0%BE-%D0%BE%D1%80%D0%B8%D0%B5%D0%BD%D1%82%D0%B8%D1%80%D0%BE%D0%B2%D0%B0%D0%BD%D0%BD%D1%8B%D0%B9_%D0%BA%D0%BE%D0%B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j7dx6c5R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javapoint.ru/presentations/track_1/JVM%20jpoint%20-%20kit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tools/unix/javac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" TargetMode="External"/><Relationship Id="rId7" Type="http://schemas.openxmlformats.org/officeDocument/2006/relationships/hyperlink" Target="https://jug.ru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openjdk.java.net/" TargetMode="External"/><Relationship Id="rId5" Type="http://schemas.openxmlformats.org/officeDocument/2006/relationships/hyperlink" Target="https://docs.oracle.com/javase/tutorial/index.html" TargetMode="External"/><Relationship Id="rId4" Type="http://schemas.openxmlformats.org/officeDocument/2006/relationships/hyperlink" Target="https://docs.oracle.com/javase/8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share.io/jav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dk/1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openjdk.java.net/projects/jdk/1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cj6EL9rc4?list=PLVe-2wcL84b-Q2Rs5OxSzh15DttbIhJK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sz="2800" dirty="0" smtClean="0"/>
              <a:t>Java introduction </a:t>
            </a:r>
            <a:br>
              <a:rPr lang="en-US" sz="2800" dirty="0" smtClean="0"/>
            </a:br>
            <a:endParaRPr lang="ru-RU" sz="2600" b="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139952" y="5661248"/>
            <a:ext cx="4752528" cy="1008112"/>
          </a:xfrm>
        </p:spPr>
        <p:txBody>
          <a:bodyPr anchor="ctr"/>
          <a:lstStyle/>
          <a:p>
            <a:r>
              <a:rPr lang="ru-RU" b="0" dirty="0" smtClean="0"/>
              <a:t>Дата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5835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Интерпретация байт</a:t>
            </a:r>
            <a:r>
              <a:rPr lang="en-US" sz="2200" dirty="0" smtClean="0"/>
              <a:t> </a:t>
            </a:r>
            <a:r>
              <a:rPr lang="ru-RU" sz="2200" dirty="0" smtClean="0"/>
              <a:t>кода медленнее исполнения аналогичного машинного кода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Ряд усовершенствований увеличил скорость выполнения программ на </a:t>
            </a:r>
            <a:r>
              <a:rPr lang="ru-RU" sz="2200" dirty="0" err="1" smtClean="0"/>
              <a:t>Java</a:t>
            </a:r>
            <a:r>
              <a:rPr lang="en-US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применение технологии трансляции</a:t>
            </a:r>
            <a:r>
              <a:rPr lang="en-US" sz="2200" dirty="0" smtClean="0"/>
              <a:t>(</a:t>
            </a:r>
            <a:r>
              <a:rPr lang="ru-RU" sz="2200" dirty="0" smtClean="0"/>
              <a:t>компиляции) байт-кода в машинный код непосредственно во время работы программы (</a:t>
            </a:r>
            <a:r>
              <a:rPr lang="ru-RU" sz="2200" dirty="0" smtClean="0">
                <a:hlinkClick r:id="rId3" tooltip="JIT"/>
              </a:rPr>
              <a:t>JIT</a:t>
            </a:r>
            <a:r>
              <a:rPr lang="ru-RU" sz="2200" dirty="0" smtClean="0"/>
              <a:t>-технология)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широкое использование </a:t>
            </a:r>
            <a:r>
              <a:rPr lang="ru-RU" sz="2200" dirty="0" smtClean="0">
                <a:hlinkClick r:id="rId4" tooltip="Платформенно-ориентированный код"/>
              </a:rPr>
              <a:t>платформенно-ориентированного кода</a:t>
            </a:r>
            <a:r>
              <a:rPr lang="ru-RU" sz="2200" dirty="0" smtClean="0"/>
              <a:t> (native-код) в стандартных библиотеках </a:t>
            </a:r>
            <a:r>
              <a:rPr lang="en-US" sz="2200" dirty="0" smtClean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аппаратные средства, обеспечивающие ускоренную обработку байт-кода (например, технология </a:t>
            </a:r>
            <a:r>
              <a:rPr lang="ru-RU" sz="2200" dirty="0" err="1" smtClean="0">
                <a:hlinkClick r:id="rId5" tooltip="Jazelle"/>
              </a:rPr>
              <a:t>Jazelle</a:t>
            </a:r>
            <a:r>
              <a:rPr lang="ru-RU" sz="2200" dirty="0" smtClean="0"/>
              <a:t>, поддерживаемая некоторыми процессорами фирмы </a:t>
            </a:r>
            <a:r>
              <a:rPr lang="ru-RU" sz="2200" dirty="0" smtClean="0">
                <a:hlinkClick r:id="rId6" tooltip="ARM (компания)"/>
              </a:rPr>
              <a:t>ARM</a:t>
            </a:r>
            <a:r>
              <a:rPr lang="ru-RU" sz="2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Подход </a:t>
            </a:r>
            <a:r>
              <a:rPr lang="en-US" sz="2400" dirty="0" smtClean="0"/>
              <a:t>C/C++:</a:t>
            </a:r>
          </a:p>
          <a:p>
            <a:r>
              <a:rPr lang="ru-RU" sz="2400" dirty="0" smtClean="0"/>
              <a:t>	выделил память → поработал → освободил память</a:t>
            </a:r>
          </a:p>
          <a:p>
            <a:r>
              <a:rPr lang="ru-RU" sz="2400" dirty="0" smtClean="0"/>
              <a:t>	всё управление памятью в руках программиста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Подход </a:t>
            </a:r>
            <a:r>
              <a:rPr lang="en-US" sz="2400" dirty="0" smtClean="0"/>
              <a:t>Java:</a:t>
            </a:r>
          </a:p>
          <a:p>
            <a:r>
              <a:rPr lang="ru-RU" sz="2400" dirty="0" smtClean="0"/>
              <a:t>	выделил память → поработал </a:t>
            </a:r>
          </a:p>
          <a:p>
            <a:r>
              <a:rPr lang="ru-RU" sz="2400" dirty="0" smtClean="0"/>
              <a:t>	виртуальная машина считает ссылки на каждый объект</a:t>
            </a:r>
          </a:p>
          <a:p>
            <a:r>
              <a:rPr lang="ru-RU" sz="2400" dirty="0" smtClean="0"/>
              <a:t>	освобождает память, когда ссылок больше нет из основного потока программы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Это не значит, что утечки памяти отсутствуют!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Деструкторов </a:t>
            </a:r>
            <a:r>
              <a:rPr lang="en-US" sz="2400" dirty="0" smtClean="0"/>
              <a:t>C/C++ </a:t>
            </a:r>
            <a:r>
              <a:rPr lang="ru-RU" sz="2400" dirty="0" smtClean="0"/>
              <a:t>нет, но необходимо помнить про объекты с интерфейсом </a:t>
            </a:r>
            <a:r>
              <a:rPr lang="en-US" sz="2400" dirty="0" smtClean="0"/>
              <a:t>Closable.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 Верификация байт-кода</a:t>
            </a:r>
          </a:p>
          <a:p>
            <a:r>
              <a:rPr lang="ru-RU" sz="2200" dirty="0" smtClean="0"/>
              <a:t>	некорректный байт-код будет отвергнут перед исполнением</a:t>
            </a:r>
          </a:p>
          <a:p>
            <a:r>
              <a:rPr lang="ru-RU" sz="2200" dirty="0"/>
              <a:t>	</a:t>
            </a: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 Автоматическое управление памятью</a:t>
            </a:r>
          </a:p>
          <a:p>
            <a:r>
              <a:rPr lang="ru-RU" sz="2200" dirty="0" smtClean="0"/>
              <a:t>	нет арифметики указателей</a:t>
            </a:r>
          </a:p>
          <a:p>
            <a:r>
              <a:rPr lang="ru-RU" sz="2200" dirty="0" smtClean="0"/>
              <a:t>	невозможно испортить память</a:t>
            </a:r>
          </a:p>
          <a:p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 Встроенный механизм управления правами</a:t>
            </a:r>
          </a:p>
          <a:p>
            <a:r>
              <a:rPr lang="ru-RU" sz="2200" dirty="0" smtClean="0"/>
              <a:t>	можно запустить код в песочнице без доступа к файлам, к сети, без возможности создавать потоки и т. п.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распределенность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err="1" smtClean="0"/>
              <a:t>Многопоточность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встроенная поддержка потоков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богатая библиотека примитивов синхронизации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ru-RU" sz="2400" b="1" dirty="0" err="1" smtClean="0"/>
              <a:t>Распределенность</a:t>
            </a:r>
            <a:endParaRPr lang="en-US" sz="24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встроенные сетевые возможности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пересылка данных и объектов по сети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 с удаленными объектами (RMI)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</a:t>
            </a:r>
            <a:r>
              <a:rPr lang="en-US" dirty="0" smtClean="0"/>
              <a:t>JAVA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14</a:t>
            </a:fld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93700" y="2336800"/>
          <a:ext cx="5486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Документ Wordpad" r:id="rId4" imgW="5486400" imgH="1501200" progId="WordPad.Document.1">
                  <p:embed/>
                </p:oleObj>
              </mc:Choice>
              <mc:Fallback>
                <p:oleObj name="Документ Wordpad" r:id="rId4" imgW="5486400" imgH="1501200" progId="WordPad.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336800"/>
                        <a:ext cx="54864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en-US" sz="2200" dirty="0" smtClean="0"/>
              <a:t>IntelliJ IDEA</a:t>
            </a:r>
            <a:r>
              <a:rPr lang="ru-RU" sz="2200" dirty="0" smtClean="0"/>
              <a:t> (</a:t>
            </a:r>
            <a:r>
              <a:rPr lang="en-US" sz="2200" dirty="0">
                <a:hlinkClick r:id="rId3"/>
              </a:rPr>
              <a:t>https://www.youtube.com/watch?v=_</a:t>
            </a:r>
            <a:r>
              <a:rPr lang="en-US" sz="2200" dirty="0" smtClean="0">
                <a:hlinkClick r:id="rId3"/>
              </a:rPr>
              <a:t>rj7dx6c5R8</a:t>
            </a:r>
            <a:r>
              <a:rPr lang="ru-RU" sz="2200" dirty="0" smtClean="0"/>
              <a:t>)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Eclipse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NetBeans</a:t>
            </a:r>
            <a:endParaRPr lang="ru-RU" sz="2200" dirty="0" smtClean="0"/>
          </a:p>
          <a:p>
            <a:endParaRPr lang="en-US" sz="2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Подсветка синтаксиса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Автодополнение</a:t>
            </a:r>
            <a:r>
              <a:rPr lang="ru-RU" sz="2200" dirty="0" smtClean="0"/>
              <a:t>, гиперссылки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Рефакторинг</a:t>
            </a:r>
            <a:endParaRPr lang="ru-RU" sz="2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Интерактивный отладчик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внутри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1854" y="5821714"/>
            <a:ext cx="8568952" cy="80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dirty="0" err="1" smtClean="0">
                <a:hlinkClick r:id="rId3"/>
              </a:rPr>
              <a:t>Источник</a:t>
            </a:r>
            <a:r>
              <a:rPr lang="en-US" sz="2200" dirty="0" smtClean="0">
                <a:hlinkClick r:id="rId3"/>
              </a:rPr>
              <a:t> - </a:t>
            </a:r>
            <a:r>
              <a:rPr lang="en-US" sz="2200" dirty="0" err="1" smtClean="0">
                <a:hlinkClick r:id="rId3"/>
              </a:rPr>
              <a:t>Jpoint</a:t>
            </a:r>
            <a:r>
              <a:rPr lang="en-US" sz="2200" dirty="0" smtClean="0">
                <a:hlinkClick r:id="rId3"/>
              </a:rPr>
              <a:t> students day 2016</a:t>
            </a:r>
            <a:endParaRPr lang="ru-RU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3" y="764704"/>
            <a:ext cx="73056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файл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Любой код должен размещаться в классе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Имя файла должно точно соответствовать имени главного класса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Исходный файл должен иметь расширение .</a:t>
            </a:r>
            <a:r>
              <a:rPr lang="ru-RU" sz="2200" dirty="0" err="1" smtClean="0"/>
              <a:t>java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730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JDK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Компилятор </a:t>
            </a:r>
            <a:r>
              <a:rPr lang="en-US" sz="2400" dirty="0" err="1" smtClean="0"/>
              <a:t>javac</a:t>
            </a: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Упаковщик </a:t>
            </a:r>
            <a:r>
              <a:rPr lang="en-US" sz="2400" dirty="0" smtClean="0"/>
              <a:t>jar</a:t>
            </a:r>
            <a:endParaRPr lang="ru-RU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Среда исполнения </a:t>
            </a:r>
            <a:r>
              <a:rPr lang="en-US" sz="2400" dirty="0" err="1" smtClean="0"/>
              <a:t>jre</a:t>
            </a:r>
            <a:endParaRPr lang="en-US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Профилировщики </a:t>
            </a:r>
            <a:r>
              <a:rPr lang="en-US" sz="2400" dirty="0" err="1" smtClean="0"/>
              <a:t>jconsole</a:t>
            </a:r>
            <a:r>
              <a:rPr lang="en-US" sz="2400" dirty="0" smtClean="0"/>
              <a:t>, </a:t>
            </a:r>
            <a:r>
              <a:rPr lang="en-US" sz="2400" dirty="0" err="1" smtClean="0"/>
              <a:t>visualVM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External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Maven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MAT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400" dirty="0" smtClean="0"/>
              <a:t>Компилирует исходный код (*.</a:t>
            </a:r>
            <a:r>
              <a:rPr lang="ru-RU" sz="2400" dirty="0" err="1" smtClean="0"/>
              <a:t>java</a:t>
            </a:r>
            <a:r>
              <a:rPr lang="ru-RU" sz="2400" dirty="0" smtClean="0"/>
              <a:t>) в </a:t>
            </a:r>
            <a:r>
              <a:rPr lang="ru-RU" sz="2400" dirty="0" err="1" smtClean="0"/>
              <a:t>байткод</a:t>
            </a:r>
            <a:r>
              <a:rPr lang="ru-RU" sz="2400" dirty="0" smtClean="0"/>
              <a:t> (*.</a:t>
            </a:r>
            <a:r>
              <a:rPr lang="ru-RU" sz="2400" dirty="0" err="1" smtClean="0"/>
              <a:t>class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MyClass.java YetAnotherClass.java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-d classes MyClass.java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library.jar -d classes MyClass.java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–version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Полная </a:t>
            </a:r>
            <a:r>
              <a:rPr lang="ru-RU" sz="2400" dirty="0" smtClean="0"/>
              <a:t>документация: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docs.oracle.com/javase/8/docs/technotes/tools/unix/javac.html</a:t>
            </a:r>
            <a:r>
              <a:rPr lang="ru-RU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9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J</a:t>
            </a:r>
            <a:r>
              <a:rPr lang="en-US" sz="2000" dirty="0" smtClean="0"/>
              <a:t>ava </a:t>
            </a:r>
            <a:r>
              <a:rPr lang="en-US" sz="2000" dirty="0" smtClean="0"/>
              <a:t>SE 8 – core, collections, stream, </a:t>
            </a:r>
            <a:r>
              <a:rPr lang="en-US" sz="2000" dirty="0" err="1" smtClean="0"/>
              <a:t>jdbc</a:t>
            </a:r>
            <a:endParaRPr lang="ru-R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/>
              <a:t>Классы </a:t>
            </a:r>
            <a:r>
              <a:rPr lang="ru-RU" sz="2000" dirty="0"/>
              <a:t>и интерфейсы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Исключения и </a:t>
            </a:r>
            <a:r>
              <a:rPr lang="ru-RU" sz="2000" dirty="0" err="1"/>
              <a:t>логирование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err="1" smtClean="0"/>
              <a:t>Generics</a:t>
            </a:r>
            <a:r>
              <a:rPr lang="ru-RU" sz="2000" dirty="0" smtClean="0"/>
              <a:t> и </a:t>
            </a:r>
            <a:r>
              <a:rPr lang="ru-RU" sz="2000" dirty="0"/>
              <a:t>Потоки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Stream</a:t>
            </a:r>
            <a:r>
              <a:rPr lang="ru-RU" sz="2000" dirty="0"/>
              <a:t> </a:t>
            </a:r>
            <a:r>
              <a:rPr lang="ru-RU" sz="2000" dirty="0" err="1"/>
              <a:t>Api</a:t>
            </a:r>
            <a:r>
              <a:rPr lang="ru-RU" sz="2000" dirty="0"/>
              <a:t> и </a:t>
            </a:r>
            <a:r>
              <a:rPr lang="ru-RU" sz="2000" dirty="0" smtClean="0"/>
              <a:t>лямбды</a:t>
            </a:r>
            <a:r>
              <a:rPr lang="ru-RU" sz="2000" dirty="0"/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smtClean="0"/>
              <a:t>Рефлексия и аннотации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DateTime</a:t>
            </a:r>
            <a:r>
              <a:rPr lang="ru-RU" sz="2000" dirty="0"/>
              <a:t> API  </a:t>
            </a:r>
            <a:endParaRPr lang="ru-RU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Guava</a:t>
            </a:r>
            <a:r>
              <a:rPr lang="en-US" sz="2000" dirty="0"/>
              <a:t>, Apache </a:t>
            </a:r>
            <a:r>
              <a:rPr lang="en-US" sz="2000" dirty="0" smtClean="0"/>
              <a:t>Commons</a:t>
            </a:r>
            <a:endParaRPr lang="ru-RU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Многопоточное программирование</a:t>
            </a:r>
            <a:r>
              <a:rPr lang="en-US" sz="2000" dirty="0"/>
              <a:t>, </a:t>
            </a:r>
            <a:r>
              <a:rPr lang="en-US" sz="2000" dirty="0" smtClean="0"/>
              <a:t>JMM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smtClean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Модульное </a:t>
            </a:r>
            <a:r>
              <a:rPr lang="ru-RU" sz="2000" dirty="0" smtClean="0"/>
              <a:t>тестирование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Spring (DI, Data, MVC, JDBC)</a:t>
            </a:r>
            <a:r>
              <a:rPr lang="ru-RU" sz="2000" dirty="0"/>
              <a:t>, </a:t>
            </a:r>
            <a:r>
              <a:rPr lang="en-US" sz="2000" dirty="0" smtClean="0"/>
              <a:t>EJB</a:t>
            </a:r>
            <a:endParaRPr lang="ru-RU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smtClean="0"/>
              <a:t>SQL, JPA/</a:t>
            </a:r>
            <a:r>
              <a:rPr lang="ru-RU" sz="2000" dirty="0" err="1" smtClean="0"/>
              <a:t>Hibernate</a:t>
            </a:r>
            <a:endParaRPr lang="ru-RU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JMS</a:t>
            </a:r>
            <a:endParaRPr lang="ru-RU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GIT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Maven</a:t>
            </a:r>
            <a:endParaRPr lang="ru-RU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err="1" smtClean="0"/>
              <a:t>DevOps</a:t>
            </a:r>
            <a:r>
              <a:rPr lang="ru-RU" sz="2000" dirty="0" smtClean="0"/>
              <a:t> </a:t>
            </a:r>
            <a:endParaRPr lang="ru-RU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ReactJs</a:t>
            </a:r>
            <a:r>
              <a:rPr lang="ru-RU" sz="2000" dirty="0"/>
              <a:t> - </a:t>
            </a:r>
            <a:r>
              <a:rPr lang="en-US" sz="2000" dirty="0"/>
              <a:t>ES</a:t>
            </a:r>
            <a:r>
              <a:rPr lang="ru-RU" sz="2000" dirty="0"/>
              <a:t>6, современный </a:t>
            </a:r>
            <a:r>
              <a:rPr lang="en-US" sz="2000" dirty="0"/>
              <a:t>JS</a:t>
            </a:r>
            <a:r>
              <a:rPr lang="ru-RU" sz="2000" dirty="0"/>
              <a:t>, </a:t>
            </a:r>
            <a:r>
              <a:rPr lang="en-US" sz="2000" dirty="0"/>
              <a:t>NPM</a:t>
            </a:r>
            <a:r>
              <a:rPr lang="ru-RU" sz="2000" dirty="0"/>
              <a:t>, </a:t>
            </a:r>
            <a:r>
              <a:rPr lang="en-US" sz="2000" dirty="0" err="1"/>
              <a:t>WebPack</a:t>
            </a:r>
            <a:r>
              <a:rPr lang="ru-RU" sz="2000" dirty="0"/>
              <a:t> (3-4 </a:t>
            </a:r>
            <a:r>
              <a:rPr lang="ru-RU" sz="2000" dirty="0" smtClean="0"/>
              <a:t>лекции</a:t>
            </a:r>
            <a:r>
              <a:rPr lang="en-US" sz="2000" dirty="0" smtClean="0"/>
              <a:t>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CLASSPATH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400" dirty="0" smtClean="0"/>
              <a:t>Все используемые классы должны быть доступны в </a:t>
            </a:r>
            <a:r>
              <a:rPr lang="ru-RU" sz="2400" dirty="0" err="1" smtClean="0"/>
              <a:t>classpath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По умолчанию содержит текущую директорию </a:t>
            </a:r>
            <a:r>
              <a:rPr lang="en-US" sz="2400" dirty="0" smtClean="0"/>
              <a:t>“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  <a:r>
              <a:rPr lang="ru-RU" sz="2400" dirty="0" smtClean="0"/>
              <a:t> и классы стандартной библиотеки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Задается как список директорий и/или JAR-файлов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Разделитель списка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ru-RU" sz="2400" dirty="0" smtClean="0"/>
              <a:t>:</a:t>
            </a:r>
            <a:r>
              <a:rPr lang="en-US" sz="2400" dirty="0" smtClean="0"/>
              <a:t>”</a:t>
            </a:r>
            <a:r>
              <a:rPr lang="ru-RU" sz="2400" dirty="0" smtClean="0"/>
              <a:t> в </a:t>
            </a:r>
            <a:r>
              <a:rPr lang="en-US" sz="2400" dirty="0" smtClean="0"/>
              <a:t>Unix/Linux/Mac OS 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“</a:t>
            </a:r>
            <a:r>
              <a:rPr lang="ru-RU" sz="2400" dirty="0" smtClean="0"/>
              <a:t>;</a:t>
            </a:r>
            <a:r>
              <a:rPr lang="en-US" sz="2400" dirty="0" smtClean="0"/>
              <a:t>”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Исполняет </a:t>
            </a:r>
            <a:r>
              <a:rPr lang="ru-RU" sz="2400" dirty="0" err="1" smtClean="0"/>
              <a:t>байткод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Приложение должно иметь стартовый метод</a:t>
            </a:r>
            <a:r>
              <a:rPr lang="en-US" sz="2400" dirty="0" smtClean="0"/>
              <a:t>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java </a:t>
            </a:r>
            <a:r>
              <a:rPr lang="en-US" sz="2400" dirty="0" err="1" smtClean="0"/>
              <a:t>MyClass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java 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</a:t>
            </a:r>
            <a:r>
              <a:rPr lang="en-US" sz="2400" dirty="0" err="1" smtClean="0"/>
              <a:t>classes_dir;library.jar</a:t>
            </a:r>
            <a:r>
              <a:rPr lang="en-US" sz="2400" dirty="0" smtClean="0"/>
              <a:t> </a:t>
            </a:r>
            <a:r>
              <a:rPr lang="en-US" sz="2400" dirty="0" err="1" smtClean="0"/>
              <a:t>MyClass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java -jar library_with_main_class.jar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java -version</a:t>
            </a:r>
            <a:endParaRPr lang="ru-RU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Archive Tool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Создает и распаковывает </a:t>
            </a:r>
            <a:r>
              <a:rPr lang="en-US" sz="2400" dirty="0" smtClean="0"/>
              <a:t>JAR-</a:t>
            </a:r>
            <a:r>
              <a:rPr lang="ru-RU" sz="2400" dirty="0" smtClean="0"/>
              <a:t>файлы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jar cf library.jar -C classes_dir 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jar cfm library.jar manifest.mf -C classes_dir 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jar </a:t>
            </a:r>
            <a:r>
              <a:rPr lang="en-US" sz="2400" dirty="0" err="1" smtClean="0"/>
              <a:t>cfe</a:t>
            </a:r>
            <a:r>
              <a:rPr lang="en-US" sz="2400" dirty="0" smtClean="0"/>
              <a:t> library.jar </a:t>
            </a:r>
            <a:r>
              <a:rPr lang="en-US" sz="2400" dirty="0" err="1" smtClean="0"/>
              <a:t>MyMainClass</a:t>
            </a:r>
            <a:r>
              <a:rPr lang="en-US" sz="2400" dirty="0" smtClean="0"/>
              <a:t> -C </a:t>
            </a:r>
            <a:r>
              <a:rPr lang="en-US" sz="2400" dirty="0" err="1" smtClean="0"/>
              <a:t>classes_dir</a:t>
            </a:r>
            <a:r>
              <a:rPr lang="en-US" sz="2400" dirty="0" smtClean="0"/>
              <a:t> 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4098" name="Picture 2" descr="ÐÐ°ÑÑÐ¸Ð½ÐºÐ¸ Ð¿Ð¾ Ð·Ð°Ð¿ÑÐ¾ÑÑ java visual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8" y="1772816"/>
            <a:ext cx="857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5122" name="Picture 2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980728"/>
            <a:ext cx="8917023" cy="22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9841" y="335699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POM </a:t>
            </a:r>
            <a:r>
              <a:rPr lang="ru-RU" sz="2400" dirty="0" smtClean="0"/>
              <a:t>файл(ы) с описанием модулей и зависимостей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Плагины</a:t>
            </a:r>
            <a:r>
              <a:rPr lang="en-US" sz="2400" dirty="0" smtClean="0"/>
              <a:t> – </a:t>
            </a:r>
            <a:r>
              <a:rPr lang="ru-RU" sz="2400" dirty="0" smtClean="0"/>
              <a:t>компиляция, упаковка, </a:t>
            </a:r>
            <a:r>
              <a:rPr lang="ru-RU" sz="2400" dirty="0" err="1" smtClean="0"/>
              <a:t>деплой</a:t>
            </a:r>
            <a:endParaRPr lang="pt-B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Фазы запуска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mvn</a:t>
            </a:r>
            <a:r>
              <a:rPr lang="en-US" sz="2400" dirty="0" smtClean="0"/>
              <a:t> clean install –p all</a:t>
            </a:r>
          </a:p>
        </p:txBody>
      </p:sp>
    </p:spTree>
    <p:extLst>
      <p:ext uri="{BB962C8B-B14F-4D97-AF65-F5344CB8AC3E}">
        <p14:creationId xmlns:p14="http://schemas.microsoft.com/office/powerpoint/2010/main" val="10745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Любой </a:t>
            </a:r>
            <a:r>
              <a:rPr lang="en-US" sz="2200" dirty="0" smtClean="0"/>
              <a:t>JAR-</a:t>
            </a:r>
            <a:r>
              <a:rPr lang="ru-RU" sz="2200" dirty="0" smtClean="0"/>
              <a:t>файл содержит </a:t>
            </a:r>
            <a:r>
              <a:rPr lang="en-US" sz="2200" dirty="0" smtClean="0"/>
              <a:t>META-INF/MANIFEST.MF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Пример:</a:t>
            </a:r>
          </a:p>
          <a:p>
            <a:r>
              <a:rPr lang="ru-RU" sz="2200" dirty="0" smtClean="0"/>
              <a:t>	</a:t>
            </a:r>
            <a:r>
              <a:rPr lang="en-US" sz="2200" dirty="0" smtClean="0"/>
              <a:t>Manifest - Version : 1.0</a:t>
            </a:r>
          </a:p>
          <a:p>
            <a:r>
              <a:rPr lang="ru-RU" sz="2200" dirty="0" smtClean="0"/>
              <a:t>	</a:t>
            </a:r>
            <a:r>
              <a:rPr lang="en-US" sz="2200" dirty="0" smtClean="0"/>
              <a:t>Created -By: 1.8.0 _05 ( Oracle Corporation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Main-Class</a:t>
            </a:r>
            <a:r>
              <a:rPr lang="ru-RU" sz="2200" dirty="0" smtClean="0"/>
              <a:t> — имя класса с методом </a:t>
            </a:r>
            <a:r>
              <a:rPr lang="ru-RU" sz="2200" dirty="0" err="1" smtClean="0"/>
              <a:t>main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Class-Path</a:t>
            </a:r>
            <a:r>
              <a:rPr lang="ru-RU" sz="2200" dirty="0" smtClean="0"/>
              <a:t> — список необходимых </a:t>
            </a:r>
            <a:r>
              <a:rPr lang="ru-RU" sz="2200" dirty="0" err="1" smtClean="0"/>
              <a:t>JAR’ов</a:t>
            </a:r>
            <a:r>
              <a:rPr lang="ru-RU" sz="2200" dirty="0" smtClean="0"/>
              <a:t>, через пробел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29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Задание пространства имен, предотвращение коллизий имен классов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 Логическая группировка связанных классов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 Сокрытие реализации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Задание пакета для класса: </a:t>
            </a:r>
            <a:r>
              <a:rPr lang="en-US" sz="2400" dirty="0" smtClean="0"/>
              <a:t>package </a:t>
            </a:r>
            <a:r>
              <a:rPr lang="en-US" sz="2400" dirty="0" err="1" smtClean="0"/>
              <a:t>ru.sbertech</a:t>
            </a:r>
            <a:r>
              <a:rPr lang="en-US" sz="24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Имя пакета должно совпадать с именем директории:</a:t>
            </a:r>
            <a:r>
              <a:rPr lang="en-US" sz="2400" dirty="0" smtClean="0"/>
              <a:t> </a:t>
            </a:r>
            <a:r>
              <a:rPr lang="en-US" sz="2400" dirty="0" err="1" smtClean="0"/>
              <a:t>ru</a:t>
            </a:r>
            <a:r>
              <a:rPr lang="en-US" sz="2400" dirty="0" smtClean="0"/>
              <a:t>/</a:t>
            </a:r>
            <a:r>
              <a:rPr lang="en-US" sz="2400" dirty="0" err="1" smtClean="0"/>
              <a:t>sbertech</a:t>
            </a:r>
            <a:r>
              <a:rPr lang="en-US" sz="2400" dirty="0" smtClean="0"/>
              <a:t>/</a:t>
            </a:r>
            <a:r>
              <a:rPr lang="ru-RU" sz="24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Использование класса из пакета: классы текущего пакета и пакета </a:t>
            </a:r>
            <a:r>
              <a:rPr lang="ru-RU" sz="2400" dirty="0" err="1" smtClean="0"/>
              <a:t>java.lang</a:t>
            </a:r>
            <a:r>
              <a:rPr lang="ru-RU" sz="2400" dirty="0" smtClean="0"/>
              <a:t> всегда видны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классы других пакетов доступны по полному имени с пакетом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директиву </a:t>
            </a:r>
            <a:r>
              <a:rPr lang="en-US" sz="2400" dirty="0" smtClean="0"/>
              <a:t>import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Импорт одного класса: </a:t>
            </a:r>
            <a:r>
              <a:rPr lang="en-US" sz="2400" dirty="0" smtClean="0"/>
              <a:t>import </a:t>
            </a:r>
            <a:r>
              <a:rPr lang="en-US" sz="2400" dirty="0" err="1" smtClean="0"/>
              <a:t>ru.sbertech.ExampleClass</a:t>
            </a:r>
            <a:r>
              <a:rPr lang="en-US" sz="2400" dirty="0" smtClean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Импорт всех классов пакета: </a:t>
            </a:r>
            <a:r>
              <a:rPr lang="en-US" sz="2400" dirty="0" smtClean="0"/>
              <a:t>import </a:t>
            </a:r>
            <a:r>
              <a:rPr lang="en-US" sz="2400" dirty="0" err="1" smtClean="0"/>
              <a:t>ru.sbertech</a:t>
            </a:r>
            <a:r>
              <a:rPr lang="en-US" sz="2400" dirty="0" smtClean="0"/>
              <a:t>.*;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Импорт статических полей и методов:</a:t>
            </a:r>
          </a:p>
          <a:p>
            <a:pPr>
              <a:lnSpc>
                <a:spcPct val="200000"/>
              </a:lnSpc>
            </a:pPr>
            <a:r>
              <a:rPr lang="ru-RU" sz="2400" dirty="0" smtClean="0"/>
              <a:t>	</a:t>
            </a:r>
            <a:r>
              <a:rPr lang="en-US" sz="2400" dirty="0" smtClean="0"/>
              <a:t>import static </a:t>
            </a:r>
            <a:r>
              <a:rPr lang="en-US" sz="2400" dirty="0" err="1" smtClean="0"/>
              <a:t>java.lang.System.out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import static </a:t>
            </a:r>
            <a:r>
              <a:rPr lang="en-US" sz="2400" dirty="0" err="1" smtClean="0"/>
              <a:t>java.util.Arrays</a:t>
            </a:r>
            <a:r>
              <a:rPr lang="en-US" sz="2400" dirty="0" smtClean="0"/>
              <a:t>.*;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Директивы </a:t>
            </a:r>
            <a:r>
              <a:rPr lang="ru-RU" sz="2400" dirty="0" err="1" smtClean="0"/>
              <a:t>import</a:t>
            </a:r>
            <a:r>
              <a:rPr lang="ru-RU" sz="2400" dirty="0" smtClean="0"/>
              <a:t> позволяют компилятору получить полные имена всех используемых классов, полей и методов по их коротким именам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В class-файл попадают полные имена, подстановка содержимого не происходит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При запуске программы все используемые классы должны присутствовать в </a:t>
            </a:r>
            <a:r>
              <a:rPr lang="en-US" sz="2400" dirty="0" err="1" smtClean="0"/>
              <a:t>classpath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93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узнаем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4859"/>
            <a:ext cx="85689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Апплеты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Android SDK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JMM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Java 9+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NIO2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JNI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Байт-код и </a:t>
            </a:r>
            <a:r>
              <a:rPr lang="en-US" sz="2200" dirty="0" smtClean="0"/>
              <a:t>Java-</a:t>
            </a:r>
            <a:r>
              <a:rPr lang="ru-RU" sz="2200" dirty="0" smtClean="0"/>
              <a:t>агенты</a:t>
            </a: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Основные классы языка входят в пакет </a:t>
            </a:r>
            <a:r>
              <a:rPr lang="ru-RU" dirty="0" err="1" smtClean="0"/>
              <a:t>java.lang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 smtClean="0"/>
              <a:t>Boolean</a:t>
            </a:r>
            <a:r>
              <a:rPr lang="ru-RU" dirty="0"/>
              <a:t>. Этот класс соответствует булеву (логическому) </a:t>
            </a:r>
            <a:r>
              <a:rPr lang="ru-RU" dirty="0" smtClean="0"/>
              <a:t>типу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Character</a:t>
            </a:r>
            <a:r>
              <a:rPr lang="ru-RU" dirty="0"/>
              <a:t>. Для типа данных </a:t>
            </a:r>
            <a:r>
              <a:rPr lang="ru-RU" dirty="0" err="1" smtClean="0"/>
              <a:t>char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Class</a:t>
            </a:r>
            <a:r>
              <a:rPr lang="ru-RU" dirty="0"/>
              <a:t>. С помощью этого класса можно узнать состояние класса или интерфейса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 smtClean="0"/>
              <a:t>Math</a:t>
            </a:r>
            <a:r>
              <a:rPr lang="ru-RU" dirty="0"/>
              <a:t>. Необходим для выполнения математических операций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Number</a:t>
            </a:r>
            <a:r>
              <a:rPr lang="ru-RU" dirty="0"/>
              <a:t>. Является суперклассом для классов числовых значений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Object</a:t>
            </a:r>
            <a:r>
              <a:rPr lang="ru-RU" dirty="0"/>
              <a:t>. Суперкласс для всех остальных </a:t>
            </a:r>
            <a:r>
              <a:rPr lang="ru-RU" dirty="0" smtClean="0"/>
              <a:t>классов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Package</a:t>
            </a:r>
            <a:r>
              <a:rPr lang="ru-RU" dirty="0"/>
              <a:t>. Этот класс позволяет собрать информацию о </a:t>
            </a:r>
            <a:r>
              <a:rPr lang="ru-RU" dirty="0" smtClean="0"/>
              <a:t>пакете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 smtClean="0"/>
              <a:t>String</a:t>
            </a:r>
            <a:r>
              <a:rPr lang="ru-RU" dirty="0"/>
              <a:t>. Он существует для работы со </a:t>
            </a:r>
            <a:r>
              <a:rPr lang="ru-RU" dirty="0" smtClean="0"/>
              <a:t>строками (</a:t>
            </a:r>
            <a:r>
              <a:rPr lang="en-US" dirty="0" smtClean="0"/>
              <a:t>immutable)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u="sng" dirty="0" err="1" smtClean="0"/>
              <a:t>StringBuilder</a:t>
            </a:r>
            <a:r>
              <a:rPr lang="en-US" i="1" u="sng" dirty="0" smtClean="0"/>
              <a:t>. </a:t>
            </a:r>
            <a:r>
              <a:rPr lang="ru-RU" dirty="0" smtClean="0"/>
              <a:t>Класс</a:t>
            </a:r>
            <a:r>
              <a:rPr lang="en-US" dirty="0" smtClean="0"/>
              <a:t>-</a:t>
            </a:r>
            <a:r>
              <a:rPr lang="ru-RU" dirty="0" smtClean="0"/>
              <a:t>строитель для </a:t>
            </a:r>
            <a:r>
              <a:rPr lang="ru-RU" dirty="0" err="1" smtClean="0"/>
              <a:t>String</a:t>
            </a:r>
            <a:r>
              <a:rPr lang="en-US" dirty="0" smtClean="0"/>
              <a:t> (mutable)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 smtClean="0"/>
              <a:t>System</a:t>
            </a:r>
            <a:r>
              <a:rPr lang="ru-RU" dirty="0"/>
              <a:t>. Он содержит свойства исполнительной системы </a:t>
            </a:r>
            <a:r>
              <a:rPr lang="ru-RU" dirty="0" err="1"/>
              <a:t>Java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u="sng" dirty="0" smtClean="0"/>
              <a:t>Thread</a:t>
            </a:r>
            <a:r>
              <a:rPr lang="en-US" dirty="0" smtClean="0"/>
              <a:t>. </a:t>
            </a:r>
            <a:r>
              <a:rPr lang="ru-RU" dirty="0" smtClean="0"/>
              <a:t>Реализация потоков исполнения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u="sng" dirty="0" err="1"/>
              <a:t>ThreadGroup</a:t>
            </a:r>
            <a:r>
              <a:rPr lang="ru-RU" dirty="0"/>
              <a:t>. Этот класс позволяет объединить потоки в </a:t>
            </a:r>
            <a:r>
              <a:rPr lang="ru-RU" dirty="0" smtClean="0"/>
              <a:t>группу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данном пакете содержатся </a:t>
            </a:r>
            <a:r>
              <a:rPr lang="ru-RU" sz="2400" dirty="0" smtClean="0"/>
              <a:t>коллекции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а</a:t>
            </a:r>
            <a:r>
              <a:rPr lang="ru-RU" sz="2400" dirty="0" smtClean="0"/>
              <a:t> </a:t>
            </a:r>
            <a:r>
              <a:rPr lang="ru-RU" sz="2400" dirty="0"/>
              <a:t>также набор других классов, например: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u="sng" dirty="0"/>
              <a:t>Calendar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u="sng" dirty="0"/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u="sng" dirty="0" err="1" smtClean="0"/>
              <a:t>GregorianCalendar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u="sng" dirty="0" err="1" smtClean="0"/>
              <a:t>Locale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u="sng" dirty="0" err="1" smtClean="0"/>
              <a:t>Random</a:t>
            </a:r>
            <a:endParaRPr lang="en-US" sz="2400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u="sng" dirty="0" err="1" smtClean="0"/>
              <a:t>TimeZone</a:t>
            </a:r>
            <a:endParaRPr lang="ru-RU" sz="24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858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public final native Class </a:t>
            </a:r>
            <a:r>
              <a:rPr lang="en-US" sz="2400" dirty="0" err="1"/>
              <a:t>getClass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native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hashCode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equals(Object </a:t>
            </a:r>
            <a:r>
              <a:rPr lang="en-US" sz="2400" dirty="0" err="1" smtClean="0"/>
              <a:t>obj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protected </a:t>
            </a:r>
            <a:r>
              <a:rPr lang="en-US" sz="2400" dirty="0"/>
              <a:t>native Object clone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String </a:t>
            </a:r>
            <a:r>
              <a:rPr lang="en-US" sz="2400" dirty="0" err="1"/>
              <a:t>toString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final native void notify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final void wait</a:t>
            </a:r>
            <a:r>
              <a:rPr lang="en-US" sz="2400" dirty="0" smtClean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protected </a:t>
            </a:r>
            <a:r>
              <a:rPr lang="en-US" sz="2400" dirty="0"/>
              <a:t>void finalize</a:t>
            </a:r>
            <a:r>
              <a:rPr lang="en-US" sz="2400" dirty="0" smtClean="0"/>
              <a:t>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47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33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2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1. Книги и ссылки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Кей </a:t>
            </a:r>
            <a:r>
              <a:rPr lang="ru-RU" sz="2400" dirty="0" err="1" smtClean="0"/>
              <a:t>Хорстманн</a:t>
            </a:r>
            <a:r>
              <a:rPr lang="ru-RU" sz="2400" dirty="0"/>
              <a:t> </a:t>
            </a:r>
            <a:r>
              <a:rPr lang="ru-RU" sz="2400" dirty="0" smtClean="0"/>
              <a:t>– Библиотека профессионала 10 издание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Герберт </a:t>
            </a:r>
            <a:r>
              <a:rPr lang="ru-RU" sz="2400" dirty="0" err="1" smtClean="0"/>
              <a:t>Шилдт</a:t>
            </a:r>
            <a:r>
              <a:rPr lang="ru-RU" sz="2400" dirty="0" smtClean="0"/>
              <a:t> – </a:t>
            </a:r>
            <a:r>
              <a:rPr lang="en-US" sz="2400" dirty="0" smtClean="0"/>
              <a:t>Java </a:t>
            </a:r>
            <a:r>
              <a:rPr lang="ru-RU" sz="2400" dirty="0" smtClean="0"/>
              <a:t>полное руководство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Oracle – </a:t>
            </a:r>
            <a:r>
              <a:rPr lang="ru-RU" sz="2400" dirty="0" smtClean="0">
                <a:hlinkClick r:id="rId3"/>
              </a:rPr>
              <a:t>спецификация языка и </a:t>
            </a:r>
            <a:r>
              <a:rPr lang="en-US" sz="2400" dirty="0" smtClean="0">
                <a:hlinkClick r:id="rId3"/>
              </a:rPr>
              <a:t>JVM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Oracle </a:t>
            </a:r>
            <a:r>
              <a:rPr lang="en-US" sz="2400" dirty="0" smtClean="0"/>
              <a:t>– </a:t>
            </a:r>
            <a:r>
              <a:rPr lang="ru-RU" sz="2400" dirty="0" smtClean="0">
                <a:hlinkClick r:id="rId4"/>
              </a:rPr>
              <a:t>документация</a:t>
            </a:r>
            <a:r>
              <a:rPr lang="ru-RU" sz="2400" dirty="0" smtClean="0"/>
              <a:t>, </a:t>
            </a:r>
            <a:r>
              <a:rPr lang="ru-RU" sz="2400" dirty="0" smtClean="0">
                <a:hlinkClick r:id="rId5"/>
              </a:rPr>
              <a:t>учебники</a:t>
            </a:r>
            <a:r>
              <a:rPr lang="ru-RU" sz="2400" dirty="0" smtClean="0"/>
              <a:t> </a:t>
            </a:r>
            <a:r>
              <a:rPr lang="en-US" sz="2400" dirty="0" smtClean="0"/>
              <a:t>  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hlinkClick r:id="rId6"/>
              </a:rPr>
              <a:t>OpenJDK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7"/>
              </a:rPr>
              <a:t>JUG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Java </a:t>
            </a:r>
            <a:r>
              <a:rPr lang="ru-RU" dirty="0" smtClean="0"/>
              <a:t>пишут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 Высоконагруженные системы</a:t>
            </a:r>
            <a:r>
              <a:rPr lang="en-US" sz="2200" dirty="0" smtClean="0"/>
              <a:t>:</a:t>
            </a:r>
            <a:r>
              <a:rPr lang="ru-RU" sz="2200" dirty="0" smtClean="0"/>
              <a:t> Сбербанк – Онлайн (интернет-банк),</a:t>
            </a:r>
            <a:r>
              <a:rPr lang="en-US" sz="2200" dirty="0" smtClean="0"/>
              <a:t> </a:t>
            </a:r>
            <a:r>
              <a:rPr lang="ru-RU" sz="2200" dirty="0" smtClean="0"/>
              <a:t>Одноклассники, </a:t>
            </a:r>
            <a:r>
              <a:rPr lang="en-US" sz="2200" dirty="0" smtClean="0"/>
              <a:t>Amazon, LinkedIn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Корпоративные приложения</a:t>
            </a:r>
            <a:r>
              <a:rPr lang="en-US" sz="2200" dirty="0" smtClean="0"/>
              <a:t>: Confluence, JIRA, </a:t>
            </a:r>
            <a:r>
              <a:rPr lang="en-US" sz="2200" dirty="0" err="1" smtClean="0"/>
              <a:t>Polarion</a:t>
            </a:r>
            <a:r>
              <a:rPr lang="en-US" sz="2200" dirty="0" smtClean="0"/>
              <a:t> ALM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Платформы: </a:t>
            </a:r>
            <a:r>
              <a:rPr lang="en-US" sz="2200" dirty="0" smtClean="0"/>
              <a:t>Apache Hadoop, Eclipse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Программы и игры для телефонов, в том числе под </a:t>
            </a:r>
            <a:r>
              <a:rPr lang="ru-RU" sz="2200" dirty="0" err="1" smtClean="0"/>
              <a:t>Android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Программы для бытовых в</a:t>
            </a:r>
            <a:r>
              <a:rPr lang="ru-RU" sz="2400" dirty="0" smtClean="0"/>
              <a:t>строенных систем и </a:t>
            </a:r>
            <a:r>
              <a:rPr lang="ru-RU" sz="2200" dirty="0" smtClean="0"/>
              <a:t>смарт-карт</a:t>
            </a:r>
            <a:endParaRPr lang="en-US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stackshare.io/java</a:t>
            </a:r>
            <a:r>
              <a:rPr lang="en-US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Java</a:t>
            </a:r>
            <a:r>
              <a:rPr lang="ru-RU" dirty="0" smtClean="0"/>
              <a:t> это не только язык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Обширная стандартная библиотека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Сторонние библиотеки и </a:t>
            </a:r>
            <a:r>
              <a:rPr lang="ru-RU" sz="2200" dirty="0" err="1" smtClean="0"/>
              <a:t>фреймворки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Инструменты разработки (сборка, тестирование)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Методология ООП, паттерны проектирования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 Платформа для альтернативных языков </a:t>
            </a:r>
            <a:r>
              <a:rPr lang="en-US" sz="2200" dirty="0" smtClean="0"/>
              <a:t>(</a:t>
            </a:r>
            <a:r>
              <a:rPr lang="en-US" sz="2200" dirty="0" err="1" smtClean="0"/>
              <a:t>Clojure</a:t>
            </a:r>
            <a:r>
              <a:rPr lang="en-US" sz="2200" dirty="0" smtClean="0"/>
              <a:t>, Groovy, </a:t>
            </a:r>
            <a:r>
              <a:rPr lang="en-US" sz="2200" dirty="0" err="1" smtClean="0"/>
              <a:t>JRuby</a:t>
            </a:r>
            <a:r>
              <a:rPr lang="en-US" sz="2200" dirty="0" smtClean="0"/>
              <a:t>, </a:t>
            </a:r>
            <a:r>
              <a:rPr lang="en-US" sz="2200" dirty="0" err="1" smtClean="0"/>
              <a:t>Jython</a:t>
            </a:r>
            <a:r>
              <a:rPr lang="en-US" sz="2200" dirty="0" smtClean="0"/>
              <a:t>, </a:t>
            </a:r>
            <a:r>
              <a:rPr lang="en-US" sz="2200" dirty="0" err="1" smtClean="0"/>
              <a:t>Kotlin</a:t>
            </a:r>
            <a:r>
              <a:rPr lang="en-US" sz="2200" dirty="0" smtClean="0"/>
              <a:t>, </a:t>
            </a:r>
            <a:r>
              <a:rPr lang="en-US" sz="2200" dirty="0" err="1" smtClean="0"/>
              <a:t>Scala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ИСТОрия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 smtClean="0"/>
              <a:t>1991</a:t>
            </a:r>
            <a:r>
              <a:rPr lang="ru-RU" sz="2200" dirty="0" smtClean="0"/>
              <a:t> внутренний проект </a:t>
            </a:r>
            <a:r>
              <a:rPr lang="ru-RU" sz="2200" dirty="0" err="1" smtClean="0"/>
              <a:t>Sun</a:t>
            </a:r>
            <a:r>
              <a:rPr lang="ru-RU" sz="2200" dirty="0" smtClean="0"/>
              <a:t> </a:t>
            </a:r>
            <a:r>
              <a:rPr lang="ru-RU" sz="2200" dirty="0" err="1" smtClean="0"/>
              <a:t>Microsystems</a:t>
            </a:r>
            <a:r>
              <a:rPr lang="ru-RU" sz="2200" dirty="0" smtClean="0"/>
              <a:t> по созданию платформы для разработки встраиваемых систем — </a:t>
            </a:r>
            <a:r>
              <a:rPr lang="ru-RU" sz="2200" dirty="0" err="1" smtClean="0"/>
              <a:t>Green</a:t>
            </a:r>
            <a:r>
              <a:rPr lang="ru-RU" sz="2200" dirty="0" smtClean="0"/>
              <a:t> </a:t>
            </a:r>
            <a:r>
              <a:rPr lang="ru-RU" sz="2200" dirty="0" err="1" smtClean="0"/>
              <a:t>Project</a:t>
            </a:r>
            <a:r>
              <a:rPr lang="ru-RU" sz="2200" dirty="0" smtClean="0"/>
              <a:t>; вместо C++ решили создать новый язык, названный </a:t>
            </a:r>
            <a:r>
              <a:rPr lang="ru-RU" sz="2200" dirty="0" err="1" smtClean="0"/>
              <a:t>Oak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1992</a:t>
            </a:r>
            <a:r>
              <a:rPr lang="ru-RU" sz="2200" dirty="0" smtClean="0"/>
              <a:t> первое демонстрационное устройство на новой платформе — </a:t>
            </a:r>
            <a:r>
              <a:rPr lang="en-US" sz="2200" dirty="0" smtClean="0"/>
              <a:t>PDA Star7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1993</a:t>
            </a:r>
            <a:r>
              <a:rPr lang="ru-RU" sz="2200" dirty="0" smtClean="0"/>
              <a:t> выход на рынок </a:t>
            </a:r>
            <a:r>
              <a:rPr lang="ru-RU" sz="2200" dirty="0" err="1" smtClean="0"/>
              <a:t>ТВ-приставок</a:t>
            </a:r>
            <a:r>
              <a:rPr lang="ru-RU" sz="2200" dirty="0" smtClean="0"/>
              <a:t> для кабельного телевидения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1994</a:t>
            </a:r>
            <a:r>
              <a:rPr lang="ru-RU" sz="2200" dirty="0" smtClean="0"/>
              <a:t> фокус на разработке интерактивных приложений (</a:t>
            </a:r>
            <a:r>
              <a:rPr lang="ru-RU" sz="2200" dirty="0" err="1" smtClean="0"/>
              <a:t>апплетов</a:t>
            </a:r>
            <a:r>
              <a:rPr lang="ru-RU" sz="2200" dirty="0" smtClean="0"/>
              <a:t>) для </a:t>
            </a:r>
            <a:r>
              <a:rPr lang="ru-RU" sz="2200" dirty="0" err="1" smtClean="0"/>
              <a:t>веб-страниц</a:t>
            </a:r>
            <a:r>
              <a:rPr lang="ru-RU" sz="2200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1995</a:t>
            </a:r>
            <a:r>
              <a:rPr lang="ru-RU" sz="2200" dirty="0" smtClean="0"/>
              <a:t> язык переименован в </a:t>
            </a:r>
            <a:r>
              <a:rPr lang="en-US" sz="2200" dirty="0" smtClean="0"/>
              <a:t>Java</a:t>
            </a:r>
            <a:r>
              <a:rPr lang="ru-RU" sz="2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23 мая 1995 года  </a:t>
            </a:r>
            <a:r>
              <a:rPr lang="ru-RU" sz="2200" dirty="0" smtClean="0"/>
              <a:t>Официальное представление технологии </a:t>
            </a:r>
            <a:r>
              <a:rPr lang="ru-RU" sz="2200" b="1" dirty="0" err="1" smtClean="0"/>
              <a:t>Java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1996</a:t>
            </a:r>
            <a:r>
              <a:rPr lang="en-US" sz="2200" dirty="0" smtClean="0"/>
              <a:t> Java Development Kit 1.0</a:t>
            </a:r>
            <a:r>
              <a:rPr lang="ru-RU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0361" y="620688"/>
            <a:ext cx="8568952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1996</a:t>
            </a:r>
            <a:r>
              <a:rPr lang="en-US" sz="2200" dirty="0" smtClean="0"/>
              <a:t> Java Development Kit 1.0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1997</a:t>
            </a:r>
            <a:r>
              <a:rPr lang="en-US" sz="2200" dirty="0" smtClean="0"/>
              <a:t> JDK 1.1, JIT-</a:t>
            </a:r>
            <a:r>
              <a:rPr lang="ru-RU" sz="2200" dirty="0" smtClean="0"/>
              <a:t>компиляция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1998</a:t>
            </a:r>
            <a:r>
              <a:rPr lang="en-US" sz="2200" dirty="0" smtClean="0"/>
              <a:t> J2SE 1.2, .Java 2., </a:t>
            </a:r>
            <a:r>
              <a:rPr lang="ru-RU" sz="2200" dirty="0" smtClean="0"/>
              <a:t>разделение на </a:t>
            </a:r>
            <a:r>
              <a:rPr lang="en-US" sz="2200" dirty="0" smtClean="0"/>
              <a:t>ME/SE/EE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2000</a:t>
            </a:r>
            <a:r>
              <a:rPr lang="en-US" sz="2200" dirty="0" smtClean="0"/>
              <a:t> J2SE 1.3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2002</a:t>
            </a:r>
            <a:r>
              <a:rPr lang="en-US" sz="2200" dirty="0" smtClean="0"/>
              <a:t> J2SE 1.4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2004</a:t>
            </a:r>
            <a:r>
              <a:rPr lang="ru-RU" sz="2200" dirty="0" smtClean="0"/>
              <a:t> J2SE 5.0</a:t>
            </a:r>
            <a:r>
              <a:rPr lang="en-US" sz="2200" dirty="0" smtClean="0"/>
              <a:t> (annotations, generics)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ru-RU" sz="2200" b="1" dirty="0" smtClean="0"/>
              <a:t>2006</a:t>
            </a:r>
            <a:r>
              <a:rPr lang="ru-RU" sz="2200" dirty="0" smtClean="0"/>
              <a:t> </a:t>
            </a:r>
            <a:r>
              <a:rPr lang="ru-RU" sz="2200" dirty="0" err="1" smtClean="0"/>
              <a:t>Java</a:t>
            </a:r>
            <a:r>
              <a:rPr lang="ru-RU" sz="2200" dirty="0" smtClean="0"/>
              <a:t> SE 6</a:t>
            </a:r>
            <a:r>
              <a:rPr lang="en-US" sz="2200" dirty="0" smtClean="0"/>
              <a:t> (</a:t>
            </a:r>
            <a:r>
              <a:rPr lang="en-US" sz="2200" dirty="0" err="1" smtClean="0"/>
              <a:t>bugfix</a:t>
            </a:r>
            <a:r>
              <a:rPr lang="en-US" sz="2200" dirty="0" smtClean="0"/>
              <a:t>, </a:t>
            </a:r>
            <a:r>
              <a:rPr lang="en-US" sz="2200" dirty="0" err="1" smtClean="0"/>
              <a:t>perfomance</a:t>
            </a:r>
            <a:r>
              <a:rPr lang="en-US" sz="2200" dirty="0" smtClean="0"/>
              <a:t>, </a:t>
            </a:r>
            <a:r>
              <a:rPr lang="en-US" sz="2200" dirty="0" err="1" smtClean="0"/>
              <a:t>jconsole</a:t>
            </a:r>
            <a:r>
              <a:rPr lang="en-US" sz="2200" dirty="0"/>
              <a:t>)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2011</a:t>
            </a:r>
            <a:r>
              <a:rPr lang="en-US" sz="2200" dirty="0" smtClean="0"/>
              <a:t> Java SE 7 (</a:t>
            </a:r>
            <a:r>
              <a:rPr lang="en-US" sz="2200" dirty="0" err="1" smtClean="0"/>
              <a:t>openjdk</a:t>
            </a:r>
            <a:r>
              <a:rPr lang="en-US" sz="2200" dirty="0" smtClean="0"/>
              <a:t>, diamonds, </a:t>
            </a:r>
            <a:r>
              <a:rPr lang="en-US" sz="2200" dirty="0" err="1" smtClean="0"/>
              <a:t>nio</a:t>
            </a:r>
            <a:r>
              <a:rPr lang="en-US" sz="2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2014</a:t>
            </a:r>
            <a:r>
              <a:rPr lang="en-US" sz="2200" dirty="0" smtClean="0"/>
              <a:t> Java SE 8 (lambda, stream)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b="1" strike="sngStrike" dirty="0" smtClean="0"/>
              <a:t>201</a:t>
            </a:r>
            <a:r>
              <a:rPr lang="ru-RU" sz="2200" b="1" strike="sngStrike" dirty="0" smtClean="0"/>
              <a:t>6 </a:t>
            </a:r>
            <a:r>
              <a:rPr lang="en-US" sz="2200" b="1" dirty="0" smtClean="0"/>
              <a:t>201</a:t>
            </a:r>
            <a:r>
              <a:rPr lang="ru-RU" sz="2200" b="1" dirty="0"/>
              <a:t>7</a:t>
            </a:r>
            <a:r>
              <a:rPr lang="en-US" sz="2200" dirty="0" smtClean="0"/>
              <a:t> </a:t>
            </a:r>
            <a:r>
              <a:rPr lang="en-US" sz="2200" dirty="0"/>
              <a:t>Java SE </a:t>
            </a:r>
            <a:r>
              <a:rPr lang="ru-RU" sz="2200" dirty="0" smtClean="0"/>
              <a:t>9</a:t>
            </a:r>
            <a:r>
              <a:rPr lang="en-US" sz="2200" dirty="0"/>
              <a:t> </a:t>
            </a:r>
            <a:r>
              <a:rPr lang="en-US" sz="2200" dirty="0" smtClean="0"/>
              <a:t>(modularization)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201</a:t>
            </a:r>
            <a:r>
              <a:rPr lang="ru-RU" sz="2200" b="1" dirty="0" smtClean="0"/>
              <a:t>8 </a:t>
            </a:r>
            <a:r>
              <a:rPr lang="en-US" sz="2200" dirty="0"/>
              <a:t>Java SE 10 (</a:t>
            </a:r>
            <a:r>
              <a:rPr lang="en-US" sz="2200" dirty="0">
                <a:hlinkClick r:id="rId3"/>
              </a:rPr>
              <a:t>http://openjdk.java.net/projects/jdk/10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smtClean="0"/>
              <a:t>) 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201</a:t>
            </a:r>
            <a:r>
              <a:rPr lang="ru-RU" sz="2200" b="1" dirty="0">
                <a:solidFill>
                  <a:schemeClr val="bg2">
                    <a:lumMod val="50000"/>
                  </a:schemeClr>
                </a:solidFill>
              </a:rPr>
              <a:t>8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Java SE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en-US" sz="2200" dirty="0"/>
              <a:t>(</a:t>
            </a:r>
            <a:r>
              <a:rPr lang="en-US" sz="2200" dirty="0">
                <a:hlinkClick r:id="rId4"/>
              </a:rPr>
              <a:t>http://</a:t>
            </a:r>
            <a:r>
              <a:rPr lang="en-US" sz="2200" dirty="0" smtClean="0">
                <a:hlinkClick r:id="rId4"/>
              </a:rPr>
              <a:t>openjdk.java.net/projects/jdk/11/</a:t>
            </a:r>
            <a:r>
              <a:rPr lang="en-US" sz="2200" dirty="0" smtClean="0"/>
              <a:t>) </a:t>
            </a:r>
            <a:endParaRPr lang="ru-RU" sz="2200" dirty="0"/>
          </a:p>
          <a:p>
            <a:pPr>
              <a:lnSpc>
                <a:spcPct val="150000"/>
              </a:lnSpc>
            </a:pPr>
            <a:endParaRPr lang="ru-RU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простота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безопасность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переносимость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объектная ориентированность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надежность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err="1" smtClean="0"/>
              <a:t>многопоточность</a:t>
            </a:r>
            <a:endParaRPr lang="ru-RU" sz="2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200" dirty="0" err="1" smtClean="0"/>
              <a:t>распределенность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машина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Традиционный подход: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исходный код → машинный код → процессор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работает только на той платформе,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под которую она скомпилирована</a:t>
            </a:r>
            <a:endParaRPr lang="en-US" sz="2400" dirty="0" smtClean="0"/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Подход </a:t>
            </a:r>
            <a:r>
              <a:rPr lang="en-US" sz="2400" dirty="0" smtClean="0"/>
              <a:t>Java: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исходный код → </a:t>
            </a:r>
            <a:r>
              <a:rPr lang="ru-RU" sz="2400" dirty="0" err="1" smtClean="0"/>
              <a:t>байткод</a:t>
            </a:r>
            <a:r>
              <a:rPr lang="ru-RU" sz="2400" dirty="0" smtClean="0"/>
              <a:t> виртуальной машины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→ виртуальная машина → процессор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работает на любой платформе,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где есть виртуальная машина </a:t>
            </a:r>
            <a:r>
              <a:rPr lang="ru-RU" sz="2400" dirty="0" err="1" smtClean="0"/>
              <a:t>Java</a:t>
            </a:r>
            <a:r>
              <a:rPr lang="en-US" sz="2400" dirty="0" smtClean="0"/>
              <a:t>	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Помнить про </a:t>
            </a:r>
            <a:r>
              <a:rPr lang="en-US" sz="2400" dirty="0" smtClean="0"/>
              <a:t>JNI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Внутренности </a:t>
            </a:r>
            <a:r>
              <a:rPr lang="en-US" sz="2400" dirty="0">
                <a:hlinkClick r:id="rId3"/>
              </a:rPr>
              <a:t>https://youtu.be/-</a:t>
            </a:r>
            <a:r>
              <a:rPr lang="en-US" sz="2400" dirty="0" smtClean="0">
                <a:hlinkClick r:id="rId3"/>
              </a:rPr>
              <a:t>fcj6EL9rc4?list=PLVe-2wcL84b-Q2Rs5OxSzh15DttbIhJKk</a:t>
            </a:r>
            <a:r>
              <a:rPr lang="ru-RU" sz="24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1454</Words>
  <Application>Microsoft Office PowerPoint</Application>
  <PresentationFormat>Экран (4:3)</PresentationFormat>
  <Paragraphs>336</Paragraphs>
  <Slides>34</Slides>
  <Notes>30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Специальное оформление</vt:lpstr>
      <vt:lpstr>1_Специальное оформление</vt:lpstr>
      <vt:lpstr>Документ Wordpad</vt:lpstr>
      <vt:lpstr>Java introduction  </vt:lpstr>
      <vt:lpstr>Узнаем</vt:lpstr>
      <vt:lpstr>Не узнаем</vt:lpstr>
      <vt:lpstr>На Java пишут</vt:lpstr>
      <vt:lpstr>Java это не только язык Программирования</vt:lpstr>
      <vt:lpstr>ИСТОрия JAVA</vt:lpstr>
      <vt:lpstr>Версии JAVA</vt:lpstr>
      <vt:lpstr>преимущества</vt:lpstr>
      <vt:lpstr>Виртуальная машина</vt:lpstr>
      <vt:lpstr>производительность</vt:lpstr>
      <vt:lpstr>УПРАВЛЕНИЕ ПАМЯТЬЮ</vt:lpstr>
      <vt:lpstr>Безопасность</vt:lpstr>
      <vt:lpstr>Многопоточность и распределенность</vt:lpstr>
      <vt:lpstr>ПРИМЕР ПРОСТОЙ JAVA ПРОГРАММЫ</vt:lpstr>
      <vt:lpstr>Среды разработки</vt:lpstr>
      <vt:lpstr>ЧТО внутри</vt:lpstr>
      <vt:lpstr>Исходный файл</vt:lpstr>
      <vt:lpstr>TOOLS</vt:lpstr>
      <vt:lpstr>JAVAC</vt:lpstr>
      <vt:lpstr>CLASSPATH</vt:lpstr>
      <vt:lpstr>JRE</vt:lpstr>
      <vt:lpstr>Java Archive Tool</vt:lpstr>
      <vt:lpstr>Visual VM</vt:lpstr>
      <vt:lpstr>Maven</vt:lpstr>
      <vt:lpstr>MANIFEST.MF</vt:lpstr>
      <vt:lpstr>Пакеты</vt:lpstr>
      <vt:lpstr>Как работают пакеты</vt:lpstr>
      <vt:lpstr>Как работают пакеты</vt:lpstr>
      <vt:lpstr>Как работают пакеты</vt:lpstr>
      <vt:lpstr>Java.lang</vt:lpstr>
      <vt:lpstr>Java.util</vt:lpstr>
      <vt:lpstr>Java.lang.object</vt:lpstr>
      <vt:lpstr>Презентация PowerPoint</vt:lpstr>
      <vt:lpstr>Приложение 1. Книги и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Арибжанов Рамиль Марсович</cp:lastModifiedBy>
  <cp:revision>233</cp:revision>
  <cp:lastPrinted>2014-02-05T08:48:13Z</cp:lastPrinted>
  <dcterms:created xsi:type="dcterms:W3CDTF">2014-01-14T11:27:58Z</dcterms:created>
  <dcterms:modified xsi:type="dcterms:W3CDTF">2018-07-02T12:25:27Z</dcterms:modified>
</cp:coreProperties>
</file>