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8"/>
  </p:notesMasterIdLst>
  <p:sldIdLst>
    <p:sldId id="256" r:id="rId4"/>
    <p:sldId id="257" r:id="rId5"/>
    <p:sldId id="284" r:id="rId6"/>
    <p:sldId id="292" r:id="rId7"/>
    <p:sldId id="293" r:id="rId8"/>
    <p:sldId id="29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6" r:id="rId17"/>
    <p:sldId id="297" r:id="rId18"/>
    <p:sldId id="298" r:id="rId19"/>
    <p:sldId id="295" r:id="rId20"/>
    <p:sldId id="299" r:id="rId21"/>
    <p:sldId id="302" r:id="rId22"/>
    <p:sldId id="301" r:id="rId23"/>
    <p:sldId id="303" r:id="rId24"/>
    <p:sldId id="300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82" r:id="rId40"/>
    <p:sldId id="278" r:id="rId41"/>
    <p:sldId id="279" r:id="rId42"/>
    <p:sldId id="276" r:id="rId43"/>
    <p:sldId id="277" r:id="rId44"/>
    <p:sldId id="283" r:id="rId45"/>
    <p:sldId id="280" r:id="rId46"/>
    <p:sldId id="281" r:id="rId47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4" autoAdjust="0"/>
  </p:normalViewPr>
  <p:slideViewPr>
    <p:cSldViewPr>
      <p:cViewPr>
        <p:scale>
          <a:sx n="75" d="100"/>
          <a:sy n="75" d="100"/>
        </p:scale>
        <p:origin x="-182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3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6FEDF24-BBF4-4443-8979-B49A7795FD0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1C0F7A1-4484-402E-BB8E-F235146DD3C2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93F2574-6E68-4B9A-A225-D29B3F402353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256A092-13F6-4713-B4A2-9CECB98DFED4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955D395-0E66-40BF-8A99-8252537C4A41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EEFC8BB-C770-4D7A-B515-29BD6E9C6C5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14B4117-2339-488B-9936-F2A4EE38E647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В IDE создать класс Person, создать private переменные, методы, конструкторы (без параметров и с параметрами)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8EAE7645-09FA-44C2-BBA6-20D73102ECD7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Инициализирует все переменные экземпляра устанавливаемыми по умолчанию значениями, которые могут быть нулевыми, пустыми (nu l l ) и логическими ( fa l s e ) дл я числовых, ссьточных и логических (boo lean) типов соответственно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B8F5C1B-328C-4C49-BAC2-253EBA8096C8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r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Инициализирует все переменные экземпляра устанавливаемыми по умолчанию значениями, которые могут быть нулевыми, пустыми (null) и логическими ( false ) для числовых, ссылочных и логических (boolean) типов соответственно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A189CD5-436C-4AA5-ABC5-8D2CC53BD3F2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FFC6E9D-2B93-4F56-9745-DCC980EB7B36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32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A096BF7-6095-4A5A-99A8-ABE8E4D53216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33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F103B55-464A-48A6-B7A4-88C363ECD537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34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A519119-132C-4975-840D-66FE149C273A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35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345EAF7-97AA-461D-ACB0-FFF17586A288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36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345EAF7-97AA-461D-ACB0-FFF17586A288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37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A017C66-0B78-4680-9280-2617F02BE534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38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DE9A4FB-F5C3-4B2B-8E65-A829B0E5611D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39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7DBAB92-5EFE-403A-8DAB-835B79045D56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34B5BC0-4A8F-47E8-A7E0-9F1787EE6EA6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41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Инициализация переменных при наследовании рассмотреть. </a:t>
            </a:r>
            <a:r>
              <a:rPr lang="en-US" dirty="0" smtClean="0"/>
              <a:t>super,</a:t>
            </a:r>
            <a:r>
              <a:rPr lang="en-US" baseline="0" dirty="0" smtClean="0"/>
              <a:t> </a:t>
            </a:r>
            <a:r>
              <a:rPr lang="ru-RU" baseline="0" dirty="0" smtClean="0"/>
              <a:t>вызов конструкторов  при наследовании.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время наследования возможно изменение модификаторов доступа в сторону БОЛЬШЕЙ видимости.</a:t>
            </a:r>
            <a:r>
              <a:rPr lang="ru-RU" b="0" dirty="0" smtClean="0"/>
              <a:t> </a:t>
            </a:r>
            <a:endParaRPr b="0" dirty="0"/>
          </a:p>
        </p:txBody>
      </p:sp>
      <p:sp>
        <p:nvSpPr>
          <p:cNvPr id="25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34B5BC0-4A8F-47E8-A7E0-9F1787EE6EA6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42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35B37C5-D46A-4859-8DF6-E5E99A91353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CF144E7-D952-4FDB-93B3-28710787EB6B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Рисунок 1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1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379A23-7ED0-4602-8D36-0E690F04FA6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16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12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11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ldNum"/>
          </p:nvPr>
        </p:nvSpPr>
        <p:spPr>
          <a:xfrm>
            <a:off x="6903000" y="63813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45D527E-CADF-4B66-861D-F778CEF4E6F0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bigdecimal-biginteg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79913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1">
                <a:solidFill>
                  <a:srgbClr val="008000"/>
                </a:solidFill>
                <a:latin typeface="Calibri"/>
              </a:rPr>
              <a:t>Java introduction </a:t>
            </a:r>
            <a:r>
              <a:rPr lang="ru-RU" sz="2600">
                <a:solidFill>
                  <a:srgbClr val="008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140000" y="5661360"/>
            <a:ext cx="4752000" cy="100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1400">
                <a:solidFill>
                  <a:srgbClr val="404040"/>
                </a:solidFill>
                <a:latin typeface="Calibri"/>
              </a:rPr>
              <a:t>Дата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Целые числа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10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764704"/>
            <a:ext cx="8352928" cy="338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Деление целочисленное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Деление на ноль — исключительная ситуация, бросается </a:t>
            </a:r>
            <a:r>
              <a:rPr lang="en-US" sz="2200" dirty="0" err="1" smtClean="0">
                <a:latin typeface="Calibri" pitchFamily="34" charset="0"/>
              </a:rPr>
              <a:t>ArithmeticException</a:t>
            </a:r>
            <a:endParaRPr lang="en-US" sz="2200" dirty="0" smtClean="0">
              <a:latin typeface="Calibri" pitchFamily="34" charset="0"/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Переполнение не является исключительной ситуацией, лишние старшие биты просто выкидываются</a:t>
            </a: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Вещественные числа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95535" y="1052735"/>
          <a:ext cx="7224465" cy="1950720"/>
        </p:xfrm>
        <a:graphic>
          <a:graphicData uri="http://schemas.openxmlformats.org/drawingml/2006/table">
            <a:tbl>
              <a:tblPr/>
              <a:tblGrid>
                <a:gridCol w="2408155"/>
                <a:gridCol w="2408155"/>
                <a:gridCol w="2408155"/>
              </a:tblGrid>
              <a:tr h="352039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alibri" pitchFamily="34" charset="0"/>
                        </a:rPr>
                        <a:t>Тип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latin typeface="Calibri" pitchFamily="34" charset="0"/>
                        </a:rPr>
                        <a:t>Размер (бит)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>
                          <a:latin typeface="Calibri" pitchFamily="34" charset="0"/>
                        </a:rPr>
                        <a:t>Диапазон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06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itchFamily="34" charset="0"/>
                        </a:rPr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alibri" pitchFamily="34" charset="0"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alibri" pitchFamily="34" charset="0"/>
                        </a:rPr>
                        <a:t>от -1.4</a:t>
                      </a:r>
                      <a:r>
                        <a:rPr lang="en-US" sz="2200" dirty="0" smtClean="0">
                          <a:latin typeface="Calibri" pitchFamily="34" charset="0"/>
                        </a:rPr>
                        <a:t>e-45 </a:t>
                      </a:r>
                      <a:r>
                        <a:rPr lang="ru-RU" sz="2200" dirty="0">
                          <a:latin typeface="Calibri" pitchFamily="34" charset="0"/>
                        </a:rPr>
                        <a:t>до 3.4</a:t>
                      </a:r>
                      <a:r>
                        <a:rPr lang="en-US" sz="2200" dirty="0" smtClean="0">
                          <a:latin typeface="Calibri" pitchFamily="34" charset="0"/>
                        </a:rPr>
                        <a:t>e+38</a:t>
                      </a:r>
                      <a:endParaRPr lang="en-US" sz="2200" dirty="0">
                        <a:latin typeface="Calibr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06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itchFamily="34" charset="0"/>
                        </a:rPr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alibri" pitchFamily="34" charset="0"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alibri" pitchFamily="34" charset="0"/>
                        </a:rPr>
                        <a:t>от -4.9</a:t>
                      </a:r>
                      <a:r>
                        <a:rPr lang="en-US" sz="2200" dirty="0">
                          <a:latin typeface="Calibri" pitchFamily="34" charset="0"/>
                        </a:rPr>
                        <a:t>e-324 </a:t>
                      </a:r>
                      <a:r>
                        <a:rPr lang="ru-RU" sz="2200" dirty="0">
                          <a:latin typeface="Calibri" pitchFamily="34" charset="0"/>
                        </a:rPr>
                        <a:t>до 1.7е+308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Литералы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12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79928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Обычная запись: -1.234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Экспоненциальная запись: -123.4</a:t>
            </a:r>
            <a:r>
              <a:rPr lang="en-US" sz="2200" dirty="0" smtClean="0">
                <a:latin typeface="Calibri" pitchFamily="34" charset="0"/>
              </a:rPr>
              <a:t>e-2 (−123.4 ・ 10−2)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Шестнадцатеричная запись: 0</a:t>
            </a:r>
            <a:r>
              <a:rPr lang="en-US" sz="2200" dirty="0" err="1" smtClean="0">
                <a:latin typeface="Calibri" pitchFamily="34" charset="0"/>
              </a:rPr>
              <a:t>xFFFFpFF</a:t>
            </a:r>
            <a:r>
              <a:rPr lang="en-US" sz="2200" dirty="0" smtClean="0">
                <a:latin typeface="Calibri" pitchFamily="34" charset="0"/>
              </a:rPr>
              <a:t> (FFFF ・ 2FF 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 суффиксом типа:</a:t>
            </a:r>
          </a:p>
          <a:p>
            <a:r>
              <a:rPr lang="ru-RU" sz="2200" dirty="0" smtClean="0">
                <a:latin typeface="Calibri" pitchFamily="34" charset="0"/>
              </a:rPr>
              <a:t>	</a:t>
            </a:r>
            <a:r>
              <a:rPr lang="en-US" sz="2200" dirty="0" smtClean="0">
                <a:latin typeface="Calibri" pitchFamily="34" charset="0"/>
              </a:rPr>
              <a:t>38f</a:t>
            </a:r>
          </a:p>
          <a:p>
            <a:r>
              <a:rPr lang="ru-RU" sz="2200" dirty="0" smtClean="0">
                <a:latin typeface="Calibri" pitchFamily="34" charset="0"/>
              </a:rPr>
              <a:t>	</a:t>
            </a:r>
            <a:r>
              <a:rPr lang="en-US" sz="2200" dirty="0" smtClean="0">
                <a:latin typeface="Calibri" pitchFamily="34" charset="0"/>
              </a:rPr>
              <a:t>3e19d</a:t>
            </a:r>
          </a:p>
          <a:p>
            <a:r>
              <a:rPr lang="ru-RU" sz="2200" dirty="0" smtClean="0">
                <a:latin typeface="Calibri" pitchFamily="34" charset="0"/>
              </a:rPr>
              <a:t>	</a:t>
            </a:r>
            <a:r>
              <a:rPr lang="en-US" sz="2200" dirty="0" smtClean="0">
                <a:latin typeface="Calibri" pitchFamily="34" charset="0"/>
              </a:rPr>
              <a:t>123.4e-2f</a:t>
            </a:r>
          </a:p>
          <a:p>
            <a:r>
              <a:rPr lang="ru-RU" sz="2200" dirty="0" smtClean="0">
                <a:latin typeface="Calibri" pitchFamily="34" charset="0"/>
              </a:rPr>
              <a:t>	</a:t>
            </a:r>
            <a:r>
              <a:rPr lang="en-US" sz="2200" dirty="0" smtClean="0">
                <a:latin typeface="Calibri" pitchFamily="34" charset="0"/>
              </a:rPr>
              <a:t>444.444d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Операции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7992888" cy="359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сложение + +=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вычитание - -=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умножение * *=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деление / /=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остаток % %=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инкремент ++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декремент --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Неявное преобразование типов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14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7992888" cy="338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Преобразование целочисленных типов в более емкие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</a:rPr>
              <a:t>(byte → short → </a:t>
            </a:r>
            <a:r>
              <a:rPr lang="en-US" sz="2200" dirty="0" err="1" smtClean="0">
                <a:latin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</a:rPr>
              <a:t> → long)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Преобразование </a:t>
            </a:r>
            <a:r>
              <a:rPr lang="ru-RU" sz="2200" dirty="0" err="1" smtClean="0">
                <a:latin typeface="Calibri" pitchFamily="34" charset="0"/>
              </a:rPr>
              <a:t>char</a:t>
            </a:r>
            <a:r>
              <a:rPr lang="ru-RU" sz="2200" dirty="0" smtClean="0">
                <a:latin typeface="Calibri" pitchFamily="34" charset="0"/>
              </a:rPr>
              <a:t> в </a:t>
            </a:r>
            <a:r>
              <a:rPr lang="ru-RU" sz="2200" dirty="0" err="1" smtClean="0">
                <a:latin typeface="Calibri" pitchFamily="34" charset="0"/>
              </a:rPr>
              <a:t>int</a:t>
            </a:r>
            <a:r>
              <a:rPr lang="ru-RU" sz="2200" dirty="0" smtClean="0">
                <a:latin typeface="Calibri" pitchFamily="34" charset="0"/>
              </a:rPr>
              <a:t> и </a:t>
            </a:r>
            <a:r>
              <a:rPr lang="ru-RU" sz="2200" dirty="0" err="1" smtClean="0">
                <a:latin typeface="Calibri" pitchFamily="34" charset="0"/>
              </a:rPr>
              <a:t>long</a:t>
            </a:r>
            <a:endParaRPr lang="ru-RU" sz="2200" dirty="0" smtClean="0">
              <a:latin typeface="Calibri" pitchFamily="34" charset="0"/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Преобразование целочисленные типов в типы с плавающей точкой (возможна потеря точности)</a:t>
            </a: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Явное преобразование типов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15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7992888" cy="511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Оператор приведения типа: (</a:t>
            </a:r>
            <a:r>
              <a:rPr lang="en-US" sz="2200" dirty="0" err="1" smtClean="0">
                <a:latin typeface="Calibri" pitchFamily="34" charset="0"/>
              </a:rPr>
              <a:t>typename</a:t>
            </a:r>
            <a:r>
              <a:rPr lang="en-US" sz="2200" dirty="0" smtClean="0">
                <a:latin typeface="Calibri" pitchFamily="34" charset="0"/>
              </a:rPr>
              <a:t>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При приведении более емкого целого типа к менее емкому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latin typeface="Calibri" pitchFamily="34" charset="0"/>
              </a:rPr>
              <a:t>старшие биты просто отбрасываются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При приведении типа с плавающей точкой к целому типу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latin typeface="Calibri" pitchFamily="34" charset="0"/>
              </a:rPr>
              <a:t>дробная часть отбрасывается (никакого округления)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Слишком большое дробное число при приведении к целому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latin typeface="Calibri" pitchFamily="34" charset="0"/>
              </a:rPr>
              <a:t>превращается в MAX_VALUE или MIN_VALUE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Слишком большой </a:t>
            </a:r>
            <a:r>
              <a:rPr lang="ru-RU" sz="2200" dirty="0" err="1" smtClean="0">
                <a:latin typeface="Calibri" pitchFamily="34" charset="0"/>
              </a:rPr>
              <a:t>double</a:t>
            </a:r>
            <a:r>
              <a:rPr lang="ru-RU" sz="2200" dirty="0" smtClean="0">
                <a:latin typeface="Calibri" pitchFamily="34" charset="0"/>
              </a:rPr>
              <a:t> при приведении к </a:t>
            </a:r>
            <a:r>
              <a:rPr lang="ru-RU" sz="2200" dirty="0" err="1" smtClean="0">
                <a:latin typeface="Calibri" pitchFamily="34" charset="0"/>
              </a:rPr>
              <a:t>float</a:t>
            </a:r>
            <a:r>
              <a:rPr lang="ru-RU" sz="2200" dirty="0" smtClean="0">
                <a:latin typeface="Calibri" pitchFamily="34" charset="0"/>
              </a:rPr>
              <a:t> превращается в </a:t>
            </a:r>
            <a:r>
              <a:rPr lang="en-US" sz="2200" dirty="0" err="1" smtClean="0">
                <a:latin typeface="Calibri" pitchFamily="34" charset="0"/>
              </a:rPr>
              <a:t>Float.POSITIVE_INFINITY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или </a:t>
            </a:r>
            <a:r>
              <a:rPr lang="en-US" sz="2200" dirty="0" err="1" smtClean="0">
                <a:latin typeface="Calibri" pitchFamily="34" charset="0"/>
              </a:rPr>
              <a:t>Float.NEGATIVE_INFINITY</a:t>
            </a:r>
            <a:endParaRPr lang="ru-RU" sz="2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Явное преобразование типов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16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79928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При вычислении выражения (</a:t>
            </a:r>
            <a:r>
              <a:rPr lang="ru-RU" sz="2200" dirty="0" err="1" smtClean="0">
                <a:latin typeface="Calibri" pitchFamily="34" charset="0"/>
              </a:rPr>
              <a:t>a</a:t>
            </a:r>
            <a:r>
              <a:rPr lang="ru-RU" sz="2200" dirty="0" smtClean="0">
                <a:latin typeface="Calibri" pitchFamily="34" charset="0"/>
              </a:rPr>
              <a:t> @ </a:t>
            </a:r>
            <a:r>
              <a:rPr lang="ru-RU" sz="2200" dirty="0" err="1" smtClean="0">
                <a:latin typeface="Calibri" pitchFamily="34" charset="0"/>
              </a:rPr>
              <a:t>b</a:t>
            </a:r>
            <a:r>
              <a:rPr lang="ru-RU" sz="2200" dirty="0" smtClean="0">
                <a:latin typeface="Calibri" pitchFamily="34" charset="0"/>
              </a:rPr>
              <a:t>) аргументы </a:t>
            </a:r>
            <a:r>
              <a:rPr lang="ru-RU" sz="2200" dirty="0" err="1" smtClean="0">
                <a:latin typeface="Calibri" pitchFamily="34" charset="0"/>
              </a:rPr>
              <a:t>a</a:t>
            </a:r>
            <a:r>
              <a:rPr lang="ru-RU" sz="2200" dirty="0" smtClean="0">
                <a:latin typeface="Calibri" pitchFamily="34" charset="0"/>
              </a:rPr>
              <a:t> и </a:t>
            </a:r>
            <a:r>
              <a:rPr lang="ru-RU" sz="2200" dirty="0" err="1" smtClean="0">
                <a:latin typeface="Calibri" pitchFamily="34" charset="0"/>
              </a:rPr>
              <a:t>b</a:t>
            </a:r>
            <a:r>
              <a:rPr lang="ru-RU" sz="2200" dirty="0" smtClean="0">
                <a:latin typeface="Calibri" pitchFamily="34" charset="0"/>
              </a:rPr>
              <a:t> преобразовываются в числа, имеющие одинаковый тип: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	если одно из чисел </a:t>
            </a:r>
            <a:r>
              <a:rPr lang="ru-RU" sz="2200" dirty="0" err="1" smtClean="0">
                <a:latin typeface="Calibri" pitchFamily="34" charset="0"/>
              </a:rPr>
              <a:t>double</a:t>
            </a:r>
            <a:r>
              <a:rPr lang="ru-RU" sz="2200" dirty="0" smtClean="0">
                <a:latin typeface="Calibri" pitchFamily="34" charset="0"/>
              </a:rPr>
              <a:t>, то в </a:t>
            </a:r>
            <a:r>
              <a:rPr lang="ru-RU" sz="2200" dirty="0" err="1" smtClean="0">
                <a:latin typeface="Calibri" pitchFamily="34" charset="0"/>
              </a:rPr>
              <a:t>double</a:t>
            </a:r>
            <a:r>
              <a:rPr lang="ru-RU" sz="2200" dirty="0" smtClean="0">
                <a:latin typeface="Calibri" pitchFamily="34" charset="0"/>
              </a:rPr>
              <a:t>;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	иначе, если одно из чисел </a:t>
            </a:r>
            <a:r>
              <a:rPr lang="ru-RU" sz="2200" dirty="0" err="1" smtClean="0">
                <a:latin typeface="Calibri" pitchFamily="34" charset="0"/>
              </a:rPr>
              <a:t>float</a:t>
            </a:r>
            <a:r>
              <a:rPr lang="ru-RU" sz="2200" dirty="0" smtClean="0">
                <a:latin typeface="Calibri" pitchFamily="34" charset="0"/>
              </a:rPr>
              <a:t>, то в </a:t>
            </a:r>
            <a:r>
              <a:rPr lang="ru-RU" sz="2200" dirty="0" err="1" smtClean="0">
                <a:latin typeface="Calibri" pitchFamily="34" charset="0"/>
              </a:rPr>
              <a:t>float</a:t>
            </a:r>
            <a:r>
              <a:rPr lang="ru-RU" sz="2200" dirty="0" smtClean="0">
                <a:latin typeface="Calibri" pitchFamily="34" charset="0"/>
              </a:rPr>
              <a:t>;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	иначе, если одно из чисел </a:t>
            </a:r>
            <a:r>
              <a:rPr lang="ru-RU" sz="2200" dirty="0" err="1" smtClean="0">
                <a:latin typeface="Calibri" pitchFamily="34" charset="0"/>
              </a:rPr>
              <a:t>long</a:t>
            </a:r>
            <a:r>
              <a:rPr lang="ru-RU" sz="2200" dirty="0" smtClean="0">
                <a:latin typeface="Calibri" pitchFamily="34" charset="0"/>
              </a:rPr>
              <a:t>, то в </a:t>
            </a:r>
            <a:r>
              <a:rPr lang="ru-RU" sz="2200" dirty="0" err="1" smtClean="0">
                <a:latin typeface="Calibri" pitchFamily="34" charset="0"/>
              </a:rPr>
              <a:t>long</a:t>
            </a:r>
            <a:r>
              <a:rPr lang="ru-RU" sz="2200" dirty="0" smtClean="0">
                <a:latin typeface="Calibri" pitchFamily="34" charset="0"/>
              </a:rPr>
              <a:t>;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	иначе оба числа преобразуются в </a:t>
            </a:r>
            <a:r>
              <a:rPr lang="ru-RU" sz="2200" dirty="0" err="1" smtClean="0">
                <a:latin typeface="Calibri" pitchFamily="34" charset="0"/>
              </a:rPr>
              <a:t>int</a:t>
            </a:r>
            <a:r>
              <a:rPr lang="ru-RU" sz="2200" dirty="0" smtClean="0">
                <a:latin typeface="Calibri" pitchFamily="34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429000"/>
            <a:ext cx="6390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byte a = 1;</a:t>
            </a:r>
          </a:p>
          <a:p>
            <a:r>
              <a:rPr lang="en-US" dirty="0" smtClean="0"/>
              <a:t>byte b = 1;</a:t>
            </a:r>
          </a:p>
          <a:p>
            <a:r>
              <a:rPr lang="en-US" dirty="0" smtClean="0"/>
              <a:t>byte c = a + b; // compilation error</a:t>
            </a:r>
            <a:endParaRPr lang="ru-RU" dirty="0" smtClean="0"/>
          </a:p>
          <a:p>
            <a:r>
              <a:rPr lang="en-US" dirty="0" smtClean="0"/>
              <a:t>byte d = b + 1; // compilation error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Классы-обертки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17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01005"/>
              </p:ext>
            </p:extLst>
          </p:nvPr>
        </p:nvGraphicFramePr>
        <p:xfrm>
          <a:off x="457200" y="836640"/>
          <a:ext cx="8280920" cy="3968689"/>
        </p:xfrm>
        <a:graphic>
          <a:graphicData uri="http://schemas.openxmlformats.org/drawingml/2006/table">
            <a:tbl>
              <a:tblPr/>
              <a:tblGrid>
                <a:gridCol w="4176464"/>
                <a:gridCol w="4104456"/>
              </a:tblGrid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Тип</a:t>
                      </a:r>
                      <a:endParaRPr lang="ru-RU" sz="2200" b="1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Класс-обертка</a:t>
                      </a:r>
                      <a:endParaRPr lang="ru-RU" sz="2200" b="1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err="1">
                          <a:latin typeface="Calibri" pitchFamily="34" charset="0"/>
                          <a:ea typeface="Times New Roman"/>
                          <a:cs typeface="Times New Roman"/>
                        </a:rPr>
                        <a:t>byte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Byte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err="1">
                          <a:latin typeface="Calibri" pitchFamily="34" charset="0"/>
                          <a:ea typeface="Times New Roman"/>
                          <a:cs typeface="Times New Roman"/>
                        </a:rPr>
                        <a:t>short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Short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err="1"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Integer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long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Long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char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Character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 err="1">
                          <a:latin typeface="Calibri" pitchFamily="34" charset="0"/>
                          <a:ea typeface="Times New Roman"/>
                          <a:cs typeface="Times New Roman"/>
                        </a:rPr>
                        <a:t>float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latin typeface="Calibri" pitchFamily="34" charset="0"/>
                          <a:ea typeface="Times New Roman"/>
                          <a:cs typeface="Times New Roman"/>
                        </a:rPr>
                        <a:t>Float</a:t>
                      </a:r>
                      <a:endParaRPr lang="ru-RU" sz="22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88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smtClean="0">
                          <a:latin typeface="Calibri" pitchFamily="34" charset="0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latin typeface="Calibri" pitchFamily="34" charset="0"/>
                          <a:ea typeface="Times New Roman"/>
                          <a:cs typeface="Times New Roman"/>
                        </a:rPr>
                        <a:t>Double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latin typeface="Calibri" pitchFamily="34" charset="0"/>
                          <a:ea typeface="Calibri"/>
                          <a:cs typeface="Times New Roman"/>
                        </a:rPr>
                        <a:t>boolean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Boolean</a:t>
                      </a:r>
                      <a:endParaRPr lang="ru-RU" sz="22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Boxing/</a:t>
            </a:r>
            <a:r>
              <a:rPr lang="en-US" sz="2000" b="1" dirty="0" err="1" smtClean="0">
                <a:solidFill>
                  <a:srgbClr val="008000"/>
                </a:solidFill>
                <a:latin typeface="Calibri"/>
              </a:rPr>
              <a:t>unboxing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18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980728"/>
            <a:ext cx="84249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latin typeface="Calibri" pitchFamily="34" charset="0"/>
              </a:rPr>
              <a:t>Autoboxing</a:t>
            </a:r>
            <a:r>
              <a:rPr lang="en-US" sz="2200" dirty="0" smtClean="0">
                <a:latin typeface="Calibri" pitchFamily="34" charset="0"/>
              </a:rPr>
              <a:t>: </a:t>
            </a:r>
            <a:r>
              <a:rPr lang="ru-RU" sz="2200" dirty="0" smtClean="0">
                <a:latin typeface="Calibri" pitchFamily="34" charset="0"/>
              </a:rPr>
              <a:t>примитивное значение → объект-обертка</a:t>
            </a:r>
          </a:p>
          <a:p>
            <a:r>
              <a:rPr lang="en-US" sz="2200" dirty="0" err="1" smtClean="0">
                <a:latin typeface="Calibri" pitchFamily="34" charset="0"/>
              </a:rPr>
              <a:t>Autounboxing</a:t>
            </a:r>
            <a:r>
              <a:rPr lang="en-US" sz="2200" dirty="0" smtClean="0">
                <a:latin typeface="Calibri" pitchFamily="34" charset="0"/>
              </a:rPr>
              <a:t>: </a:t>
            </a:r>
            <a:r>
              <a:rPr lang="ru-RU" sz="2200" dirty="0" smtClean="0">
                <a:latin typeface="Calibri" pitchFamily="34" charset="0"/>
              </a:rPr>
              <a:t>объект-обертка → примитивное значение</a:t>
            </a:r>
            <a:endParaRPr lang="en-US" sz="22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</a:rPr>
              <a:t>Integer </a:t>
            </a:r>
            <a:r>
              <a:rPr lang="en-US" sz="2200" dirty="0" err="1" smtClean="0">
                <a:latin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</a:rPr>
              <a:t> = 1;</a:t>
            </a:r>
          </a:p>
          <a:p>
            <a:r>
              <a:rPr lang="en-US" sz="2200" dirty="0" smtClean="0">
                <a:latin typeface="Calibri" pitchFamily="34" charset="0"/>
              </a:rPr>
              <a:t>Integer j = </a:t>
            </a:r>
            <a:r>
              <a:rPr lang="en-US" sz="2200" dirty="0" err="1" smtClean="0">
                <a:latin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</a:rPr>
              <a:t> + 1;</a:t>
            </a:r>
          </a:p>
          <a:p>
            <a:r>
              <a:rPr lang="en-US" sz="2200" dirty="0" err="1" smtClean="0">
                <a:latin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</a:rPr>
              <a:t> k = </a:t>
            </a:r>
            <a:r>
              <a:rPr lang="en-US" sz="2200" dirty="0" err="1" smtClean="0">
                <a:latin typeface="Calibri" pitchFamily="34" charset="0"/>
              </a:rPr>
              <a:t>i</a:t>
            </a:r>
            <a:r>
              <a:rPr lang="en-US" sz="2200" dirty="0" smtClean="0">
                <a:latin typeface="Calibri" pitchFamily="34" charset="0"/>
              </a:rPr>
              <a:t> + j;</a:t>
            </a: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err="1" smtClean="0">
                <a:solidFill>
                  <a:srgbClr val="008000"/>
                </a:solidFill>
                <a:latin typeface="Calibri"/>
              </a:rPr>
              <a:t>BigDecimal</a:t>
            </a: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 + </a:t>
            </a:r>
            <a:r>
              <a:rPr lang="en-US" sz="2000" b="1" dirty="0" err="1" smtClean="0">
                <a:solidFill>
                  <a:srgbClr val="008000"/>
                </a:solidFill>
                <a:latin typeface="Calibri"/>
              </a:rPr>
              <a:t>BigInteger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19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980728"/>
            <a:ext cx="8424936" cy="4610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Calibri" pitchFamily="34" charset="0"/>
              </a:rPr>
              <a:t>BigDecimal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используется для работы с финансами, т.к. имеет определенную точность после запятой.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Calibri" pitchFamily="34" charset="0"/>
              </a:rPr>
              <a:t>BigInteger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используется для очень больших чисел. </a:t>
            </a:r>
            <a:endParaRPr lang="en-US" sz="22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	MAX_VALUE </a:t>
            </a:r>
            <a:r>
              <a:rPr lang="en-US" sz="2200" dirty="0">
                <a:latin typeface="Calibri" pitchFamily="34" charset="0"/>
              </a:rPr>
              <a:t>= (2 ^ 32) ^ </a:t>
            </a:r>
            <a:r>
              <a:rPr lang="en-US" sz="2200" dirty="0" err="1" smtClean="0">
                <a:latin typeface="Calibri" pitchFamily="34" charset="0"/>
              </a:rPr>
              <a:t>Integer.MAX_VALUE</a:t>
            </a:r>
            <a:r>
              <a:rPr lang="en-US" sz="2200" dirty="0" smtClean="0">
                <a:latin typeface="Calibri" pitchFamily="34" charset="0"/>
              </a:rPr>
              <a:t>, </a:t>
            </a:r>
            <a:r>
              <a:rPr lang="ru-RU" sz="2200" dirty="0" smtClean="0">
                <a:latin typeface="Calibri" pitchFamily="34" charset="0"/>
              </a:rPr>
              <a:t>зависит от платформы.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Это объекты! Операции +-</a:t>
            </a:r>
            <a:r>
              <a:rPr lang="en-US" sz="2200" dirty="0" smtClean="0">
                <a:latin typeface="Calibri" pitchFamily="34" charset="0"/>
              </a:rPr>
              <a:t>/* </a:t>
            </a:r>
            <a:r>
              <a:rPr lang="ru-RU" sz="2200" dirty="0" smtClean="0">
                <a:latin typeface="Calibri" pitchFamily="34" charset="0"/>
              </a:rPr>
              <a:t>не перегружены.</a:t>
            </a:r>
            <a:endParaRPr lang="en-US" sz="2200" dirty="0" smtClean="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Неизменяемые (</a:t>
            </a:r>
            <a:r>
              <a:rPr lang="en-US" sz="2200" dirty="0" smtClean="0">
                <a:latin typeface="Calibri" pitchFamily="34" charset="0"/>
              </a:rPr>
              <a:t>immutable)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itchFamily="34" charset="0"/>
                <a:hlinkClick r:id="rId3"/>
              </a:rPr>
              <a:t>http</a:t>
            </a:r>
            <a:r>
              <a:rPr lang="en-US" sz="2200" dirty="0">
                <a:latin typeface="Calibri" pitchFamily="34" charset="0"/>
                <a:hlinkClick r:id="rId3"/>
              </a:rPr>
              <a:t>://</a:t>
            </a:r>
            <a:r>
              <a:rPr lang="en-US" sz="2200" dirty="0" smtClean="0">
                <a:latin typeface="Calibri" pitchFamily="34" charset="0"/>
                <a:hlinkClick r:id="rId3"/>
              </a:rPr>
              <a:t>www.baeldung.com/java-bigdecimal-biginteger</a:t>
            </a:r>
            <a:r>
              <a:rPr lang="en-US" sz="2200" dirty="0" smtClean="0">
                <a:latin typeface="Calibri" pitchFamily="34" charset="0"/>
              </a:rPr>
              <a:t> </a:t>
            </a:r>
            <a:endParaRPr lang="en-US" sz="2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339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Узнаем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251640" y="836640"/>
            <a:ext cx="8568720" cy="461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50000"/>
              </a:lnSpc>
              <a:buFont typeface="Courier New"/>
              <a:buChar char="o"/>
            </a:pPr>
            <a:r>
              <a:rPr lang="ru-RU" sz="2200" dirty="0">
                <a:solidFill>
                  <a:srgbClr val="000000"/>
                </a:solidFill>
                <a:latin typeface="Calibri"/>
              </a:rPr>
              <a:t>Изучить базовый синтаксис </a:t>
            </a:r>
            <a:r>
              <a:rPr lang="ru-RU" sz="2200" dirty="0" err="1">
                <a:solidFill>
                  <a:srgbClr val="000000"/>
                </a:solidFill>
                <a:latin typeface="Calibri"/>
              </a:rPr>
              <a:t>Java</a:t>
            </a:r>
            <a:endParaRPr dirty="0"/>
          </a:p>
          <a:p>
            <a:pPr>
              <a:lnSpc>
                <a:spcPct val="250000"/>
              </a:lnSpc>
              <a:buFont typeface="Courier New"/>
              <a:buChar char="o"/>
            </a:pPr>
            <a:r>
              <a:rPr lang="ru-RU" sz="2200" dirty="0">
                <a:solidFill>
                  <a:srgbClr val="000000"/>
                </a:solidFill>
                <a:latin typeface="Calibri"/>
              </a:rPr>
              <a:t> Изучить объекты, классы и пакеты в </a:t>
            </a:r>
            <a:r>
              <a:rPr lang="ru-RU" sz="2200" dirty="0" err="1">
                <a:solidFill>
                  <a:srgbClr val="000000"/>
                </a:solidFill>
                <a:latin typeface="Calibri"/>
              </a:rPr>
              <a:t>Java</a:t>
            </a:r>
            <a:r>
              <a:rPr lang="ru-RU" sz="2200" dirty="0">
                <a:solidFill>
                  <a:srgbClr val="000000"/>
                </a:solidFill>
                <a:latin typeface="Calibri"/>
              </a:rPr>
              <a:t>  </a:t>
            </a:r>
            <a:endParaRPr dirty="0"/>
          </a:p>
          <a:p>
            <a:pPr>
              <a:lnSpc>
                <a:spcPct val="250000"/>
              </a:lnSpc>
              <a:buFont typeface="Courier New"/>
              <a:buChar char="o"/>
            </a:pPr>
            <a:r>
              <a:rPr lang="ru-RU" sz="2200" dirty="0">
                <a:solidFill>
                  <a:srgbClr val="000000"/>
                </a:solidFill>
                <a:latin typeface="Calibri"/>
              </a:rPr>
              <a:t> Сделать обзор основных типов (</a:t>
            </a:r>
            <a:r>
              <a:rPr lang="ru-RU" sz="2200" dirty="0" err="1">
                <a:solidFill>
                  <a:srgbClr val="000000"/>
                </a:solidFill>
                <a:latin typeface="Calibri"/>
              </a:rPr>
              <a:t>Object</a:t>
            </a:r>
            <a:r>
              <a:rPr lang="ru-RU" sz="22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ru-RU" sz="2200" dirty="0">
                <a:solidFill>
                  <a:srgbClr val="000000"/>
                </a:solidFill>
                <a:latin typeface="Calibri"/>
              </a:rPr>
              <a:t>, примитивные типы, классы обертки)</a:t>
            </a:r>
            <a:endParaRPr dirty="0"/>
          </a:p>
          <a:p>
            <a:pPr>
              <a:lnSpc>
                <a:spcPct val="25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 Показать </a:t>
            </a:r>
            <a:r>
              <a:rPr lang="ru-RU" sz="2200" dirty="0" err="1" smtClean="0">
                <a:solidFill>
                  <a:srgbClr val="000000"/>
                </a:solidFill>
                <a:latin typeface="Calibri"/>
              </a:rPr>
              <a:t>Naming</a:t>
            </a: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Calibri"/>
              </a:rPr>
              <a:t>conventions</a:t>
            </a: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, показать типичные ошибки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String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20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980728"/>
            <a:ext cx="8424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itchFamily="34" charset="0"/>
              </a:rPr>
              <a:t>UTF-16, char array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Неизменяемый тип (</a:t>
            </a:r>
            <a:r>
              <a:rPr lang="en-US" sz="2200" dirty="0" smtClean="0">
                <a:latin typeface="Calibri" pitchFamily="34" charset="0"/>
              </a:rPr>
              <a:t>immutable)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Calibri" pitchFamily="34" charset="0"/>
              </a:rPr>
              <a:t>Хранятся в особом отделе памяти, т.н. </a:t>
            </a:r>
            <a:r>
              <a:rPr lang="en-US" sz="2200" dirty="0">
                <a:latin typeface="Calibri" pitchFamily="34" charset="0"/>
              </a:rPr>
              <a:t>String </a:t>
            </a:r>
            <a:r>
              <a:rPr lang="en-US" sz="2200" dirty="0" err="1" smtClean="0">
                <a:latin typeface="Calibri" pitchFamily="34" charset="0"/>
              </a:rPr>
              <a:t>pool’e</a:t>
            </a:r>
            <a:endParaRPr lang="ru-RU" sz="2200" dirty="0" smtClean="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Имеют перегруженны</a:t>
            </a:r>
            <a:r>
              <a:rPr lang="ru-RU" sz="2200" dirty="0">
                <a:latin typeface="Calibri" pitchFamily="34" charset="0"/>
              </a:rPr>
              <a:t>е</a:t>
            </a:r>
            <a:r>
              <a:rPr lang="ru-RU" sz="2200" dirty="0" smtClean="0">
                <a:latin typeface="Calibri" pitchFamily="34" charset="0"/>
              </a:rPr>
              <a:t> операторы </a:t>
            </a:r>
            <a:r>
              <a:rPr lang="en-US" sz="2200" dirty="0" smtClean="0">
                <a:latin typeface="Calibri" pitchFamily="34" charset="0"/>
              </a:rPr>
              <a:t>“+”</a:t>
            </a:r>
            <a:r>
              <a:rPr lang="ru-RU" sz="2200" dirty="0" smtClean="0">
                <a:latin typeface="Calibri" pitchFamily="34" charset="0"/>
              </a:rPr>
              <a:t>, </a:t>
            </a:r>
            <a:r>
              <a:rPr lang="en-US" sz="2200" dirty="0" smtClean="0">
                <a:latin typeface="Calibri" pitchFamily="34" charset="0"/>
              </a:rPr>
              <a:t>“+=”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Для конкатенации использовать </a:t>
            </a:r>
            <a:r>
              <a:rPr lang="en-US" sz="2200" dirty="0" err="1" smtClean="0">
                <a:latin typeface="Calibri" pitchFamily="34" charset="0"/>
              </a:rPr>
              <a:t>StringBuilder</a:t>
            </a:r>
            <a:r>
              <a:rPr lang="en-US" sz="2200" dirty="0" smtClean="0">
                <a:latin typeface="Calibri" pitchFamily="34" charset="0"/>
              </a:rPr>
              <a:t> \ </a:t>
            </a:r>
            <a:r>
              <a:rPr lang="en-US" sz="2200" dirty="0" err="1" smtClean="0">
                <a:latin typeface="Calibri" pitchFamily="34" charset="0"/>
              </a:rPr>
              <a:t>StringBuffer</a:t>
            </a:r>
            <a:endParaRPr lang="en-US" sz="2200" dirty="0" smtClean="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Для подстановки значений переменных использовать </a:t>
            </a:r>
            <a:r>
              <a:rPr lang="en-US" sz="2200" dirty="0" err="1" smtClean="0">
                <a:latin typeface="Calibri" pitchFamily="34" charset="0"/>
              </a:rPr>
              <a:t>String.format</a:t>
            </a:r>
            <a:r>
              <a:rPr lang="en-US" sz="2200" dirty="0" smtClean="0">
                <a:latin typeface="Calibri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Необходимо сравнивать через </a:t>
            </a:r>
            <a:r>
              <a:rPr lang="en-US" sz="2200" dirty="0" smtClean="0">
                <a:latin typeface="Calibri" pitchFamily="34" charset="0"/>
              </a:rPr>
              <a:t>equa</a:t>
            </a:r>
            <a:r>
              <a:rPr lang="en-US" sz="2200" dirty="0" smtClean="0">
                <a:latin typeface="Calibri" pitchFamily="34" charset="0"/>
              </a:rPr>
              <a:t>ls(), </a:t>
            </a:r>
            <a:r>
              <a:rPr lang="ru-RU" sz="2200" dirty="0" smtClean="0">
                <a:latin typeface="Calibri" pitchFamily="34" charset="0"/>
              </a:rPr>
              <a:t>а не </a:t>
            </a:r>
            <a:r>
              <a:rPr lang="en-US" sz="2200" dirty="0" smtClean="0">
                <a:latin typeface="Calibri" pitchFamily="34" charset="0"/>
              </a:rPr>
              <a:t>“==”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Но можно через </a:t>
            </a:r>
            <a:r>
              <a:rPr lang="en-US" sz="2200" dirty="0" smtClean="0">
                <a:latin typeface="Calibri" pitchFamily="34" charset="0"/>
              </a:rPr>
              <a:t>“==”, </a:t>
            </a:r>
            <a:r>
              <a:rPr lang="ru-RU" sz="2200" dirty="0" smtClean="0">
                <a:latin typeface="Calibri" pitchFamily="34" charset="0"/>
              </a:rPr>
              <a:t>если строки интернированы, см. </a:t>
            </a:r>
            <a:r>
              <a:rPr lang="en-US" sz="2200" dirty="0">
                <a:latin typeface="Calibri" pitchFamily="34" charset="0"/>
                <a:hlinkClick r:id="rId3"/>
              </a:rPr>
              <a:t>https://habr.com/post/79913</a:t>
            </a:r>
            <a:r>
              <a:rPr lang="en-US" sz="2200" dirty="0" smtClean="0">
                <a:latin typeface="Calibri" pitchFamily="34" charset="0"/>
                <a:hlinkClick r:id="rId3"/>
              </a:rPr>
              <a:t>/</a:t>
            </a:r>
            <a:r>
              <a:rPr lang="ru-RU" sz="2200" dirty="0" smtClean="0">
                <a:latin typeface="Calibri" pitchFamily="34" charset="0"/>
              </a:rPr>
              <a:t> </a:t>
            </a:r>
            <a:endParaRPr lang="en-US" sz="2200" dirty="0" smtClean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Управляющие конструкции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21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980728"/>
            <a:ext cx="842493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if</a:t>
            </a:r>
          </a:p>
          <a:p>
            <a:r>
              <a:rPr lang="en-US" sz="2200" dirty="0" smtClean="0">
                <a:latin typeface="Calibri" pitchFamily="34" charset="0"/>
              </a:rPr>
              <a:t>while</a:t>
            </a:r>
          </a:p>
          <a:p>
            <a:r>
              <a:rPr lang="en-US" sz="2200" dirty="0" smtClean="0">
                <a:latin typeface="Calibri" pitchFamily="34" charset="0"/>
              </a:rPr>
              <a:t>do while</a:t>
            </a:r>
          </a:p>
          <a:p>
            <a:r>
              <a:rPr lang="en-US" sz="2200" dirty="0" smtClean="0">
                <a:latin typeface="Calibri" pitchFamily="34" charset="0"/>
              </a:rPr>
              <a:t>for</a:t>
            </a:r>
          </a:p>
          <a:p>
            <a:r>
              <a:rPr lang="en-US" sz="2200" dirty="0" smtClean="0">
                <a:latin typeface="Calibri" pitchFamily="34" charset="0"/>
              </a:rPr>
              <a:t>switch</a:t>
            </a:r>
          </a:p>
          <a:p>
            <a:r>
              <a:rPr lang="en-US" sz="2400" dirty="0" smtClean="0">
                <a:latin typeface="Calibri" pitchFamily="34" charset="0"/>
              </a:rPr>
              <a:t>break </a:t>
            </a:r>
            <a:r>
              <a:rPr lang="ru-RU" sz="2400" dirty="0" smtClean="0">
                <a:latin typeface="Calibri" pitchFamily="34" charset="0"/>
              </a:rPr>
              <a:t>и </a:t>
            </a:r>
            <a:r>
              <a:rPr lang="en-US" sz="2400" dirty="0" smtClean="0">
                <a:latin typeface="Calibri" pitchFamily="34" charset="0"/>
              </a:rPr>
              <a:t>continue</a:t>
            </a:r>
            <a:endParaRPr lang="en-US" sz="22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222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Switch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22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0" y="842222"/>
            <a:ext cx="9144000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switch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( digit ) {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case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0: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text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4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" zero 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break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case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1: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text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4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"one"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break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;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// case 2 - case 9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default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		text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4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"???"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SFTT1095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SFTT1095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SFTT1095"/>
              </a:rPr>
              <a:t>}</a:t>
            </a: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3140968"/>
            <a:ext cx="8136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Без </a:t>
            </a:r>
            <a:r>
              <a:rPr lang="en-US" sz="2200" dirty="0" smtClean="0">
                <a:latin typeface="Calibri" pitchFamily="34" charset="0"/>
              </a:rPr>
              <a:t>break </a:t>
            </a:r>
            <a:r>
              <a:rPr lang="ru-RU" sz="2200" dirty="0" smtClean="0">
                <a:latin typeface="Calibri" pitchFamily="34" charset="0"/>
              </a:rPr>
              <a:t>исполнение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продолжается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Работает для примитивных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</a:rPr>
              <a:t>типов</a:t>
            </a:r>
            <a:r>
              <a:rPr lang="en-US" sz="2200" dirty="0" smtClean="0">
                <a:latin typeface="Calibri" pitchFamily="34" charset="0"/>
              </a:rPr>
              <a:t> byte, short, char, </a:t>
            </a:r>
            <a:r>
              <a:rPr lang="en-US" sz="2200" dirty="0" err="1" smtClean="0">
                <a:latin typeface="Calibri" pitchFamily="34" charset="0"/>
              </a:rPr>
              <a:t>int</a:t>
            </a:r>
            <a:r>
              <a:rPr lang="en-US" sz="2200" dirty="0" smtClean="0">
                <a:latin typeface="Calibri" pitchFamily="34" charset="0"/>
              </a:rPr>
              <a:t>, </a:t>
            </a:r>
            <a:r>
              <a:rPr lang="ru-RU" sz="2200" dirty="0" smtClean="0">
                <a:latin typeface="Calibri" pitchFamily="34" charset="0"/>
              </a:rPr>
              <a:t>а также для </a:t>
            </a:r>
            <a:r>
              <a:rPr lang="en-US" sz="2200" dirty="0" err="1" smtClean="0">
                <a:latin typeface="Calibri" pitchFamily="34" charset="0"/>
              </a:rPr>
              <a:t>enum</a:t>
            </a:r>
            <a:endParaRPr lang="en-US" sz="22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В </a:t>
            </a:r>
            <a:r>
              <a:rPr lang="ru-RU" sz="2200" dirty="0" err="1" smtClean="0">
                <a:latin typeface="Calibri" pitchFamily="34" charset="0"/>
              </a:rPr>
              <a:t>Java</a:t>
            </a:r>
            <a:r>
              <a:rPr lang="ru-RU" sz="2200" dirty="0" smtClean="0">
                <a:latin typeface="Calibri" pitchFamily="34" charset="0"/>
              </a:rPr>
              <a:t> 7 добавлен </a:t>
            </a:r>
            <a:r>
              <a:rPr lang="ru-RU" sz="2200" dirty="0" err="1" smtClean="0">
                <a:latin typeface="Calibri" pitchFamily="34" charset="0"/>
              </a:rPr>
              <a:t>switch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для </a:t>
            </a:r>
            <a:r>
              <a:rPr lang="en-US" sz="2200" dirty="0" smtClean="0">
                <a:latin typeface="Calibri" pitchFamily="34" charset="0"/>
              </a:rPr>
              <a:t>String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4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Основы ООП</a:t>
            </a: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B76E62E-A02A-4628-8ABB-FA2F8404A8F5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23</a:t>
            </a:fld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251640" y="836640"/>
            <a:ext cx="8568720" cy="502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Объект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- некоторая сущность, обладающая определённым состоянием и поведением, имеющая заданные значения свойств (</a:t>
            </a:r>
            <a:r>
              <a:rPr lang="ru-RU" sz="2400" u="sng">
                <a:solidFill>
                  <a:srgbClr val="D26900"/>
                </a:solidFill>
                <a:latin typeface="Calibri"/>
              </a:rPr>
              <a:t>атрибутов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) и операций над ними (</a:t>
            </a:r>
            <a:r>
              <a:rPr lang="ru-RU" sz="2400" u="sng">
                <a:solidFill>
                  <a:srgbClr val="D26900"/>
                </a:solidFill>
                <a:latin typeface="Calibri"/>
              </a:rPr>
              <a:t>методов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).  Объект принадлежит одному классу (в java), который определяют поведение (являются моделью) объекта.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 Объектно-ориентированное программирование  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- парадигма программирования, в которой программа строится из взаимодействующих объектов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44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Основы ООП</a:t>
            </a: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0DE57A4-959F-493A-91D9-E54DA36D1289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24</a:t>
            </a:fld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251640" y="836640"/>
            <a:ext cx="8568720" cy="502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Свойства объекта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Объект является экземпляром класса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Объект имеет внутреннее состояние (в java –  поля (переменные))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Объект может принимать сообщения (в java - методы)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Объект  - это данные и методы для работы с этими данными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48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Основы ООП</a:t>
            </a: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DE2EC8C-9D37-43A9-B5FE-53A049BDC61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25</a:t>
            </a:fld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Инкапсуляция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- Сокрытие деталей реализации за внешним интерфейсом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 Наследование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- Создание производных классов, наследующих свойства базового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 Полиморфизм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- Разная обработка сообщений в разных классах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52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Основы ООП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62E27E0-02D0-4D1F-8BF1-7C22378D385B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251640" y="836640"/>
            <a:ext cx="8568720" cy="539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Инкапсуляция, наследование и полиморфизм поддерживаются на уровне языка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В Java все является объектом, кроме примитивных типов 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Исполняемый код может находиться только в классе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Стандартная библиотека предоставляет огромное количество классов, и можно создавать свои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5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Модификаторы доступа</a:t>
            </a:r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DBEC550-6947-4B54-BBD5-48F3BE4C67DA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27</a:t>
            </a:fld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251640" y="836640"/>
            <a:ext cx="8568720" cy="466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public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для всех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>
                <a:solidFill>
                  <a:srgbClr val="000000"/>
                </a:solidFill>
                <a:latin typeface="Calibri"/>
              </a:rPr>
              <a:t>protected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в пределах пакета и дочерних классов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по умолчанию (нет ключевого слова) доступ в пределах пакета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>
                <a:solidFill>
                  <a:srgbClr val="000000"/>
                </a:solidFill>
                <a:latin typeface="Calibri"/>
              </a:rPr>
              <a:t>private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в пределах класса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6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Модификаторы доступа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853C6AB-772E-4EA6-8597-2482DD6FF9A9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28</a:t>
            </a:fld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251640" y="836640"/>
            <a:ext cx="8568720" cy="466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 b="1">
                <a:solidFill>
                  <a:srgbClr val="000000"/>
                </a:solidFill>
                <a:latin typeface="Calibri"/>
              </a:rPr>
              <a:t>public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для всех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>
                <a:solidFill>
                  <a:srgbClr val="000000"/>
                </a:solidFill>
                <a:latin typeface="Calibri"/>
              </a:rPr>
              <a:t>protected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в пределах пакета и дочерних классов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по умолчанию (нет ключевого слова) доступ в пределах пакета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>
                <a:solidFill>
                  <a:srgbClr val="000000"/>
                </a:solidFill>
                <a:latin typeface="Calibri"/>
              </a:rPr>
              <a:t>private</a:t>
            </a:r>
            <a:r>
              <a:rPr lang="ru-RU" sz="2400">
                <a:solidFill>
                  <a:srgbClr val="000000"/>
                </a:solidFill>
                <a:latin typeface="Calibri"/>
              </a:rPr>
              <a:t> доступ в пределах класса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64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Объявление класса</a:t>
            </a: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6D73372-F4FA-4138-A403-8B6272C6698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29</a:t>
            </a:fld>
            <a:endParaRPr/>
          </a:p>
        </p:txBody>
      </p:sp>
      <p:sp>
        <p:nvSpPr>
          <p:cNvPr id="166" name="CustomShape 4"/>
          <p:cNvSpPr/>
          <p:nvPr/>
        </p:nvSpPr>
        <p:spPr>
          <a:xfrm>
            <a:off x="323640" y="2267280"/>
            <a:ext cx="8352720" cy="2438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200" b="1">
                <a:solidFill>
                  <a:srgbClr val="000080"/>
                </a:solidFill>
                <a:latin typeface="Courier New"/>
              </a:rPr>
              <a:t>package 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com.sbt.lesson2;
</a:t>
            </a:r>
            <a:r>
              <a:rPr lang="ru-RU" sz="2200" b="1">
                <a:solidFill>
                  <a:srgbClr val="000080"/>
                </a:solidFill>
                <a:latin typeface="Courier New"/>
              </a:rPr>
              <a:t>public class 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Person {
</a:t>
            </a:r>
            <a:endParaRPr/>
          </a:p>
          <a:p>
            <a:pPr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2200" i="1">
                <a:solidFill>
                  <a:srgbClr val="808080"/>
                </a:solidFill>
                <a:latin typeface="Courier New"/>
              </a:rPr>
              <a:t>// class content
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
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Простые типы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640" y="980728"/>
            <a:ext cx="8568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Calibri" panose="020F0502020204030204" pitchFamily="34" charset="0"/>
              </a:rPr>
              <a:t>восемь примитивных типов </a:t>
            </a:r>
            <a:r>
              <a:rPr lang="ru-RU" sz="2200" dirty="0">
                <a:latin typeface="Calibri" panose="020F0502020204030204" pitchFamily="34" charset="0"/>
              </a:rPr>
              <a:t>данных: </a:t>
            </a:r>
            <a:r>
              <a:rPr lang="ru-RU" sz="2200" dirty="0" err="1" smtClean="0">
                <a:latin typeface="Calibri" panose="020F0502020204030204" pitchFamily="34" charset="0"/>
              </a:rPr>
              <a:t>byte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short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int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long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en-US" sz="2200" dirty="0" smtClean="0">
                <a:latin typeface="Calibri" panose="020F0502020204030204" pitchFamily="34" charset="0"/>
              </a:rPr>
              <a:t>char, float, double</a:t>
            </a:r>
            <a:r>
              <a:rPr lang="ru-RU" sz="2200" dirty="0" smtClean="0">
                <a:latin typeface="Calibri" panose="020F0502020204030204" pitchFamily="34" charset="0"/>
              </a:rPr>
              <a:t> и </a:t>
            </a:r>
            <a:r>
              <a:rPr lang="ru-RU" sz="2200" dirty="0" err="1" smtClean="0">
                <a:latin typeface="Calibri" panose="020F0502020204030204" pitchFamily="34" charset="0"/>
              </a:rPr>
              <a:t>boolean</a:t>
            </a:r>
            <a:endParaRPr lang="en-US" sz="2200" dirty="0" smtClean="0">
              <a:latin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Целые </a:t>
            </a:r>
            <a:r>
              <a:rPr lang="ru-RU" sz="2200" dirty="0" smtClean="0">
                <a:latin typeface="Calibri" panose="020F0502020204030204" pitchFamily="34" charset="0"/>
              </a:rPr>
              <a:t>числа</a:t>
            </a:r>
            <a:r>
              <a:rPr lang="en-US" sz="2200" dirty="0" smtClean="0">
                <a:latin typeface="Calibri" panose="020F0502020204030204" pitchFamily="34" charset="0"/>
              </a:rPr>
              <a:t>: </a:t>
            </a:r>
            <a:r>
              <a:rPr lang="ru-RU" sz="2200" dirty="0" err="1" smtClean="0">
                <a:latin typeface="Calibri" panose="020F0502020204030204" pitchFamily="34" charset="0"/>
              </a:rPr>
              <a:t>byte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short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int</a:t>
            </a:r>
            <a:r>
              <a:rPr lang="ru-RU" sz="2200" dirty="0" smtClean="0"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latin typeface="Calibri" panose="020F0502020204030204" pitchFamily="34" charset="0"/>
              </a:rPr>
              <a:t>long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Числа с плавающей </a:t>
            </a:r>
            <a:r>
              <a:rPr lang="ru-RU" sz="2200" dirty="0" smtClean="0">
                <a:latin typeface="Calibri" panose="020F0502020204030204" pitchFamily="34" charset="0"/>
              </a:rPr>
              <a:t>точкой</a:t>
            </a:r>
            <a:r>
              <a:rPr lang="en-US" sz="2200" dirty="0" smtClean="0">
                <a:latin typeface="Calibri" panose="020F0502020204030204" pitchFamily="34" charset="0"/>
              </a:rPr>
              <a:t>: float, double</a:t>
            </a:r>
            <a:r>
              <a:rPr lang="ru-RU" sz="2200" dirty="0" smtClean="0">
                <a:latin typeface="Calibri" panose="020F0502020204030204" pitchFamily="34" charset="0"/>
              </a:rPr>
              <a:t> 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200" dirty="0" smtClean="0">
                <a:latin typeface="Calibri" panose="020F0502020204030204" pitchFamily="34" charset="0"/>
              </a:rPr>
              <a:t>Символы</a:t>
            </a:r>
            <a:r>
              <a:rPr lang="en-US" sz="2200" dirty="0" smtClean="0">
                <a:latin typeface="Calibri" panose="020F0502020204030204" pitchFamily="34" charset="0"/>
              </a:rPr>
              <a:t>: </a:t>
            </a:r>
            <a:r>
              <a:rPr lang="ru-RU" sz="2200" dirty="0" err="1" smtClean="0">
                <a:latin typeface="Calibri" panose="020F0502020204030204" pitchFamily="34" charset="0"/>
              </a:rPr>
              <a:t>char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Логические </a:t>
            </a:r>
            <a:r>
              <a:rPr lang="ru-RU" sz="2200" dirty="0" smtClean="0">
                <a:latin typeface="Calibri" panose="020F0502020204030204" pitchFamily="34" charset="0"/>
              </a:rPr>
              <a:t>значения</a:t>
            </a:r>
            <a:r>
              <a:rPr lang="en-US" sz="2200" dirty="0" smtClean="0">
                <a:latin typeface="Calibri" panose="020F0502020204030204" pitchFamily="34" charset="0"/>
              </a:rPr>
              <a:t>: </a:t>
            </a:r>
            <a:r>
              <a:rPr lang="ru-RU" sz="2200" dirty="0" err="1">
                <a:latin typeface="Calibri" panose="020F0502020204030204" pitchFamily="34" charset="0"/>
              </a:rPr>
              <a:t>boolean</a:t>
            </a:r>
            <a:endParaRPr lang="ru-RU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66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68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Поля</a:t>
            </a:r>
            <a:endParaRPr/>
          </a:p>
        </p:txBody>
      </p:sp>
      <p:sp>
        <p:nvSpPr>
          <p:cNvPr id="169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29A8718-1B6C-4C30-9FBC-E0302848F63C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30</a:t>
            </a:fld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251640" y="925560"/>
            <a:ext cx="8424720" cy="375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000" b="1">
                <a:solidFill>
                  <a:srgbClr val="000080"/>
                </a:solidFill>
                <a:latin typeface="Courier New"/>
              </a:rPr>
              <a:t>package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com.sbt.lesson2;
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public class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Person {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public static final boolean </a:t>
            </a:r>
            <a:r>
              <a:rPr lang="ru-RU" sz="2000" b="1" i="1">
                <a:solidFill>
                  <a:srgbClr val="660E7A"/>
                </a:solidFill>
                <a:latin typeface="Courier New"/>
              </a:rPr>
              <a:t>RESIDENT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true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public static final boolean </a:t>
            </a:r>
            <a:r>
              <a:rPr lang="ru-RU" sz="2000" b="1" i="1">
                <a:solidFill>
                  <a:srgbClr val="660E7A"/>
                </a:solidFill>
                <a:latin typeface="Courier New"/>
              </a:rPr>
              <a:t>NOT_RESIDENT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false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Long </a:t>
            </a:r>
            <a:r>
              <a:rPr lang="ru-RU" sz="2000" b="1">
                <a:solidFill>
                  <a:srgbClr val="660E7A"/>
                </a:solidFill>
                <a:latin typeface="Courier New"/>
              </a:rPr>
              <a:t>id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String </a:t>
            </a:r>
            <a:r>
              <a:rPr lang="ru-RU" sz="2000" b="1">
                <a:solidFill>
                  <a:srgbClr val="660E7A"/>
                </a:solidFill>
                <a:latin typeface="Courier New"/>
              </a:rPr>
              <a:t>firstName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String </a:t>
            </a:r>
            <a:r>
              <a:rPr lang="ru-RU" sz="2000" b="1">
                <a:solidFill>
                  <a:srgbClr val="660E7A"/>
                </a:solidFill>
                <a:latin typeface="Courier New"/>
              </a:rPr>
              <a:t>lastName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private int </a:t>
            </a:r>
            <a:r>
              <a:rPr lang="ru-RU" sz="2000" b="1">
                <a:solidFill>
                  <a:srgbClr val="660E7A"/>
                </a:solidFill>
                <a:latin typeface="Courier New"/>
              </a:rPr>
              <a:t>age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sz="2000" b="1">
                <a:solidFill>
                  <a:srgbClr val="000080"/>
                </a:solidFill>
                <a:latin typeface="Courier New"/>
              </a:rPr>
              <a:t>private boolean </a:t>
            </a:r>
            <a:r>
              <a:rPr lang="ru-RU" sz="2000" b="1">
                <a:solidFill>
                  <a:srgbClr val="660E7A"/>
                </a:solidFill>
                <a:latin typeface="Courier New"/>
              </a:rPr>
              <a:t>isResident</a:t>
            </a:r>
            <a:r>
              <a:rPr lang="ru-RU" sz="2000">
                <a:solidFill>
                  <a:srgbClr val="000000"/>
                </a:solidFill>
                <a:latin typeface="Courier New"/>
              </a:rPr>
              <a:t>;
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72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Поля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83DB1F8-1EB4-421C-AE2A-2C74DABFA697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31</a:t>
            </a:fld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251640" y="908640"/>
            <a:ext cx="8640720" cy="447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>
                <a:solidFill>
                  <a:srgbClr val="000000"/>
                </a:solidFill>
                <a:latin typeface="Calibri"/>
              </a:rPr>
              <a:t>Поля класса инициализируются значениями по умолчанию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Модификатор </a:t>
            </a:r>
            <a:r>
              <a:rPr lang="ru-RU" sz="2200" b="1">
                <a:solidFill>
                  <a:srgbClr val="000080"/>
                </a:solidFill>
                <a:latin typeface="Calibri"/>
              </a:rPr>
              <a:t>final </a:t>
            </a:r>
            <a:r>
              <a:rPr lang="ru-RU" sz="2200">
                <a:solidFill>
                  <a:srgbClr val="000000"/>
                </a:solidFill>
                <a:latin typeface="Calibri"/>
              </a:rPr>
              <a:t>— значение должно быть присвоено ровно один раз к моменту завершения инициализации экземпляра</a:t>
            </a:r>
            <a:endParaRPr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Модификатор </a:t>
            </a:r>
            <a:r>
              <a:rPr lang="ru-RU" sz="2200" b="1">
                <a:solidFill>
                  <a:srgbClr val="000080"/>
                </a:solidFill>
                <a:latin typeface="Calibri"/>
              </a:rPr>
              <a:t>static</a:t>
            </a:r>
            <a:r>
              <a:rPr lang="ru-RU" sz="2200">
                <a:solidFill>
                  <a:srgbClr val="000000"/>
                </a:solidFill>
                <a:latin typeface="Calibri"/>
              </a:rPr>
              <a:t>  -  поле относится к классу а не к экземпляру класса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7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Конструкторы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925A41C-0E3A-421D-AAF2-6495937BDCF1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32</a:t>
            </a:fld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179640" y="861840"/>
            <a:ext cx="8640720" cy="530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b="1">
                <a:solidFill>
                  <a:srgbClr val="000080"/>
                </a:solidFill>
                <a:latin typeface="Courier New"/>
              </a:rPr>
              <a:t>public class </a:t>
            </a:r>
            <a:r>
              <a:rPr lang="ru-RU">
                <a:solidFill>
                  <a:srgbClr val="000000"/>
                </a:solidFill>
                <a:latin typeface="Courier New"/>
              </a:rPr>
              <a:t>Person {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public static final boolean </a:t>
            </a:r>
            <a:r>
              <a:rPr lang="ru-RU" b="1" i="1">
                <a:solidFill>
                  <a:srgbClr val="660E7A"/>
                </a:solidFill>
                <a:latin typeface="Courier New"/>
              </a:rPr>
              <a:t>RESIDENT </a:t>
            </a:r>
            <a:r>
              <a:rPr lang="ru-RU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true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public static final boolean </a:t>
            </a:r>
            <a:r>
              <a:rPr lang="ru-RU" b="1" i="1">
                <a:solidFill>
                  <a:srgbClr val="660E7A"/>
                </a:solidFill>
                <a:latin typeface="Courier New"/>
              </a:rPr>
              <a:t>NOT_RESIDENT </a:t>
            </a:r>
            <a:r>
              <a:rPr lang="ru-RU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false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</a:rPr>
              <a:t>Long 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id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</a:rPr>
              <a:t>String 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firstName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</a:rPr>
              <a:t>String 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lastName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private int 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age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private boolean 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isResident</a:t>
            </a:r>
            <a:r>
              <a:rPr lang="ru-RU">
                <a:solidFill>
                  <a:srgbClr val="000000"/>
                </a:solidFill>
                <a:latin typeface="Courier New"/>
              </a:rPr>
              <a:t>;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public </a:t>
            </a:r>
            <a:r>
              <a:rPr lang="ru-RU">
                <a:solidFill>
                  <a:srgbClr val="000000"/>
                </a:solidFill>
                <a:latin typeface="Courier New"/>
              </a:rPr>
              <a:t>Person() {
    }
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public </a:t>
            </a:r>
            <a:r>
              <a:rPr lang="ru-RU">
                <a:solidFill>
                  <a:srgbClr val="000000"/>
                </a:solidFill>
                <a:latin typeface="Courier New"/>
              </a:rPr>
              <a:t>Person(String firstName, String lastName) {
    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this</a:t>
            </a:r>
            <a:r>
              <a:rPr lang="ru-RU">
                <a:solidFill>
                  <a:srgbClr val="000000"/>
                </a:solidFill>
                <a:latin typeface="Courier New"/>
              </a:rPr>
              <a:t>.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firstName </a:t>
            </a:r>
            <a:r>
              <a:rPr lang="ru-RU">
                <a:solidFill>
                  <a:srgbClr val="000000"/>
                </a:solidFill>
                <a:latin typeface="Courier New"/>
              </a:rPr>
              <a:t>= firstName;
        </a:t>
            </a:r>
            <a:r>
              <a:rPr lang="ru-RU" b="1">
                <a:solidFill>
                  <a:srgbClr val="000080"/>
                </a:solidFill>
                <a:latin typeface="Courier New"/>
              </a:rPr>
              <a:t>this</a:t>
            </a:r>
            <a:r>
              <a:rPr lang="ru-RU">
                <a:solidFill>
                  <a:srgbClr val="000000"/>
                </a:solidFill>
                <a:latin typeface="Courier New"/>
              </a:rPr>
              <a:t>.</a:t>
            </a:r>
            <a:r>
              <a:rPr lang="ru-RU" b="1">
                <a:solidFill>
                  <a:srgbClr val="660E7A"/>
                </a:solidFill>
                <a:latin typeface="Courier New"/>
              </a:rPr>
              <a:t>lastName </a:t>
            </a:r>
            <a:r>
              <a:rPr lang="ru-RU">
                <a:solidFill>
                  <a:srgbClr val="000000"/>
                </a:solidFill>
                <a:latin typeface="Courier New"/>
              </a:rPr>
              <a:t>= lastName;
    } 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ourier New"/>
              </a:rPr>
              <a:t>} </a:t>
            </a:r>
            <a:r>
              <a:rPr lang="ru-RU">
                <a:solidFill>
                  <a:srgbClr val="000000"/>
                </a:solidFill>
                <a:latin typeface="Arial"/>
              </a:rPr>
              <a:t>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8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Конструкторы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63F3D4-273A-4C8B-B783-DCBA0A541157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33</a:t>
            </a:fld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395640" y="1124640"/>
            <a:ext cx="8280720" cy="210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Если не объявлен ни один конструктор, автоматически создается конструктор по умолчанию (без параметров)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Может быть несколько конструкторов с разными входными параметрами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84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Деструктор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268989C-DCC8-424F-977F-40F606E0089A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34</a:t>
            </a:fld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395640" y="1124640"/>
            <a:ext cx="8280720" cy="371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В Java нет деструкторов, сбор мусора автоматический</a:t>
            </a: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Есть метод void finalize(), но пользоваться им не рекомендуется (не известно, когда будет вызван)</a:t>
            </a: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ru-RU" sz="2200">
                <a:solidFill>
                  <a:srgbClr val="000000"/>
                </a:solidFill>
                <a:latin typeface="Calibri"/>
              </a:rPr>
              <a:t> При необходимости освободить ресурсы заводят обычный метод void close() или void dispose() и вызывают его явно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88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Методы</a:t>
            </a:r>
            <a:endParaRPr dirty="0"/>
          </a:p>
        </p:txBody>
      </p:sp>
      <p:sp>
        <p:nvSpPr>
          <p:cNvPr id="189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C42CBD7-9068-4B06-8653-C22E66EFCE41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35</a:t>
            </a:fld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470880" y="836640"/>
            <a:ext cx="8352720" cy="585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class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Person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static final boolean </a:t>
            </a:r>
            <a:r>
              <a:rPr lang="ru-RU" b="1" i="1">
                <a:solidFill>
                  <a:srgbClr val="660E7A"/>
                </a:solidFill>
                <a:latin typeface="Courier New"/>
                <a:ea typeface="Droid Sans Fallback"/>
              </a:rPr>
              <a:t>RESIDENT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=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true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static final boolean </a:t>
            </a:r>
            <a:r>
              <a:rPr lang="ru-RU" b="1" i="1">
                <a:solidFill>
                  <a:srgbClr val="660E7A"/>
                </a:solidFill>
                <a:latin typeface="Courier New"/>
                <a:ea typeface="Droid Sans Fallback"/>
              </a:rPr>
              <a:t>NOT_RESIDENT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=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false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Long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id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String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firstName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private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String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lastName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private int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age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private boolean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isResident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Person()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Person(String firstName, String lastName)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this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.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firstName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= firstName;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this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.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lastName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= lastName;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Long getId()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return 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id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public void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setId(Long id)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    </a:t>
            </a:r>
            <a:r>
              <a:rPr lang="ru-RU" b="1">
                <a:solidFill>
                  <a:srgbClr val="000080"/>
                </a:solidFill>
                <a:latin typeface="Courier New"/>
                <a:ea typeface="Droid Sans Fallback"/>
              </a:rPr>
              <a:t>this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.</a:t>
            </a:r>
            <a:r>
              <a:rPr lang="ru-RU" b="1">
                <a:solidFill>
                  <a:srgbClr val="660E7A"/>
                </a:solidFill>
                <a:latin typeface="Courier New"/>
                <a:ea typeface="Droid Sans Fallback"/>
              </a:rPr>
              <a:t>id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= id;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ourier New"/>
                <a:ea typeface="Droid Sans Fallback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ourier New"/>
                <a:ea typeface="Droid Sans Fallback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92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Методы</a:t>
            </a:r>
            <a:endParaRPr dirty="0"/>
          </a:p>
        </p:txBody>
      </p:sp>
      <p:sp>
        <p:nvSpPr>
          <p:cNvPr id="193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B441E65-3C42-446D-BCA3-81B77F65C2BB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36</a:t>
            </a:fld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470880" y="836640"/>
            <a:ext cx="8352720" cy="553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все аргументы в </a:t>
            </a:r>
            <a:r>
              <a:rPr lang="ru-RU" sz="2200" dirty="0" err="1" smtClean="0">
                <a:solidFill>
                  <a:srgbClr val="000000"/>
                </a:solidFill>
                <a:latin typeface="Calibri"/>
              </a:rPr>
              <a:t>Java</a:t>
            </a: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 передаются при вызове по значению</a:t>
            </a: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при передачи объекта,  передается ссылка на объект способом вызова по значению (т.е. мы все равно ссылаемся на тот-же объект)</a:t>
            </a: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Возможна </a:t>
            </a:r>
            <a:r>
              <a:rPr lang="ru-RU" sz="2200" dirty="0">
                <a:solidFill>
                  <a:srgbClr val="000000"/>
                </a:solidFill>
                <a:latin typeface="Calibri"/>
              </a:rPr>
              <a:t>перегрузка методов (несколько одноименных методов с разными параметрами)</a:t>
            </a:r>
            <a:endParaRPr dirty="0"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libri"/>
                <a:ea typeface="Droid Sans Fallback"/>
              </a:rPr>
              <a:t>Модификатор 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ea typeface="Droid Sans Fallback"/>
              </a:rPr>
              <a:t>static - c</a:t>
            </a:r>
            <a:r>
              <a:rPr lang="ru-RU" sz="2200" dirty="0" err="1" smtClean="0">
                <a:solidFill>
                  <a:srgbClr val="000000"/>
                </a:solidFill>
                <a:latin typeface="Calibri"/>
              </a:rPr>
              <a:t>татические</a:t>
            </a:r>
            <a:r>
              <a:rPr lang="ru-RU" sz="2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alibri"/>
              </a:rPr>
              <a:t>методы относятся не к экземпляру класса, а ко всему классу</a:t>
            </a:r>
            <a:endParaRPr dirty="0"/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>
                <a:solidFill>
                  <a:srgbClr val="000000"/>
                </a:solidFill>
                <a:latin typeface="Calibri"/>
                <a:ea typeface="Droid Sans Fallback"/>
              </a:rPr>
              <a:t>Модификатор </a:t>
            </a:r>
            <a:r>
              <a:rPr lang="ru-RU" sz="2200" dirty="0" err="1" smtClean="0">
                <a:solidFill>
                  <a:srgbClr val="000000"/>
                </a:solidFill>
                <a:latin typeface="Calibri"/>
                <a:ea typeface="Droid Sans Fallback"/>
              </a:rPr>
              <a:t>final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lang="ru-RU" sz="2200" dirty="0" smtClean="0">
              <a:solidFill>
                <a:srgbClr val="000000"/>
              </a:solidFill>
              <a:latin typeface="Calibri"/>
              <a:ea typeface="Droid Sans Fallback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endParaRPr lang="ru-RU" sz="2200" dirty="0" smtClean="0">
              <a:solidFill>
                <a:srgbClr val="000000"/>
              </a:solidFill>
              <a:latin typeface="Calibri"/>
              <a:ea typeface="Droid Sans Fallback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92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final</a:t>
            </a:r>
            <a:endParaRPr dirty="0"/>
          </a:p>
        </p:txBody>
      </p:sp>
      <p:sp>
        <p:nvSpPr>
          <p:cNvPr id="193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B441E65-3C42-446D-BCA3-81B77F65C2BB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37</a:t>
            </a:fld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470880" y="836640"/>
            <a:ext cx="8352720" cy="53286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Поля не могут быть изменены, методы переопределены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Классы нельзя наследовать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Этот модификатор применяется только к классам, методам и переменным (также и к локальным переменным)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Аргументы методов, обозначенные как </a:t>
            </a:r>
            <a:r>
              <a:rPr lang="ru-RU" sz="2000" dirty="0" err="1">
                <a:latin typeface="Calibri" panose="020F0502020204030204" pitchFamily="34" charset="0"/>
              </a:rPr>
              <a:t>final</a:t>
            </a:r>
            <a:r>
              <a:rPr lang="ru-RU" sz="2000" dirty="0">
                <a:latin typeface="Calibri" panose="020F0502020204030204" pitchFamily="34" charset="0"/>
              </a:rPr>
              <a:t>, предназначены только для чтения, при попытке изменения будет ошибка компиляции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Переменные </a:t>
            </a:r>
            <a:r>
              <a:rPr lang="ru-RU" sz="2000" dirty="0" err="1">
                <a:latin typeface="Calibri" panose="020F0502020204030204" pitchFamily="34" charset="0"/>
              </a:rPr>
              <a:t>final</a:t>
            </a:r>
            <a:r>
              <a:rPr lang="ru-RU" sz="2000" dirty="0">
                <a:latin typeface="Calibri" panose="020F0502020204030204" pitchFamily="34" charset="0"/>
              </a:rPr>
              <a:t> не инициализируются по умолчанию, им необходимо явно присвоить значение при объявлении или в конструкторе, иначе – ошибка компиляции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Если </a:t>
            </a:r>
            <a:r>
              <a:rPr lang="ru-RU" sz="2000" dirty="0" err="1">
                <a:latin typeface="Calibri" panose="020F0502020204030204" pitchFamily="34" charset="0"/>
              </a:rPr>
              <a:t>final</a:t>
            </a:r>
            <a:r>
              <a:rPr lang="ru-RU" sz="2000" dirty="0">
                <a:latin typeface="Calibri" panose="020F0502020204030204" pitchFamily="34" charset="0"/>
              </a:rPr>
              <a:t> переменная содержит ссылку на объект, объект может быть изменен, но переменная всегда будет ссылаться на тот же самый объект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Calibri" panose="020F0502020204030204" pitchFamily="34" charset="0"/>
              </a:rPr>
              <a:t>Если </a:t>
            </a:r>
            <a:r>
              <a:rPr lang="ru-RU" sz="2000" dirty="0">
                <a:latin typeface="Calibri" panose="020F0502020204030204" pitchFamily="34" charset="0"/>
              </a:rPr>
              <a:t>класс объявлен </a:t>
            </a:r>
            <a:r>
              <a:rPr lang="ru-RU" sz="2000" dirty="0" err="1">
                <a:latin typeface="Calibri" panose="020F0502020204030204" pitchFamily="34" charset="0"/>
              </a:rPr>
              <a:t>final</a:t>
            </a:r>
            <a:r>
              <a:rPr lang="ru-RU" sz="2000" dirty="0">
                <a:latin typeface="Calibri" panose="020F0502020204030204" pitchFamily="34" charset="0"/>
              </a:rPr>
              <a:t> и </a:t>
            </a:r>
            <a:r>
              <a:rPr lang="ru-RU" sz="2000" dirty="0" err="1">
                <a:latin typeface="Calibri" panose="020F0502020204030204" pitchFamily="34" charset="0"/>
              </a:rPr>
              <a:t>abstract</a:t>
            </a:r>
            <a:r>
              <a:rPr lang="ru-RU" sz="2000" dirty="0">
                <a:latin typeface="Calibri" panose="020F0502020204030204" pitchFamily="34" charset="0"/>
              </a:rPr>
              <a:t> (взаимоисключающие понятия), произойдет ошибка компиляции 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Calibri" panose="020F0502020204030204" pitchFamily="34" charset="0"/>
              </a:rPr>
              <a:t>Так как </a:t>
            </a:r>
            <a:r>
              <a:rPr lang="ru-RU" sz="2000" dirty="0" err="1">
                <a:latin typeface="Calibri" panose="020F0502020204030204" pitchFamily="34" charset="0"/>
              </a:rPr>
              <a:t>final</a:t>
            </a:r>
            <a:r>
              <a:rPr lang="ru-RU" sz="2000" dirty="0">
                <a:latin typeface="Calibri" panose="020F0502020204030204" pitchFamily="34" charset="0"/>
              </a:rPr>
              <a:t> класс не может наследоваться, его методы никогда не могут быть переопределены </a:t>
            </a:r>
          </a:p>
          <a:p>
            <a:pPr>
              <a:lnSpc>
                <a:spcPct val="2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78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04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Абстрактные классы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644C302-0536-4D6E-875A-4B19F5022393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38</a:t>
            </a:fld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0" y="1862280"/>
            <a:ext cx="8856000" cy="3990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ru-RU" sz="2200" b="1">
                <a:solidFill>
                  <a:srgbClr val="000080"/>
                </a:solidFill>
                <a:latin typeface="DejaVu Sans Mono"/>
              </a:rPr>
              <a:t>public abstract class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ClientImpl {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private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Long </a:t>
            </a:r>
            <a:r>
              <a:rPr lang="ru-RU" sz="2200" b="1">
                <a:solidFill>
                  <a:srgbClr val="660E7A"/>
                </a:solidFill>
                <a:latin typeface="DejaVu Sans Mono"/>
              </a:rPr>
              <a:t>id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;</a:t>
            </a:r>
            <a:endParaRPr/>
          </a:p>
          <a:p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public abstract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String getFullName();</a:t>
            </a:r>
            <a:endParaRPr/>
          </a:p>
          <a:p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public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Long getId() {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return </a:t>
            </a:r>
            <a:r>
              <a:rPr lang="ru-RU" sz="2200" b="1">
                <a:solidFill>
                  <a:srgbClr val="660E7A"/>
                </a:solidFill>
                <a:latin typeface="DejaVu Sans Mono"/>
              </a:rPr>
              <a:t>id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;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}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public void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setId(Long id) {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    </a:t>
            </a:r>
            <a:r>
              <a:rPr lang="ru-RU" sz="2200" b="1">
                <a:solidFill>
                  <a:srgbClr val="000080"/>
                </a:solidFill>
                <a:latin typeface="DejaVu Sans Mono"/>
              </a:rPr>
              <a:t>this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.</a:t>
            </a:r>
            <a:r>
              <a:rPr lang="ru-RU" sz="2200" b="1">
                <a:solidFill>
                  <a:srgbClr val="660E7A"/>
                </a:solidFill>
                <a:latin typeface="DejaVu Sans Mono"/>
              </a:rPr>
              <a:t>id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= id;</a:t>
            </a:r>
            <a:endParaRPr/>
          </a:p>
          <a:p>
            <a:r>
              <a:rPr lang="ru-RU" sz="2200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200">
                <a:solidFill>
                  <a:srgbClr val="000000"/>
                </a:solidFill>
                <a:latin typeface="DejaVu Sans Mono"/>
              </a:rPr>
              <a:t>}</a:t>
            </a:r>
            <a:endParaRPr/>
          </a:p>
          <a:p>
            <a:r>
              <a:rPr lang="ru-RU" sz="22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08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>
                <a:solidFill>
                  <a:srgbClr val="008000"/>
                </a:solidFill>
                <a:latin typeface="Calibri"/>
              </a:rPr>
              <a:t>Абстрактные классы</a:t>
            </a:r>
            <a:endParaRPr/>
          </a:p>
        </p:txBody>
      </p:sp>
      <p:sp>
        <p:nvSpPr>
          <p:cNvPr id="209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4265B4-44FF-40E8-AF9C-4BA15EFB0135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39</a:t>
            </a:fld>
            <a:endParaRPr/>
          </a:p>
        </p:txBody>
      </p:sp>
      <p:sp>
        <p:nvSpPr>
          <p:cNvPr id="210" name="TextShape 4"/>
          <p:cNvSpPr txBox="1"/>
          <p:nvPr/>
        </p:nvSpPr>
        <p:spPr>
          <a:xfrm>
            <a:off x="323528" y="1124744"/>
            <a:ext cx="8532472" cy="46566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Применяется только для методов и классов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У абстрактных методов нет тела метода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Является противоположностью </a:t>
            </a:r>
            <a:r>
              <a:rPr lang="ru-RU" sz="2200" dirty="0" err="1">
                <a:latin typeface="Calibri" panose="020F0502020204030204" pitchFamily="34" charset="0"/>
              </a:rPr>
              <a:t>final</a:t>
            </a:r>
            <a:r>
              <a:rPr lang="ru-RU" sz="2200" dirty="0">
                <a:latin typeface="Calibri" panose="020F0502020204030204" pitchFamily="34" charset="0"/>
              </a:rPr>
              <a:t>: </a:t>
            </a:r>
            <a:r>
              <a:rPr lang="ru-RU" sz="2200" dirty="0" err="1">
                <a:latin typeface="Calibri" panose="020F0502020204030204" pitchFamily="34" charset="0"/>
              </a:rPr>
              <a:t>final</a:t>
            </a:r>
            <a:r>
              <a:rPr lang="ru-RU" sz="2200" dirty="0">
                <a:latin typeface="Calibri" panose="020F0502020204030204" pitchFamily="34" charset="0"/>
              </a:rPr>
              <a:t> класс не может наследоваться, </a:t>
            </a:r>
            <a:r>
              <a:rPr lang="ru-RU" sz="2200" dirty="0" err="1">
                <a:latin typeface="Calibri" panose="020F0502020204030204" pitchFamily="34" charset="0"/>
              </a:rPr>
              <a:t>abstract</a:t>
            </a:r>
            <a:r>
              <a:rPr lang="ru-RU" sz="2200" dirty="0">
                <a:latin typeface="Calibri" panose="020F0502020204030204" pitchFamily="34" charset="0"/>
              </a:rPr>
              <a:t> класс обязан наследоваться</a:t>
            </a:r>
            <a:endParaRPr sz="2200" dirty="0">
              <a:latin typeface="Calibri" panose="020F0502020204030204" pitchFamily="34" charset="0"/>
            </a:endParaRPr>
          </a:p>
          <a:p>
            <a:r>
              <a:rPr lang="ru-RU" sz="2200" dirty="0">
                <a:latin typeface="Calibri" panose="020F0502020204030204" pitchFamily="34" charset="0"/>
              </a:rPr>
              <a:t> </a:t>
            </a:r>
            <a:endParaRPr sz="2200" dirty="0">
              <a:latin typeface="Calibri" panose="020F0502020204030204" pitchFamily="34" charset="0"/>
            </a:endParaRPr>
          </a:p>
          <a:p>
            <a:r>
              <a:rPr lang="ru-RU" sz="2200" dirty="0">
                <a:latin typeface="Calibri" panose="020F0502020204030204" pitchFamily="34" charset="0"/>
              </a:rPr>
              <a:t>Класс должен быть объявлен как </a:t>
            </a:r>
            <a:r>
              <a:rPr lang="ru-RU" sz="2200" dirty="0" err="1">
                <a:latin typeface="Calibri" panose="020F0502020204030204" pitchFamily="34" charset="0"/>
              </a:rPr>
              <a:t>abstract</a:t>
            </a:r>
            <a:r>
              <a:rPr lang="ru-RU" sz="2200" dirty="0">
                <a:latin typeface="Calibri" panose="020F0502020204030204" pitchFamily="34" charset="0"/>
              </a:rPr>
              <a:t> если: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	он содержит хотя бы один абстрактный метод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	он не предоставляет реализацию наследуемых абстрактных методов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	он не предоставляет реализацию методов интерфейса, реализацию которого он объявил </a:t>
            </a:r>
            <a:endParaRPr sz="22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200" dirty="0">
                <a:latin typeface="Calibri" panose="020F0502020204030204" pitchFamily="34" charset="0"/>
              </a:rPr>
              <a:t>	необходимо запретить создание экземпляров класса</a:t>
            </a:r>
            <a:endParaRPr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Boolean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80728"/>
            <a:ext cx="84249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Литералы: </a:t>
            </a:r>
            <a:r>
              <a:rPr lang="en-US" sz="2200" dirty="0" smtClean="0">
                <a:latin typeface="Calibri" pitchFamily="34" charset="0"/>
              </a:rPr>
              <a:t>false, true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Результат любого сравнения — </a:t>
            </a:r>
            <a:r>
              <a:rPr lang="en-US" sz="2200" dirty="0" err="1" smtClean="0">
                <a:latin typeface="Calibri" pitchFamily="34" charset="0"/>
              </a:rPr>
              <a:t>boolean</a:t>
            </a:r>
            <a:r>
              <a:rPr lang="en-US" sz="2200" dirty="0" smtClean="0">
                <a:latin typeface="Calibri" pitchFamily="34" charset="0"/>
              </a:rPr>
              <a:t>:</a:t>
            </a:r>
          </a:p>
          <a:p>
            <a:r>
              <a:rPr lang="en-US" sz="2200" dirty="0" smtClean="0">
                <a:latin typeface="Calibri" pitchFamily="34" charset="0"/>
              </a:rPr>
              <a:t>   </a:t>
            </a:r>
            <a:r>
              <a:rPr lang="ru-RU" sz="2200" dirty="0" smtClean="0">
                <a:latin typeface="Calibri" pitchFamily="34" charset="0"/>
              </a:rPr>
              <a:t>&lt; &gt; ==</a:t>
            </a:r>
          </a:p>
          <a:p>
            <a:r>
              <a:rPr lang="en-US" sz="2200" dirty="0" smtClean="0">
                <a:latin typeface="Calibri" pitchFamily="34" charset="0"/>
              </a:rPr>
              <a:t>   </a:t>
            </a:r>
            <a:r>
              <a:rPr lang="ru-RU" sz="2200" dirty="0" smtClean="0">
                <a:latin typeface="Calibri" pitchFamily="34" charset="0"/>
              </a:rPr>
              <a:t>&lt;= &gt;= !=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Нет преобразования между </a:t>
            </a:r>
            <a:r>
              <a:rPr lang="ru-RU" sz="2200" dirty="0" err="1" smtClean="0">
                <a:latin typeface="Calibri" pitchFamily="34" charset="0"/>
              </a:rPr>
              <a:t>boolean</a:t>
            </a:r>
            <a:r>
              <a:rPr lang="ru-RU" sz="2200" dirty="0" smtClean="0">
                <a:latin typeface="Calibri" pitchFamily="34" charset="0"/>
              </a:rPr>
              <a:t> и другими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примитивными типами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66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9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Интерфейсы</a:t>
            </a:r>
            <a:endParaRPr dirty="0"/>
          </a:p>
        </p:txBody>
      </p:sp>
      <p:sp>
        <p:nvSpPr>
          <p:cNvPr id="19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59D76F2-DBFE-4E29-A327-97FA9E24FCBB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40</a:t>
            </a:fld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251640" y="923040"/>
            <a:ext cx="8640720" cy="2438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200" b="1">
                <a:solidFill>
                  <a:srgbClr val="000080"/>
                </a:solidFill>
                <a:latin typeface="Courier New"/>
              </a:rPr>
              <a:t>public interface 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Client {
    Integer </a:t>
            </a:r>
            <a:r>
              <a:rPr lang="ru-RU" sz="2200" b="1" i="1">
                <a:solidFill>
                  <a:srgbClr val="660E7A"/>
                </a:solidFill>
                <a:latin typeface="Courier New"/>
              </a:rPr>
              <a:t>PERSON_TYPE 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sz="2200">
                <a:solidFill>
                  <a:srgbClr val="0000FF"/>
                </a:solidFill>
                <a:latin typeface="Courier New"/>
              </a:rPr>
              <a:t>1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;
    Integer </a:t>
            </a:r>
            <a:r>
              <a:rPr lang="ru-RU" sz="2200" b="1" i="1">
                <a:solidFill>
                  <a:srgbClr val="660E7A"/>
                </a:solidFill>
                <a:latin typeface="Courier New"/>
              </a:rPr>
              <a:t>COMPANY_TYPE 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sz="2200">
                <a:solidFill>
                  <a:srgbClr val="0000FF"/>
                </a:solidFill>
                <a:latin typeface="Courier New"/>
              </a:rPr>
              <a:t>2</a:t>
            </a:r>
            <a:r>
              <a:rPr lang="ru-RU" sz="2200">
                <a:solidFill>
                  <a:srgbClr val="000000"/>
                </a:solidFill>
                <a:latin typeface="Courier New"/>
              </a:rPr>
              <a:t>;
    String getFullName();
}</a:t>
            </a:r>
            <a:r>
              <a:rPr lang="ru-RU" sz="2200">
                <a:solidFill>
                  <a:srgbClr val="000000"/>
                </a:solidFill>
                <a:latin typeface="Arial"/>
              </a:rPr>
              <a:t>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0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Интерфейсы</a:t>
            </a:r>
            <a:endParaRPr dirty="0"/>
          </a:p>
        </p:txBody>
      </p:sp>
      <p:sp>
        <p:nvSpPr>
          <p:cNvPr id="20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6953829-ADF9-4F37-8E5E-8459C4AD793F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41</a:t>
            </a:fld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323640" y="980728"/>
            <a:ext cx="8712720" cy="4536504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anchor="ctr"/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Методы всегда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и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abstract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даже если это не объявлено</a:t>
            </a:r>
            <a:endParaRPr sz="2200" dirty="0" smtClean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Методы не могут быть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static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final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strictfp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native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private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protected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sz="2200" dirty="0" smtClean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Переменные только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static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final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даже если это не объявлено </a:t>
            </a:r>
            <a:endParaRPr sz="2200" dirty="0" smtClean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Переменные не могут быть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strictfp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native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private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protected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sz="2200" dirty="0" smtClean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Courier New"/>
              <a:buChar char="o"/>
            </a:pP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Может только наследовать (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extends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другой интерфейс, но не реализовывать интерфейс или класс (</a:t>
            </a:r>
            <a:r>
              <a:rPr lang="ru-RU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implements</a:t>
            </a:r>
            <a:r>
              <a:rPr lang="ru-RU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  <a:endParaRPr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0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Наследование</a:t>
            </a:r>
            <a:endParaRPr dirty="0"/>
          </a:p>
        </p:txBody>
      </p:sp>
      <p:sp>
        <p:nvSpPr>
          <p:cNvPr id="20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6953829-ADF9-4F37-8E5E-8459C4AD793F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42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1124744"/>
            <a:ext cx="82912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public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class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Person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extends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ClientImpl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 {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   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private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String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b="1" dirty="0" err="1" smtClean="0">
                <a:solidFill>
                  <a:srgbClr val="660E7A"/>
                </a:solidFill>
                <a:effectLst/>
                <a:latin typeface="DejaVu Sans Mono"/>
                <a:ea typeface="Droid Sans Fallback"/>
                <a:cs typeface="Liberation Mono"/>
              </a:rPr>
              <a:t>firstName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;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   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private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String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b="1" dirty="0" err="1" smtClean="0">
                <a:solidFill>
                  <a:srgbClr val="660E7A"/>
                </a:solidFill>
                <a:effectLst/>
                <a:latin typeface="DejaVu Sans Mono"/>
                <a:ea typeface="Droid Sans Fallback"/>
                <a:cs typeface="Liberation Mono"/>
              </a:rPr>
              <a:t>lastName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;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 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    </a:t>
            </a:r>
            <a:r>
              <a:rPr lang="ru-RU" dirty="0" smtClean="0">
                <a:solidFill>
                  <a:srgbClr val="808000"/>
                </a:solidFill>
                <a:effectLst/>
                <a:latin typeface="DejaVu Sans Mono"/>
                <a:ea typeface="Droid Sans Fallback"/>
                <a:cs typeface="Liberation Mono"/>
              </a:rPr>
              <a:t>@</a:t>
            </a:r>
            <a:r>
              <a:rPr lang="ru-RU" dirty="0" err="1" smtClean="0">
                <a:solidFill>
                  <a:srgbClr val="808000"/>
                </a:solidFill>
                <a:effectLst/>
                <a:latin typeface="DejaVu Sans Mono"/>
                <a:ea typeface="Droid Sans Fallback"/>
                <a:cs typeface="Liberation Mono"/>
              </a:rPr>
              <a:t>Override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808000"/>
                </a:solidFill>
                <a:effectLst/>
                <a:latin typeface="Liberation Mono"/>
                <a:ea typeface="Droid Sans Fallback"/>
                <a:cs typeface="Liberation Mono"/>
              </a:rPr>
              <a:t>   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public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String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getFullName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() {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        </a:t>
            </a:r>
            <a:r>
              <a:rPr lang="ru-RU" b="1" dirty="0" err="1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return</a:t>
            </a:r>
            <a:r>
              <a:rPr lang="ru-RU" b="1" dirty="0" smtClean="0">
                <a:solidFill>
                  <a:srgbClr val="000080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b="1" dirty="0" err="1" smtClean="0">
                <a:solidFill>
                  <a:srgbClr val="660E7A"/>
                </a:solidFill>
                <a:effectLst/>
                <a:latin typeface="DejaVu Sans Mono"/>
                <a:ea typeface="Droid Sans Fallback"/>
                <a:cs typeface="Liberation Mono"/>
              </a:rPr>
              <a:t>firstName</a:t>
            </a:r>
            <a:r>
              <a:rPr lang="ru-RU" b="1" dirty="0" smtClean="0">
                <a:solidFill>
                  <a:srgbClr val="660E7A"/>
                </a:solidFill>
                <a:effectLst/>
                <a:latin typeface="DejaVu Sans Mono"/>
                <a:ea typeface="Droid Sans Fallback"/>
                <a:cs typeface="Liberation Mono"/>
              </a:rPr>
              <a:t> 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+ </a:t>
            </a:r>
            <a:r>
              <a:rPr lang="ru-RU" b="1" dirty="0" smtClean="0">
                <a:solidFill>
                  <a:srgbClr val="008000"/>
                </a:solidFill>
                <a:effectLst/>
                <a:latin typeface="DejaVu Sans Mono"/>
                <a:ea typeface="Droid Sans Fallback"/>
                <a:cs typeface="Liberation Mono"/>
              </a:rPr>
              <a:t>" " 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+ </a:t>
            </a:r>
            <a:r>
              <a:rPr lang="ru-RU" b="1" dirty="0" err="1" smtClean="0">
                <a:solidFill>
                  <a:srgbClr val="660E7A"/>
                </a:solidFill>
                <a:effectLst/>
                <a:latin typeface="DejaVu Sans Mono"/>
                <a:ea typeface="Droid Sans Fallback"/>
                <a:cs typeface="Liberation Mono"/>
              </a:rPr>
              <a:t>lastName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;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effectLst/>
                <a:latin typeface="Liberation Mono"/>
                <a:ea typeface="Droid Sans Fallback"/>
                <a:cs typeface="Liberation Mono"/>
              </a:rPr>
              <a:t>    </a:t>
            </a: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}</a:t>
            </a:r>
            <a:endParaRPr lang="ru-RU" sz="1200" dirty="0" smtClean="0">
              <a:effectLst/>
              <a:latin typeface="Liberation Mono"/>
              <a:ea typeface="Droid Sans Fallback"/>
              <a:cs typeface="Liberation Mono"/>
            </a:endParaRPr>
          </a:p>
          <a:p>
            <a:pPr>
              <a:spcAft>
                <a:spcPts val="1415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DejaVu Sans Mono"/>
                <a:ea typeface="Droid Sans Fallback"/>
                <a:cs typeface="Liberation Mono"/>
              </a:rPr>
              <a:t>}</a:t>
            </a:r>
            <a:endParaRPr lang="ru-RU" sz="1200" dirty="0">
              <a:effectLst/>
              <a:latin typeface="Liberation Mono"/>
              <a:ea typeface="Droid Sans Fallback"/>
              <a:cs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2716149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2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Модификаторы</a:t>
            </a:r>
            <a:endParaRPr dirty="0"/>
          </a:p>
        </p:txBody>
      </p:sp>
      <p:sp>
        <p:nvSpPr>
          <p:cNvPr id="213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71411C2-17ED-4428-9CA6-2500F2A19E0B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43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29045"/>
              </p:ext>
            </p:extLst>
          </p:nvPr>
        </p:nvGraphicFramePr>
        <p:xfrm>
          <a:off x="467544" y="908719"/>
          <a:ext cx="8352927" cy="5393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126"/>
                <a:gridCol w="752179"/>
                <a:gridCol w="1898135"/>
                <a:gridCol w="1440160"/>
                <a:gridCol w="720080"/>
                <a:gridCol w="1080120"/>
                <a:gridCol w="1152127"/>
              </a:tblGrid>
              <a:tr h="311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Класс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Внутренний класс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Переменная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Метод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Конструктор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Логический блок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10056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public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 (кроме локальных и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3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protected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1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 (кроме локальных и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 (и для локальной переменной)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private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 (кроме локальных и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 (кроме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 (и для локальной переменной)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abstract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 (кроме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static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 (кроме локальных и анонимных классов)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9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effectLst/>
                          <a:latin typeface="Calibri" panose="020F0502020204030204" pitchFamily="34" charset="0"/>
                        </a:rPr>
                        <a:t>native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9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</a:rPr>
                        <a:t>strictfp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0" marR="10056" marT="0" marB="100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903000" y="63813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93802A2-CBBC-4D20-BF5D-AECF5ADDD34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  <a:latin typeface="Calibri"/>
              </a:rPr>
              <a:t>Boolean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1052730"/>
          <a:ext cx="7296472" cy="4979670"/>
        </p:xfrm>
        <a:graphic>
          <a:graphicData uri="http://schemas.openxmlformats.org/drawingml/2006/table">
            <a:tbl>
              <a:tblPr/>
              <a:tblGrid>
                <a:gridCol w="3648236"/>
                <a:gridCol w="3648236"/>
              </a:tblGrid>
              <a:tr h="2974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Оператор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Calibri" pitchFamily="34" charset="0"/>
                          <a:ea typeface="Times New Roman"/>
                          <a:cs typeface="Times New Roman"/>
                        </a:rPr>
                        <a:t>Описание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&amp;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Логическое AND (И)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&amp;&amp;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Сокращённое AND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|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Логическое OR (ИЛИ)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||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Сокращённое OR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^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Логическое XOR (исключающее OR (ИЛИ))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!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Логическое унарное NOT (НЕ)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&amp;=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AND с присваиванием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|=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OR с присваиванием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^=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XOR с присваиванием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==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Равно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!=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Calibri" pitchFamily="34" charset="0"/>
                          <a:ea typeface="Times New Roman"/>
                          <a:cs typeface="Times New Roman"/>
                        </a:rPr>
                        <a:t>Не равно</a:t>
                      </a:r>
                      <a:endParaRPr lang="ru-RU" sz="18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?: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Тернарный (троичный) условный оператор</a:t>
                      </a:r>
                      <a:endParaRPr lang="ru-RU" sz="18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366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Символьные значения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08720"/>
            <a:ext cx="8496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 err="1" smtClean="0">
                <a:latin typeface="Calibri" pitchFamily="34" charset="0"/>
              </a:rPr>
              <a:t>char</a:t>
            </a:r>
            <a:r>
              <a:rPr lang="ru-RU" sz="2200" dirty="0" smtClean="0">
                <a:latin typeface="Calibri" pitchFamily="34" charset="0"/>
              </a:rPr>
              <a:t> — 16 бит, </a:t>
            </a:r>
            <a:r>
              <a:rPr lang="ru-RU" sz="2200" dirty="0" err="1" smtClean="0">
                <a:latin typeface="Calibri" pitchFamily="34" charset="0"/>
              </a:rPr>
              <a:t>беззнаковый</a:t>
            </a:r>
            <a:r>
              <a:rPr lang="ru-RU" sz="2200" dirty="0" smtClean="0">
                <a:latin typeface="Calibri" pitchFamily="34" charset="0"/>
              </a:rPr>
              <a:t> (0 .. 2</a:t>
            </a:r>
            <a:r>
              <a:rPr lang="en-US" sz="2200" dirty="0" smtClean="0">
                <a:latin typeface="Calibri" pitchFamily="34" charset="0"/>
              </a:rPr>
              <a:t>^</a:t>
            </a:r>
            <a:r>
              <a:rPr lang="ru-RU" sz="2200" dirty="0" smtClean="0">
                <a:latin typeface="Calibri" pitchFamily="34" charset="0"/>
              </a:rPr>
              <a:t>16 − 1)</a:t>
            </a: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Представляет номер символа в кодировке </a:t>
            </a:r>
            <a:r>
              <a:rPr lang="ru-RU" sz="2200" dirty="0" err="1" smtClean="0">
                <a:latin typeface="Calibri" pitchFamily="34" charset="0"/>
              </a:rPr>
              <a:t>Unicode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Литералы:</a:t>
            </a:r>
          </a:p>
          <a:p>
            <a:r>
              <a:rPr lang="en-US" sz="2200" dirty="0" smtClean="0">
                <a:latin typeface="Calibri" pitchFamily="34" charset="0"/>
              </a:rPr>
              <a:t>	</a:t>
            </a:r>
            <a:r>
              <a:rPr lang="ru-RU" sz="2200" dirty="0" smtClean="0">
                <a:latin typeface="Calibri" pitchFamily="34" charset="0"/>
              </a:rPr>
              <a:t>символ в одинарных кавычках: ’</a:t>
            </a:r>
            <a:r>
              <a:rPr lang="ru-RU" sz="2200" dirty="0" err="1" smtClean="0">
                <a:latin typeface="Calibri" pitchFamily="34" charset="0"/>
              </a:rPr>
              <a:t>a</a:t>
            </a:r>
            <a:r>
              <a:rPr lang="ru-RU" sz="2200" dirty="0" smtClean="0">
                <a:latin typeface="Calibri" pitchFamily="34" charset="0"/>
              </a:rPr>
              <a:t>’</a:t>
            </a:r>
          </a:p>
          <a:p>
            <a:r>
              <a:rPr lang="en-US" sz="2200" dirty="0" smtClean="0">
                <a:latin typeface="Calibri" pitchFamily="34" charset="0"/>
              </a:rPr>
              <a:t>	</a:t>
            </a:r>
            <a:r>
              <a:rPr lang="ru-RU" sz="2200" dirty="0" smtClean="0">
                <a:latin typeface="Calibri" pitchFamily="34" charset="0"/>
              </a:rPr>
              <a:t>шестнадцатеричный код символа: ’\</a:t>
            </a:r>
            <a:r>
              <a:rPr lang="en-US" sz="2200" dirty="0" smtClean="0">
                <a:latin typeface="Calibri" pitchFamily="34" charset="0"/>
              </a:rPr>
              <a:t>u78bc’</a:t>
            </a:r>
          </a:p>
          <a:p>
            <a:r>
              <a:rPr lang="en-US" sz="2200" dirty="0" smtClean="0">
                <a:latin typeface="Calibri" pitchFamily="34" charset="0"/>
              </a:rPr>
              <a:t>	</a:t>
            </a:r>
            <a:r>
              <a:rPr lang="ru-RU" sz="2200" dirty="0" err="1" smtClean="0">
                <a:latin typeface="Calibri" pitchFamily="34" charset="0"/>
              </a:rPr>
              <a:t>спецпоследовательности</a:t>
            </a:r>
            <a:r>
              <a:rPr lang="ru-RU" sz="2200" dirty="0" smtClean="0">
                <a:latin typeface="Calibri" pitchFamily="34" charset="0"/>
              </a:rPr>
              <a:t>: ’\</a:t>
            </a:r>
            <a:r>
              <a:rPr lang="ru-RU" sz="2200" dirty="0" err="1" smtClean="0">
                <a:latin typeface="Calibri" pitchFamily="34" charset="0"/>
              </a:rPr>
              <a:t>t</a:t>
            </a:r>
            <a:r>
              <a:rPr lang="ru-RU" sz="2200" dirty="0" smtClean="0">
                <a:latin typeface="Calibri" pitchFamily="34" charset="0"/>
              </a:rPr>
              <a:t>’, ’\</a:t>
            </a:r>
            <a:r>
              <a:rPr lang="ru-RU" sz="2200" dirty="0" err="1" smtClean="0">
                <a:latin typeface="Calibri" pitchFamily="34" charset="0"/>
              </a:rPr>
              <a:t>n</a:t>
            </a:r>
            <a:r>
              <a:rPr lang="ru-RU" sz="2200" dirty="0" smtClean="0">
                <a:latin typeface="Calibri" pitchFamily="34" charset="0"/>
              </a:rPr>
              <a:t>’, ’\</a:t>
            </a:r>
            <a:r>
              <a:rPr lang="ru-RU" sz="2200" dirty="0" err="1" smtClean="0">
                <a:latin typeface="Calibri" pitchFamily="34" charset="0"/>
              </a:rPr>
              <a:t>r</a:t>
            </a:r>
            <a:r>
              <a:rPr lang="ru-RU" sz="2200" dirty="0" smtClean="0">
                <a:latin typeface="Calibri" pitchFamily="34" charset="0"/>
              </a:rPr>
              <a:t>’, ’\”, ’\\’</a:t>
            </a:r>
            <a:endParaRPr lang="en-US" sz="22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  <a:p>
            <a:r>
              <a:rPr lang="ru-RU" sz="2200" dirty="0" smtClean="0">
                <a:latin typeface="Calibri" pitchFamily="34" charset="0"/>
              </a:rPr>
              <a:t>Свободно конвертируется в числовые типы и обратно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66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Простые типы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58127"/>
              </p:ext>
            </p:extLst>
          </p:nvPr>
        </p:nvGraphicFramePr>
        <p:xfrm>
          <a:off x="179513" y="1052736"/>
          <a:ext cx="8712968" cy="18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304"/>
                <a:gridCol w="895725"/>
                <a:gridCol w="3117385"/>
                <a:gridCol w="331555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Тип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Бит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 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itchFamily="34" charset="0"/>
                        </a:rPr>
                        <a:t>8</a:t>
                      </a:r>
                      <a:endParaRPr lang="ru-RU" sz="18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itchFamily="34" charset="0"/>
                        </a:rPr>
                        <a:t>−128</a:t>
                      </a:r>
                      <a:endParaRPr lang="ru-RU" sz="18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itchFamily="34" charset="0"/>
                        </a:rPr>
                        <a:t>+ 127</a:t>
                      </a:r>
                      <a:endParaRPr lang="ru-RU" sz="18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 pitchFamily="34" charset="0"/>
                        </a:rPr>
                        <a:t>16</a:t>
                      </a:r>
                      <a:endParaRPr lang="ru-RU" sz="18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15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  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-32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768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+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15 </a:t>
                      </a: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  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767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32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31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  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-2 147 483 648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+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31 </a:t>
                      </a: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1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  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2 147 483 647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64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63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-9223372036854775808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+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2</a:t>
                      </a: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^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63 </a:t>
                      </a:r>
                      <a:r>
                        <a:rPr lang="ru-RU" sz="1800" dirty="0">
                          <a:effectLst/>
                          <a:latin typeface="Calibri" pitchFamily="34" charset="0"/>
                        </a:rPr>
                        <a:t>− </a:t>
                      </a:r>
                      <a:r>
                        <a:rPr lang="ru-RU" sz="1800" dirty="0" smtClean="0">
                          <a:effectLst/>
                          <a:latin typeface="Calibri" pitchFamily="34" charset="0"/>
                        </a:rPr>
                        <a:t>1</a:t>
                      </a:r>
                      <a:endParaRPr lang="en-US" sz="1800" dirty="0" smtClean="0">
                        <a:effectLst/>
                        <a:latin typeface="Calibri" pitchFamily="34" charset="0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itchFamily="34" charset="0"/>
                        </a:rPr>
                        <a:t>(</a:t>
                      </a:r>
                      <a:r>
                        <a:rPr lang="ru-RU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922337203685477580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7)</a:t>
                      </a:r>
                      <a:endParaRPr lang="ru-RU" sz="18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3645024"/>
            <a:ext cx="8712968" cy="135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Размер фиксирован, одинаков для всех платформ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Все типы знаковые, </a:t>
            </a:r>
            <a:r>
              <a:rPr lang="ru-RU" sz="2200" dirty="0" err="1" smtClean="0">
                <a:latin typeface="Calibri" pitchFamily="34" charset="0"/>
              </a:rPr>
              <a:t>беззнаковых</a:t>
            </a:r>
            <a:r>
              <a:rPr lang="ru-RU" sz="2200" dirty="0" smtClean="0">
                <a:latin typeface="Calibri" pitchFamily="34" charset="0"/>
              </a:rPr>
              <a:t> вариантов нет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Литералы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08720"/>
            <a:ext cx="6462464" cy="4060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Десятичное число: 123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Восьмеричное число: 0123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Шестнадцатеричное число: 0</a:t>
            </a:r>
            <a:r>
              <a:rPr lang="en-US" sz="2200" dirty="0" smtClean="0">
                <a:latin typeface="Calibri" pitchFamily="34" charset="0"/>
              </a:rPr>
              <a:t>x123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Двоичное число: 0b101 (с </a:t>
            </a:r>
            <a:r>
              <a:rPr lang="ru-RU" sz="2200" dirty="0" err="1" smtClean="0">
                <a:latin typeface="Calibri" pitchFamily="34" charset="0"/>
              </a:rPr>
              <a:t>Java</a:t>
            </a:r>
            <a:r>
              <a:rPr lang="ru-RU" sz="2200" dirty="0" smtClean="0">
                <a:latin typeface="Calibri" pitchFamily="34" charset="0"/>
              </a:rPr>
              <a:t> 7)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 подчеркиванием: 123_456_789 (с </a:t>
            </a:r>
            <a:r>
              <a:rPr lang="ru-RU" sz="2200" dirty="0" err="1" smtClean="0">
                <a:latin typeface="Calibri" pitchFamily="34" charset="0"/>
              </a:rPr>
              <a:t>Java</a:t>
            </a:r>
            <a:r>
              <a:rPr lang="ru-RU" sz="2200" dirty="0" smtClean="0">
                <a:latin typeface="Calibri" pitchFamily="34" charset="0"/>
              </a:rPr>
              <a:t> 7)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С суффиксом L для </a:t>
            </a:r>
            <a:r>
              <a:rPr lang="ru-RU" sz="2200" dirty="0" err="1" smtClean="0">
                <a:latin typeface="Calibri" pitchFamily="34" charset="0"/>
              </a:rPr>
              <a:t>long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6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Calibri"/>
              </a:rPr>
              <a:t>Литералы</a:t>
            </a:r>
            <a:endParaRPr dirty="0"/>
          </a:p>
        </p:txBody>
      </p:sp>
      <p:sp>
        <p:nvSpPr>
          <p:cNvPr id="137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C394F1-4D66-4C26-BBB1-E4ED4CC45B44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51640" y="836640"/>
            <a:ext cx="8568720" cy="393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764704"/>
            <a:ext cx="6462464" cy="359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сложение  +  +=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вычитание  -  -=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умножение  *  *=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деление  /  /=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остаток  %  %=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инкремент  ++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>
                <a:latin typeface="Calibri" pitchFamily="34" charset="0"/>
              </a:rPr>
              <a:t> декремент  --</a:t>
            </a: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1752</Words>
  <Application>Microsoft Office PowerPoint</Application>
  <PresentationFormat>Экран (4:3)</PresentationFormat>
  <Paragraphs>503</Paragraphs>
  <Slides>44</Slides>
  <Notes>42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44</vt:i4>
      </vt:variant>
    </vt:vector>
  </HeadingPairs>
  <TitlesOfParts>
    <vt:vector size="47" baseType="lpstr"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Арибжанов Рамиль Марсович</cp:lastModifiedBy>
  <cp:revision>44</cp:revision>
  <dcterms:modified xsi:type="dcterms:W3CDTF">2018-07-02T12:53:30Z</dcterms:modified>
</cp:coreProperties>
</file>