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898070" marR="0" indent="-440871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9144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13716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182880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2491738" marR="0" indent="-205738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2948938" marR="0" indent="-205738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3406140" marR="0" indent="-2057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3863340" marR="0" indent="-20574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AutoNum type="arabicPeriod" startAt="1"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ая соединительная линия 12"/>
          <p:cNvSpPr/>
          <p:nvPr/>
        </p:nvSpPr>
        <p:spPr>
          <a:xfrm>
            <a:off x="251519" y="627533"/>
            <a:ext cx="8640883" cy="2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3330" t="14139" r="2400" b="16914"/>
          <a:stretch>
            <a:fillRect/>
          </a:stretch>
        </p:blipFill>
        <p:spPr>
          <a:xfrm>
            <a:off x="41299" y="98028"/>
            <a:ext cx="9036002" cy="495657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Текст заголовка"/>
          <p:cNvSpPr txBox="1"/>
          <p:nvPr>
            <p:ph type="title"/>
          </p:nvPr>
        </p:nvSpPr>
        <p:spPr>
          <a:xfrm>
            <a:off x="976062" y="1850159"/>
            <a:ext cx="5036100" cy="110172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none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Текст заголовка</a:t>
            </a:r>
          </a:p>
        </p:txBody>
      </p:sp>
      <p:pic>
        <p:nvPicPr>
          <p:cNvPr id="1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0" t="17833" r="0" b="36320"/>
          <a:stretch>
            <a:fillRect/>
          </a:stretch>
        </p:blipFill>
        <p:spPr>
          <a:xfrm>
            <a:off x="5292080" y="411502"/>
            <a:ext cx="3600002" cy="41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Номер слайда"/>
          <p:cNvSpPr txBox="1"/>
          <p:nvPr>
            <p:ph type="sldNum" sz="quarter" idx="2"/>
          </p:nvPr>
        </p:nvSpPr>
        <p:spPr>
          <a:xfrm>
            <a:off x="6553200" y="4632643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Текст 12"/>
          <p:cNvSpPr/>
          <p:nvPr>
            <p:ph type="body" sz="quarter" idx="13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 lIns="0" tIns="0" rIns="0" bIns="0"/>
          <a:lstStyle/>
          <a:p>
            <a:pPr/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Уровень текста 1…"/>
          <p:cNvSpPr txBox="1"/>
          <p:nvPr>
            <p:ph type="body" sz="quarter" idx="1"/>
          </p:nvPr>
        </p:nvSpPr>
        <p:spPr>
          <a:xfrm>
            <a:off x="241472" y="80043"/>
            <a:ext cx="6552728" cy="5447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>
              <a:lnSpc>
                <a:spcPct val="100000"/>
              </a:lnSpc>
              <a:spcBef>
                <a:spcPts val="40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>
              <a:lnSpc>
                <a:spcPct val="100000"/>
              </a:lnSpc>
              <a:spcBef>
                <a:spcPts val="40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>
              <a:lnSpc>
                <a:spcPct val="100000"/>
              </a:lnSpc>
              <a:spcBef>
                <a:spcPts val="40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>
              <a:lnSpc>
                <a:spcPct val="100000"/>
              </a:lnSpc>
              <a:spcBef>
                <a:spcPts val="40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Номер слайда"/>
          <p:cNvSpPr txBox="1"/>
          <p:nvPr>
            <p:ph type="sldNum" sz="quarter" idx="2"/>
          </p:nvPr>
        </p:nvSpPr>
        <p:spPr>
          <a:xfrm>
            <a:off x="8686800" y="4769962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ая соединительная линия 12"/>
          <p:cNvSpPr/>
          <p:nvPr/>
        </p:nvSpPr>
        <p:spPr>
          <a:xfrm>
            <a:off x="251519" y="627533"/>
            <a:ext cx="8640883" cy="2"/>
          </a:xfrm>
          <a:prstGeom prst="line">
            <a:avLst/>
          </a:prstGeom>
          <a:ln>
            <a:solidFill>
              <a:srgbClr val="008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98" y="80043"/>
            <a:ext cx="720002" cy="47509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250927" y="1122065"/>
            <a:ext cx="8641474" cy="359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370012" y="1028700"/>
            <a:ext cx="7315201" cy="348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Текст заголовка</a:t>
            </a:r>
          </a:p>
        </p:txBody>
      </p:sp>
      <p:sp>
        <p:nvSpPr>
          <p:cNvPr id="6" name="Номер слайда"/>
          <p:cNvSpPr txBox="1"/>
          <p:nvPr>
            <p:ph type="sldNum" sz="quarter" idx="2"/>
          </p:nvPr>
        </p:nvSpPr>
        <p:spPr>
          <a:xfrm>
            <a:off x="9088408" y="4810154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defTabSz="457200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1pPr>
      <a:lvl2pPr marL="440871" marR="0" indent="-44087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5pPr>
      <a:lvl6pPr marL="205738" marR="0" indent="-20573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6pPr>
      <a:lvl7pPr marL="205738" marR="0" indent="-20573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7pPr>
      <a:lvl8pPr marL="205738" marR="0" indent="-20573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8pPr>
      <a:lvl9pPr marL="205738" marR="0" indent="-20573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all" i="0" spc="300" strike="noStrike" sz="1800" u="none">
          <a:ln>
            <a:noFill/>
          </a:ln>
          <a:solidFill>
            <a:srgbClr val="00703C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80975" marR="0" indent="-180975" algn="l" defTabSz="914400" rtl="0" latinLnBrk="0">
        <a:lnSpc>
          <a:spcPct val="15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180975" marR="0" indent="0" algn="l" defTabSz="914400" rtl="0" latinLnBrk="0">
        <a:lnSpc>
          <a:spcPct val="15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80975" marR="0" indent="0" algn="l" defTabSz="914400" rtl="0" latinLnBrk="0">
        <a:lnSpc>
          <a:spcPct val="15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80975" marR="0" indent="0" algn="l" defTabSz="914400" rtl="0" latinLnBrk="0">
        <a:lnSpc>
          <a:spcPct val="15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80975" marR="0" indent="0" algn="l" defTabSz="914400" rtl="0" latinLnBrk="0">
        <a:lnSpc>
          <a:spcPct val="15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457450" marR="0" indent="-171450" algn="l" defTabSz="914400" rtl="0" latinLnBrk="0">
        <a:lnSpc>
          <a:spcPct val="15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914650" marR="0" indent="-171450" algn="l" defTabSz="914400" rtl="0" latinLnBrk="0">
        <a:lnSpc>
          <a:spcPct val="15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371850" marR="0" indent="-171450" algn="l" defTabSz="914400" rtl="0" latinLnBrk="0">
        <a:lnSpc>
          <a:spcPct val="15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829050" marR="0" indent="-171450" algn="l" defTabSz="914400" rtl="0" latinLnBrk="0">
        <a:lnSpc>
          <a:spcPct val="15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500" u="none">
          <a:ln>
            <a:noFill/>
          </a:ln>
          <a:solidFill>
            <a:srgbClr val="262626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751113" marR="0" indent="-293913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91440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137160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182880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2423159" marR="0" indent="-137159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2880359" marR="0" indent="-137159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3337560" marR="0" indent="-13716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3794760" marR="0" indent="-13716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Заголовок 4"/>
          <p:cNvSpPr txBox="1"/>
          <p:nvPr>
            <p:ph type="ctrTitle"/>
          </p:nvPr>
        </p:nvSpPr>
        <p:spPr>
          <a:xfrm>
            <a:off x="976062" y="1850159"/>
            <a:ext cx="5036100" cy="1101727"/>
          </a:xfrm>
          <a:prstGeom prst="rect">
            <a:avLst/>
          </a:prstGeom>
        </p:spPr>
        <p:txBody>
          <a:bodyPr/>
          <a:lstStyle/>
          <a:p>
            <a:pPr>
              <a:defRPr spc="200">
                <a:uFill>
                  <a:solidFill>
                    <a:srgbClr val="FFFFFF"/>
                  </a:solidFill>
                </a:uFill>
              </a:defRPr>
            </a:pPr>
            <a:r>
              <a:t>Классы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Накладные расходы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Накладные расходы</a:t>
            </a:r>
          </a:p>
        </p:txBody>
      </p:sp>
      <p:sp>
        <p:nvSpPr>
          <p:cNvPr id="107" name="Заголовок включает в себя…"/>
          <p:cNvSpPr txBox="1"/>
          <p:nvPr/>
        </p:nvSpPr>
        <p:spPr>
          <a:xfrm>
            <a:off x="4063805" y="762862"/>
            <a:ext cx="4706749" cy="2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>
              <a:lnSpc>
                <a:spcPct val="12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Заголовок включает в себя</a:t>
            </a:r>
          </a:p>
          <a:p>
            <a:pPr marL="272141" indent="-272141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Ссылка на класс</a:t>
            </a:r>
          </a:p>
          <a:p>
            <a:pPr marL="272141" indent="-272141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identity hash code</a:t>
            </a:r>
          </a:p>
          <a:p>
            <a:pPr marL="272141" indent="-272141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Информация о локах</a:t>
            </a:r>
          </a:p>
          <a:p>
            <a:pPr marL="272141" indent="-272141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Информация gc</a:t>
            </a:r>
          </a:p>
          <a:p>
            <a:pPr marL="272141" indent="-272141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Прочее</a:t>
            </a:r>
          </a:p>
          <a:p>
            <a:pPr marL="180975" indent="-180975">
              <a:lnSpc>
                <a:spcPct val="12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Выравнивание необходимо для, того чтобы значение адреса объектов были кратны 8</a:t>
            </a:r>
          </a:p>
        </p:txBody>
      </p:sp>
      <p:graphicFrame>
        <p:nvGraphicFramePr>
          <p:cNvPr id="108" name="Integer"/>
          <p:cNvGraphicFramePr/>
          <p:nvPr/>
        </p:nvGraphicFramePr>
        <p:xfrm>
          <a:off x="741175" y="1134972"/>
          <a:ext cx="3078959" cy="14298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33354"/>
                <a:gridCol w="1445604"/>
              </a:tblGrid>
              <a:tr h="266700">
                <a:tc grid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Calibri"/>
                        </a:rPr>
                        <a:t>Integer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3877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Calibri"/>
                        </a:rPr>
                        <a:t>Заголовок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Calibri"/>
                        </a:rPr>
                        <a:t> 8 / 16 байт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877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Calibri"/>
                        </a:rPr>
                        <a:t>int value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Calibri"/>
                        </a:rPr>
                        <a:t>4 байта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8770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Calibri"/>
                        </a:rPr>
                        <a:t>Выравнивание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Calibri"/>
                        </a:rPr>
                        <a:t>4 байта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109" name="Вывод…"/>
          <p:cNvSpPr txBox="1"/>
          <p:nvPr/>
        </p:nvSpPr>
        <p:spPr>
          <a:xfrm>
            <a:off x="322824" y="3456287"/>
            <a:ext cx="8498352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>
                <a:solidFill>
                  <a:srgbClr val="529819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Вывод</a:t>
            </a: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Integer занимает в 4-6 раз больше чем int!</a:t>
            </a:r>
          </a:p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Однако, для больших объектов накладные расходы не заметны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question_mark_PNG129.png" descr="question_mark_PNG1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93" y="699928"/>
            <a:ext cx="6350003" cy="420370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Вопросы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Вопросы</a:t>
            </a:r>
          </a:p>
        </p:txBody>
      </p:sp>
      <p:sp>
        <p:nvSpPr>
          <p:cNvPr id="113" name="Определения…"/>
          <p:cNvSpPr txBox="1"/>
          <p:nvPr/>
        </p:nvSpPr>
        <p:spPr>
          <a:xfrm>
            <a:off x="259471" y="699928"/>
            <a:ext cx="3458027" cy="167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Определения 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Отношения между классами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Хранение в памяти 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Класс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Задание 1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Задание 1</a:t>
            </a:r>
          </a:p>
        </p:txBody>
      </p:sp>
      <p:sp>
        <p:nvSpPr>
          <p:cNvPr id="116" name="Посчитайте и сравните сколько в памяти займут переменные следующих типов (считаем для 64 битного указателя, long весит 8 байт)…"/>
          <p:cNvSpPr txBox="1"/>
          <p:nvPr/>
        </p:nvSpPr>
        <p:spPr>
          <a:xfrm>
            <a:off x="197820" y="979168"/>
            <a:ext cx="8748360" cy="324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Посчитайте и сравните сколько в памяти займут переменные следующих типов (считаем для 64 битного указателя, </a:t>
            </a:r>
            <a:r>
              <a:rPr b="1">
                <a:solidFill>
                  <a:srgbClr val="000064"/>
                </a:solidFill>
              </a:rPr>
              <a:t>long</a:t>
            </a:r>
            <a:r>
              <a:rPr>
                <a:solidFill>
                  <a:srgbClr val="000064"/>
                </a:solidFill>
              </a:rPr>
              <a:t> </a:t>
            </a:r>
            <a:r>
              <a:t>весит 8 байт)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</a:p>
          <a:p>
            <a:pPr lvl="2" marL="0" indent="457200" defTabSz="457200">
              <a:buSzTx/>
              <a:buNone/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GenericReference {</a:t>
            </a:r>
          </a:p>
          <a:p>
            <a:pPr lvl="2" marL="0" indent="4572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Object </a:t>
            </a:r>
            <a:r>
              <a:rPr b="1">
                <a:solidFill>
                  <a:srgbClr val="66187A"/>
                </a:solidFill>
              </a:rPr>
              <a:t>object</a:t>
            </a:r>
            <a:r>
              <a:t>;</a:t>
            </a:r>
          </a:p>
          <a:p>
            <a:pPr lvl="2" marL="0" indent="4572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00064"/>
                </a:solidFill>
              </a:rPr>
              <a:t>long</a:t>
            </a:r>
            <a:r>
              <a:rPr b="1"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66187A"/>
                </a:solidFill>
              </a:rPr>
              <a:t>refCount</a:t>
            </a:r>
            <a:r>
              <a:t>;</a:t>
            </a:r>
          </a:p>
          <a:p>
            <a:pPr lvl="2" marL="0" indent="4572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lvl="2" marL="0" indent="4572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457200" defTabSz="457200">
              <a:buSzTx/>
              <a:buNone/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 </a:t>
            </a:r>
            <a:r>
              <a:rPr b="0">
                <a:solidFill>
                  <a:srgbClr val="000000"/>
                </a:solidFill>
              </a:rPr>
              <a:t>IntReference{</a:t>
            </a:r>
          </a:p>
          <a:p>
            <a:pPr lvl="2" marL="0" indent="4572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int </a:t>
            </a:r>
            <a:r>
              <a:rPr b="1">
                <a:solidFill>
                  <a:srgbClr val="66187A"/>
                </a:solidFill>
              </a:rPr>
              <a:t>value</a:t>
            </a:r>
            <a:r>
              <a:t>;</a:t>
            </a:r>
          </a:p>
          <a:p>
            <a:pPr lvl="2" marL="0" indent="4572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00064"/>
                </a:solidFill>
              </a:rPr>
              <a:t>long</a:t>
            </a:r>
            <a:r>
              <a:rPr b="1">
                <a:solidFill>
                  <a:srgbClr val="011480"/>
                </a:solidFill>
              </a:rPr>
              <a:t> </a:t>
            </a:r>
            <a:r>
              <a:rPr b="1">
                <a:solidFill>
                  <a:srgbClr val="66187A"/>
                </a:solidFill>
              </a:rPr>
              <a:t>refCount</a:t>
            </a:r>
            <a:r>
              <a:t>;</a:t>
            </a:r>
          </a:p>
          <a:p>
            <a:pPr lvl="2" marL="0" indent="4572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Задание 2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Задание 2</a:t>
            </a:r>
          </a:p>
        </p:txBody>
      </p:sp>
      <p:sp>
        <p:nvSpPr>
          <p:cNvPr id="119" name="Джуниор Ануфрий долго сокрушался, что в Java нет функции swap…"/>
          <p:cNvSpPr txBox="1"/>
          <p:nvPr/>
        </p:nvSpPr>
        <p:spPr>
          <a:xfrm>
            <a:off x="197820" y="699928"/>
            <a:ext cx="8748360" cy="392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Джуниор Ануфрий долго сокрушался, что в Java нет функции swap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Поэтому он решил написать следующий код:</a:t>
            </a:r>
          </a:p>
          <a:p>
            <a:pPr lvl="4" marL="0" indent="914400" defTabSz="457200"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lvl="4" marL="0" indent="914400" defTabSz="457200">
              <a:buSzTx/>
              <a:buNone/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swap(Object a, Object b){</a:t>
            </a:r>
          </a:p>
          <a:p>
            <a:pPr lvl="4" marL="0" indent="9144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Object t = a;</a:t>
            </a:r>
          </a:p>
          <a:p>
            <a:pPr lvl="4" marL="0" indent="9144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a=b;</a:t>
            </a:r>
          </a:p>
          <a:p>
            <a:pPr lvl="4" marL="0" indent="9144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b=t;</a:t>
            </a:r>
          </a:p>
          <a:p>
            <a:pPr lvl="4" marL="0" indent="9144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lvl="4" marL="0" indent="914400" defTabSz="457200">
              <a:buSzTx/>
              <a:buNone/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 b="0">
                <a:solidFill>
                  <a:srgbClr val="000000"/>
                </a:solidFill>
              </a:rPr>
              <a:t>main(String[] args) {</a:t>
            </a:r>
          </a:p>
          <a:p>
            <a:pPr lvl="4" marL="0" indent="9144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Integer x = </a:t>
            </a:r>
            <a:r>
              <a:rPr>
                <a:solidFill>
                  <a:srgbClr val="0432FF"/>
                </a:solidFill>
              </a:rPr>
              <a:t>10</a:t>
            </a:r>
            <a:r>
              <a:t>;</a:t>
            </a:r>
          </a:p>
          <a:p>
            <a:pPr lvl="4" marL="0" indent="9144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Integer y = </a:t>
            </a:r>
            <a:r>
              <a:rPr>
                <a:solidFill>
                  <a:srgbClr val="0432FF"/>
                </a:solidFill>
              </a:rPr>
              <a:t>20</a:t>
            </a:r>
            <a:r>
              <a:t>;</a:t>
            </a:r>
          </a:p>
          <a:p>
            <a:pPr lvl="4" marL="0" indent="9144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/>
              <a:t>swap</a:t>
            </a:r>
            <a:r>
              <a:t>(x, y);</a:t>
            </a:r>
          </a:p>
          <a:p>
            <a:pPr lvl="4" marL="0" indent="9144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.println(x);</a:t>
            </a:r>
          </a:p>
          <a:p>
            <a:pPr lvl="4" marL="0" indent="914400" defTabSz="457200"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 будет выведено и почему? Нарисуйте какие переменные будут лежать в стеке и на что в куче они будут указывать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Инкапсуляция. Зачем?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Инкапсуляция. Зачем?</a:t>
            </a:r>
          </a:p>
        </p:txBody>
      </p:sp>
      <p:sp>
        <p:nvSpPr>
          <p:cNvPr id="122" name="Что было бы, если из любого класса, было бы доступно любое поле и метод ?"/>
          <p:cNvSpPr txBox="1"/>
          <p:nvPr/>
        </p:nvSpPr>
        <p:spPr>
          <a:xfrm>
            <a:off x="248911" y="2418078"/>
            <a:ext cx="8646178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180975" indent="-180975" algn="ctr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Что было бы, если из любого класса, было бы доступно любое поле и метод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Инкапсуляция. Зачем?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Инкапсуляция. Зачем?</a:t>
            </a:r>
          </a:p>
        </p:txBody>
      </p:sp>
      <p:pic>
        <p:nvPicPr>
          <p:cNvPr id="125" name="homer-en-la-nuclear.jpg" descr="homer-en-la-nuclea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0414" y="1412859"/>
            <a:ext cx="3805017" cy="2853763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Не понятно какие методы нужно вызывать…"/>
          <p:cNvSpPr txBox="1"/>
          <p:nvPr/>
        </p:nvSpPr>
        <p:spPr>
          <a:xfrm>
            <a:off x="185558" y="2051557"/>
            <a:ext cx="4829218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понятно какие методы нужно вызывать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Невозможно менять сигнатуру ни одной функции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Нельзя менять ни одно поле в объекте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Инкапсуляция. Как?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Инкапсуляция. Как?</a:t>
            </a:r>
          </a:p>
        </p:txBody>
      </p:sp>
      <p:sp>
        <p:nvSpPr>
          <p:cNvPr id="129" name="Модификаторы видимости:…"/>
          <p:cNvSpPr txBox="1"/>
          <p:nvPr/>
        </p:nvSpPr>
        <p:spPr>
          <a:xfrm>
            <a:off x="238352" y="920914"/>
            <a:ext cx="8667296" cy="356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Модификаторы видимости: </a:t>
            </a:r>
          </a:p>
          <a:p>
            <a:pPr lvl="1" marL="635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private - детали реализации. В 99.99% поля должны быть private (</a:t>
            </a:r>
            <a:r>
              <a:rPr b="1" i="1"/>
              <a:t>а почему, кстати?</a:t>
            </a:r>
            <a:r>
              <a:t>)   </a:t>
            </a:r>
          </a:p>
          <a:p>
            <a:pPr lvl="1" marL="635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public - публичное API класса. Никаких публичных полей, кроме статичных констант!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Пакеты - способ поделиться функциональностью между определенным набором классов </a:t>
            </a:r>
          </a:p>
          <a:p>
            <a:pPr lvl="1" marL="635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Директория в файловой системе.</a:t>
            </a:r>
          </a:p>
          <a:p>
            <a:pPr lvl="1" marL="635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Модификатор видимости package, он же модификатор по-умолчанию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Модификаторы применимы:</a:t>
            </a:r>
          </a:p>
          <a:p>
            <a:pPr lvl="1" marL="635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Методы и поля - любые</a:t>
            </a:r>
          </a:p>
          <a:p>
            <a:pPr lvl="1" marL="635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Имена классов - только public и package. </a:t>
            </a:r>
          </a:p>
          <a:p>
            <a:pPr marL="254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 см. в </a:t>
            </a:r>
            <a:r>
              <a:rPr b="1">
                <a:solidFill>
                  <a:srgbClr val="000064"/>
                </a:solidFill>
              </a:rPr>
              <a:t>first.first.Person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Инкапсуляция. Пакеты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Инкапсуляция. Пакеты</a:t>
            </a:r>
          </a:p>
        </p:txBody>
      </p:sp>
      <p:sp>
        <p:nvSpPr>
          <p:cNvPr id="132" name="Пакеты как friend classes…"/>
          <p:cNvSpPr txBox="1"/>
          <p:nvPr/>
        </p:nvSpPr>
        <p:spPr>
          <a:xfrm>
            <a:off x="238352" y="822450"/>
            <a:ext cx="8667296" cy="346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>
              <a:lnSpc>
                <a:spcPct val="12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Пакеты как friend classes</a:t>
            </a:r>
          </a:p>
          <a:p>
            <a:pPr marL="254000" indent="-254000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Рекомендуется делать на один файл один класс (вложенные внутренние классы исключение)</a:t>
            </a:r>
          </a:p>
          <a:p>
            <a:pPr marL="254000" indent="-254000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Объединяйте классы по пакетам исходя из принципов инкапсуляции, а не по принадлежности</a:t>
            </a:r>
          </a:p>
          <a:p>
            <a:pPr marL="180975" indent="-180975">
              <a:lnSpc>
                <a:spcPct val="12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Пакеты как namespace</a:t>
            </a:r>
          </a:p>
          <a:p>
            <a:pPr marL="254000" indent="-254000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Может быть два класса с одинаковыми именами, но в разных пакетах</a:t>
            </a:r>
          </a:p>
          <a:p>
            <a:pPr marL="254000" indent="-254000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именах пакетов можно использовать «_»</a:t>
            </a:r>
          </a:p>
          <a:p>
            <a:pPr marL="254000" indent="-254000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Чтобы пользоваться классами из другого пакета их надо импортировать</a:t>
            </a:r>
          </a:p>
          <a:p>
            <a:pPr marL="254000" indent="-254000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import static позволяет обращаться к статичным полям или методам без имени класса перед ними. </a:t>
            </a:r>
          </a:p>
          <a:p>
            <a:pPr lvl="1" marL="635000" indent="-254000">
              <a:lnSpc>
                <a:spcPct val="12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стоит злоупотреблять - это может как повысить, так и понизить читабельность кода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етоды. Примеры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Методы. Примеры</a:t>
            </a:r>
          </a:p>
        </p:txBody>
      </p:sp>
      <p:sp>
        <p:nvSpPr>
          <p:cNvPr id="135" name="Примеры методов (см first.signatures.SignaturesExample )…"/>
          <p:cNvSpPr txBox="1"/>
          <p:nvPr/>
        </p:nvSpPr>
        <p:spPr>
          <a:xfrm>
            <a:off x="238352" y="1519555"/>
            <a:ext cx="8667296" cy="210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Примеры методов (см </a:t>
            </a:r>
            <a:r>
              <a:rPr i="1"/>
              <a:t>first.signatures.SignaturesExample</a:t>
            </a:r>
            <a:r>
              <a:t> )</a:t>
            </a:r>
          </a:p>
          <a:p>
            <a:pPr defTabSz="457200"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lvl="5" marL="0" indent="1143000" defTabSz="457200">
              <a:buSzTx/>
              <a:buNone/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</a:t>
            </a:r>
            <a:r>
              <a:rPr b="0">
                <a:solidFill>
                  <a:srgbClr val="000000"/>
                </a:solidFill>
              </a:rPr>
              <a:t>Person createPerson(String name,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age){</a:t>
            </a:r>
          </a:p>
          <a:p>
            <a:pPr lvl="5" marL="0" indent="11430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return new </a:t>
            </a:r>
            <a:r>
              <a:t>Person(name, LocalDate.</a:t>
            </a:r>
            <a:r>
              <a:rPr i="1"/>
              <a:t>now</a:t>
            </a:r>
            <a:r>
              <a:t>(), age);</a:t>
            </a:r>
          </a:p>
          <a:p>
            <a:pPr lvl="5" marL="0" indent="11430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lvl="5" marL="0" indent="11430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 lvl="5" marL="0" indent="1143000" defTabSz="457200">
              <a:buSzTx/>
              <a:buNone/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void </a:t>
            </a:r>
            <a:r>
              <a:rPr b="0">
                <a:solidFill>
                  <a:srgbClr val="000000"/>
                </a:solidFill>
              </a:rPr>
              <a:t>printStrings(String string, String... strings){</a:t>
            </a:r>
          </a:p>
          <a:p>
            <a:pPr lvl="7" marL="0" indent="16002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lvl="5" marL="0" indent="1143000" defTabSz="457200"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Методы. Перегрузка и параметры по умолчанию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Методы. Перегрузка и параметры по умолчанию</a:t>
            </a:r>
          </a:p>
        </p:txBody>
      </p:sp>
      <p:sp>
        <p:nvSpPr>
          <p:cNvPr id="138" name="Примеры перегруженных методов (см first.signatures.SignaturesExample)…"/>
          <p:cNvSpPr txBox="1"/>
          <p:nvPr/>
        </p:nvSpPr>
        <p:spPr>
          <a:xfrm>
            <a:off x="238352" y="1650619"/>
            <a:ext cx="8667296" cy="183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Примеры перегруженных методов (см </a:t>
            </a:r>
            <a:r>
              <a:rPr i="1"/>
              <a:t>first.signatures.SignaturesExample</a:t>
            </a:r>
            <a:r>
              <a:t>)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</a:t>
            </a:r>
            <a:r>
              <a:rPr b="0">
                <a:solidFill>
                  <a:srgbClr val="000000"/>
                </a:solidFill>
              </a:rPr>
              <a:t>Person createPerson(String name,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age){…}</a:t>
            </a:r>
          </a:p>
          <a:p>
            <a:pPr defTabSz="457200"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</a:t>
            </a:r>
            <a:r>
              <a:rPr b="0">
                <a:solidFill>
                  <a:srgbClr val="000000"/>
                </a:solidFill>
              </a:rPr>
              <a:t>Person createPerson(String name) {…}</a:t>
            </a:r>
          </a:p>
          <a:p>
            <a:pPr defTabSz="457200"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</a:t>
            </a:r>
            <a:r>
              <a:rPr b="0">
                <a:solidFill>
                  <a:srgbClr val="000000"/>
                </a:solidFill>
              </a:rPr>
              <a:t>Person createPerson(String name, LocalDate birthDate, </a:t>
            </a:r>
            <a:r>
              <a:t>long </a:t>
            </a:r>
            <a:r>
              <a:rPr b="0">
                <a:solidFill>
                  <a:srgbClr val="000000"/>
                </a:solidFill>
              </a:rPr>
              <a:t>id) {…}</a:t>
            </a:r>
          </a:p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marL="217713" indent="-217713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Параметров по-умолчанию нет, но они легко заменяются перегрузкой методов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бъект 1"/>
          <p:cNvSpPr txBox="1"/>
          <p:nvPr>
            <p:ph type="body" idx="1"/>
          </p:nvPr>
        </p:nvSpPr>
        <p:spPr>
          <a:xfrm>
            <a:off x="251264" y="1417347"/>
            <a:ext cx="8641472" cy="2308806"/>
          </a:xfrm>
          <a:prstGeom prst="rect">
            <a:avLst/>
          </a:prstGeom>
        </p:spPr>
        <p:txBody>
          <a:bodyPr/>
          <a:lstStyle/>
          <a:p>
            <a:pPr marL="254000" indent="-254000">
              <a:buSzPct val="60000"/>
              <a:buBlip>
                <a:blip r:embed="rId2"/>
              </a:buBlip>
            </a:pPr>
            <a:r>
              <a:t>Определения. Классы, объекты, отношения между классами. Немного про память </a:t>
            </a:r>
          </a:p>
          <a:p>
            <a:pPr marL="254000" indent="-254000">
              <a:buSzPct val="60000"/>
              <a:buBlip>
                <a:blip r:embed="rId2"/>
              </a:buBlip>
            </a:pPr>
            <a:r>
              <a:t>Узнаем как реализована инкапсуляция в Java</a:t>
            </a:r>
          </a:p>
          <a:p>
            <a:pPr marL="254000" indent="-254000">
              <a:buSzPct val="60000"/>
              <a:buBlip>
                <a:blip r:embed="rId2"/>
              </a:buBlip>
            </a:pPr>
            <a:r>
              <a:t>Варианты работы с null</a:t>
            </a:r>
          </a:p>
          <a:p>
            <a:pPr marL="254000" indent="-254000">
              <a:buSzPct val="60000"/>
              <a:buBlip>
                <a:blip r:embed="rId2"/>
              </a:buBlip>
            </a:pPr>
            <a:r>
              <a:t>Разберем метод, конструкторы, перегрузку и блоки инициализации</a:t>
            </a:r>
          </a:p>
          <a:p>
            <a:pPr marL="254000" indent="-254000">
              <a:buSzPct val="60000"/>
              <a:buBlip>
                <a:blip r:embed="rId2"/>
              </a:buBlip>
            </a:pPr>
            <a:r>
              <a:t>Поговорим про Immutability</a:t>
            </a:r>
          </a:p>
          <a:p>
            <a:pPr marL="254000" indent="-254000">
              <a:buSzPct val="60000"/>
              <a:buBlip>
                <a:blip r:embed="rId2"/>
              </a:buBlip>
            </a:pPr>
            <a:r>
              <a:t>Поделимся Best Practices и поделаем задачки</a:t>
            </a:r>
          </a:p>
        </p:txBody>
      </p:sp>
      <p:sp>
        <p:nvSpPr>
          <p:cNvPr id="46" name="Текст 2"/>
          <p:cNvSpPr/>
          <p:nvPr>
            <p:ph type="body" idx="13"/>
          </p:nvPr>
        </p:nvSpPr>
        <p:spPr>
          <a:xfrm>
            <a:off x="241472" y="80045"/>
            <a:ext cx="6552728" cy="3231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Узнаем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Методы. Nullable значения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Методы. Nullable значения</a:t>
            </a:r>
          </a:p>
        </p:txBody>
      </p:sp>
      <p:sp>
        <p:nvSpPr>
          <p:cNvPr id="141" name="Иногда нам нужно работать с null…"/>
          <p:cNvSpPr txBox="1"/>
          <p:nvPr/>
        </p:nvSpPr>
        <p:spPr>
          <a:xfrm>
            <a:off x="238352" y="703579"/>
            <a:ext cx="8667296" cy="4276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 algn="ctr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Иногда нам нужно работать с </a:t>
            </a:r>
            <a:r>
              <a:rPr b="1">
                <a:solidFill>
                  <a:srgbClr val="000064"/>
                </a:solidFill>
              </a:rPr>
              <a:t>null</a:t>
            </a:r>
          </a:p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 </a:t>
            </a:r>
            <a:r>
              <a:rPr b="0">
                <a:solidFill>
                  <a:srgbClr val="000000"/>
                </a:solidFill>
              </a:rPr>
              <a:t>compare(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a, </a:t>
            </a:r>
            <a:r>
              <a:t>int </a:t>
            </a:r>
            <a:r>
              <a:rPr b="0">
                <a:solidFill>
                  <a:srgbClr val="000000"/>
                </a:solidFill>
              </a:rPr>
              <a:t>b, Comparator sortingStrategy){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>
                <a:solidFill>
                  <a:srgbClr val="808080"/>
                </a:solidFill>
              </a:rPr>
              <a:t>// Тут много другого кода, который вполне может начать использовать sortingStrategy</a:t>
            </a:r>
            <a:endParaRPr i="1">
              <a:solidFill>
                <a:srgbClr val="808080"/>
              </a:solidFill>
            </a:endParaRPr>
          </a:p>
          <a:p>
            <a:pPr defTabSz="457200">
              <a:defRPr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 i="0">
                <a:solidFill>
                  <a:srgbClr val="011480"/>
                </a:solidFill>
              </a:rPr>
              <a:t>if</a:t>
            </a:r>
            <a:r>
              <a:rPr i="0">
                <a:solidFill>
                  <a:srgbClr val="000000"/>
                </a:solidFill>
              </a:rPr>
              <a:t>(sortingStrategy!=</a:t>
            </a:r>
            <a:r>
              <a:rPr b="1" i="0">
                <a:solidFill>
                  <a:srgbClr val="011480"/>
                </a:solidFill>
              </a:rPr>
              <a:t>null</a:t>
            </a:r>
            <a:r>
              <a:rPr i="0">
                <a:solidFill>
                  <a:srgbClr val="000000"/>
                </a:solidFill>
              </a:rPr>
              <a:t>){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sortingStrategy.compare(a, b);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  <a:r>
              <a:rPr b="1">
                <a:solidFill>
                  <a:srgbClr val="011480"/>
                </a:solidFill>
              </a:rPr>
              <a:t>else</a:t>
            </a:r>
            <a:r>
              <a:t>{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Integer.</a:t>
            </a:r>
            <a:r>
              <a:rPr i="1"/>
              <a:t>compare</a:t>
            </a:r>
            <a:r>
              <a:t>(a, b);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Результат работы передаем в другой метод</a:t>
            </a:r>
          </a:p>
          <a:p>
            <a:pPr defTabSz="457200"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</a:t>
            </a:r>
            <a:r>
              <a:rPr b="0">
                <a:solidFill>
                  <a:srgbClr val="000000"/>
                </a:solidFill>
              </a:rPr>
              <a:t>Person findPersonById(</a:t>
            </a:r>
            <a:r>
              <a:t>long </a:t>
            </a:r>
            <a:r>
              <a:rPr b="0">
                <a:solidFill>
                  <a:srgbClr val="000000"/>
                </a:solidFill>
              </a:rPr>
              <a:t>id){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Person person = </a:t>
            </a:r>
            <a:r>
              <a:rPr b="1">
                <a:solidFill>
                  <a:srgbClr val="011480"/>
                </a:solidFill>
              </a:rPr>
              <a:t>null</a:t>
            </a:r>
            <a:r>
              <a:t>; 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i="1">
                <a:solidFill>
                  <a:srgbClr val="808080"/>
                </a:solidFill>
              </a:rPr>
              <a:t>// ищет в базе и присваивает в person, если нашел</a:t>
            </a:r>
            <a:endParaRPr i="1">
              <a:solidFill>
                <a:srgbClr val="808080"/>
              </a:solidFill>
            </a:endParaRPr>
          </a:p>
          <a:p>
            <a:pPr defTabSz="457200">
              <a:defRPr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 i="0">
                <a:solidFill>
                  <a:srgbClr val="011480"/>
                </a:solidFill>
              </a:rPr>
              <a:t>return </a:t>
            </a:r>
            <a:r>
              <a:rPr i="0">
                <a:solidFill>
                  <a:srgbClr val="000000"/>
                </a:solidFill>
              </a:rPr>
              <a:t>person; 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marL="180975" indent="-180975" algn="ctr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Что будет происходить, когда кодом начнут пользоваться другие программисты?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Методы. Nullable значения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Методы. Nullable значения</a:t>
            </a:r>
          </a:p>
        </p:txBody>
      </p:sp>
      <p:pic>
        <p:nvPicPr>
          <p:cNvPr id="144" name="qw42x9.jpg.jpg" descr="qw42x9.jp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3182" y="1049138"/>
            <a:ext cx="5837664" cy="3045317"/>
          </a:xfrm>
          <a:prstGeom prst="rect">
            <a:avLst/>
          </a:prstGeom>
          <a:ln w="12700">
            <a:miter lim="400000"/>
          </a:ln>
          <a:effectLst>
            <a:reflection blurRad="0" stA="8415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Методы. Nullable значения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Методы. Nullable значения</a:t>
            </a:r>
          </a:p>
        </p:txBody>
      </p:sp>
      <p:sp>
        <p:nvSpPr>
          <p:cNvPr id="147" name="Как бороться? Написать в документации?…"/>
          <p:cNvSpPr txBox="1"/>
          <p:nvPr/>
        </p:nvSpPr>
        <p:spPr>
          <a:xfrm>
            <a:off x="238352" y="1026413"/>
            <a:ext cx="8667296" cy="329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Как бороться? Написать в документации?</a:t>
            </a:r>
          </a:p>
          <a:p>
            <a:pPr marL="180975" indent="-180975">
              <a:lnSpc>
                <a:spcPct val="150000"/>
              </a:lnSpc>
              <a:spcBef>
                <a:spcPts val="300"/>
              </a:spcBef>
              <a:defRPr b="1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5" marL="0" indent="1143000" defTabSz="457200">
              <a:buSzTx/>
              <a:buNone/>
              <a:defRPr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 </a:t>
            </a:r>
            <a:r>
              <a:rPr b="1"/>
              <a:t>@param </a:t>
            </a:r>
            <a:r>
              <a:rPr b="1">
                <a:solidFill>
                  <a:srgbClr val="3E3E3E"/>
                </a:solidFill>
              </a:rPr>
              <a:t>optionalFilter </a:t>
            </a:r>
            <a:r>
              <a:t>если null, то фильтр не применяется</a:t>
            </a:r>
          </a:p>
          <a:p>
            <a:pPr lvl="5" marL="0" indent="1143000" defTabSz="457200">
              <a:buSzTx/>
              <a:buNone/>
              <a:defRPr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 </a:t>
            </a:r>
            <a:r>
              <a:rPr b="1"/>
              <a:t>@return </a:t>
            </a:r>
            <a:r>
              <a:t>null, если ничего не найдено                        </a:t>
            </a:r>
          </a:p>
          <a:p>
            <a:pPr lvl="5" marL="0" indent="1143000" defTabSz="457200">
              <a:buSzTx/>
              <a:buNone/>
              <a:defRPr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**/</a:t>
            </a:r>
          </a:p>
          <a:p>
            <a:pPr lvl="5" marL="0" indent="1143000" defTabSz="457200">
              <a:buSzTx/>
              <a:buNone/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</a:t>
            </a:r>
            <a:r>
              <a:rPr b="0">
                <a:solidFill>
                  <a:srgbClr val="000000"/>
                </a:solidFill>
              </a:rPr>
              <a:t>Person findPersonById(</a:t>
            </a:r>
            <a:r>
              <a:t>long </a:t>
            </a:r>
            <a:r>
              <a:rPr b="0">
                <a:solidFill>
                  <a:srgbClr val="000000"/>
                </a:solidFill>
              </a:rPr>
              <a:t>id, String optionalFilter){</a:t>
            </a:r>
          </a:p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Лишний повод написать документацию </a:t>
            </a: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Почти никто не читает на документацию</a:t>
            </a: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Документация устаревает</a:t>
            </a: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Больше букв – больше читать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Методы. Nullable значения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Методы. Nullable значения</a:t>
            </a:r>
          </a:p>
        </p:txBody>
      </p:sp>
      <p:sp>
        <p:nvSpPr>
          <p:cNvPr id="150" name="Поставить аннотацию @Nullable?…"/>
          <p:cNvSpPr txBox="1"/>
          <p:nvPr/>
        </p:nvSpPr>
        <p:spPr>
          <a:xfrm>
            <a:off x="238352" y="1136650"/>
            <a:ext cx="8667296" cy="284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Поставить аннотацию @Nullable?</a:t>
            </a:r>
          </a:p>
          <a:p>
            <a:pPr marL="180975" indent="-180975">
              <a:lnSpc>
                <a:spcPct val="150000"/>
              </a:lnSpc>
              <a:spcBef>
                <a:spcPts val="300"/>
              </a:spcBef>
              <a:defRPr b="1"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lvl="2" marL="0" indent="457200" defTabSz="457200">
              <a:buSzTx/>
              <a:buNone/>
              <a:defRPr sz="1400">
                <a:solidFill>
                  <a:srgbClr val="80800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@Nullable</a:t>
            </a:r>
          </a:p>
          <a:p>
            <a:pPr lvl="2" marL="0" indent="457200" defTabSz="457200">
              <a:buSzTx/>
              <a:buNone/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</a:t>
            </a:r>
            <a:r>
              <a:rPr b="0">
                <a:solidFill>
                  <a:srgbClr val="000000"/>
                </a:solidFill>
              </a:rPr>
              <a:t>Person findPersonById(</a:t>
            </a:r>
            <a:r>
              <a:t>long </a:t>
            </a:r>
            <a:r>
              <a:rPr b="0">
                <a:solidFill>
                  <a:srgbClr val="000000"/>
                </a:solidFill>
              </a:rPr>
              <a:t>id, </a:t>
            </a:r>
            <a:r>
              <a:rPr b="0">
                <a:solidFill>
                  <a:srgbClr val="808002"/>
                </a:solidFill>
              </a:rPr>
              <a:t>@Nullable </a:t>
            </a:r>
            <a:r>
              <a:rPr b="0">
                <a:solidFill>
                  <a:srgbClr val="000000"/>
                </a:solidFill>
              </a:rPr>
              <a:t>String optionalFilter){</a:t>
            </a:r>
          </a:p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Самодокументируемый код </a:t>
            </a: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настроить IDE, то она будет предупреждать о попытке обращения к nullable переменной</a:t>
            </a: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Нерадивые программисты не настраивают IDE и/или не обращают внимание на warning-и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Методы. Nullable значения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Методы. Nullable значения</a:t>
            </a:r>
          </a:p>
        </p:txBody>
      </p:sp>
      <p:sp>
        <p:nvSpPr>
          <p:cNvPr id="153" name="Использовать Optional…"/>
          <p:cNvSpPr txBox="1"/>
          <p:nvPr/>
        </p:nvSpPr>
        <p:spPr>
          <a:xfrm>
            <a:off x="238352" y="699928"/>
            <a:ext cx="8667296" cy="430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Использовать Optional</a:t>
            </a:r>
          </a:p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defTabSz="457200">
              <a:lnSpc>
                <a:spcPct val="120000"/>
              </a:lnSpc>
              <a:defRPr b="1" sz="13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</a:t>
            </a:r>
            <a:r>
              <a:rPr b="0">
                <a:solidFill>
                  <a:srgbClr val="000000"/>
                </a:solidFill>
              </a:rPr>
              <a:t>Optional&lt;Person&gt; findPersonById(</a:t>
            </a:r>
            <a:r>
              <a:t>long </a:t>
            </a:r>
            <a:r>
              <a:rPr b="0">
                <a:solidFill>
                  <a:srgbClr val="000000"/>
                </a:solidFill>
              </a:rPr>
              <a:t>id, Optional&lt;String&gt; optionalFilter){</a:t>
            </a:r>
          </a:p>
          <a:p>
            <a:pPr defTabSz="457200">
              <a:lnSpc>
                <a:spcPct val="120000"/>
              </a:lnSpc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(optionalFilter.isPresent()){</a:t>
            </a:r>
          </a:p>
          <a:p>
            <a:pPr defTabSz="457200">
              <a:lnSpc>
                <a:spcPct val="120000"/>
              </a:lnSpc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...</a:t>
            </a:r>
          </a:p>
          <a:p>
            <a:pPr defTabSz="457200">
              <a:lnSpc>
                <a:spcPct val="120000"/>
              </a:lnSpc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lnSpc>
                <a:spcPct val="120000"/>
              </a:lnSpc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</a:t>
            </a:r>
            <a:r>
              <a:t>(!found()){</a:t>
            </a:r>
          </a:p>
          <a:p>
            <a:pPr defTabSz="457200">
              <a:lnSpc>
                <a:spcPct val="120000"/>
              </a:lnSpc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t>Optional.</a:t>
            </a:r>
            <a:r>
              <a:rPr i="1"/>
              <a:t>empty</a:t>
            </a:r>
            <a:r>
              <a:t>(); </a:t>
            </a:r>
          </a:p>
          <a:p>
            <a:pPr defTabSz="457200">
              <a:lnSpc>
                <a:spcPct val="120000"/>
              </a:lnSpc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lnSpc>
                <a:spcPct val="120000"/>
              </a:lnSpc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Самодокументируемый код </a:t>
            </a: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Невозможно не проверить, не нужны никакие костыли от IDE</a:t>
            </a: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всегда применимо (точно не стоит делать Optional - поля)</a:t>
            </a:r>
          </a:p>
          <a:p>
            <a:pPr marL="408213" indent="-408213">
              <a:lnSpc>
                <a:spcPct val="150000"/>
              </a:lnSpc>
              <a:spcBef>
                <a:spcPts val="300"/>
              </a:spcBef>
              <a:buSzPct val="15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Далеко не всем нравится использование Optional как аргумент функции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Конструкторы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Конструкторы</a:t>
            </a:r>
          </a:p>
        </p:txBody>
      </p:sp>
      <p:sp>
        <p:nvSpPr>
          <p:cNvPr id="156" name="Person p = new Person(&quot;peter&quot;);…"/>
          <p:cNvSpPr txBox="1"/>
          <p:nvPr/>
        </p:nvSpPr>
        <p:spPr>
          <a:xfrm>
            <a:off x="238352" y="966976"/>
            <a:ext cx="8667296" cy="36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 algn="ctr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180975" indent="-180975" algn="ctr">
              <a:lnSpc>
                <a:spcPct val="150000"/>
              </a:lnSpc>
              <a:spcBef>
                <a:spcPts val="300"/>
              </a:spcBef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Person p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Person(</a:t>
            </a:r>
            <a:r>
              <a:rPr b="1">
                <a:solidFill>
                  <a:srgbClr val="018001"/>
                </a:solidFill>
              </a:rPr>
              <a:t>"peter"</a:t>
            </a:r>
            <a:r>
              <a:t>);</a:t>
            </a:r>
          </a:p>
          <a:p>
            <a:pPr lvl="5" marL="0" indent="1143000" defTabSz="457200"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Конструкторы: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Бывают заданные явно или сгенерированные компилятором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Похожи на методы - можно перегружать, задавать vararg-и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возвращают значение (всегда </a:t>
            </a:r>
            <a:r>
              <a:rPr b="1">
                <a:solidFill>
                  <a:srgbClr val="000064"/>
                </a:solidFill>
              </a:rPr>
              <a:t>void</a:t>
            </a:r>
            <a:r>
              <a:t>)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Можно вызывать один конструктор из другого первой строчкой см </a:t>
            </a:r>
            <a:r>
              <a:rPr i="1"/>
              <a:t>first.ctor.InitializationExample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них не обязательно только инициализировать переменные - можно писать любую кастомную логику, </a:t>
            </a:r>
            <a:r>
              <a:rPr b="1"/>
              <a:t>но без фанатизма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Блоки инициализации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Блоки инициализации</a:t>
            </a:r>
          </a:p>
        </p:txBody>
      </p:sp>
      <p:sp>
        <p:nvSpPr>
          <p:cNvPr id="159" name="public class InitializationExample {…"/>
          <p:cNvSpPr txBox="1"/>
          <p:nvPr/>
        </p:nvSpPr>
        <p:spPr>
          <a:xfrm>
            <a:off x="238352" y="1077722"/>
            <a:ext cx="8667296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200"/>
            </a:pPr>
          </a:p>
          <a:p>
            <a:pPr defTabSz="457200">
              <a:defRPr b="1" sz="13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InitializationExample {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String </a:t>
            </a:r>
            <a:r>
              <a:rPr b="1">
                <a:solidFill>
                  <a:srgbClr val="66187A"/>
                </a:solidFill>
              </a:rPr>
              <a:t>value </a:t>
            </a:r>
            <a:r>
              <a:t>= </a:t>
            </a:r>
            <a:r>
              <a:rPr b="1">
                <a:solidFill>
                  <a:srgbClr val="018001"/>
                </a:solidFill>
              </a:rPr>
              <a:t>"field_value"</a:t>
            </a:r>
            <a:r>
              <a:t>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"init_block1 "</a:t>
            </a:r>
            <a:r>
              <a:t>+</a:t>
            </a:r>
            <a:r>
              <a:rPr b="1">
                <a:solidFill>
                  <a:srgbClr val="66187A"/>
                </a:solidFill>
              </a:rPr>
              <a:t>value</a:t>
            </a:r>
            <a:r>
              <a:t>);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66187A"/>
                </a:solidFill>
              </a:rPr>
              <a:t>value </a:t>
            </a:r>
            <a:r>
              <a:t>= </a:t>
            </a:r>
            <a:r>
              <a:rPr b="1">
                <a:solidFill>
                  <a:srgbClr val="018001"/>
                </a:solidFill>
              </a:rPr>
              <a:t>"init_block_value1"</a:t>
            </a:r>
            <a:r>
              <a:t>;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lvl="5" marL="0" indent="1143000" defTabSz="457200"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Блок инициализации копируется в начало каждого конструктора. Зачем он нужен?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у </a:t>
            </a:r>
            <a:r>
              <a:rPr b="1" u="sng"/>
              <a:t>всех</a:t>
            </a:r>
            <a:r>
              <a:t> конструкторов есть общая логика, про которую мы не хотим забыть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нельзя создать конструктор(e.g. анонимные классы)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орядок ИНИЦИАЛИЗАЦИИ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Порядок ИНИЦИАЛИЗАЦИИ</a:t>
            </a:r>
          </a:p>
        </p:txBody>
      </p:sp>
      <p:sp>
        <p:nvSpPr>
          <p:cNvPr id="162" name="Пример first.ctor.InitializationExample…"/>
          <p:cNvSpPr txBox="1"/>
          <p:nvPr/>
        </p:nvSpPr>
        <p:spPr>
          <a:xfrm>
            <a:off x="238352" y="1501775"/>
            <a:ext cx="8667296" cy="211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 </a:t>
            </a:r>
            <a:r>
              <a:rPr i="1"/>
              <a:t>first.ctor.InitializationExample</a:t>
            </a:r>
          </a:p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238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Значения по умолчанию</a:t>
            </a:r>
          </a:p>
          <a:p>
            <a:pPr marL="238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Инициализаторы на полях</a:t>
            </a:r>
          </a:p>
          <a:p>
            <a:pPr marL="238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Блоки инициализации в порядке объявления</a:t>
            </a:r>
          </a:p>
          <a:p>
            <a:pPr marL="238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Вызов выбранного конструктора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Статичные Блоки инициализации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Статичные Блоки инициализации</a:t>
            </a:r>
          </a:p>
        </p:txBody>
      </p:sp>
      <p:sp>
        <p:nvSpPr>
          <p:cNvPr id="165" name="А что, если нам надо инициализировать статичное поле класса?…"/>
          <p:cNvSpPr txBox="1"/>
          <p:nvPr/>
        </p:nvSpPr>
        <p:spPr>
          <a:xfrm>
            <a:off x="238352" y="1079119"/>
            <a:ext cx="8667296" cy="3006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 algn="ctr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 что, если нам надо инициализировать статичное поле класса?</a:t>
            </a:r>
          </a:p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b="1" sz="14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class </a:t>
            </a:r>
            <a:r>
              <a:rPr b="0">
                <a:solidFill>
                  <a:srgbClr val="000000"/>
                </a:solidFill>
              </a:rPr>
              <a:t>InitStaticExample {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private static final </a:t>
            </a:r>
            <a:r>
              <a:t>Map&lt;String, String&gt; </a:t>
            </a:r>
            <a:r>
              <a:rPr b="1" i="1">
                <a:solidFill>
                  <a:srgbClr val="66187A"/>
                </a:solidFill>
              </a:rPr>
              <a:t>CONFIGS </a:t>
            </a:r>
            <a:r>
              <a:t>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HashMap&lt;&gt;();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static </a:t>
            </a:r>
            <a:r>
              <a:t>{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 i="1">
                <a:solidFill>
                  <a:srgbClr val="66187A"/>
                </a:solidFill>
              </a:rPr>
              <a:t>CONFIGS</a:t>
            </a:r>
            <a:r>
              <a:t>.put(</a:t>
            </a:r>
            <a:r>
              <a:rPr b="1">
                <a:solidFill>
                  <a:srgbClr val="018001"/>
                </a:solidFill>
              </a:rPr>
              <a:t>"max mem"</a:t>
            </a:r>
            <a:r>
              <a:t>,</a:t>
            </a:r>
            <a:r>
              <a:rPr b="1">
                <a:solidFill>
                  <a:srgbClr val="018001"/>
                </a:solidFill>
              </a:rPr>
              <a:t>"10Gb"</a:t>
            </a:r>
            <a:r>
              <a:t>);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 i="1">
                <a:solidFill>
                  <a:srgbClr val="66187A"/>
                </a:solidFill>
              </a:rPr>
              <a:t>CONFIGS</a:t>
            </a:r>
            <a:r>
              <a:t>.put(</a:t>
            </a:r>
            <a:r>
              <a:rPr b="1">
                <a:solidFill>
                  <a:srgbClr val="018001"/>
                </a:solidFill>
              </a:rPr>
              <a:t>"min mem"</a:t>
            </a:r>
            <a:r>
              <a:t>,</a:t>
            </a:r>
            <a:r>
              <a:rPr b="1">
                <a:solidFill>
                  <a:srgbClr val="018001"/>
                </a:solidFill>
              </a:rPr>
              <a:t>"1Gb"</a:t>
            </a:r>
            <a:r>
              <a:t>);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 i="1">
                <a:solidFill>
                  <a:srgbClr val="66187A"/>
                </a:solidFill>
              </a:rPr>
              <a:t>CONFIGS</a:t>
            </a:r>
            <a:r>
              <a:t>.put(</a:t>
            </a:r>
            <a:r>
              <a:rPr b="1">
                <a:solidFill>
                  <a:srgbClr val="018001"/>
                </a:solidFill>
              </a:rPr>
              <a:t>"work dir"</a:t>
            </a:r>
            <a:r>
              <a:t>,</a:t>
            </a:r>
            <a:r>
              <a:rPr b="1">
                <a:solidFill>
                  <a:srgbClr val="018001"/>
                </a:solidFill>
              </a:rPr>
              <a:t>"/opt/myprod"</a:t>
            </a:r>
            <a:r>
              <a:t>);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est Practices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Best Practices</a:t>
            </a:r>
          </a:p>
        </p:txBody>
      </p:sp>
      <p:sp>
        <p:nvSpPr>
          <p:cNvPr id="168" name="Надо стремиться к тому, чтобы вся инициализация была в одном месте, а не размазана по полям, блокам инициализации и конструкторам…"/>
          <p:cNvSpPr txBox="1"/>
          <p:nvPr/>
        </p:nvSpPr>
        <p:spPr>
          <a:xfrm>
            <a:off x="238352" y="1891028"/>
            <a:ext cx="8667296" cy="150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17713" indent="-217713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Надо стремиться к тому, чтобы вся инициализация была в одном месте, а не размазана по полям, блокам инициализации и конструкторам</a:t>
            </a:r>
          </a:p>
          <a:p>
            <a:pPr marL="217713" indent="-217713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Для модификатора по-умолчанию все-таки стоит писать /*package*/</a:t>
            </a:r>
          </a:p>
          <a:p>
            <a:pPr algn="ctr" defTabSz="457200">
              <a:defRPr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ctr" defTabSz="457200">
              <a:defRPr i="1" sz="14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/*package*/ </a:t>
            </a:r>
            <a:r>
              <a:rPr b="1" i="0">
                <a:solidFill>
                  <a:srgbClr val="011480"/>
                </a:solidFill>
              </a:rPr>
              <a:t>int </a:t>
            </a:r>
            <a:r>
              <a:rPr b="1" i="0">
                <a:solidFill>
                  <a:srgbClr val="66187A"/>
                </a:solidFill>
              </a:rPr>
              <a:t>id</a:t>
            </a:r>
            <a:r>
              <a:rPr i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2"/>
          <p:cNvSpPr txBox="1"/>
          <p:nvPr>
            <p:ph type="body" sz="quarter" idx="1"/>
          </p:nvPr>
        </p:nvSpPr>
        <p:spPr>
          <a:xfrm>
            <a:off x="241472" y="80045"/>
            <a:ext cx="6552728" cy="3231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defRPr b="1" cap="all" spc="200" sz="1800">
                <a:solidFill>
                  <a:srgbClr val="00703C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ОПРеделения. Классы и объекты</a:t>
            </a:r>
          </a:p>
        </p:txBody>
      </p:sp>
      <p:sp>
        <p:nvSpPr>
          <p:cNvPr id="49" name="Объект 1"/>
          <p:cNvSpPr txBox="1"/>
          <p:nvPr/>
        </p:nvSpPr>
        <p:spPr>
          <a:xfrm>
            <a:off x="367076" y="699927"/>
            <a:ext cx="8409848" cy="4063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41300" indent="-241300" defTabSz="86868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Класс это тип или шаблон, по которому будет создан объект</a:t>
            </a:r>
          </a:p>
          <a:p>
            <a:pPr marL="241300" indent="-241300" defTabSz="86868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Объект это конкретный экземпляр класса</a:t>
            </a:r>
          </a:p>
          <a:p>
            <a:pPr marL="241300" indent="-241300" defTabSz="86868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Объект обладает</a:t>
            </a:r>
          </a:p>
          <a:p>
            <a:pPr lvl="1" marL="603250" indent="-241300" defTabSz="86868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Полями - переменные, объявленные в классе. Они же являются </a:t>
            </a:r>
            <a:r>
              <a:rPr b="1" u="sng"/>
              <a:t>внутренним состоянием</a:t>
            </a:r>
            <a:r>
              <a:t> объекта</a:t>
            </a:r>
          </a:p>
          <a:p>
            <a:pPr lvl="1" marL="603250" indent="-241300" defTabSz="86868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Методы - функции, определенные в классе. Они же являются поведением объекта. </a:t>
            </a:r>
          </a:p>
          <a:p>
            <a:pPr marL="241300" indent="-241300" defTabSz="86868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Класс также обладает полями и методами класса. Однако их мы не будем называть поведением или состоянием класса. Их так же называют статичными полями и методами.</a:t>
            </a:r>
          </a:p>
          <a:p>
            <a:pPr marL="241300" indent="-241300" defTabSz="86868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Надо стремиться к тому, что состояние объекта может меняться </a:t>
            </a:r>
            <a:r>
              <a:rPr b="1"/>
              <a:t>только</a:t>
            </a:r>
            <a:r>
              <a:t> через вызов его методов</a:t>
            </a:r>
          </a:p>
          <a:p>
            <a:pPr marL="241300" indent="-241300" defTabSz="86868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Идентичность объекта - это то, что отличает этот объект от других (операция == или метод equals)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question_mark_PNG129.png" descr="question_mark_PNG1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93" y="699928"/>
            <a:ext cx="6350003" cy="420370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Вопросы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Вопросы</a:t>
            </a:r>
          </a:p>
        </p:txBody>
      </p:sp>
      <p:sp>
        <p:nvSpPr>
          <p:cNvPr id="172" name="Инкапсуляция…"/>
          <p:cNvSpPr txBox="1"/>
          <p:nvPr/>
        </p:nvSpPr>
        <p:spPr>
          <a:xfrm>
            <a:off x="259471" y="699928"/>
            <a:ext cx="2759349" cy="195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26571" indent="-326571">
              <a:lnSpc>
                <a:spcPct val="200000"/>
              </a:lnSpc>
              <a:buSzPct val="60000"/>
              <a:buBlip>
                <a:blip r:embed="rId3"/>
              </a:buBlip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Инкапсуляция </a:t>
            </a:r>
          </a:p>
          <a:p>
            <a:pPr marL="326571" indent="-326571">
              <a:lnSpc>
                <a:spcPct val="200000"/>
              </a:lnSpc>
              <a:buSzPct val="60000"/>
              <a:buBlip>
                <a:blip r:embed="rId3"/>
              </a:buBlip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Методы и перегрузка</a:t>
            </a:r>
          </a:p>
          <a:p>
            <a:pPr marL="326571" indent="-326571">
              <a:lnSpc>
                <a:spcPct val="200000"/>
              </a:lnSpc>
              <a:buSzPct val="60000"/>
              <a:buBlip>
                <a:blip r:embed="rId3"/>
              </a:buBlip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Работа с null</a:t>
            </a:r>
          </a:p>
          <a:p>
            <a:pPr marL="326571" indent="-326571">
              <a:lnSpc>
                <a:spcPct val="200000"/>
              </a:lnSpc>
              <a:buSzPct val="60000"/>
              <a:buBlip>
                <a:blip r:embed="rId3"/>
              </a:buBlip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Конструкторы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Задание 2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Задание 2</a:t>
            </a:r>
          </a:p>
        </p:txBody>
      </p:sp>
      <p:sp>
        <p:nvSpPr>
          <p:cNvPr id="175" name="Напишем простой класс Computer…"/>
          <p:cNvSpPr txBox="1"/>
          <p:nvPr/>
        </p:nvSpPr>
        <p:spPr>
          <a:xfrm>
            <a:off x="197820" y="973327"/>
            <a:ext cx="8748360" cy="316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Напишем простой класс Computer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Имеет поля строковое model и целочисленное ramAmount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Имеет метод setRamAmount 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Принимает новое количество памяти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значение больше 0, то записывает его в ramAmount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значение меньше 0 то выставляет ramAmount равное 0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Метод setModel - устанавливает новое значение model, если оно от 1 до 10 символов включительно 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Предполагается, что оба метода будут использоваться в других пакетах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дание 3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Задание 3</a:t>
            </a:r>
          </a:p>
        </p:txBody>
      </p:sp>
      <p:sp>
        <p:nvSpPr>
          <p:cNvPr id="178" name="Добавляем в Computer конструкторы, инициализирующие соответствующие поля, со следующими аргументами:…"/>
          <p:cNvSpPr txBox="1"/>
          <p:nvPr/>
        </p:nvSpPr>
        <p:spPr>
          <a:xfrm>
            <a:off x="197820" y="1432558"/>
            <a:ext cx="8748360" cy="207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Добавляем в Computer конструкторы, инициализирующие соответствующие поля, со следующими аргументами: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Кол-во памяти и модель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Кол-во памяти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Модель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конструкторы при старте должны писать в консоль, «создается новый компьютер»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дание 4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Задание 4</a:t>
            </a:r>
          </a:p>
        </p:txBody>
      </p:sp>
      <p:sp>
        <p:nvSpPr>
          <p:cNvPr id="181" name="Добавляем в тот же пакет новый класс ComputerUtils…"/>
          <p:cNvSpPr txBox="1"/>
          <p:nvPr/>
        </p:nvSpPr>
        <p:spPr>
          <a:xfrm>
            <a:off x="197820" y="832738"/>
            <a:ext cx="8748360" cy="3450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Добавляем в тот же пакет новый класс ComputerUtils 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нем будет статичный метод printAll который принимает произвольное число параметров с типом Computer и печатает их модели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один из аргументов оказался null его пропускаем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Необходимо протестировать работу printAll-a в main-е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Туда же добавляем метод, принимающий ramAmount и произвольное кол-во computer-ов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Он ищет в переданном списке computer-ов первый computer с заданным кол-вом памяти и возвращает его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в переданном списке нет такого компьютера, что будет возвращать метод остается на ваше усмотрение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Иммутабельность. Кейс 1.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Иммутабельность. Кейс 1.</a:t>
            </a:r>
          </a:p>
        </p:txBody>
      </p:sp>
      <p:sp>
        <p:nvSpPr>
          <p:cNvPr id="184" name="Если поле или переменную объявить как final, её значение уже нельзя изменить. Например:…"/>
          <p:cNvSpPr txBox="1"/>
          <p:nvPr/>
        </p:nvSpPr>
        <p:spPr>
          <a:xfrm>
            <a:off x="238352" y="1543961"/>
            <a:ext cx="8667296" cy="250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поле или переменную объявить как final, её значение уже нельзя изменить. Например:</a:t>
            </a:r>
          </a:p>
          <a:p>
            <a:pPr lvl="1" marL="571500" indent="-190500" defTabSz="457200">
              <a:lnSpc>
                <a:spcPct val="200000"/>
              </a:lnSpc>
              <a:buSzPct val="60000"/>
              <a:buBlip>
                <a:blip r:embed="rId3"/>
              </a:buBlip>
              <a:defRPr b="1" sz="1300">
                <a:solidFill>
                  <a:srgbClr val="00006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private</a:t>
            </a:r>
            <a:r>
              <a:rPr b="0"/>
              <a:t> </a:t>
            </a:r>
            <a:r>
              <a:t>final</a:t>
            </a:r>
            <a:r>
              <a:rPr b="0"/>
              <a:t> </a:t>
            </a:r>
            <a:r>
              <a:t>int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66187A"/>
                </a:solidFill>
              </a:rPr>
              <a:t>ZERO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rPr b="0">
                <a:solidFill>
                  <a:srgbClr val="0432FF"/>
                </a:solidFill>
              </a:rPr>
              <a:t>0</a:t>
            </a:r>
            <a:r>
              <a:rPr b="0">
                <a:solidFill>
                  <a:srgbClr val="000000"/>
                </a:solidFill>
              </a:rPr>
              <a:t>; </a:t>
            </a:r>
            <a:r>
              <a:rPr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— локальная переменная с постоянным значением 0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1" marL="571500" indent="-190500" defTabSz="457200">
              <a:lnSpc>
                <a:spcPct val="200000"/>
              </a:lnSpc>
              <a:buSzPct val="60000"/>
              <a:buBlip>
                <a:blip r:embed="rId3"/>
              </a:buBlip>
              <a:defRPr b="1" sz="1300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final </a:t>
            </a:r>
            <a:r>
              <a:rPr b="0">
                <a:solidFill>
                  <a:srgbClr val="000000"/>
                </a:solidFill>
              </a:rPr>
              <a:t>Person </a:t>
            </a:r>
            <a:r>
              <a:rPr>
                <a:solidFill>
                  <a:srgbClr val="66187A"/>
                </a:solidFill>
              </a:rPr>
              <a:t>peter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t>new </a:t>
            </a:r>
            <a:r>
              <a:rPr b="0">
                <a:solidFill>
                  <a:srgbClr val="000000"/>
                </a:solidFill>
              </a:rPr>
              <a:t>Person(…); </a:t>
            </a:r>
            <a:r>
              <a:rPr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— локальная переменная с неизменяемой ссылкой на один и тот же объект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Зачем это нужно? </a:t>
            </a:r>
            <a:r>
              <a:rPr>
                <a:solidFill>
                  <a:srgbClr val="262626"/>
                </a:solidFill>
              </a:rPr>
              <a:t>Смотрим пример first.immutability.MutableExample</a:t>
            </a:r>
            <a:endParaRPr>
              <a:solidFill>
                <a:srgbClr val="262626"/>
              </a:solidFill>
            </a:endParaRP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Кто же нас спасет?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Иммутабельность. Кейс 1.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Иммутабельность. Кейс 1.</a:t>
            </a:r>
          </a:p>
        </p:txBody>
      </p:sp>
      <p:sp>
        <p:nvSpPr>
          <p:cNvPr id="187" name="Нас спасет иммутабельность (aka неизменяемость, immutable)!…"/>
          <p:cNvSpPr txBox="1"/>
          <p:nvPr/>
        </p:nvSpPr>
        <p:spPr>
          <a:xfrm>
            <a:off x="238352" y="1156588"/>
            <a:ext cx="8667296" cy="280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975" indent="-180975">
              <a:lnSpc>
                <a:spcPct val="150000"/>
              </a:lnSpc>
              <a:spcBef>
                <a:spcPts val="300"/>
              </a:spcBef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Нас спасет иммутабельность (aka неизменяемость, immutable)!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Нестрогое определение immutability - невозможность изменить изначальное внутреннее состояние объекта через его интерфейс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Более строгое, объект является immutable, если: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Все поля из которых он состоит immutable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Поля объявлены как final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Смотрим пример first.immutability.ImmutableExample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Иммутабельность. Кейс 1.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Иммутабельность. Кейс 1.</a:t>
            </a:r>
          </a:p>
        </p:txBody>
      </p:sp>
      <p:sp>
        <p:nvSpPr>
          <p:cNvPr id="190" name="В жизни тяжело добиться строгой иммутабельности, поэтому:…"/>
          <p:cNvSpPr txBox="1"/>
          <p:nvPr/>
        </p:nvSpPr>
        <p:spPr>
          <a:xfrm>
            <a:off x="105006" y="994664"/>
            <a:ext cx="8933989" cy="312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В жизни тяжело добиться строгой иммутабельности, поэтому: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Делаем все поля final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мы возвращаем mutable объект - возвращаем его копию (см. first.immutability.SemiImmutable#getDate)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нам нужно выполнить операцию модификации объектов - создаем новый immutable объект (см. first.immutability.ImmutableDocument#add)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стандартной библиотеке много immutable классов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BigDecimal, Integer, Long, LocalDate, String и т.п.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Пример неудачного mutable класса, который вполне мог быть immutable — java.util.Date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Иммутабельность. Кейс 2.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Иммутабельность. Кейс 2.</a:t>
            </a:r>
          </a:p>
        </p:txBody>
      </p:sp>
      <p:sp>
        <p:nvSpPr>
          <p:cNvPr id="193" name="Посмотрим еще пример кода…"/>
          <p:cNvSpPr txBox="1"/>
          <p:nvPr/>
        </p:nvSpPr>
        <p:spPr>
          <a:xfrm>
            <a:off x="238352" y="1548129"/>
            <a:ext cx="8667296" cy="223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17713" indent="-217713" defTabSz="457200">
              <a:lnSpc>
                <a:spcPct val="200000"/>
              </a:lnSpc>
              <a:buSzPct val="60000"/>
              <a:buBlip>
                <a:blip r:embed="rId2"/>
              </a:buBlip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Посмотрим еще пример кода</a:t>
            </a:r>
          </a:p>
          <a:p>
            <a:pPr lvl="3" marL="0" indent="685800" defTabSz="457200"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LocalDate date = loadCurrentDateFromDB();</a:t>
            </a:r>
          </a:p>
          <a:p>
            <a:pPr lvl="3" marL="0" indent="685800" defTabSz="457200">
              <a:buSz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Еще пяток переменных, которые желательно инициализировать один раз */</a:t>
            </a:r>
          </a:p>
          <a:p>
            <a:pPr lvl="3" marL="0" indent="685800" defTabSz="457200">
              <a:buSzTx/>
              <a:buNone/>
              <a:defRPr i="1" sz="1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50-100 строчек кода активно использующих переменные выше */</a:t>
            </a:r>
          </a:p>
          <a:p>
            <a:pPr lvl="3" marL="0" indent="685800" defTabSz="457200">
              <a:buSzTx/>
              <a:buNone/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saveToDB(date); </a:t>
            </a:r>
            <a:r>
              <a:rPr i="1">
                <a:solidFill>
                  <a:srgbClr val="808080"/>
                </a:solidFill>
              </a:rPr>
              <a:t>// Какое значение сохраниться в БД ? То же? А у других переменных?</a:t>
            </a:r>
            <a:endParaRPr i="1">
              <a:solidFill>
                <a:srgbClr val="808080"/>
              </a:solidFill>
            </a:endParaRPr>
          </a:p>
          <a:p>
            <a:pPr defTabSz="457200">
              <a:lnSpc>
                <a:spcPct val="20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marL="217713" indent="-217713" defTabSz="457200">
              <a:lnSpc>
                <a:spcPct val="200000"/>
              </a:lnSpc>
              <a:buSzPct val="60000"/>
              <a:buBlip>
                <a:blip r:embed="rId2"/>
              </a:buBlip>
              <a:defRPr sz="15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99% случаев эти переменные не будут меняться, однако этот 1% может выстрельнуть когда угодно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Best practices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Best practices</a:t>
            </a:r>
          </a:p>
        </p:txBody>
      </p:sp>
      <p:sp>
        <p:nvSpPr>
          <p:cNvPr id="196" name="Стремитесь к тому, чтобы все локальные переменные и аргументы методов и конструкторов были final…"/>
          <p:cNvSpPr txBox="1"/>
          <p:nvPr/>
        </p:nvSpPr>
        <p:spPr>
          <a:xfrm>
            <a:off x="508284" y="1548130"/>
            <a:ext cx="8127432" cy="244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Стремитесь к тому, чтобы все локальные переменные и аргументы методов и конструкторов были </a:t>
            </a:r>
            <a:r>
              <a:rPr b="1">
                <a:solidFill>
                  <a:srgbClr val="000064"/>
                </a:solidFill>
              </a:rPr>
              <a:t>final</a:t>
            </a:r>
            <a:endParaRPr b="1">
              <a:solidFill>
                <a:srgbClr val="000064"/>
              </a:solidFill>
            </a:endParaRP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Если переменная не </a:t>
            </a:r>
            <a:r>
              <a:rPr b="1">
                <a:solidFill>
                  <a:srgbClr val="000064"/>
                </a:solidFill>
              </a:rPr>
              <a:t>final</a:t>
            </a:r>
            <a:r>
              <a:t>, то мы сразу понимаем, что она будет меняться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Настройте свою IDEa: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Java | Code style issues | Local variable or parameter can be final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Java | Code style issues | Field may be ‘final'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Стремитесь к созданию Immutable классов, но без фанатизма!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est practices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Best practices</a:t>
            </a:r>
          </a:p>
        </p:txBody>
      </p:sp>
      <p:pic>
        <p:nvPicPr>
          <p:cNvPr id="199" name="bonus.png" descr="bon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004" y="915273"/>
            <a:ext cx="5873992" cy="3312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ОТношения между классами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ОТношения между классами</a:t>
            </a:r>
          </a:p>
        </p:txBody>
      </p:sp>
      <p:sp>
        <p:nvSpPr>
          <p:cNvPr id="52" name="Зависимость - use-a, использует…"/>
          <p:cNvSpPr txBox="1"/>
          <p:nvPr/>
        </p:nvSpPr>
        <p:spPr>
          <a:xfrm>
            <a:off x="376918" y="778356"/>
            <a:ext cx="4617600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54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Зависимость - use-a, использует </a:t>
            </a:r>
          </a:p>
          <a:p>
            <a:pPr marL="254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Агрегирование - has-a, имеет в качестве поля  </a:t>
            </a:r>
          </a:p>
          <a:p>
            <a:pPr marL="254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Наследование - is-a, наследует (расширяет)</a:t>
            </a:r>
          </a:p>
        </p:txBody>
      </p:sp>
      <p:grpSp>
        <p:nvGrpSpPr>
          <p:cNvPr id="71" name="Группа"/>
          <p:cNvGrpSpPr/>
          <p:nvPr/>
        </p:nvGrpSpPr>
        <p:grpSpPr>
          <a:xfrm>
            <a:off x="4421722" y="2635534"/>
            <a:ext cx="4237387" cy="2154788"/>
            <a:chOff x="-1" y="0"/>
            <a:chExt cx="4237386" cy="2154786"/>
          </a:xfrm>
        </p:grpSpPr>
        <p:grpSp>
          <p:nvGrpSpPr>
            <p:cNvPr id="69" name="Группа"/>
            <p:cNvGrpSpPr/>
            <p:nvPr/>
          </p:nvGrpSpPr>
          <p:grpSpPr>
            <a:xfrm>
              <a:off x="-2" y="631898"/>
              <a:ext cx="4237388" cy="1522889"/>
              <a:chOff x="0" y="0"/>
              <a:chExt cx="4237386" cy="1522888"/>
            </a:xfrm>
          </p:grpSpPr>
          <p:grpSp>
            <p:nvGrpSpPr>
              <p:cNvPr id="55" name="Person"/>
              <p:cNvGrpSpPr/>
              <p:nvPr/>
            </p:nvGrpSpPr>
            <p:grpSpPr>
              <a:xfrm>
                <a:off x="-1" y="-1"/>
                <a:ext cx="1903054" cy="536335"/>
                <a:chOff x="0" y="0"/>
                <a:chExt cx="1903053" cy="536334"/>
              </a:xfrm>
            </p:grpSpPr>
            <p:sp>
              <p:nvSpPr>
                <p:cNvPr id="53" name="Прямоугольник"/>
                <p:cNvSpPr/>
                <p:nvPr/>
              </p:nvSpPr>
              <p:spPr>
                <a:xfrm>
                  <a:off x="0" y="0"/>
                  <a:ext cx="1903054" cy="536335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pPr>
                </a:p>
              </p:txBody>
            </p:sp>
            <p:sp>
              <p:nvSpPr>
                <p:cNvPr id="54" name="Person"/>
                <p:cNvSpPr txBox="1"/>
                <p:nvPr/>
              </p:nvSpPr>
              <p:spPr>
                <a:xfrm>
                  <a:off x="0" y="89098"/>
                  <a:ext cx="1903054" cy="3581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pPr/>
                  <a:r>
                    <a:t>Person</a:t>
                  </a:r>
                </a:p>
              </p:txBody>
            </p:sp>
          </p:grpSp>
          <p:grpSp>
            <p:nvGrpSpPr>
              <p:cNvPr id="58" name="Employee"/>
              <p:cNvGrpSpPr/>
              <p:nvPr/>
            </p:nvGrpSpPr>
            <p:grpSpPr>
              <a:xfrm>
                <a:off x="-1" y="986553"/>
                <a:ext cx="1903054" cy="536335"/>
                <a:chOff x="0" y="0"/>
                <a:chExt cx="1903053" cy="536334"/>
              </a:xfrm>
            </p:grpSpPr>
            <p:sp>
              <p:nvSpPr>
                <p:cNvPr id="56" name="Прямоугольник"/>
                <p:cNvSpPr/>
                <p:nvPr/>
              </p:nvSpPr>
              <p:spPr>
                <a:xfrm>
                  <a:off x="0" y="-1"/>
                  <a:ext cx="1903054" cy="536336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pPr>
                </a:p>
              </p:txBody>
            </p:sp>
            <p:sp>
              <p:nvSpPr>
                <p:cNvPr id="57" name="Employee"/>
                <p:cNvSpPr txBox="1"/>
                <p:nvPr/>
              </p:nvSpPr>
              <p:spPr>
                <a:xfrm>
                  <a:off x="0" y="89097"/>
                  <a:ext cx="1903054" cy="3581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pPr/>
                  <a:r>
                    <a:t>Employee</a:t>
                  </a:r>
                </a:p>
              </p:txBody>
            </p:sp>
          </p:grpSp>
          <p:sp>
            <p:nvSpPr>
              <p:cNvPr id="59" name="Линия"/>
              <p:cNvSpPr/>
              <p:nvPr/>
            </p:nvSpPr>
            <p:spPr>
              <a:xfrm flipV="1">
                <a:off x="942201" y="520572"/>
                <a:ext cx="2" cy="47509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62" name="LocalDate"/>
              <p:cNvGrpSpPr/>
              <p:nvPr/>
            </p:nvGrpSpPr>
            <p:grpSpPr>
              <a:xfrm>
                <a:off x="3056423" y="-1"/>
                <a:ext cx="1180964" cy="536336"/>
                <a:chOff x="0" y="0"/>
                <a:chExt cx="1180962" cy="536334"/>
              </a:xfrm>
            </p:grpSpPr>
            <p:sp>
              <p:nvSpPr>
                <p:cNvPr id="60" name="Прямоугольник"/>
                <p:cNvSpPr/>
                <p:nvPr/>
              </p:nvSpPr>
              <p:spPr>
                <a:xfrm>
                  <a:off x="0" y="-1"/>
                  <a:ext cx="1180963" cy="536336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pPr>
                </a:p>
              </p:txBody>
            </p:sp>
            <p:sp>
              <p:nvSpPr>
                <p:cNvPr id="61" name="LocalDate"/>
                <p:cNvSpPr txBox="1"/>
                <p:nvPr/>
              </p:nvSpPr>
              <p:spPr>
                <a:xfrm>
                  <a:off x="0" y="89097"/>
                  <a:ext cx="1180963" cy="3581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pPr/>
                  <a:r>
                    <a:t>LocalDate</a:t>
                  </a:r>
                </a:p>
              </p:txBody>
            </p:sp>
          </p:grpSp>
          <p:sp>
            <p:nvSpPr>
              <p:cNvPr id="63" name="Линия"/>
              <p:cNvSpPr/>
              <p:nvPr/>
            </p:nvSpPr>
            <p:spPr>
              <a:xfrm flipH="1" flipV="1">
                <a:off x="1897047" y="242755"/>
                <a:ext cx="1123373" cy="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" name="birthDate"/>
              <p:cNvSpPr txBox="1"/>
              <p:nvPr/>
            </p:nvSpPr>
            <p:spPr>
              <a:xfrm>
                <a:off x="1970995" y="23071"/>
                <a:ext cx="795856" cy="243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1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/>
                <a:r>
                  <a:t>birthDate</a:t>
                </a:r>
              </a:p>
            </p:txBody>
          </p:sp>
          <p:grpSp>
            <p:nvGrpSpPr>
              <p:cNvPr id="67" name="Computer"/>
              <p:cNvGrpSpPr/>
              <p:nvPr/>
            </p:nvGrpSpPr>
            <p:grpSpPr>
              <a:xfrm>
                <a:off x="3056423" y="986553"/>
                <a:ext cx="1180964" cy="536335"/>
                <a:chOff x="0" y="0"/>
                <a:chExt cx="1180962" cy="536334"/>
              </a:xfrm>
            </p:grpSpPr>
            <p:sp>
              <p:nvSpPr>
                <p:cNvPr id="65" name="Прямоугольник"/>
                <p:cNvSpPr/>
                <p:nvPr/>
              </p:nvSpPr>
              <p:spPr>
                <a:xfrm>
                  <a:off x="0" y="-1"/>
                  <a:ext cx="1180963" cy="536336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pPr>
                </a:p>
              </p:txBody>
            </p:sp>
            <p:sp>
              <p:nvSpPr>
                <p:cNvPr id="66" name="Computer"/>
                <p:cNvSpPr txBox="1"/>
                <p:nvPr/>
              </p:nvSpPr>
              <p:spPr>
                <a:xfrm>
                  <a:off x="0" y="89097"/>
                  <a:ext cx="1180963" cy="3581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pPr/>
                  <a:r>
                    <a:t>Computer</a:t>
                  </a:r>
                </a:p>
              </p:txBody>
            </p:sp>
          </p:grpSp>
          <p:sp>
            <p:nvSpPr>
              <p:cNvPr id="68" name="Линия"/>
              <p:cNvSpPr/>
              <p:nvPr/>
            </p:nvSpPr>
            <p:spPr>
              <a:xfrm>
                <a:off x="1929781" y="303036"/>
                <a:ext cx="1047284" cy="919146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ysDot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0" name="Пример first.second.*"/>
            <p:cNvSpPr txBox="1"/>
            <p:nvPr/>
          </p:nvSpPr>
          <p:spPr>
            <a:xfrm>
              <a:off x="82649" y="0"/>
              <a:ext cx="4072086" cy="307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marL="180975" indent="-180975" algn="ctr">
                <a:lnSpc>
                  <a:spcPct val="150000"/>
                </a:lnSpc>
                <a:spcBef>
                  <a:spcPts val="300"/>
                </a:spcBef>
                <a:defRPr sz="1500">
                  <a:solidFill>
                    <a:srgbClr val="262626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Пример first.second.*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Bonus. Perfomance.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Bonus. Perfomance.</a:t>
            </a:r>
          </a:p>
        </p:txBody>
      </p:sp>
      <p:sp>
        <p:nvSpPr>
          <p:cNvPr id="202" name="Не думайте что вы умнее JVM и компилятора - просто пишите хороший код…"/>
          <p:cNvSpPr txBox="1"/>
          <p:nvPr/>
        </p:nvSpPr>
        <p:spPr>
          <a:xfrm>
            <a:off x="511993" y="1318513"/>
            <a:ext cx="8120013" cy="247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думайте что вы умнее JVM и компилятора - просто пишите хороший код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Оператор new очень быстрый  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нужно беспокоится о фрагментации памяти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Не нужно создавать object pools </a:t>
            </a:r>
          </a:p>
          <a:p>
            <a:pPr marL="272141" indent="-272141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В Java часто используемые объекты уже закешированы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Пулы Integer-ов, Long-ов и т.п.</a:t>
            </a:r>
          </a:p>
          <a:p>
            <a:pPr lvl="1" marL="619125" indent="-238125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5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Пулы констант, как числовых так и строковых (т.н. интернирование строк)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question_mark_PNG129.png" descr="question_mark_PNG1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93" y="699928"/>
            <a:ext cx="6350003" cy="420370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Вопросы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Вопросы</a:t>
            </a:r>
          </a:p>
        </p:txBody>
      </p:sp>
      <p:sp>
        <p:nvSpPr>
          <p:cNvPr id="206" name="Immutability…"/>
          <p:cNvSpPr txBox="1"/>
          <p:nvPr/>
        </p:nvSpPr>
        <p:spPr>
          <a:xfrm>
            <a:off x="259471" y="699928"/>
            <a:ext cx="2440559" cy="1424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26571" indent="-326571">
              <a:lnSpc>
                <a:spcPct val="200000"/>
              </a:lnSpc>
              <a:buSzPct val="60000"/>
              <a:buBlip>
                <a:blip r:embed="rId3"/>
              </a:buBlip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Immutability </a:t>
            </a:r>
          </a:p>
          <a:p>
            <a:pPr marL="326571" indent="-326571">
              <a:lnSpc>
                <a:spcPct val="200000"/>
              </a:lnSpc>
              <a:buSzPct val="60000"/>
              <a:buBlip>
                <a:blip r:embed="rId3"/>
              </a:buBlip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Perfomance</a:t>
            </a:r>
          </a:p>
          <a:p>
            <a:pPr marL="326571" indent="-326571">
              <a:lnSpc>
                <a:spcPct val="200000"/>
              </a:lnSpc>
              <a:buSzPct val="60000"/>
              <a:buBlip>
                <a:blip r:embed="rId3"/>
              </a:buBlip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По лекции в целом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дачка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Задачка</a:t>
            </a:r>
          </a:p>
        </p:txBody>
      </p:sp>
      <p:sp>
        <p:nvSpPr>
          <p:cNvPr id="209" name="Имитируем посетителя заказывающего товары…"/>
          <p:cNvSpPr txBox="1"/>
          <p:nvPr/>
        </p:nvSpPr>
        <p:spPr>
          <a:xfrm>
            <a:off x="378900" y="729741"/>
            <a:ext cx="8386200" cy="364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54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Имитируем посетителя заказывающего товары</a:t>
            </a:r>
          </a:p>
          <a:p>
            <a:pPr marL="254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Пишем классы Order, Item, CustomerImitation в котором будет main</a:t>
            </a:r>
          </a:p>
          <a:p>
            <a:pPr marL="254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Order (заказ) должен содержать:</a:t>
            </a:r>
          </a:p>
          <a:p>
            <a:pPr lvl="1" marL="603250" indent="-22225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содержать список Item-ов</a:t>
            </a:r>
          </a:p>
          <a:p>
            <a:pPr lvl="1" marL="603250" indent="-22225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иметь конструктор по умолчанию конструктор принимающий произвольное число item-ов</a:t>
            </a:r>
          </a:p>
          <a:p>
            <a:pPr lvl="1" marL="603250" indent="-22225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Иметь метод добавляющий item, если передан null то не добавлять</a:t>
            </a:r>
          </a:p>
          <a:p>
            <a:pPr lvl="1" marL="603250" indent="-22225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3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иметь метод выводящий имена добавленных в заказ item-ов на экран</a:t>
            </a:r>
          </a:p>
          <a:p>
            <a:pPr marL="254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Item-ы должны быть содержать только имя, метод который возвращает имя item-ов. Класс должен быть immutable</a:t>
            </a:r>
          </a:p>
          <a:p>
            <a:pPr marL="254000" indent="-254000">
              <a:lnSpc>
                <a:spcPct val="150000"/>
              </a:lnSpc>
              <a:spcBef>
                <a:spcPts val="300"/>
              </a:spcBef>
              <a:buSzPct val="60000"/>
              <a:buBlip>
                <a:blip r:embed="rId2"/>
              </a:buBlip>
              <a:defRPr sz="14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CustomerImitation должен находиться в отдельном пакете и содержать main, который создает Заказ сразу с несколькими item-ами, потом добавляет еще немного  и выводит на экран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Прямоугольник"/>
          <p:cNvSpPr/>
          <p:nvPr/>
        </p:nvSpPr>
        <p:spPr>
          <a:xfrm>
            <a:off x="572632" y="1047225"/>
            <a:ext cx="7998736" cy="387804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74" name="Детали реализации. Стек и КУча"/>
          <p:cNvSpPr txBox="1"/>
          <p:nvPr>
            <p:ph type="body" sz="quarter" idx="1"/>
          </p:nvPr>
        </p:nvSpPr>
        <p:spPr>
          <a:xfrm>
            <a:off x="241472" y="80044"/>
            <a:ext cx="6552728" cy="544767"/>
          </a:xfrm>
          <a:prstGeom prst="rect">
            <a:avLst/>
          </a:prstGeom>
        </p:spPr>
        <p:txBody>
          <a:bodyPr/>
          <a:lstStyle/>
          <a:p>
            <a:pPr/>
            <a:r>
              <a:t>Детали реализации. Стек и КУча</a:t>
            </a:r>
          </a:p>
        </p:txBody>
      </p:sp>
      <p:sp>
        <p:nvSpPr>
          <p:cNvPr id="75" name="Person peter = new Person(«peter»,…,0);"/>
          <p:cNvSpPr txBox="1"/>
          <p:nvPr/>
        </p:nvSpPr>
        <p:spPr>
          <a:xfrm>
            <a:off x="554719" y="727480"/>
            <a:ext cx="368248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Person peter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Person(</a:t>
            </a:r>
            <a:r>
              <a:rPr b="1">
                <a:solidFill>
                  <a:srgbClr val="018001"/>
                </a:solidFill>
              </a:rPr>
              <a:t>«peter»,…,</a:t>
            </a:r>
            <a:r>
              <a:rPr>
                <a:solidFill>
                  <a:srgbClr val="0432FF"/>
                </a:solidFill>
              </a:rPr>
              <a:t>0</a:t>
            </a:r>
            <a:r>
              <a:t>);</a:t>
            </a:r>
          </a:p>
        </p:txBody>
      </p:sp>
      <p:pic>
        <p:nvPicPr>
          <p:cNvPr id="76" name="Фигура" descr="Фигура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4380" y="1729017"/>
            <a:ext cx="4057751" cy="30713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</p:pic>
      <p:sp>
        <p:nvSpPr>
          <p:cNvPr id="77" name="Main-Thread"/>
          <p:cNvSpPr txBox="1"/>
          <p:nvPr/>
        </p:nvSpPr>
        <p:spPr>
          <a:xfrm>
            <a:off x="1568773" y="1909657"/>
            <a:ext cx="129878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Main-Thread</a:t>
            </a:r>
          </a:p>
        </p:txBody>
      </p:sp>
      <p:sp>
        <p:nvSpPr>
          <p:cNvPr id="78" name="Линия"/>
          <p:cNvSpPr/>
          <p:nvPr/>
        </p:nvSpPr>
        <p:spPr>
          <a:xfrm flipV="1">
            <a:off x="3947559" y="1042476"/>
            <a:ext cx="2" cy="388754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Стек"/>
          <p:cNvSpPr txBox="1"/>
          <p:nvPr/>
        </p:nvSpPr>
        <p:spPr>
          <a:xfrm>
            <a:off x="1865219" y="1091906"/>
            <a:ext cx="58533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Стек</a:t>
            </a:r>
          </a:p>
        </p:txBody>
      </p:sp>
      <p:sp>
        <p:nvSpPr>
          <p:cNvPr id="80" name="Куча (Heap)"/>
          <p:cNvSpPr txBox="1"/>
          <p:nvPr/>
        </p:nvSpPr>
        <p:spPr>
          <a:xfrm>
            <a:off x="4663535" y="1284503"/>
            <a:ext cx="135474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Куча (Heap)</a:t>
            </a:r>
          </a:p>
        </p:txBody>
      </p:sp>
      <p:grpSp>
        <p:nvGrpSpPr>
          <p:cNvPr id="83" name="Группа"/>
          <p:cNvGrpSpPr/>
          <p:nvPr/>
        </p:nvGrpSpPr>
        <p:grpSpPr>
          <a:xfrm>
            <a:off x="4526524" y="2294850"/>
            <a:ext cx="1527270" cy="1361063"/>
            <a:chOff x="18844" y="0"/>
            <a:chExt cx="1527269" cy="1361061"/>
          </a:xfrm>
        </p:grpSpPr>
        <p:graphicFrame>
          <p:nvGraphicFramePr>
            <p:cNvPr id="81" name="Таблица"/>
            <p:cNvGraphicFramePr/>
            <p:nvPr/>
          </p:nvGraphicFramePr>
          <p:xfrm>
            <a:off x="25400" y="303295"/>
            <a:ext cx="1520714" cy="1057767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790176"/>
                  <a:gridCol w="730538"/>
                </a:tblGrid>
                <a:tr h="205062">
                  <a:tc>
                    <a:txBody>
                      <a:bodyPr/>
                      <a:lstStyle/>
                      <a:p>
                        <a:pPr algn="ctr"/>
                        <a:r>
                          <a:rPr sz="1300">
                            <a:sym typeface="Calibri"/>
                          </a:rPr>
                          <a:t>Person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300">
                            <a:sym typeface="Calibri"/>
                          </a:rPr>
                          <a:t>…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FFFFFF"/>
                      </a:solidFill>
                    </a:tcPr>
                  </a:tc>
                </a:tr>
                <a:tr h="281961">
                  <a:tc>
                    <a:txBody>
                      <a:bodyPr/>
                      <a:lstStyle/>
                      <a:p>
                        <a:pPr algn="ctr"/>
                        <a:r>
                          <a:rPr sz="1300">
                            <a:sym typeface="Calibri"/>
                          </a:rPr>
                          <a:t>name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300">
                            <a:sym typeface="Calibri"/>
                          </a:rPr>
                          <a:t>0x01A0</a:t>
                        </a:r>
                      </a:p>
                    </a:txBody>
                    <a:tcPr marL="0" marR="0" marT="0" marB="0" anchor="t" anchorCtr="0" horzOverflow="overflow"/>
                  </a:tc>
                </a:tr>
                <a:tr h="281961">
                  <a:tc>
                    <a:txBody>
                      <a:bodyPr/>
                      <a:lstStyle/>
                      <a:p>
                        <a:pPr algn="ctr"/>
                        <a:r>
                          <a:rPr sz="1300">
                            <a:sym typeface="Calibri"/>
                          </a:rPr>
                          <a:t>birthDate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300">
                            <a:sym typeface="Calibri"/>
                          </a:rPr>
                          <a:t>0x01FF</a:t>
                        </a:r>
                      </a:p>
                    </a:txBody>
                    <a:tcPr marL="0" marR="0" marT="0" marB="0" anchor="t" anchorCtr="0" horzOverflow="overflow"/>
                  </a:tc>
                </a:tr>
                <a:tr h="288782">
                  <a:tc>
                    <a:txBody>
                      <a:bodyPr/>
                      <a:lstStyle/>
                      <a:p>
                        <a:pPr algn="ctr"/>
                        <a:r>
                          <a:rPr sz="1300">
                            <a:sym typeface="Calibri"/>
                          </a:rPr>
                          <a:t>Id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300">
                            <a:sym typeface="Calibri"/>
                          </a:rPr>
                          <a:t>0</a:t>
                        </a:r>
                      </a:p>
                    </a:txBody>
                    <a:tcPr marL="0" marR="0" marT="0" marB="0" anchor="t" anchorCtr="0" horzOverflow="overflow"/>
                  </a:tc>
                </a:tr>
              </a:tbl>
            </a:graphicData>
          </a:graphic>
        </p:graphicFrame>
        <p:sp>
          <p:nvSpPr>
            <p:cNvPr id="82" name="Adr:0x000F"/>
            <p:cNvSpPr txBox="1"/>
            <p:nvPr/>
          </p:nvSpPr>
          <p:spPr>
            <a:xfrm>
              <a:off x="18844" y="0"/>
              <a:ext cx="933993" cy="281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Adr:0x000F</a:t>
              </a:r>
            </a:p>
          </p:txBody>
        </p:sp>
      </p:grpSp>
      <p:sp>
        <p:nvSpPr>
          <p:cNvPr id="84" name="Соединит. линия"/>
          <p:cNvSpPr/>
          <p:nvPr/>
        </p:nvSpPr>
        <p:spPr>
          <a:xfrm>
            <a:off x="4571999" y="2499330"/>
            <a:ext cx="723081" cy="486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6200"/>
                </a:moveTo>
                <a:cubicBezTo>
                  <a:pt x="6555" y="-5400"/>
                  <a:pt x="13755" y="-5400"/>
                  <a:pt x="21600" y="16200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85" name="Линия"/>
          <p:cNvSpPr/>
          <p:nvPr/>
        </p:nvSpPr>
        <p:spPr>
          <a:xfrm flipV="1">
            <a:off x="2882700" y="2707318"/>
            <a:ext cx="1672002" cy="20911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86" name="Таблица"/>
          <p:cNvGraphicFramePr/>
          <p:nvPr/>
        </p:nvGraphicFramePr>
        <p:xfrm>
          <a:off x="1540791" y="2511019"/>
          <a:ext cx="1354744" cy="5689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7371"/>
                <a:gridCol w="677371"/>
              </a:tblGrid>
              <a:tr h="284480"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Calibri"/>
                        </a:rPr>
                        <a:t>Peter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Calibri"/>
                        </a:rPr>
                        <a:t>0x000F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87" name="Таблица"/>
          <p:cNvGraphicFramePr/>
          <p:nvPr/>
        </p:nvGraphicFramePr>
        <p:xfrm>
          <a:off x="7026927" y="1284503"/>
          <a:ext cx="1012472" cy="5689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12470"/>
              </a:tblGrid>
              <a:tr h="2844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Calibri"/>
                        </a:rPr>
                        <a:t>Person Class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Calibri"/>
                        </a:rPr>
                        <a:t>…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88" name="Таблица"/>
          <p:cNvGraphicFramePr/>
          <p:nvPr/>
        </p:nvGraphicFramePr>
        <p:xfrm>
          <a:off x="6629899" y="2800491"/>
          <a:ext cx="1025172" cy="5689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25170"/>
              </a:tblGrid>
              <a:tr h="2844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Calibri"/>
                        </a:rPr>
                        <a:t>String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Calibri"/>
                        </a:rPr>
                        <a:t>…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89" name="Таблица"/>
          <p:cNvGraphicFramePr/>
          <p:nvPr/>
        </p:nvGraphicFramePr>
        <p:xfrm>
          <a:off x="6629899" y="3667504"/>
          <a:ext cx="1025172" cy="5689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25170"/>
              </a:tblGrid>
              <a:tr h="2844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Calibri"/>
                        </a:rPr>
                        <a:t>LocalDate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300">
                          <a:sym typeface="Calibri"/>
                        </a:rPr>
                        <a:t>…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90" name="Линия"/>
          <p:cNvSpPr/>
          <p:nvPr/>
        </p:nvSpPr>
        <p:spPr>
          <a:xfrm flipV="1">
            <a:off x="6057498" y="1399940"/>
            <a:ext cx="950708" cy="12837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Линия"/>
          <p:cNvSpPr/>
          <p:nvPr/>
        </p:nvSpPr>
        <p:spPr>
          <a:xfrm>
            <a:off x="6037672" y="2929826"/>
            <a:ext cx="589163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Линия"/>
          <p:cNvSpPr/>
          <p:nvPr/>
        </p:nvSpPr>
        <p:spPr>
          <a:xfrm>
            <a:off x="6055512" y="3239506"/>
            <a:ext cx="562466" cy="56246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Ссылочный тип хранит только указатель на кучу…"/>
          <p:cNvSpPr txBox="1"/>
          <p:nvPr>
            <p:ph type="body" sz="half" idx="1"/>
          </p:nvPr>
        </p:nvSpPr>
        <p:spPr>
          <a:xfrm>
            <a:off x="343653" y="1505505"/>
            <a:ext cx="8456694" cy="2132490"/>
          </a:xfrm>
          <a:prstGeom prst="rect">
            <a:avLst/>
          </a:prstGeom>
        </p:spPr>
        <p:txBody>
          <a:bodyPr/>
          <a:lstStyle/>
          <a:p>
            <a:pPr marL="272141" indent="-272141">
              <a:buSzPct val="60000"/>
              <a:buBlip>
                <a:blip r:embed="rId2"/>
              </a:buBlip>
            </a:pPr>
            <a:r>
              <a:t>Ссылочный тип хранит только указатель на кучу </a:t>
            </a:r>
          </a:p>
          <a:p>
            <a:pPr lvl="1" marL="592666" indent="-211666">
              <a:buSzPct val="60000"/>
              <a:buBlip>
                <a:blip r:embed="rId3"/>
              </a:buBlip>
            </a:pPr>
            <a:r>
              <a:t>Ссылаться на локальную переменную и на конкретное поле нельзя</a:t>
            </a:r>
          </a:p>
          <a:p>
            <a:pPr marL="211666" indent="-211666">
              <a:buSzPct val="60000"/>
              <a:buBlip>
                <a:blip r:embed="rId2"/>
              </a:buBlip>
            </a:pPr>
            <a:r>
              <a:t>Ссылочный тип похож на примитивный. </a:t>
            </a:r>
          </a:p>
          <a:p>
            <a:pPr lvl="1" marL="592666" indent="-211666">
              <a:buSzPct val="60000"/>
              <a:buBlip>
                <a:blip r:embed="rId3"/>
              </a:buBlip>
            </a:pPr>
            <a:r>
              <a:t>операция = просто копирует значение (адрес для ссылочных типов)</a:t>
            </a:r>
          </a:p>
          <a:p>
            <a:pPr lvl="1" marL="592666" indent="-211666">
              <a:buSzPct val="60000"/>
              <a:buBlip>
                <a:blip r:embed="rId3"/>
              </a:buBlip>
            </a:pPr>
            <a:r>
              <a:t>Операция == просто сравнивает значения (адреса в памяти для ссылочных типов)</a:t>
            </a:r>
          </a:p>
          <a:p>
            <a:pPr marL="211666" indent="-211666">
              <a:buSzPct val="60000"/>
              <a:buBlip>
                <a:blip r:embed="rId2"/>
              </a:buBlip>
            </a:pPr>
            <a:r>
              <a:t>Если мы хотим присвоить ссылку на «ничего» пишем null </a:t>
            </a:r>
          </a:p>
        </p:txBody>
      </p:sp>
      <p:sp>
        <p:nvSpPr>
          <p:cNvPr id="95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Детали реализации.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Локальная переменная…"/>
          <p:cNvSpPr txBox="1"/>
          <p:nvPr>
            <p:ph type="body" sz="half" idx="1"/>
          </p:nvPr>
        </p:nvSpPr>
        <p:spPr>
          <a:xfrm>
            <a:off x="343653" y="1468012"/>
            <a:ext cx="8456694" cy="2207476"/>
          </a:xfrm>
          <a:prstGeom prst="rect">
            <a:avLst/>
          </a:prstGeom>
        </p:spPr>
        <p:txBody>
          <a:bodyPr/>
          <a:lstStyle/>
          <a:p>
            <a:pPr marL="300912" indent="-300912" defTabSz="786383">
              <a:spcBef>
                <a:spcPts val="200"/>
              </a:spcBef>
              <a:buSzPct val="60000"/>
              <a:buBlip>
                <a:blip r:embed="rId2"/>
              </a:buBlip>
              <a:defRPr sz="1200"/>
            </a:pPr>
            <a:r>
              <a:t>Локальная переменная</a:t>
            </a:r>
          </a:p>
          <a:p>
            <a:pPr lvl="1" marL="561702" indent="-234041" defTabSz="786383">
              <a:spcBef>
                <a:spcPts val="200"/>
              </a:spcBef>
              <a:buSzPct val="60000"/>
              <a:buBlip>
                <a:blip r:embed="rId3"/>
              </a:buBlip>
              <a:defRPr sz="1200"/>
            </a:pPr>
            <a:r>
              <a:t>Живет в стеке</a:t>
            </a:r>
          </a:p>
          <a:p>
            <a:pPr lvl="1" marL="561702" indent="-234041" defTabSz="786383">
              <a:spcBef>
                <a:spcPts val="200"/>
              </a:spcBef>
              <a:buSzPct val="60000"/>
              <a:buBlip>
                <a:blip r:embed="rId3"/>
              </a:buBlip>
              <a:defRPr sz="1200"/>
            </a:pPr>
            <a:r>
              <a:t>Должна быть инициализирована явно (необязательно в момент объявления)</a:t>
            </a:r>
          </a:p>
          <a:p>
            <a:pPr marL="234041" indent="-234041" defTabSz="786383">
              <a:spcBef>
                <a:spcPts val="200"/>
              </a:spcBef>
              <a:buSzPct val="60000"/>
              <a:buBlip>
                <a:blip r:embed="rId2"/>
              </a:buBlip>
              <a:defRPr sz="1200"/>
            </a:pPr>
          </a:p>
          <a:p>
            <a:pPr marL="234041" indent="-234041" defTabSz="786383">
              <a:spcBef>
                <a:spcPts val="200"/>
              </a:spcBef>
              <a:buSzPct val="60000"/>
              <a:buBlip>
                <a:blip r:embed="rId2"/>
              </a:buBlip>
              <a:defRPr sz="1200"/>
            </a:pPr>
            <a:r>
              <a:t>Поле объекта </a:t>
            </a:r>
          </a:p>
          <a:p>
            <a:pPr lvl="1" marL="561702" indent="-234041" defTabSz="786383">
              <a:spcBef>
                <a:spcPts val="200"/>
              </a:spcBef>
              <a:buSzPct val="60000"/>
              <a:buBlip>
                <a:blip r:embed="rId3"/>
              </a:buBlip>
              <a:defRPr sz="1200"/>
            </a:pPr>
            <a:r>
              <a:t>Живет в куче</a:t>
            </a:r>
          </a:p>
          <a:p>
            <a:pPr lvl="1" marL="561702" indent="-234041" defTabSz="786383">
              <a:spcBef>
                <a:spcPts val="200"/>
              </a:spcBef>
              <a:buSzPct val="60000"/>
              <a:buBlip>
                <a:blip r:embed="rId3"/>
              </a:buBlip>
              <a:defRPr sz="1200"/>
            </a:pPr>
            <a:r>
              <a:t>Инициализируются значениями по умолчаниями автоматически (в JVM)</a:t>
            </a:r>
          </a:p>
        </p:txBody>
      </p:sp>
      <p:sp>
        <p:nvSpPr>
          <p:cNvPr id="98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Локальная переменная vs поле объекта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Все классы унаследованы от Object (даже массивы, перечисления)…"/>
          <p:cNvSpPr txBox="1"/>
          <p:nvPr>
            <p:ph type="body" idx="1"/>
          </p:nvPr>
        </p:nvSpPr>
        <p:spPr>
          <a:xfrm>
            <a:off x="371118" y="1391931"/>
            <a:ext cx="8401764" cy="2359639"/>
          </a:xfrm>
          <a:prstGeom prst="rect">
            <a:avLst/>
          </a:prstGeom>
        </p:spPr>
        <p:txBody>
          <a:bodyPr/>
          <a:lstStyle/>
          <a:p>
            <a:pPr marL="211666" indent="-211666">
              <a:buSzPct val="60000"/>
              <a:buBlip>
                <a:blip r:embed="rId2"/>
              </a:buBlip>
            </a:pPr>
            <a:r>
              <a:t>Все классы унаследованы от Object (даже массивы, перечисления)</a:t>
            </a:r>
          </a:p>
          <a:p>
            <a:pPr lvl="1" marL="619125" indent="-238125">
              <a:buSzPct val="60000"/>
              <a:buBlip>
                <a:blip r:embed="rId3"/>
              </a:buBlip>
            </a:pPr>
            <a:r>
              <a:t>Class&lt;?&gt; getClass() - возвращает ссылку на класс</a:t>
            </a:r>
          </a:p>
          <a:p>
            <a:pPr lvl="1" marL="619125" indent="-238125">
              <a:buSzPct val="60000"/>
              <a:buBlip>
                <a:blip r:embed="rId3"/>
              </a:buBlip>
            </a:pPr>
            <a:r>
              <a:t>String toString() -  преобразует объект в строку</a:t>
            </a:r>
          </a:p>
          <a:p>
            <a:pPr lvl="1" marL="619125" indent="-238125">
              <a:buSzPct val="60000"/>
              <a:buBlip>
                <a:blip r:embed="rId3"/>
              </a:buBlip>
            </a:pPr>
            <a:r>
              <a:t>boolean equals(Object obj) - сравнивает объекты</a:t>
            </a:r>
          </a:p>
          <a:p>
            <a:pPr lvl="1" marL="619125" indent="-238125">
              <a:buSzPct val="60000"/>
              <a:buBlip>
                <a:blip r:embed="rId3"/>
              </a:buBlip>
            </a:pPr>
            <a:r>
              <a:t>Int hashCode() - возвращает хеш-код</a:t>
            </a:r>
          </a:p>
          <a:p>
            <a:pPr lvl="1" marL="619125" indent="-238125">
              <a:buSzPct val="60000"/>
              <a:buBlip>
                <a:blip r:embed="rId3"/>
              </a:buBlip>
            </a:pPr>
            <a:r>
              <a:t> Другие нам пока не интересны</a:t>
            </a:r>
          </a:p>
        </p:txBody>
      </p:sp>
      <p:sp>
        <p:nvSpPr>
          <p:cNvPr id="101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Методы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В любом месте можно получить ссылку на себя — this…"/>
          <p:cNvSpPr txBox="1"/>
          <p:nvPr>
            <p:ph type="body" idx="1"/>
          </p:nvPr>
        </p:nvSpPr>
        <p:spPr>
          <a:xfrm>
            <a:off x="371118" y="1340414"/>
            <a:ext cx="8401764" cy="2462671"/>
          </a:xfrm>
          <a:prstGeom prst="rect">
            <a:avLst/>
          </a:prstGeom>
        </p:spPr>
        <p:txBody>
          <a:bodyPr/>
          <a:lstStyle/>
          <a:p>
            <a:pPr marL="317500" indent="-317500" defTabSz="457200">
              <a:lnSpc>
                <a:spcPct val="120000"/>
              </a:lnSpc>
              <a:spcBef>
                <a:spcPts val="0"/>
              </a:spcBef>
              <a:buSzPct val="60000"/>
              <a:buBlip>
                <a:blip r:embed="rId2"/>
              </a:buBlip>
              <a:defRPr>
                <a:solidFill>
                  <a:srgbClr val="000000"/>
                </a:solidFill>
              </a:defRPr>
            </a:pPr>
            <a:r>
              <a:t>В любом месте можно получить ссылку на себя</a:t>
            </a:r>
            <a:r>
              <a:rPr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200">
                <a:latin typeface="Menlo"/>
                <a:ea typeface="Menlo"/>
                <a:cs typeface="Menlo"/>
                <a:sym typeface="Menlo"/>
              </a:rPr>
              <a:t>— </a:t>
            </a:r>
            <a:r>
              <a:rPr b="1" sz="1200">
                <a:solidFill>
                  <a:srgbClr val="000064"/>
                </a:solidFill>
                <a:latin typeface="Menlo"/>
                <a:ea typeface="Menlo"/>
                <a:cs typeface="Menlo"/>
                <a:sym typeface="Menlo"/>
              </a:rPr>
              <a:t>this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marL="254000" indent="-254000">
              <a:lnSpc>
                <a:spcPct val="120000"/>
              </a:lnSpc>
              <a:buSzPct val="60000"/>
              <a:buBlip>
                <a:blip r:embed="rId2"/>
              </a:buBlip>
            </a:pPr>
            <a:r>
              <a:t>Чтобы получить ссылку на объект класса нужно написать ИмяКласса.class</a:t>
            </a:r>
          </a:p>
          <a:p>
            <a:pPr marL="254000" indent="-254000">
              <a:lnSpc>
                <a:spcPct val="120000"/>
              </a:lnSpc>
              <a:buSzPct val="60000"/>
              <a:buBlip>
                <a:blip r:embed="rId2"/>
              </a:buBlip>
            </a:pPr>
            <a:r>
              <a:t>Классы в JVM существуют в единственном экземпляре - их можно сравнивать по == </a:t>
            </a:r>
          </a:p>
          <a:p>
            <a:pPr marL="254000" indent="-254000">
              <a:lnSpc>
                <a:spcPct val="120000"/>
              </a:lnSpc>
              <a:buSzPct val="60000"/>
              <a:buBlip>
                <a:blip r:embed="rId2"/>
              </a:buBlip>
            </a:pPr>
            <a:r>
              <a:t>Поэтому результатом выполнения кода ниже будет «true»</a:t>
            </a:r>
          </a:p>
          <a:p>
            <a:pPr marL="0" indent="0"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lvl="2" marL="0" indent="914400" defTabSz="457200">
              <a:spcBef>
                <a:spcPts val="0"/>
              </a:spcBef>
              <a:defRPr sz="14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TestClassInstance a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TestClassInstance();</a:t>
            </a:r>
          </a:p>
          <a:p>
            <a:pPr lvl="2" marL="0" indent="914400" defTabSz="457200">
              <a:spcBef>
                <a:spcPts val="0"/>
              </a:spcBef>
              <a:defRPr sz="14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.println(a.getClass()==TestClassInstance.</a:t>
            </a:r>
            <a:r>
              <a:rPr b="1">
                <a:solidFill>
                  <a:srgbClr val="011480"/>
                </a:solidFill>
              </a:rPr>
              <a:t>class</a:t>
            </a:r>
            <a:r>
              <a:t>);</a:t>
            </a:r>
          </a:p>
        </p:txBody>
      </p:sp>
      <p:sp>
        <p:nvSpPr>
          <p:cNvPr id="104" name="Текст 1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defRPr b="1" cap="all" spc="300" sz="1800">
                <a:solidFill>
                  <a:srgbClr val="00703C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Ссылки на класс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1_Специальное оформление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Специальное оформление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Специальное оформл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