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30807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коп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 algn="l" defTabSz="914400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Наследование"/>
          <p:cNvSpPr txBox="1"/>
          <p:nvPr/>
        </p:nvSpPr>
        <p:spPr>
          <a:xfrm>
            <a:off x="976063" y="1850160"/>
            <a:ext cx="5036098" cy="11017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0" sz="4200">
                <a:solidFill>
                  <a:srgbClr val="0E723F"/>
                </a:solidFill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4480585" y="4902398"/>
            <a:ext cx="179258" cy="177632"/>
          </a:xfrm>
          <a:prstGeom prst="rect">
            <a:avLst/>
          </a:prstGeom>
          <a:ln w="3175">
            <a:miter lim="400000"/>
          </a:ln>
        </p:spPr>
        <p:txBody>
          <a:bodyPr wrap="none" lIns="26789" tIns="26789" rIns="26789" bIns="26789">
            <a:spAutoFit/>
          </a:bodyPr>
          <a:lstStyle>
            <a:lvl1pPr>
              <a:defRPr b="0" sz="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1pPr>
      <a:lvl2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2pPr>
      <a:lvl3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3pPr>
      <a:lvl4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4pPr>
      <a:lvl5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5pPr>
      <a:lvl6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6pPr>
      <a:lvl7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7pPr>
      <a:lvl8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8pPr>
      <a:lvl9pPr marL="0" marR="0" indent="0" algn="ctr" defTabSz="30807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E723F"/>
          </a:solidFill>
          <a:uFillTx/>
          <a:latin typeface="+mj-lt"/>
          <a:ea typeface="+mj-ea"/>
          <a:cs typeface="+mj-cs"/>
          <a:sym typeface="Helvetica Neue Medium"/>
        </a:defRPr>
      </a:lvl9pPr>
    </p:titleStyle>
    <p:bodyStyle>
      <a:lvl1pPr marL="208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652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097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541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986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30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875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198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764359" marR="0" indent="-208359" algn="l" defTabSz="2413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0807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artima.com/intv/bloch13.htm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bit.ly/2J9PJR7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76" name="Наследование…"/>
          <p:cNvSpPr txBox="1"/>
          <p:nvPr/>
        </p:nvSpPr>
        <p:spPr>
          <a:xfrm>
            <a:off x="390991" y="1888617"/>
            <a:ext cx="8362018" cy="13662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Наследование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Модификаторы видимости и наследование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Override и Полиморфизм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Ковариантность возвращаемых типов</a:t>
            </a:r>
          </a:p>
        </p:txBody>
      </p:sp>
      <p:pic>
        <p:nvPicPr>
          <p:cNvPr id="77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И снова об objec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 снова об object</a:t>
            </a:r>
          </a:p>
        </p:txBody>
      </p:sp>
      <p:sp>
        <p:nvSpPr>
          <p:cNvPr id="80" name="Интересные для перезаписи методы…"/>
          <p:cNvSpPr txBox="1"/>
          <p:nvPr/>
        </p:nvSpPr>
        <p:spPr>
          <a:xfrm>
            <a:off x="2356120" y="1790699"/>
            <a:ext cx="4431760" cy="1562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lnSpc>
                <a:spcPct val="20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Интересные для перезаписи методы</a:t>
            </a:r>
          </a:p>
          <a:p>
            <a:pPr marL="203200" indent="-2032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toString</a:t>
            </a:r>
          </a:p>
          <a:p>
            <a:pPr marL="203200" indent="-2032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equals и hashCode</a:t>
            </a:r>
          </a:p>
          <a:p>
            <a:pPr marL="203200" indent="-2032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oString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toString</a:t>
            </a:r>
          </a:p>
        </p:txBody>
      </p:sp>
      <p:sp>
        <p:nvSpPr>
          <p:cNvPr id="83" name="Этот метод в первую очередь необходим для вывода в лог или консоль для  последующей отладки…"/>
          <p:cNvSpPr txBox="1"/>
          <p:nvPr/>
        </p:nvSpPr>
        <p:spPr>
          <a:xfrm>
            <a:off x="390991" y="1143000"/>
            <a:ext cx="8362018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Этот метод в первую очередь необходим для вывода в лог или консоль для  последующей отладки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стоит его использовать как средство отображения информаци пользователю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Особых требований на этот метод не накладывается, рекомендуется добавлять все поля не забывать про super.toString()</a:t>
            </a:r>
          </a:p>
          <a:p>
            <a:pPr marL="203200" indent="-2032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Можно написать самому или использовать сторонние библиотеки </a:t>
            </a:r>
            <a:r>
              <a:rPr i="1"/>
              <a:t>(см. класс second.ToStringExample)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quals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Equals</a:t>
            </a:r>
          </a:p>
        </p:txBody>
      </p:sp>
      <p:sp>
        <p:nvSpPr>
          <p:cNvPr id="86" name="Требования (примеры реализации в second.EqualsExample )…"/>
          <p:cNvSpPr txBox="1"/>
          <p:nvPr/>
        </p:nvSpPr>
        <p:spPr>
          <a:xfrm>
            <a:off x="390991" y="1143000"/>
            <a:ext cx="8362018" cy="2857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Требования (примеры реализации в second.EqualsExample 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Рефлексивность (a.equals(a) == true)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Симметричность (a.equals(b) == b.equals(a) 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Транзитивность (a.equals(b) &amp;&amp; b.equals(c) =&gt; a.equals(c) )  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Определенность (a.equals(b) == a.equals(b) == … == a.equals(b) 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Сравнение с null (a.equals(null) == false)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Согласованность с hashCode (a.equals(b) =&gt; a.hashCode() == b.hashCode()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ashCod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hashCode</a:t>
            </a:r>
          </a:p>
        </p:txBody>
      </p:sp>
      <p:sp>
        <p:nvSpPr>
          <p:cNvPr id="89" name="Требования (примеры реализации в second.EqualsExample )…"/>
          <p:cNvSpPr txBox="1"/>
          <p:nvPr/>
        </p:nvSpPr>
        <p:spPr>
          <a:xfrm>
            <a:off x="390991" y="1574799"/>
            <a:ext cx="8362018" cy="1993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Требования (примеры реализации в second.EqualsExample ) 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Определенность (a.hashCode() == a.hashCode() == … == a.hashCode() 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Хорошое распределение значений битов в получаемых значениях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Согласованность с hashCode (a.equals(b) =&gt; a.hashCode() == b.hashCode() )</a:t>
            </a:r>
          </a:p>
          <a:p>
            <a:pPr lvl="1" marL="482600" indent="-254000" algn="l" defTabSz="241101">
              <a:lnSpc>
                <a:spcPct val="20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Из того что a.hashCode() == b.hashCode()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НЕ СЛЕДУЕТ, ЧТО</a:t>
            </a:r>
            <a:r>
              <a:t> a.equals(b)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lon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clone</a:t>
            </a:r>
          </a:p>
        </p:txBody>
      </p:sp>
      <p:sp>
        <p:nvSpPr>
          <p:cNvPr id="92" name="Clone - возвращает практически побайтовую копию объекта (только заголовок другой)…"/>
          <p:cNvSpPr txBox="1"/>
          <p:nvPr/>
        </p:nvSpPr>
        <p:spPr>
          <a:xfrm>
            <a:off x="390991" y="927100"/>
            <a:ext cx="8362018" cy="3289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Clone - возвращает практически побайтовую копию объекта (только заголовок другой)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Главная фишка - при создании копии не вызывается конструктор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ссылочных полей копируются адреса. В новом объекте будут ссылки на те же объекты, т.е. копия не является «глубокой» (a.k.a. deep copy)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Объект должен реализовывать интерфейс Cloneable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реализации в second.CloneableExample</a:t>
            </a:r>
          </a:p>
          <a:p>
            <a:pPr marL="254000" indent="-254000" algn="l" defTabSz="241101">
              <a:lnSpc>
                <a:spcPct val="20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Очень спорный метод (подробности в </a:t>
            </a:r>
            <a:r>
              <a:rPr u="sng">
                <a:hlinkClick r:id="rId3" invalidUrl="" action="" tgtFrame="" tooltip="" history="1" highlightClick="0" endSnd="0"/>
              </a:rPr>
              <a:t>https://www.artima.com/intv/bloch13.html</a:t>
            </a:r>
            <a:r>
              <a:t> и Effektive Java. Item 11)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lon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clone</a:t>
            </a:r>
          </a:p>
        </p:txBody>
      </p:sp>
      <p:sp>
        <p:nvSpPr>
          <p:cNvPr id="95" name="public class CloneableExample implements Cloneable {…"/>
          <p:cNvSpPr txBox="1"/>
          <p:nvPr/>
        </p:nvSpPr>
        <p:spPr>
          <a:xfrm>
            <a:off x="390991" y="1212849"/>
            <a:ext cx="8362018" cy="271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CloneableExample </a:t>
            </a:r>
            <a:r>
              <a:rPr b="1">
                <a:solidFill>
                  <a:srgbClr val="011480"/>
                </a:solidFill>
              </a:rPr>
              <a:t>implements </a:t>
            </a:r>
            <a:r>
              <a:t>Cloneable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final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final int </a:t>
            </a:r>
            <a:r>
              <a:rPr>
                <a:solidFill>
                  <a:srgbClr val="66187A"/>
                </a:solidFill>
              </a:rPr>
              <a:t>age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Person </a:t>
            </a:r>
            <a:r>
              <a:rPr>
                <a:solidFill>
                  <a:srgbClr val="66187A"/>
                </a:solidFill>
              </a:rPr>
              <a:t>person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Копирующий конструктор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public </a:t>
            </a:r>
            <a:r>
              <a:t>CloneableExample(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CloneableExample obj)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 </a:t>
            </a:r>
            <a:r>
              <a:t>= obj.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age </a:t>
            </a:r>
            <a:r>
              <a:t>= obj.</a:t>
            </a:r>
            <a:r>
              <a:rPr b="1">
                <a:solidFill>
                  <a:srgbClr val="66187A"/>
                </a:solidFill>
              </a:rPr>
              <a:t>age</a:t>
            </a:r>
            <a:r>
              <a:t>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rPr b="1">
                <a:solidFill>
                  <a:srgbClr val="011480"/>
                </a:solidFill>
              </a:rPr>
              <a:t>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person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Person(</a:t>
            </a:r>
            <a:r>
              <a:rPr b="1">
                <a:solidFill>
                  <a:srgbClr val="66187A"/>
                </a:solidFill>
              </a:rPr>
              <a:t>person</a:t>
            </a:r>
            <a:r>
              <a:t>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lon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clone</a:t>
            </a:r>
          </a:p>
        </p:txBody>
      </p:sp>
      <p:sp>
        <p:nvSpPr>
          <p:cNvPr id="98" name="@Override…"/>
          <p:cNvSpPr txBox="1"/>
          <p:nvPr/>
        </p:nvSpPr>
        <p:spPr>
          <a:xfrm>
            <a:off x="390991" y="679449"/>
            <a:ext cx="8362018" cy="378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@Override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// Можно воспользоваться ковариантностью возвращаемых типов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// и вмето object-а возвращать наш тип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// Зачем имплементировать Cloneable и еще обрабатывать исключение выкидываемое... кто бы знал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protected </a:t>
            </a:r>
            <a:r>
              <a:t>CloneableExample clone() </a:t>
            </a:r>
            <a:r>
              <a:rPr b="1">
                <a:solidFill>
                  <a:srgbClr val="011480"/>
                </a:solidFill>
              </a:rPr>
              <a:t>throws </a:t>
            </a:r>
            <a:r>
              <a:t>CloneNotSupportedException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final </a:t>
            </a:r>
            <a:r>
              <a:t>CloneableExample clone = (CloneableExample)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.clone();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/*</a:t>
            </a:r>
            <a:endParaRPr i="1"/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 clone будет ссылаться на тот же person и name. И если с name проблем нет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 в силлу immutability строк, то person исходного объекта можно запросто изменить из копии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 Можно написать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 clone.person = this.person.clone();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 однако потребуется реализовывать корректный clone и для Person.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 */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// + При последовательном использовании clone может быть удобным и, есть мнение, быстрым средством</a:t>
            </a:r>
          </a:p>
          <a:p>
            <a:pPr algn="l" defTabSz="241101">
              <a:defRPr b="0" i="1">
                <a:latin typeface="Menlo"/>
                <a:ea typeface="Menlo"/>
                <a:cs typeface="Menlo"/>
                <a:sym typeface="Menlo"/>
              </a:defRPr>
            </a:pPr>
            <a:r>
              <a:t>    // - Высокие требования к разработчикам, при возможно небольшом преимуществе по скорости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clone;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Инициализация при наследовании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Инициализация при наследовании</a:t>
            </a:r>
          </a:p>
        </p:txBody>
      </p:sp>
      <p:sp>
        <p:nvSpPr>
          <p:cNvPr id="101" name="Сначала идет инициализация суперкласса…"/>
          <p:cNvSpPr txBox="1"/>
          <p:nvPr/>
        </p:nvSpPr>
        <p:spPr>
          <a:xfrm>
            <a:off x="390991" y="1155572"/>
            <a:ext cx="8362018" cy="28323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Сначала идет инициализация суперкласса</a:t>
            </a:r>
          </a:p>
          <a:p>
            <a:pPr lvl="1" marL="619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Значения по умолчанию</a:t>
            </a:r>
          </a:p>
          <a:p>
            <a:pPr lvl="1" marL="619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Инициализаторы на полях</a:t>
            </a:r>
          </a:p>
          <a:p>
            <a:pPr lvl="1" marL="619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Блоки инициализации в порядке объявления</a:t>
            </a:r>
          </a:p>
          <a:p>
            <a:pPr lvl="1" marL="619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Вызов выбранного конструктора 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Потом только инициализация нашего класса - аналогичные шаги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Следовательно подкласс обязан иметь доступ к хотя бы одному конструктору суперкласса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Один из способов сделать класс ненаследуемым - сделать private конструктор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04" name="Методы Object…"/>
          <p:cNvSpPr txBox="1"/>
          <p:nvPr/>
        </p:nvSpPr>
        <p:spPr>
          <a:xfrm>
            <a:off x="390991" y="2255138"/>
            <a:ext cx="8362018" cy="633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Методы Object</a:t>
            </a:r>
          </a:p>
          <a:p>
            <a:pPr marL="238125" indent="-238125" algn="l" defTabSz="9144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Конструкторы подклассов</a:t>
            </a:r>
          </a:p>
        </p:txBody>
      </p:sp>
      <p:pic>
        <p:nvPicPr>
          <p:cNvPr id="105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Вспоминае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Вспоминаем</a:t>
            </a:r>
          </a:p>
        </p:txBody>
      </p:sp>
      <p:sp>
        <p:nvSpPr>
          <p:cNvPr id="34" name="Отношение наследование между классами это отношение is-a…"/>
          <p:cNvSpPr txBox="1"/>
          <p:nvPr/>
        </p:nvSpPr>
        <p:spPr>
          <a:xfrm>
            <a:off x="390522" y="699928"/>
            <a:ext cx="4494828" cy="220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Отношение наследование между классами это отношение is-a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Employee is a Person. Manager is a Employee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 </a:t>
            </a:r>
            <a:r>
              <a:rPr b="1"/>
              <a:t>не только</a:t>
            </a:r>
            <a:r>
              <a:t> механизм для предотвращения копирования кода!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Позволяет перезаписывать (переопределять) или расширять методы базовых классов</a:t>
            </a:r>
          </a:p>
        </p:txBody>
      </p:sp>
      <p:grpSp>
        <p:nvGrpSpPr>
          <p:cNvPr id="40" name="Группа"/>
          <p:cNvGrpSpPr/>
          <p:nvPr/>
        </p:nvGrpSpPr>
        <p:grpSpPr>
          <a:xfrm>
            <a:off x="5134661" y="704855"/>
            <a:ext cx="3525200" cy="4479697"/>
            <a:chOff x="25400" y="25400"/>
            <a:chExt cx="3525198" cy="4479695"/>
          </a:xfrm>
        </p:grpSpPr>
        <p:graphicFrame>
          <p:nvGraphicFramePr>
            <p:cNvPr id="35" name="Таблица"/>
            <p:cNvGraphicFramePr/>
            <p:nvPr/>
          </p:nvGraphicFramePr>
          <p:xfrm>
            <a:off x="2199594" y="25400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Person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birthDate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Age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36" name="Таблица"/>
            <p:cNvGraphicFramePr/>
            <p:nvPr/>
          </p:nvGraphicFramePr>
          <p:xfrm>
            <a:off x="25400" y="1311114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Employee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salary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department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work()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37" name="Таблица"/>
            <p:cNvGraphicFramePr/>
            <p:nvPr/>
          </p:nvGraphicFramePr>
          <p:xfrm>
            <a:off x="2199594" y="2654289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Manager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fire()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work()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42" name="Соединит. линия"/>
            <p:cNvSpPr/>
            <p:nvPr/>
          </p:nvSpPr>
          <p:spPr>
            <a:xfrm>
              <a:off x="1102786" y="728940"/>
              <a:ext cx="1071408" cy="556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8934"/>
                    <a:pt x="12720" y="1734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" name="Соединит. линия"/>
            <p:cNvSpPr/>
            <p:nvPr/>
          </p:nvSpPr>
          <p:spPr>
            <a:xfrm>
              <a:off x="1384300" y="1978112"/>
              <a:ext cx="1180221" cy="65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50" y="905"/>
                    <a:pt x="16250" y="8105"/>
                    <a:pt x="21600" y="216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" name="class Employee extends Person { ...…"/>
          <p:cNvSpPr txBox="1"/>
          <p:nvPr/>
        </p:nvSpPr>
        <p:spPr>
          <a:xfrm>
            <a:off x="593181" y="3034045"/>
            <a:ext cx="4089511" cy="8663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Employee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Person { ...</a:t>
            </a: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Manager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дание. Logger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Задание. Logger</a:t>
            </a:r>
          </a:p>
        </p:txBody>
      </p:sp>
      <p:sp>
        <p:nvSpPr>
          <p:cNvPr id="108" name="Публичные методы класса Logger…"/>
          <p:cNvSpPr txBox="1"/>
          <p:nvPr/>
        </p:nvSpPr>
        <p:spPr>
          <a:xfrm>
            <a:off x="390991" y="1014983"/>
            <a:ext cx="8362018" cy="3113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180975" indent="-180975" algn="l" defTabSz="914400">
              <a:lnSpc>
                <a:spcPct val="150000"/>
              </a:lnSpc>
              <a:spcBef>
                <a:spcPts val="300"/>
              </a:spcBef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Публичные методы класса Logger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конструктор Logger(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level), level - уровень логирования логгера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>
                <a:solidFill>
                  <a:srgbClr val="011480"/>
                </a:solidFill>
              </a:rPr>
              <a:t>void </a:t>
            </a:r>
            <a:r>
              <a:t>log(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level, String message) — печатает сообщение в консоль, если переданный уровень логирования меньше либо равен уровню логирования логгера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сообщении должно быть распечатано: номер сообщения, дата и время, уровень логирования сообщения и само сообщение message</a:t>
            </a:r>
          </a:p>
          <a:p>
            <a:pPr lvl="1" marL="4826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 4 2018-06-03T15:58:56.197 20: Debug message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 toString, который содержит информацию о текущем состоянии объекта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Добавить в класс константы ERROR = 0, INFO = 10, DEBUG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Задание. NameableLogger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Задание. NameableLogger</a:t>
            </a:r>
          </a:p>
        </p:txBody>
      </p:sp>
      <p:sp>
        <p:nvSpPr>
          <p:cNvPr id="111" name="NameableLogger должен быть унаследован от Logger…"/>
          <p:cNvSpPr txBox="1"/>
          <p:nvPr/>
        </p:nvSpPr>
        <p:spPr>
          <a:xfrm>
            <a:off x="390991" y="1381505"/>
            <a:ext cx="8362018" cy="23804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180975" indent="-180975" algn="l" defTabSz="914400">
              <a:lnSpc>
                <a:spcPct val="150000"/>
              </a:lnSpc>
              <a:spcBef>
                <a:spcPts val="300"/>
              </a:spcBef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NameableLogger должен быть унаследован от Logger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конструктор NameableLogger NameableLogger(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level, String name), где name — имя логера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Теперь при вызове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log(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level, String message) помимо всего того, что печатается благодаря суперклассу, вначале должно быть напечатано имя логгера</a:t>
            </a:r>
          </a:p>
          <a:p>
            <a:pPr lvl="1" marL="4826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3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 LoggerName: 0 2018-06-03T15:58:56.190 0: Error-message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 toString, который дополняет родительский метод именем логгера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дание. RepeatableLogger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Задание. RepeatableLogger</a:t>
            </a:r>
          </a:p>
        </p:txBody>
      </p:sp>
      <p:sp>
        <p:nvSpPr>
          <p:cNvPr id="114" name="RepeatableLogger должен быть унаследован от Logger…"/>
          <p:cNvSpPr txBox="1"/>
          <p:nvPr/>
        </p:nvSpPr>
        <p:spPr>
          <a:xfrm>
            <a:off x="390991" y="1564766"/>
            <a:ext cx="8362018" cy="20139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180975" indent="-180975" algn="l" defTabSz="914400">
              <a:lnSpc>
                <a:spcPct val="150000"/>
              </a:lnSpc>
              <a:spcBef>
                <a:spcPts val="300"/>
              </a:spcBef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RepeatableLogger должен быть унаследован от Logger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конструктор NameableLogger NameableLogger(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level,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repeats), где repeats — количество полвторений сообщений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 вызове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log(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level, String message) сообщение печатается repeats раз (номер сообщения должен меняться с каждым повтором)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 toString, который дополняет родительский количеством повторений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дание.Tes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Задание.Test</a:t>
            </a:r>
          </a:p>
        </p:txBody>
      </p:sp>
      <p:sp>
        <p:nvSpPr>
          <p:cNvPr id="117" name="В отдельном пакете делаем класс Test. Необходимо проверить вывод сообщений:…"/>
          <p:cNvSpPr txBox="1"/>
          <p:nvPr/>
        </p:nvSpPr>
        <p:spPr>
          <a:xfrm>
            <a:off x="390991" y="1705355"/>
            <a:ext cx="8362018" cy="17327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180975" indent="-180975" algn="l" defTabSz="914400">
              <a:lnSpc>
                <a:spcPct val="150000"/>
              </a:lnSpc>
              <a:spcBef>
                <a:spcPts val="300"/>
              </a:spcBef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отдельном пакете делаем класс Test. Необходимо проверить вывод сообщений: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всех  трех логгеров: Logger, NamableLogger, RepeatableLogger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всех трех уровней логгеров: ERROR, WARNING, DEBUG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всех трех уровней сообщений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Желательно без дублирования кода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облемы наслед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Проблемы наследования</a:t>
            </a:r>
          </a:p>
        </p:txBody>
      </p:sp>
      <p:sp>
        <p:nvSpPr>
          <p:cNvPr id="120" name="Неправильное использование ООП и instanceOf…"/>
          <p:cNvSpPr txBox="1"/>
          <p:nvPr/>
        </p:nvSpPr>
        <p:spPr>
          <a:xfrm>
            <a:off x="390991" y="1705355"/>
            <a:ext cx="8362018" cy="17327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Неправильное использование ООП и instanceOf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Вызов переопределяемого метода из конструктора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Принцип подстановки Барбары Лисков (Liskov Substitution Principle)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Protected поля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Решение проблем — final, композиция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Как не надо писать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Как не надо писать</a:t>
            </a:r>
          </a:p>
        </p:txBody>
      </p:sp>
      <p:sp>
        <p:nvSpPr>
          <p:cNvPr id="123" name="Поговорим о проблемах класса second.converter.incorrect.VeryBadConvertor…"/>
          <p:cNvSpPr txBox="1"/>
          <p:nvPr/>
        </p:nvSpPr>
        <p:spPr>
          <a:xfrm>
            <a:off x="390991" y="2093213"/>
            <a:ext cx="8362018" cy="9570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Поговорим о проблемах класса second.converter.incorrect.VeryBadConvertor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Считаем что класс second.incorrect.third_party_code.ThirdPartyConverter мы менять не можем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eryBadConverter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VeryBadConverter</a:t>
            </a:r>
          </a:p>
        </p:txBody>
      </p:sp>
      <p:sp>
        <p:nvSpPr>
          <p:cNvPr id="126" name="Все способы захардкожены в методе converter…"/>
          <p:cNvSpPr txBox="1"/>
          <p:nvPr/>
        </p:nvSpPr>
        <p:spPr>
          <a:xfrm>
            <a:off x="390991" y="1360170"/>
            <a:ext cx="8362018" cy="24231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способы захардкожены в методе converter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Дублирование кода, приведшее к ошибке в последнем случае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Универсальный параметр parameter — пользователь не понимает что туда надо передавать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случае если в parameter передан некорректно, метод вообще ничего не делает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Могут появиться новые стратегии где понадобиться уже два параметра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передать несуществующий converterType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eryBadConverter. Решение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VeryBadConverter. Решение</a:t>
            </a:r>
          </a:p>
        </p:txBody>
      </p:sp>
      <p:sp>
        <p:nvSpPr>
          <p:cNvPr id="129" name="Если вы часто используете instanceOf — вы что то делаете на так…"/>
          <p:cNvSpPr txBox="1"/>
          <p:nvPr/>
        </p:nvSpPr>
        <p:spPr>
          <a:xfrm>
            <a:off x="390991" y="2071878"/>
            <a:ext cx="8362018" cy="9997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вы часто используете instanceOf — вы что то делаете на так 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switch-case в котором выбирается алгоритм признак плохого дизайна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 помощь приходит ООП, в частности паттерн Стратегия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акет second.converter.correct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Пакет second.converter.correct</a:t>
            </a:r>
          </a:p>
        </p:txBody>
      </p:sp>
      <p:graphicFrame>
        <p:nvGraphicFramePr>
          <p:cNvPr id="132" name="Таблица"/>
          <p:cNvGraphicFramePr/>
          <p:nvPr/>
        </p:nvGraphicFramePr>
        <p:xfrm>
          <a:off x="4327137" y="937151"/>
          <a:ext cx="3476872" cy="20839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64172"/>
              </a:tblGrid>
              <a:tr h="36762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7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converter(date, ConverterStrategy)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Таблица"/>
          <p:cNvGraphicFramePr/>
          <p:nvPr/>
        </p:nvGraphicFramePr>
        <p:xfrm>
          <a:off x="944164" y="937151"/>
          <a:ext cx="2212457" cy="9216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199755"/>
              </a:tblGrid>
              <a:tr h="36762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ConverterStrategy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7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convert(date)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Таблица"/>
          <p:cNvGraphicFramePr/>
          <p:nvPr/>
        </p:nvGraphicFramePr>
        <p:xfrm>
          <a:off x="664794" y="2717604"/>
          <a:ext cx="2225157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62660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CSVConverter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C-tor(delimiter)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3175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convert(date)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5" name="Линия"/>
          <p:cNvSpPr/>
          <p:nvPr/>
        </p:nvSpPr>
        <p:spPr>
          <a:xfrm>
            <a:off x="3141311" y="1239986"/>
            <a:ext cx="1188435" cy="1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graphicFrame>
        <p:nvGraphicFramePr>
          <p:cNvPr id="136" name="Таблица"/>
          <p:cNvGraphicFramePr/>
          <p:nvPr/>
        </p:nvGraphicFramePr>
        <p:xfrm>
          <a:off x="3465772" y="2717604"/>
          <a:ext cx="2225157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62660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JsonConverter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C-tor(tagName)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3175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convert(date)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Таблица"/>
          <p:cNvGraphicFramePr/>
          <p:nvPr/>
        </p:nvGraphicFramePr>
        <p:xfrm>
          <a:off x="6266750" y="2717604"/>
          <a:ext cx="2225156" cy="12892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212455"/>
              </a:tblGrid>
              <a:tr h="62660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PlainConverter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T>
                    <a:gradFill flip="none" rotWithShape="1">
                      <a:gsLst>
                        <a:gs pos="0"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gs>
                        <a:gs pos="100000"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C-tor(format)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B w="3175">
                      <a:solidFill>
                        <a:srgbClr val="B8B8B8"/>
                      </a:solidFill>
                      <a:miter lim="400000"/>
                    </a:lnB>
                  </a:tcPr>
                </a:tc>
              </a:tr>
              <a:tr h="42552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rgbClr val="0E723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convert(date)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L>
                    <a:lnR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R>
                    <a:lnT w="3175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chemeClr val="accent3">
                          <a:hueOff val="914337"/>
                          <a:satOff val="31515"/>
                          <a:lumOff val="-30790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" name="Соединит. линия"/>
          <p:cNvSpPr/>
          <p:nvPr/>
        </p:nvSpPr>
        <p:spPr>
          <a:xfrm>
            <a:off x="1769110" y="1697990"/>
            <a:ext cx="273051" cy="99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0800"/>
                </a:lnTo>
                <a:lnTo>
                  <a:pt x="21600" y="108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" name="Соединит. линия"/>
          <p:cNvSpPr/>
          <p:nvPr/>
        </p:nvSpPr>
        <p:spPr>
          <a:xfrm>
            <a:off x="2042160" y="1697990"/>
            <a:ext cx="2527300" cy="99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772"/>
                </a:lnTo>
                <a:lnTo>
                  <a:pt x="0" y="1077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3" name="Соединит. линия"/>
          <p:cNvSpPr/>
          <p:nvPr/>
        </p:nvSpPr>
        <p:spPr>
          <a:xfrm>
            <a:off x="2042160" y="1697990"/>
            <a:ext cx="5328920" cy="993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772"/>
                </a:lnTo>
                <a:lnTo>
                  <a:pt x="0" y="1077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Конструктор и переопределяемые метод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Конструктор и переопределяемые методы</a:t>
            </a:r>
          </a:p>
        </p:txBody>
      </p:sp>
      <p:sp>
        <p:nvSpPr>
          <p:cNvPr id="146" name="class A {…"/>
          <p:cNvSpPr txBox="1"/>
          <p:nvPr/>
        </p:nvSpPr>
        <p:spPr>
          <a:xfrm>
            <a:off x="390991" y="687420"/>
            <a:ext cx="8362018" cy="396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A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a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A(){ printInitValue();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protected void </a:t>
            </a:r>
            <a:r>
              <a:t>printInitValue(){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66187A"/>
                </a:solidFill>
              </a:rPr>
              <a:t>a</a:t>
            </a:r>
            <a:r>
              <a:t>);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B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Person </a:t>
            </a:r>
            <a:r>
              <a:rPr>
                <a:solidFill>
                  <a:srgbClr val="66187A"/>
                </a:solidFill>
              </a:rPr>
              <a:t>b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t>new </a:t>
            </a:r>
            <a:r>
              <a:rPr b="0">
                <a:solidFill>
                  <a:srgbClr val="000000"/>
                </a:solidFill>
              </a:rPr>
              <a:t>Person(</a:t>
            </a:r>
            <a:r>
              <a:rPr>
                <a:solidFill>
                  <a:srgbClr val="018001"/>
                </a:solidFill>
              </a:rPr>
              <a:t>"peter"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protected void </a:t>
            </a:r>
            <a:r>
              <a:t>printInitValue(){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.printInitValue();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66187A"/>
                </a:solidFill>
              </a:rPr>
              <a:t>b</a:t>
            </a:r>
            <a:r>
              <a:t>.getName());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B(); // Что будет напечатано ?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Немного определений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Немного определений</a:t>
            </a:r>
          </a:p>
        </p:txBody>
      </p:sp>
      <p:sp>
        <p:nvSpPr>
          <p:cNvPr id="46" name="Person является суперклассом для Employee…"/>
          <p:cNvSpPr txBox="1"/>
          <p:nvPr/>
        </p:nvSpPr>
        <p:spPr>
          <a:xfrm>
            <a:off x="379963" y="1952624"/>
            <a:ext cx="4494828" cy="1238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Person является суперклассом для Employee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Employee является подклассом для Person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Java реализовано только открытое наследование (в отличии от C++)</a:t>
            </a:r>
          </a:p>
        </p:txBody>
      </p:sp>
      <p:grpSp>
        <p:nvGrpSpPr>
          <p:cNvPr id="52" name="Группа"/>
          <p:cNvGrpSpPr/>
          <p:nvPr/>
        </p:nvGrpSpPr>
        <p:grpSpPr>
          <a:xfrm>
            <a:off x="5134661" y="704855"/>
            <a:ext cx="3525200" cy="4479697"/>
            <a:chOff x="25400" y="25400"/>
            <a:chExt cx="3525198" cy="4479695"/>
          </a:xfrm>
        </p:grpSpPr>
        <p:graphicFrame>
          <p:nvGraphicFramePr>
            <p:cNvPr id="47" name="Таблица"/>
            <p:cNvGraphicFramePr/>
            <p:nvPr/>
          </p:nvGraphicFramePr>
          <p:xfrm>
            <a:off x="2199594" y="25400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Person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birthDate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Age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48" name="Таблица"/>
            <p:cNvGraphicFramePr/>
            <p:nvPr/>
          </p:nvGraphicFramePr>
          <p:xfrm>
            <a:off x="25400" y="1311114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Employee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salary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department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work()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graphicFrame>
          <p:nvGraphicFramePr>
            <p:cNvPr id="49" name="Таблица"/>
            <p:cNvGraphicFramePr/>
            <p:nvPr/>
          </p:nvGraphicFramePr>
          <p:xfrm>
            <a:off x="2199594" y="2654289"/>
            <a:ext cx="1351005" cy="1850807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338305"/>
                </a:tblGrid>
                <a:tr h="367621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500">
                            <a:solidFill>
                              <a:srgbClr val="FFFFF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Manager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T>
                      <a:gradFill flip="none" rotWithShape="1">
                        <a:gsLst>
                          <a:gs pos="0">
                            <a:schemeClr val="accent3">
                              <a:hueOff val="362282"/>
                              <a:satOff val="31803"/>
                              <a:lumOff val="-18242"/>
                            </a:schemeClr>
                          </a:gs>
                          <a:gs pos="100000"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fire()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B w="3175">
                        <a:solidFill>
                          <a:srgbClr val="B8B8B8"/>
                        </a:solidFill>
                        <a:miter lim="400000"/>
                      </a:lnB>
                    </a:tcPr>
                  </a:tc>
                </a:tr>
                <a:tr h="367621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500">
                            <a:solidFill>
                              <a:srgbClr val="0E723F"/>
                            </a:solidFill>
                            <a:latin typeface="Trebuchet MS"/>
                            <a:ea typeface="Trebuchet MS"/>
                            <a:cs typeface="Trebuchet MS"/>
                            <a:sym typeface="Trebuchet MS"/>
                          </a:rPr>
                          <a:t>work()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L>
                      <a:lnR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R>
                      <a:lnT w="3175">
                        <a:solidFill>
                          <a:srgbClr val="B8B8B8"/>
                        </a:solidFill>
                        <a:miter lim="400000"/>
                      </a:lnT>
                      <a:lnB w="12700">
                        <a:solidFill>
                          <a:schemeClr val="accent3">
                            <a:hueOff val="914337"/>
                            <a:satOff val="31515"/>
                            <a:lumOff val="-30790"/>
                          </a:schemeClr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53" name="Соединит. линия"/>
            <p:cNvSpPr/>
            <p:nvPr/>
          </p:nvSpPr>
          <p:spPr>
            <a:xfrm>
              <a:off x="1102786" y="728940"/>
              <a:ext cx="1071408" cy="556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8934"/>
                    <a:pt x="12720" y="1734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4" name="Соединит. линия"/>
            <p:cNvSpPr/>
            <p:nvPr/>
          </p:nvSpPr>
          <p:spPr>
            <a:xfrm>
              <a:off x="1384300" y="1978112"/>
              <a:ext cx="1180221" cy="65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50" y="905"/>
                    <a:pt x="16250" y="8105"/>
                    <a:pt x="21600" y="216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Конструктор и переопределяемые метод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Конструктор и переопределяемые методы</a:t>
            </a:r>
          </a:p>
        </p:txBody>
      </p:sp>
      <p:pic>
        <p:nvPicPr>
          <p:cNvPr id="149" name="qw42x9.jpg.jpg" descr="qw42x9.jp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3182" y="1049139"/>
            <a:ext cx="5837664" cy="3045315"/>
          </a:xfrm>
          <a:prstGeom prst="rect">
            <a:avLst/>
          </a:prstGeom>
          <a:ln w="12700">
            <a:miter lim="400000"/>
          </a:ln>
          <a:effectLst>
            <a:reflection blurRad="0" stA="8415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ешение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Решение</a:t>
            </a:r>
          </a:p>
        </p:txBody>
      </p:sp>
      <p:sp>
        <p:nvSpPr>
          <p:cNvPr id="152" name="class A {…"/>
          <p:cNvSpPr txBox="1"/>
          <p:nvPr/>
        </p:nvSpPr>
        <p:spPr>
          <a:xfrm>
            <a:off x="390991" y="954120"/>
            <a:ext cx="8362018" cy="3429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A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a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10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A(){ printInitValue();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void </a:t>
            </a:r>
            <a:r>
              <a:t>printInitValue(){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66187A"/>
                </a:solidFill>
              </a:rPr>
              <a:t>a</a:t>
            </a:r>
            <a:r>
              <a:t>); } // закрываем для наследования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B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A{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</a:t>
            </a:r>
            <a:r>
              <a:rPr b="0">
                <a:solidFill>
                  <a:srgbClr val="000000"/>
                </a:solidFill>
              </a:rPr>
              <a:t>Person </a:t>
            </a:r>
            <a:r>
              <a:rPr>
                <a:solidFill>
                  <a:srgbClr val="66187A"/>
                </a:solidFill>
              </a:rPr>
              <a:t>b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t>new </a:t>
            </a:r>
            <a:r>
              <a:rPr b="0">
                <a:solidFill>
                  <a:srgbClr val="000000"/>
                </a:solidFill>
              </a:rPr>
              <a:t>Person(</a:t>
            </a:r>
            <a:r>
              <a:rPr>
                <a:solidFill>
                  <a:srgbClr val="018001"/>
                </a:solidFill>
              </a:rPr>
              <a:t>«peter"</a:t>
            </a:r>
            <a:r>
              <a:rPr b="0">
                <a:solidFill>
                  <a:srgbClr val="000000"/>
                </a:solidFill>
              </a:rPr>
              <a:t>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B(){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66187A"/>
                </a:solidFill>
              </a:rPr>
              <a:t>b</a:t>
            </a:r>
            <a:r>
              <a:t>.getName()); // Пишем нужную логику в конструкторе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rPr b="1" i="0">
                <a:solidFill>
                  <a:srgbClr val="011480"/>
                </a:solidFill>
              </a:rPr>
              <a:t>new </a:t>
            </a:r>
            <a:r>
              <a:rPr i="0">
                <a:solidFill>
                  <a:srgbClr val="000000"/>
                </a:solidFill>
              </a:rPr>
              <a:t>B();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0">
                <a:solidFill>
                  <a:srgbClr val="000000"/>
                </a:solidFill>
              </a:rPr>
              <a:t>}</a:t>
            </a:r>
            <a:endParaRPr i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инцип LSP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Принцип LSP</a:t>
            </a:r>
          </a:p>
        </p:txBody>
      </p:sp>
      <p:sp>
        <p:nvSpPr>
          <p:cNvPr id="155" name="class Rectangle {…"/>
          <p:cNvSpPr txBox="1"/>
          <p:nvPr/>
        </p:nvSpPr>
        <p:spPr>
          <a:xfrm>
            <a:off x="390991" y="619638"/>
            <a:ext cx="8362018" cy="467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Rectangle {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</a:t>
            </a:r>
            <a:r>
              <a:t>private int </a:t>
            </a:r>
            <a:r>
              <a:rPr>
                <a:solidFill>
                  <a:srgbClr val="66187A"/>
                </a:solidFill>
              </a:rPr>
              <a:t>b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setA(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a) { </a:t>
            </a:r>
            <a:r>
              <a:t>this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66187A"/>
                </a:solidFill>
              </a:rPr>
              <a:t>a </a:t>
            </a:r>
            <a:r>
              <a:rPr b="0">
                <a:solidFill>
                  <a:srgbClr val="000000"/>
                </a:solidFill>
              </a:rPr>
              <a:t>= a; 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setB(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b) { </a:t>
            </a:r>
            <a:r>
              <a:t>this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66187A"/>
                </a:solidFill>
              </a:rPr>
              <a:t>b </a:t>
            </a:r>
            <a:r>
              <a:rPr b="0">
                <a:solidFill>
                  <a:srgbClr val="000000"/>
                </a:solidFill>
              </a:rPr>
              <a:t>= b; }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calcSquare(){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>
                <a:solidFill>
                  <a:srgbClr val="66187A"/>
                </a:solidFill>
              </a:rPr>
              <a:t>a</a:t>
            </a:r>
            <a:r>
              <a:t>*</a:t>
            </a:r>
            <a:r>
              <a:rPr b="1">
                <a:solidFill>
                  <a:srgbClr val="66187A"/>
                </a:solidFill>
              </a:rPr>
              <a:t>b</a:t>
            </a:r>
            <a:r>
              <a:t>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Square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Rectangle {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setA(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.setA(a);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.setB(a);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setB(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.setA(a);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.setB(a);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инцип LSP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Принцип LSP</a:t>
            </a:r>
          </a:p>
        </p:txBody>
      </p:sp>
      <p:sp>
        <p:nvSpPr>
          <p:cNvPr id="158" name="Рассмотрим следующий пример…"/>
          <p:cNvSpPr txBox="1"/>
          <p:nvPr/>
        </p:nvSpPr>
        <p:spPr>
          <a:xfrm>
            <a:off x="381463" y="1183973"/>
            <a:ext cx="8362019" cy="35892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Рассмотрим следующий пример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SomeCode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Rectangle rec1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Rectangle();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rec1.setA(</a:t>
            </a:r>
            <a:r>
              <a:rPr>
                <a:solidFill>
                  <a:srgbClr val="0432FF"/>
                </a:solidFill>
              </a:rPr>
              <a:t>10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rec1.setB(</a:t>
            </a:r>
            <a:r>
              <a:rPr>
                <a:solidFill>
                  <a:srgbClr val="0432FF"/>
                </a:solidFill>
              </a:rPr>
              <a:t>20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.println(rec1.calcSquare());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Rectangle rec2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Square();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rec2.setA(</a:t>
            </a:r>
            <a:r>
              <a:rPr>
                <a:solidFill>
                  <a:srgbClr val="0432FF"/>
                </a:solidFill>
              </a:rPr>
              <a:t>10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rec2.setB(</a:t>
            </a:r>
            <a:r>
              <a:rPr>
                <a:solidFill>
                  <a:srgbClr val="0432FF"/>
                </a:solidFill>
              </a:rPr>
              <a:t>20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.println(rec2.calcSquare());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marL="254000" indent="-254000" algn="l" defTabSz="241101">
              <a:lnSpc>
                <a:spcPct val="12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становится гораздо хуже, в реальном коде, когда мы заменяем старые классы на «улучшенные версии новых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нцип LSP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Принцип LSP</a:t>
            </a:r>
          </a:p>
        </p:txBody>
      </p:sp>
      <p:sp>
        <p:nvSpPr>
          <p:cNvPr id="161" name="Принцип LSP говорит нам следующее: Если какой-то класс T обладает свойством p, то и все подклассы класса T, так же должны обладать этим свойством…"/>
          <p:cNvSpPr txBox="1"/>
          <p:nvPr/>
        </p:nvSpPr>
        <p:spPr>
          <a:xfrm>
            <a:off x="390991" y="687420"/>
            <a:ext cx="8362018" cy="43461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Принцип LSP говорит нам следующее: Если какой-то класс T обладает свойством p, то и все подклассы класса T, так же должны обладать этим свойством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 этому надо стремиться, однако не всегда это можно достичь (метод equals)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Правильный вариант (</a:t>
            </a:r>
            <a:r>
              <a:rPr i="1"/>
              <a:t>можно конечно Rectangle наследовать от Square, но это коряво</a:t>
            </a:r>
            <a:r>
              <a:t>)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Square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Rectangle </a:t>
            </a:r>
            <a:r>
              <a:rPr b="1">
                <a:solidFill>
                  <a:srgbClr val="66187A"/>
                </a:solidFill>
              </a:rPr>
              <a:t>rec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Rectangle();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setSide(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rec</a:t>
            </a:r>
            <a:r>
              <a:t>.setA(a);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rec</a:t>
            </a:r>
            <a:r>
              <a:t>.setB(a);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t>calcSquare(){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>
                <a:solidFill>
                  <a:srgbClr val="66187A"/>
                </a:solidFill>
              </a:rPr>
              <a:t>rec</a:t>
            </a:r>
            <a:r>
              <a:t>.calcSquare();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говорит Джошуа Блох — Item 16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Еще хороший пример </a:t>
            </a:r>
            <a:r>
              <a:rPr u="sng">
                <a:hlinkClick r:id="rId3" invalidUrl="" action="" tgtFrame="" tooltip="" history="1" highlightClick="0" endSnd="0"/>
              </a:rPr>
              <a:t>https://bit.ly/2J9PJR7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tected пол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Protected поля</a:t>
            </a:r>
          </a:p>
        </p:txBody>
      </p:sp>
      <p:sp>
        <p:nvSpPr>
          <p:cNvPr id="164" name="Если это статичные константы - Ok…"/>
          <p:cNvSpPr txBox="1"/>
          <p:nvPr/>
        </p:nvSpPr>
        <p:spPr>
          <a:xfrm>
            <a:off x="390991" y="2113160"/>
            <a:ext cx="8362018" cy="917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это статичные константы - Ok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protected поля входящие в состояние объекта ни чем по сути не отличаются от public полей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прет наследования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Запрет наследования</a:t>
            </a:r>
          </a:p>
        </p:txBody>
      </p:sp>
      <p:sp>
        <p:nvSpPr>
          <p:cNvPr id="167" name="final на классе запрещает наследование класса…"/>
          <p:cNvSpPr txBox="1"/>
          <p:nvPr/>
        </p:nvSpPr>
        <p:spPr>
          <a:xfrm>
            <a:off x="390991" y="1465460"/>
            <a:ext cx="8362018" cy="22125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final на классе запрещает наследование класса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final на методе запрещает перезапись метода 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Пользуйтесь этим именно для того чтобы запрещать наследование, а не для того чтобы «ускорять» вызов функции</a:t>
            </a:r>
          </a:p>
          <a:p>
            <a:pPr marL="254000" indent="-254000" algn="l" defTabSz="241101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что вы не запрещено — разрешено</a:t>
            </a:r>
          </a:p>
          <a:p>
            <a:pPr lvl="1" marL="482600" indent="-254000" algn="l" defTabSz="241101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Либо должны быть готовы, что любой не final метод будет переопределен</a:t>
            </a:r>
          </a:p>
          <a:p>
            <a:pPr lvl="1" marL="482600" indent="-254000" algn="l" defTabSz="241101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Либо запрещать наследование и переопределение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Вопро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Вопросы</a:t>
            </a:r>
          </a:p>
        </p:txBody>
      </p:sp>
      <p:sp>
        <p:nvSpPr>
          <p:cNvPr id="170" name="Неправильное использование ООП и instanceOf…"/>
          <p:cNvSpPr txBox="1"/>
          <p:nvPr/>
        </p:nvSpPr>
        <p:spPr>
          <a:xfrm>
            <a:off x="390991" y="1705355"/>
            <a:ext cx="8362018" cy="17327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Неправильное использование ООП и instanceOf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Вызов переопределяемого метода из конструктора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LSP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Protected поля</a:t>
            </a:r>
          </a:p>
          <a:p>
            <a:pPr marL="254000" indent="-254000" algn="l" defTabSz="914400">
              <a:lnSpc>
                <a:spcPct val="150000"/>
              </a:lnSpc>
              <a:spcBef>
                <a:spcPts val="300"/>
              </a:spcBef>
              <a:buSzPct val="80000"/>
              <a:buBlip>
                <a:blip r:embed="rId2"/>
              </a:buBlip>
              <a:defRPr b="0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Решение проблем — final, композиция</a:t>
            </a:r>
          </a:p>
        </p:txBody>
      </p:sp>
      <p:pic>
        <p:nvPicPr>
          <p:cNvPr id="171" name="вопросы.png" descr="вопросы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2552" y="627533"/>
            <a:ext cx="2895601" cy="441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Текст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ctr">
            <a:spAutoFit/>
          </a:bodyPr>
          <a:lstStyle/>
          <a:p>
            <a:pPr algn="l">
              <a:defRPr b="0" sz="3000">
                <a:solidFill>
                  <a:srgbClr val="0E723F"/>
                </a:solidFill>
              </a:defRPr>
            </a:pPr>
          </a:p>
        </p:txBody>
      </p:sp>
      <p:pic>
        <p:nvPicPr>
          <p:cNvPr id="174" name="bonus.png" descr="bon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004" y="915273"/>
            <a:ext cx="5873992" cy="331295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В чем проблема этого класса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 чем проблема этого класса?</a:t>
            </a:r>
          </a:p>
        </p:txBody>
      </p:sp>
      <p:sp>
        <p:nvSpPr>
          <p:cNvPr id="177" name="class Document {…"/>
          <p:cNvSpPr txBox="1"/>
          <p:nvPr/>
        </p:nvSpPr>
        <p:spPr>
          <a:xfrm>
            <a:off x="390991" y="1389260"/>
            <a:ext cx="8362018" cy="2364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Document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template,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parent, BigDecimal subSum){}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client, String text, BigDecimal sum){}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percent){};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Модификаторы доступа и наследование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Модификаторы доступа и наследование</a:t>
            </a:r>
          </a:p>
        </p:txBody>
      </p:sp>
      <p:sp>
        <p:nvSpPr>
          <p:cNvPr id="57" name="public — его видят все наследники и другие классы…"/>
          <p:cNvSpPr txBox="1"/>
          <p:nvPr/>
        </p:nvSpPr>
        <p:spPr>
          <a:xfrm>
            <a:off x="1168903" y="1628774"/>
            <a:ext cx="6806195" cy="18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public — его видят все наследники и другие классы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private — никто не видит, кроме самого класса где он определен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/*package*/— видим </a:t>
            </a:r>
            <a:r>
              <a:rPr b="1"/>
              <a:t>только в том же пакете</a:t>
            </a:r>
            <a:r>
              <a:t>, независимо от того, подкласс или нет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protected — </a:t>
            </a:r>
            <a:r>
              <a:rPr b="1"/>
              <a:t>видим в том же пакете</a:t>
            </a:r>
            <a:r>
              <a:t> и в других пакетах подклассам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Объект видит только свои protected поля и методы!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В чем проблема этого класса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 чем проблема этого класса?</a:t>
            </a:r>
          </a:p>
        </p:txBody>
      </p:sp>
      <p:sp>
        <p:nvSpPr>
          <p:cNvPr id="180" name="class Document {…"/>
          <p:cNvSpPr txBox="1"/>
          <p:nvPr/>
        </p:nvSpPr>
        <p:spPr>
          <a:xfrm>
            <a:off x="390991" y="1389260"/>
            <a:ext cx="8362018" cy="2364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Document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template,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parent, BigDecimal subSum){}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client, String text,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percent){};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82" name="Линия"/>
          <p:cNvSpPr/>
          <p:nvPr/>
        </p:nvSpPr>
        <p:spPr>
          <a:xfrm flipV="1">
            <a:off x="5003760" y="966534"/>
            <a:ext cx="808657" cy="830609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84" name="Линия"/>
          <p:cNvSpPr/>
          <p:nvPr/>
        </p:nvSpPr>
        <p:spPr>
          <a:xfrm flipV="1">
            <a:off x="5039505" y="986903"/>
            <a:ext cx="780149" cy="1245675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85" name="Они вроде как разные методы, но злая джава не дает мне создать их :("/>
          <p:cNvSpPr txBox="1"/>
          <p:nvPr/>
        </p:nvSpPr>
        <p:spPr>
          <a:xfrm>
            <a:off x="5811930" y="640610"/>
            <a:ext cx="2768949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Они вроде как разные методы, но злая джава не дает мне создать их :(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Они вроде как разные методы, но злая джава не дает мне создать их :(</a:t>
            </a:r>
          </a:p>
        </p:txBody>
      </p:sp>
      <p:sp>
        <p:nvSpPr>
          <p:cNvPr id="187" name="Линия"/>
          <p:cNvSpPr/>
          <p:nvPr/>
        </p:nvSpPr>
        <p:spPr>
          <a:xfrm>
            <a:off x="910304" y="3010888"/>
            <a:ext cx="452424" cy="995246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89" name="Линия"/>
          <p:cNvSpPr/>
          <p:nvPr/>
        </p:nvSpPr>
        <p:spPr>
          <a:xfrm flipH="1">
            <a:off x="4111424" y="3389355"/>
            <a:ext cx="623268" cy="701058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90" name="А чем эти методы отличаются? Я хочу документ, который со счет на счет перечисляет :("/>
          <p:cNvSpPr txBox="1"/>
          <p:nvPr/>
        </p:nvSpPr>
        <p:spPr>
          <a:xfrm>
            <a:off x="1366931" y="3835140"/>
            <a:ext cx="2768948" cy="663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чем эти методы отличаются? Я хочу документ, который со счет на счет перечисляет :(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чем эти методы отличаются? Я хочу документ, который со счет на счет перечисляет :(</a:t>
            </a:r>
          </a:p>
        </p:txBody>
      </p:sp>
      <p:sp>
        <p:nvSpPr>
          <p:cNvPr id="191" name="Мне сказали я должен создать платежный документ,  а какой из них платежный?"/>
          <p:cNvSpPr txBox="1"/>
          <p:nvPr/>
        </p:nvSpPr>
        <p:spPr>
          <a:xfrm>
            <a:off x="1895168" y="746072"/>
            <a:ext cx="2768949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Мне сказали я должен создать платежный документ,  а какой из них платежный?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Мне сказали я должен создать платежный документ,  а какой из них платежный?</a:t>
            </a:r>
          </a:p>
        </p:txBody>
      </p:sp>
      <p:sp>
        <p:nvSpPr>
          <p:cNvPr id="192" name="Ой, а мы теперь хотим в некоторых случаях использовать не Document, а унаследованный от документа"/>
          <p:cNvSpPr txBox="1"/>
          <p:nvPr/>
        </p:nvSpPr>
        <p:spPr>
          <a:xfrm>
            <a:off x="5168718" y="3593669"/>
            <a:ext cx="3443728" cy="663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Ой, а мы теперь хотим в некоторых случаях использовать не Document, а унаследованный от документа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Ой, а мы теперь хотим в некоторых случаях использовать не Document, а унаследованный от документа</a:t>
            </a:r>
          </a:p>
        </p:txBody>
      </p:sp>
      <p:sp>
        <p:nvSpPr>
          <p:cNvPr id="193" name="Мы хотим ограничить общее количество создаваемых документов и вводим пул документов"/>
          <p:cNvSpPr txBox="1"/>
          <p:nvPr/>
        </p:nvSpPr>
        <p:spPr>
          <a:xfrm>
            <a:off x="5474541" y="1752339"/>
            <a:ext cx="3443728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 ограничить общее количество создаваемых документов и вводим пул документов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 ограничить общее количество создаваемых документов и вводим пул документов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lass Document {…"/>
          <p:cNvSpPr txBox="1"/>
          <p:nvPr/>
        </p:nvSpPr>
        <p:spPr>
          <a:xfrm>
            <a:off x="390991" y="1389260"/>
            <a:ext cx="8362018" cy="2364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Document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template,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Document(Document parent, BigDecimal subSum){}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client, String text,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BigDecimal sum){}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Document(String creditAccount, String debitAccount, </a:t>
            </a:r>
            <a:r>
              <a:rPr b="1">
                <a:solidFill>
                  <a:srgbClr val="011480"/>
                </a:solidFill>
              </a:rPr>
              <a:t>double </a:t>
            </a:r>
            <a:r>
              <a:t>percent){};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97" name="Линия"/>
          <p:cNvSpPr/>
          <p:nvPr/>
        </p:nvSpPr>
        <p:spPr>
          <a:xfrm flipV="1">
            <a:off x="5003760" y="966534"/>
            <a:ext cx="808657" cy="830609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199" name="Линия"/>
          <p:cNvSpPr/>
          <p:nvPr/>
        </p:nvSpPr>
        <p:spPr>
          <a:xfrm flipV="1">
            <a:off x="5039505" y="986903"/>
            <a:ext cx="780149" cy="1245675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00" name="Они вроде как разные методы, но злая джава не дает мне создать их :("/>
          <p:cNvSpPr txBox="1"/>
          <p:nvPr/>
        </p:nvSpPr>
        <p:spPr>
          <a:xfrm>
            <a:off x="5811930" y="640610"/>
            <a:ext cx="2768949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Они вроде как разные методы, но злая джава не дает мне создать их :(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Они вроде как разные методы, но злая джава не дает мне создать их :(</a:t>
            </a:r>
          </a:p>
        </p:txBody>
      </p:sp>
      <p:sp>
        <p:nvSpPr>
          <p:cNvPr id="202" name="Линия"/>
          <p:cNvSpPr/>
          <p:nvPr/>
        </p:nvSpPr>
        <p:spPr>
          <a:xfrm>
            <a:off x="910304" y="3010888"/>
            <a:ext cx="452424" cy="995246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04" name="Линия"/>
          <p:cNvSpPr/>
          <p:nvPr/>
        </p:nvSpPr>
        <p:spPr>
          <a:xfrm flipH="1">
            <a:off x="4111424" y="3389355"/>
            <a:ext cx="623268" cy="701058"/>
          </a:xfrm>
          <a:prstGeom prst="line">
            <a:avLst/>
          </a:prstGeom>
          <a:ln>
            <a:headEnd type="triangle"/>
          </a:ln>
        </p:spPr>
        <p:txBody>
          <a:bodyPr lIns="26789" tIns="26789" rIns="26789" bIns="26789" anchor="ctr"/>
          <a:lstStyle/>
          <a:p>
            <a:pPr>
              <a:defRPr b="0"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</a:p>
        </p:txBody>
      </p:sp>
      <p:sp>
        <p:nvSpPr>
          <p:cNvPr id="205" name="А чем эти методы отличаются? Я хочу документ, который со счет на счет перечисляет :("/>
          <p:cNvSpPr txBox="1"/>
          <p:nvPr/>
        </p:nvSpPr>
        <p:spPr>
          <a:xfrm>
            <a:off x="1366931" y="3835140"/>
            <a:ext cx="2768948" cy="663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чем эти методы отличаются? Я хочу документ, который со счет на счет перечисляет :(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чем эти методы отличаются? Я хочу документ, который со счет на счет перечисляет :(</a:t>
            </a:r>
          </a:p>
        </p:txBody>
      </p:sp>
      <p:sp>
        <p:nvSpPr>
          <p:cNvPr id="206" name="Мне сказали я должен создать платежный документ,  а какой из них платежный?"/>
          <p:cNvSpPr txBox="1"/>
          <p:nvPr/>
        </p:nvSpPr>
        <p:spPr>
          <a:xfrm>
            <a:off x="1895168" y="746072"/>
            <a:ext cx="2768949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Мне сказали я должен создать платежный документ,  а какой из них платежный?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Мне сказали я должен создать платежный документ,  а какой из них платежный?</a:t>
            </a:r>
          </a:p>
        </p:txBody>
      </p:sp>
      <p:sp>
        <p:nvSpPr>
          <p:cNvPr id="207" name="Ой, а мы теперь хотим в некоторых случаях использовать не Document, а унаследованный от документа"/>
          <p:cNvSpPr txBox="1"/>
          <p:nvPr/>
        </p:nvSpPr>
        <p:spPr>
          <a:xfrm>
            <a:off x="5168718" y="3593669"/>
            <a:ext cx="3443728" cy="663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Ой, а мы теперь хотим в некоторых случаях использовать не Document, а унаследованный от документа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Ой, а мы теперь хотим в некоторых случаях использовать не Document, а унаследованный от документа</a:t>
            </a:r>
          </a:p>
        </p:txBody>
      </p:sp>
      <p:sp>
        <p:nvSpPr>
          <p:cNvPr id="208" name="Мы хотим ограничить общее количество создаваемых документов и вводим пул документов"/>
          <p:cNvSpPr txBox="1"/>
          <p:nvPr/>
        </p:nvSpPr>
        <p:spPr>
          <a:xfrm>
            <a:off x="5474541" y="1752339"/>
            <a:ext cx="3443728" cy="663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 ограничить общее количество создаваемых документов и вводим пул документов</a:t>
            </a:r>
          </a:p>
          <a:p>
            <a:pPr indent="76200" algn="l">
              <a:defRPr b="0" sz="13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хотим ограничить общее количество создаваемых документов и вводим пул документов</a:t>
            </a:r>
          </a:p>
        </p:txBody>
      </p:sp>
      <p:sp>
        <p:nvSpPr>
          <p:cNvPr id="209" name="В чем проблема этого класса?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В чем проблема этого класса?</a:t>
            </a:r>
          </a:p>
        </p:txBody>
      </p:sp>
      <p:sp>
        <p:nvSpPr>
          <p:cNvPr id="210" name="Как это можно решить ?"/>
          <p:cNvSpPr txBox="1"/>
          <p:nvPr/>
        </p:nvSpPr>
        <p:spPr>
          <a:xfrm>
            <a:off x="383274" y="2170773"/>
            <a:ext cx="8362018" cy="4726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2900">
                <a:solidFill>
                  <a:srgbClr val="0E72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Как это можно решить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Фабричный метод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Фабричный метод</a:t>
            </a:r>
          </a:p>
        </p:txBody>
      </p:sp>
      <p:sp>
        <p:nvSpPr>
          <p:cNvPr id="213" name="// Делаем статичный метод Мы контролируем инстанциирование…"/>
          <p:cNvSpPr txBox="1"/>
          <p:nvPr/>
        </p:nvSpPr>
        <p:spPr>
          <a:xfrm>
            <a:off x="390991" y="1033660"/>
            <a:ext cx="8362018" cy="30761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lnSpc>
                <a:spcPct val="15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Делаем статичный метод Мы контролируем инстанциирование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Document createMoneyTransitionDocument(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String creaditAccount, String debitAccount, BigDecimal sum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){</a:t>
            </a:r>
          </a:p>
          <a:p>
            <a:pPr algn="l" defTabSz="241101">
              <a:lnSpc>
                <a:spcPct val="15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Можем по прежнему возвращать новый экземпляр Document-a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Document (...);</a:t>
            </a:r>
          </a:p>
          <a:p>
            <a:pPr algn="l" defTabSz="241101">
              <a:lnSpc>
                <a:spcPct val="15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Можем возвращать объект более специализированного класса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MoneyTransitionDocument(...);</a:t>
            </a:r>
          </a:p>
          <a:p>
            <a:pPr algn="l" defTabSz="241101">
              <a:lnSpc>
                <a:spcPct val="15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Можем изменить полностью логику инстанциирования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Document d = loadLastCreated(creditAccount, debitAccount, sum); 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d!=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?d: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Document(...</a:t>
            </a:r>
          </a:p>
          <a:p>
            <a:pPr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Фабричный метод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Фабричный метод</a:t>
            </a:r>
          </a:p>
        </p:txBody>
      </p:sp>
      <p:sp>
        <p:nvSpPr>
          <p:cNvPr id="216" name="class Document {…"/>
          <p:cNvSpPr txBox="1"/>
          <p:nvPr/>
        </p:nvSpPr>
        <p:spPr>
          <a:xfrm>
            <a:off x="390991" y="800338"/>
            <a:ext cx="8362018" cy="39651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Document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 createFromTemplate(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Document template, BigDecimal sum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 createSubDocument(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Document parent, BigDecimal subSum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 createMoneyTransitionDocument(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String creaditAccount, String debitAccount, BigDecimal sum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 createPaymentDocument(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String client, String text, BigDecimal sum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Document createInterestAccrual(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    String creaditAccount, String debitAccount, BigDecimal percent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Фабричный метод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Фабричный метод</a:t>
            </a:r>
          </a:p>
        </p:txBody>
      </p:sp>
      <p:sp>
        <p:nvSpPr>
          <p:cNvPr id="219" name="Как и любой другой другой паттерн, стоит понимать его область применимости…"/>
          <p:cNvSpPr txBox="1"/>
          <p:nvPr/>
        </p:nvSpPr>
        <p:spPr>
          <a:xfrm>
            <a:off x="390991" y="979685"/>
            <a:ext cx="8362018" cy="31841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и любой другой другой паттерн, стоит понимать его область применимости</a:t>
            </a:r>
          </a:p>
          <a:p>
            <a:pPr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у нас много конструкторов и пользователям непонятно какой вызывать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нам необходимо сделать два конструктора с одинаковыми параметрами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у нас есть обоснованные подозрения, что возможно придется менять подход к конструированию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хотим использовать простое кеширование (например, как Integer.valueOf)</a:t>
            </a:r>
          </a:p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нужно полностью заменять перегрузку конструкторов фабричными методами во всех случаях бездумно!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Утилитные классы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Утилитные классы</a:t>
            </a:r>
          </a:p>
        </p:txBody>
      </p:sp>
      <p:sp>
        <p:nvSpPr>
          <p:cNvPr id="222" name="public final class DateUtils {…"/>
          <p:cNvSpPr txBox="1"/>
          <p:nvPr/>
        </p:nvSpPr>
        <p:spPr>
          <a:xfrm>
            <a:off x="390991" y="2526617"/>
            <a:ext cx="8362018" cy="20093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final class </a:t>
            </a:r>
            <a:r>
              <a:rPr b="0">
                <a:solidFill>
                  <a:srgbClr val="000000"/>
                </a:solidFill>
              </a:rPr>
              <a:t>DateUtils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   </a:t>
            </a:r>
            <a:r>
              <a:rPr>
                <a:solidFill>
                  <a:srgbClr val="011480"/>
                </a:solidFill>
              </a:rPr>
              <a:t>private static final </a:t>
            </a:r>
            <a:r>
              <a:rPr b="0"/>
              <a:t>DateTimeFormatter </a:t>
            </a:r>
            <a:r>
              <a:rPr i="1">
                <a:solidFill>
                  <a:srgbClr val="66187A"/>
                </a:solidFill>
              </a:rPr>
              <a:t>DEFAULT_FORMAT </a:t>
            </a:r>
            <a:r>
              <a:rPr b="0"/>
              <a:t>= ...</a:t>
            </a:r>
            <a:endParaRPr b="0"/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</a:t>
            </a:r>
            <a:r>
              <a:t>DateUtils(){}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</a:t>
            </a:r>
            <a:r>
              <a:t>String toString(LocalDate date){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 b="1" i="1">
                <a:solidFill>
                  <a:srgbClr val="66187A"/>
                </a:solidFill>
              </a:rPr>
              <a:t>DEFAULT_FORMAT</a:t>
            </a:r>
            <a:r>
              <a:t>.format(date);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23" name="Экземпляр класса невозможно инстанциировать…"/>
          <p:cNvSpPr txBox="1"/>
          <p:nvPr/>
        </p:nvSpPr>
        <p:spPr>
          <a:xfrm>
            <a:off x="378428" y="1120867"/>
            <a:ext cx="8387145" cy="9171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Экземпляр класса невозможно инстанциировать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 класса нельзя наследоваться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методы — методы класса (статичные)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rotected поля других объект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Protected поля других объектов</a:t>
            </a:r>
          </a:p>
        </p:txBody>
      </p:sp>
      <p:sp>
        <p:nvSpPr>
          <p:cNvPr id="60" name="Файл Employee.java…"/>
          <p:cNvSpPr txBox="1"/>
          <p:nvPr/>
        </p:nvSpPr>
        <p:spPr>
          <a:xfrm>
            <a:off x="1168903" y="714375"/>
            <a:ext cx="6806195" cy="3714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300">
              <a:lnSpc>
                <a:spcPct val="150000"/>
              </a:lnSpc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Файл Employee.java</a:t>
            </a: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 </a:t>
            </a:r>
            <a:r>
              <a:rPr b="0">
                <a:solidFill>
                  <a:srgbClr val="000000"/>
                </a:solidFill>
              </a:rPr>
              <a:t>staff;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Employee </a:t>
            </a:r>
            <a:r>
              <a:t>extends </a:t>
            </a:r>
            <a:r>
              <a:rPr b="0">
                <a:solidFill>
                  <a:srgbClr val="000000"/>
                </a:solidFill>
              </a:rPr>
              <a:t>Person {</a:t>
            </a: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protected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66187A"/>
                </a:solidFill>
              </a:rPr>
              <a:t>name</a:t>
            </a:r>
            <a:r>
              <a:rPr b="0">
                <a:solidFill>
                  <a:srgbClr val="000000"/>
                </a:solidFill>
              </a:rPr>
              <a:t>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Файл Employee.java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sz="11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 </a:t>
            </a:r>
            <a:r>
              <a:rPr b="0">
                <a:solidFill>
                  <a:srgbClr val="000000"/>
                </a:solidFill>
              </a:rPr>
              <a:t>other;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import </a:t>
            </a:r>
            <a:r>
              <a:t>second.Employee;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Other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String getName(){ </a:t>
            </a:r>
            <a:r>
              <a:rPr b="1">
                <a:solidFill>
                  <a:srgbClr val="011480"/>
                </a:solidFill>
              </a:rPr>
              <a:t>return this</a:t>
            </a:r>
            <a:r>
              <a:t>.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 }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process(Other m){ String myName = m.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 }  </a:t>
            </a:r>
            <a:r>
              <a:rPr>
                <a:solidFill>
                  <a:srgbClr val="929292"/>
                </a:solidFill>
              </a:rPr>
              <a:t>//</a:t>
            </a:r>
            <a:r>
              <a:rPr u="sng">
                <a:solidFill>
                  <a:srgbClr val="929292"/>
                </a:solidFill>
              </a:rPr>
              <a:t> Странно, но разрешает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process(Employee m){ String myName = m.</a:t>
            </a:r>
            <a:r>
              <a:rPr b="1">
                <a:solidFill>
                  <a:srgbClr val="66187A"/>
                </a:solidFill>
              </a:rPr>
              <a:t>name</a:t>
            </a:r>
            <a:r>
              <a:t>; } </a:t>
            </a:r>
            <a:r>
              <a:rPr>
                <a:solidFill>
                  <a:srgbClr val="929292"/>
                </a:solidFill>
              </a:rPr>
              <a:t>//</a:t>
            </a:r>
            <a:r>
              <a:rPr u="sng">
                <a:solidFill>
                  <a:srgbClr val="929292"/>
                </a:solidFill>
              </a:rPr>
              <a:t> Доступа нет!</a:t>
            </a:r>
          </a:p>
          <a:p>
            <a:pPr algn="l" defTabSz="241101">
              <a:defRPr b="0" sz="11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erride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Override</a:t>
            </a:r>
          </a:p>
        </p:txBody>
      </p:sp>
      <p:sp>
        <p:nvSpPr>
          <p:cNvPr id="63" name="Мы можем перезаписывать только методы!…"/>
          <p:cNvSpPr txBox="1"/>
          <p:nvPr/>
        </p:nvSpPr>
        <p:spPr>
          <a:xfrm>
            <a:off x="358845" y="1304924"/>
            <a:ext cx="4494829" cy="2533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Мы можем перезаписывать только методы!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расширять область видимости для наследуемых 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super - ссылка на методы суперкласса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Перезапись не имеет смысла для статичных методов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Всегда пишите </a:t>
            </a:r>
            <a:r>
              <a:rPr sz="1400">
                <a:solidFill>
                  <a:srgbClr val="807F18"/>
                </a:solidFill>
                <a:latin typeface="Menlo"/>
                <a:ea typeface="Menlo"/>
                <a:cs typeface="Menlo"/>
                <a:sym typeface="Menlo"/>
              </a:rPr>
              <a:t>@Override</a:t>
            </a:r>
          </a:p>
        </p:txBody>
      </p:sp>
      <p:sp>
        <p:nvSpPr>
          <p:cNvPr id="64" name="class Employee {…"/>
          <p:cNvSpPr txBox="1"/>
          <p:nvPr/>
        </p:nvSpPr>
        <p:spPr>
          <a:xfrm>
            <a:off x="4751501" y="1306710"/>
            <a:ext cx="4195143" cy="2530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Employee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void </a:t>
            </a:r>
            <a:r>
              <a:t>work(){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"Just working"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BestEmployee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Employee {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808002"/>
                </a:solidFill>
              </a:rPr>
              <a:t>    </a:t>
            </a:r>
            <a:r>
              <a:t>public void </a:t>
            </a:r>
            <a:r>
              <a:rPr b="0">
                <a:solidFill>
                  <a:srgbClr val="000000"/>
                </a:solidFill>
              </a:rPr>
              <a:t>work() {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super</a:t>
            </a:r>
            <a:r>
              <a:t>.work();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"Overtime work"</a:t>
            </a:r>
            <a:r>
              <a:t>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морфизм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Полиморфизм</a:t>
            </a:r>
          </a:p>
        </p:txBody>
      </p:sp>
      <p:sp>
        <p:nvSpPr>
          <p:cNvPr id="67" name="Что будет, если напечатать так?…"/>
          <p:cNvSpPr txBox="1"/>
          <p:nvPr/>
        </p:nvSpPr>
        <p:spPr>
          <a:xfrm>
            <a:off x="390991" y="914400"/>
            <a:ext cx="8362018" cy="3314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будет, если напечатать так?</a:t>
            </a:r>
          </a:p>
          <a:p>
            <a:pPr lvl="7" indent="508000" algn="l" defTabSz="241101">
              <a:lnSpc>
                <a:spcPct val="150000"/>
              </a:lnSpc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Employee e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BestEmployee();</a:t>
            </a:r>
          </a:p>
          <a:p>
            <a:pPr lvl="7" indent="508000" algn="l" defTabSz="241101">
              <a:lnSpc>
                <a:spcPct val="150000"/>
              </a:lnSpc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e.work();</a:t>
            </a:r>
          </a:p>
          <a:p>
            <a:pPr algn="l" defTabSz="241101">
              <a:lnSpc>
                <a:spcPct val="150000"/>
              </a:lnSpc>
              <a:defRPr b="0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ли в переменную с типом суперкласса присвоить объект с типом подкласса ?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Будет ли в этом случае вызван метод подкласса?</a:t>
            </a:r>
          </a:p>
          <a:p>
            <a:pPr marL="254000" indent="-254000" algn="l" defTabSz="241300">
              <a:lnSpc>
                <a:spcPct val="150000"/>
              </a:lnSpc>
              <a:buSzPct val="80000"/>
              <a:buBlip>
                <a:blip r:embed="rId2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Полиморфизм отвечает на оба вопроса - да.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Тип переменной накладывает ограничение — какие методы нам должны быть доступны. Это можно проверить на этапе компиляции (compile-time)</a:t>
            </a:r>
          </a:p>
          <a:p>
            <a:pPr lvl="1" marL="482600" indent="-254000" algn="l" defTabSz="241300">
              <a:lnSpc>
                <a:spcPct val="150000"/>
              </a:lnSpc>
              <a:buSzPct val="80000"/>
              <a:buBlip>
                <a:blip r:embed="rId3"/>
              </a:buBlip>
              <a:defRPr b="0"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Однако, методы каких именно классов будут вызываться, определяется в момент исполнения программы (runtime).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Ковариантность возвращаемых тип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Ковариантность возвращаемых типов</a:t>
            </a:r>
          </a:p>
        </p:txBody>
      </p:sp>
      <p:sp>
        <p:nvSpPr>
          <p:cNvPr id="70" name="class Component {…"/>
          <p:cNvSpPr txBox="1"/>
          <p:nvPr/>
        </p:nvSpPr>
        <p:spPr>
          <a:xfrm>
            <a:off x="390991" y="1212849"/>
            <a:ext cx="8362018" cy="271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Component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Component createCopy(){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Component();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Window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Component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Раз мы в предке возвращаем Component, то и тут же должны ?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t>Component createCopy() { 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return new </a:t>
            </a:r>
            <a:r>
              <a:rPr b="0">
                <a:solidFill>
                  <a:srgbClr val="000000"/>
                </a:solidFill>
              </a:rPr>
              <a:t>Window();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Ковариантность возвращаемых типов"/>
          <p:cNvSpPr txBox="1"/>
          <p:nvPr/>
        </p:nvSpPr>
        <p:spPr>
          <a:xfrm>
            <a:off x="390991" y="67536"/>
            <a:ext cx="8362018" cy="5001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b="0" sz="3000">
                <a:solidFill>
                  <a:srgbClr val="0E723F"/>
                </a:solidFill>
              </a:defRPr>
            </a:lvl1pPr>
          </a:lstStyle>
          <a:p>
            <a:pPr/>
            <a:r>
              <a:t>Ковариантность возвращаемых типов</a:t>
            </a:r>
          </a:p>
        </p:txBody>
      </p:sp>
      <p:sp>
        <p:nvSpPr>
          <p:cNvPr id="73" name="class Component {…"/>
          <p:cNvSpPr txBox="1"/>
          <p:nvPr/>
        </p:nvSpPr>
        <p:spPr>
          <a:xfrm>
            <a:off x="390991" y="1212849"/>
            <a:ext cx="8362018" cy="271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Component 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Component createCopy(){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Component();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class </a:t>
            </a:r>
            <a:r>
              <a:t>Window </a:t>
            </a:r>
            <a:r>
              <a:rPr b="1">
                <a:solidFill>
                  <a:srgbClr val="011480"/>
                </a:solidFill>
              </a:rPr>
              <a:t>extends </a:t>
            </a:r>
            <a:r>
              <a:t>Component {</a:t>
            </a:r>
          </a:p>
          <a:p>
            <a:pPr algn="l" defTabSz="241101">
              <a:defRPr b="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// Оказывается так тоже можно!</a:t>
            </a:r>
          </a:p>
          <a:p>
            <a:pPr algn="l" defTabSz="241101">
              <a:defRPr b="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t>@Override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02"/>
                </a:solidFill>
              </a:rPr>
              <a:t>    </a:t>
            </a:r>
            <a:r>
              <a:t>Window createCopy() {</a:t>
            </a:r>
          </a:p>
          <a:p>
            <a:pPr algn="l" defTabSz="241101">
              <a:defRPr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return new </a:t>
            </a:r>
            <a:r>
              <a:rPr b="0">
                <a:solidFill>
                  <a:srgbClr val="000000"/>
                </a:solidFill>
              </a:rPr>
              <a:t>Window();</a:t>
            </a:r>
            <a:endParaRPr b="0">
              <a:solidFill>
                <a:srgbClr val="000000"/>
              </a:solidFill>
            </a:endParaRP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241101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 upright="0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