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коп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1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9" y="80044"/>
            <a:ext cx="720001" cy="475096"/>
          </a:xfrm>
          <a:prstGeom prst="rect">
            <a:avLst/>
          </a:prstGeom>
          <a:ln w="3175">
            <a:miter lim="400000"/>
          </a:ln>
        </p:spPr>
      </p:pic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1" cy="4956573"/>
          </a:xfrm>
          <a:prstGeom prst="rect">
            <a:avLst/>
          </a:prstGeom>
          <a:ln w="3175">
            <a:miter lim="400000"/>
          </a:ln>
        </p:spPr>
      </p:pic>
      <p:pic>
        <p:nvPicPr>
          <p:cNvPr id="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1" cy="416712"/>
          </a:xfrm>
          <a:prstGeom prst="rect">
            <a:avLst/>
          </a:prstGeom>
          <a:ln w="3175">
            <a:miter lim="400000"/>
          </a:ln>
        </p:spPr>
      </p:pic>
      <p:sp>
        <p:nvSpPr>
          <p:cNvPr id="4" name="Абстрактные классы…"/>
          <p:cNvSpPr txBox="1"/>
          <p:nvPr/>
        </p:nvSpPr>
        <p:spPr>
          <a:xfrm>
            <a:off x="976063" y="1850160"/>
            <a:ext cx="6927748" cy="22474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>
              <a:defRPr b="0" sz="4200">
                <a:solidFill>
                  <a:srgbClr val="0E723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Абстрактные классы </a:t>
            </a:r>
          </a:p>
          <a:p>
            <a:pPr algn="l">
              <a:defRPr b="0" sz="4200">
                <a:solidFill>
                  <a:srgbClr val="0E723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Внутренние классы</a:t>
            </a:r>
          </a:p>
          <a:p>
            <a:pPr algn="l">
              <a:defRPr b="0" sz="4200">
                <a:solidFill>
                  <a:srgbClr val="0E723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Интерфейсы</a:t>
            </a: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645294" y="133945"/>
            <a:ext cx="5853412" cy="11385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645294" y="1366242"/>
            <a:ext cx="5853412" cy="33151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4480585" y="4902398"/>
            <a:ext cx="179258" cy="177632"/>
          </a:xfrm>
          <a:prstGeom prst="rect">
            <a:avLst/>
          </a:prstGeom>
          <a:ln w="3175">
            <a:miter lim="400000"/>
          </a:ln>
        </p:spPr>
        <p:txBody>
          <a:bodyPr wrap="none" lIns="26789" tIns="26789" rIns="26789" bIns="26789">
            <a:spAutoFit/>
          </a:bodyPr>
          <a:lstStyle>
            <a:lvl1pPr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1pPr>
      <a:lvl2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2pPr>
      <a:lvl3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3pPr>
      <a:lvl4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4pPr>
      <a:lvl5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5pPr>
      <a:lvl6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6pPr>
      <a:lvl7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7pPr>
      <a:lvl8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8pPr>
      <a:lvl9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9pPr>
    </p:titleStyle>
    <p:bodyStyle>
      <a:lvl1pPr marL="208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652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097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541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986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430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875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319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764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habr.com/post/113128/" TargetMode="Externa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Интерфейсы и абстрактные клас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Интерфейсы и абстрактные классы </a:t>
            </a:r>
          </a:p>
        </p:txBody>
      </p:sp>
      <p:sp>
        <p:nvSpPr>
          <p:cNvPr id="72" name="Строго говоря абстрактный класс отличается от интерфейса только наличием внутреннего состояния и, как следствие, запретом на множественное наследование…"/>
          <p:cNvSpPr txBox="1"/>
          <p:nvPr/>
        </p:nvSpPr>
        <p:spPr>
          <a:xfrm>
            <a:off x="390522" y="1143000"/>
            <a:ext cx="8362956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Строго говоря абстрактный класс отличается от интерфейса только наличием внутреннего состояния и, как следствие, запретом на множественное наследование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подходить с точки зрения смысловой нагрузки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Интерфейс — это про наличие определенного поведения или свойств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Абстрактный класс — класс-шаблон, на основании которого будут конструироваться другие </a:t>
            </a:r>
            <a:r>
              <a:rPr b="1" i="1"/>
              <a:t>более</a:t>
            </a:r>
            <a:r>
              <a:t> конкретные классы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 недавних пор был еще ряд ограничений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Нельзя было писать реализации методов в интерфейсах (до java 8)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Нельзя было создавать private default методы (до java 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Конфликты имен методов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Конфликты имен методов</a:t>
            </a:r>
          </a:p>
        </p:txBody>
      </p:sp>
      <p:sp>
        <p:nvSpPr>
          <p:cNvPr id="75" name="Где есть множественное наследование, там есть конфликты имен…"/>
          <p:cNvSpPr txBox="1"/>
          <p:nvPr/>
        </p:nvSpPr>
        <p:spPr>
          <a:xfrm>
            <a:off x="390522" y="1104900"/>
            <a:ext cx="8362956" cy="2933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Где есть множественное наследование, там есть конфликты имен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 будет если у нас совпадают имена методов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TestInterface {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default void </a:t>
            </a:r>
            <a:r>
              <a:t>foo(){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"foo1"</a:t>
            </a:r>
            <a:r>
              <a:t>); }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Test2Interface {</a:t>
            </a:r>
          </a:p>
          <a:p>
            <a:pPr algn="l" defTabSz="241101">
              <a:lnSpc>
                <a:spcPct val="150000"/>
              </a:lnSpc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default  void </a:t>
            </a:r>
            <a:r>
              <a:rPr b="0">
                <a:solidFill>
                  <a:srgbClr val="000000"/>
                </a:solidFill>
              </a:rPr>
              <a:t>foo(){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rPr>
                <a:solidFill>
                  <a:srgbClr val="018001"/>
                </a:solidFill>
              </a:rPr>
              <a:t>"foo1"</a:t>
            </a:r>
            <a:r>
              <a:rPr b="0">
                <a:solidFill>
                  <a:srgbClr val="000000"/>
                </a:solidFill>
              </a:rPr>
              <a:t>); }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TestClass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TestInterface , Test2Interface{</a:t>
            </a:r>
          </a:p>
          <a:p>
            <a:pPr algn="l" defTabSz="241101">
              <a:lnSpc>
                <a:spcPct val="150000"/>
              </a:lnSpc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929292"/>
                </a:solidFill>
              </a:rPr>
              <a:t> // Какой метод будет использован ?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Разрешение конфликтов имен методов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Разрешение конфликтов имен методов</a:t>
            </a:r>
          </a:p>
        </p:txBody>
      </p:sp>
      <p:sp>
        <p:nvSpPr>
          <p:cNvPr id="78" name="Будет ошибка компиляции, что логично — необходимо выбрать нужную нам реализацию…"/>
          <p:cNvSpPr txBox="1"/>
          <p:nvPr/>
        </p:nvSpPr>
        <p:spPr>
          <a:xfrm>
            <a:off x="390522" y="1054099"/>
            <a:ext cx="8362956" cy="3035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Будет ошибка компиляции, что логично — необходимо выбрать нужную нам реализацию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TestInterface {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default void </a:t>
            </a:r>
            <a:r>
              <a:t>foo(){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"foo1"</a:t>
            </a:r>
            <a:r>
              <a:t>); }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Test2Interface {</a:t>
            </a:r>
          </a:p>
          <a:p>
            <a:pPr algn="l" defTabSz="241101">
              <a:lnSpc>
                <a:spcPct val="150000"/>
              </a:lnSpc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default  void </a:t>
            </a:r>
            <a:r>
              <a:rPr b="0">
                <a:solidFill>
                  <a:srgbClr val="000000"/>
                </a:solidFill>
              </a:rPr>
              <a:t>foo(){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rPr>
                <a:solidFill>
                  <a:srgbClr val="018001"/>
                </a:solidFill>
              </a:rPr>
              <a:t>"foo1"</a:t>
            </a:r>
            <a:r>
              <a:rPr b="0">
                <a:solidFill>
                  <a:srgbClr val="000000"/>
                </a:solidFill>
              </a:rPr>
              <a:t>); }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lnSpc>
                <a:spcPct val="150000"/>
              </a:lnSpc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TestClass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TestInterface , Test2Interface{</a:t>
            </a: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foo()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TestInterface.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.foo();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что будет при конфликте полей?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Конфликты имен полей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Конфликты имен полей</a:t>
            </a:r>
          </a:p>
        </p:txBody>
      </p:sp>
      <p:sp>
        <p:nvSpPr>
          <p:cNvPr id="81" name="А конфликтов имен полей и не будет — ведь в интерфейсах поля принадлежат классу…"/>
          <p:cNvSpPr txBox="1"/>
          <p:nvPr/>
        </p:nvSpPr>
        <p:spPr>
          <a:xfrm>
            <a:off x="390522" y="2114549"/>
            <a:ext cx="8362956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конфликтов имен полей и не будет — ведь в интерфейсах поля принадлежат классу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Именно из за конфликтов полей запрещено множественное наследование классов с состоянием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amond problem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Diamond problem</a:t>
            </a:r>
          </a:p>
        </p:txBody>
      </p:sp>
      <p:sp>
        <p:nvSpPr>
          <p:cNvPr id="84" name="Какое поле name в итоге должно быть у объекта класса SuperHero? Одно от какого-то класса или два имени от Person и Bear ?…"/>
          <p:cNvSpPr txBox="1"/>
          <p:nvPr/>
        </p:nvSpPr>
        <p:spPr>
          <a:xfrm>
            <a:off x="390522" y="699928"/>
            <a:ext cx="8362956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Какое поле name в итоге должно быть у объекта класса SuperHero? Одно от какого-то класса или два имени от Person и Bear ?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что если в иерархии больше трех уровней?</a:t>
            </a:r>
          </a:p>
        </p:txBody>
      </p:sp>
      <p:graphicFrame>
        <p:nvGraphicFramePr>
          <p:cNvPr id="85" name="Таблица"/>
          <p:cNvGraphicFramePr/>
          <p:nvPr/>
        </p:nvGraphicFramePr>
        <p:xfrm>
          <a:off x="3567152" y="1799603"/>
          <a:ext cx="2212456" cy="9216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199755"/>
              </a:tblGrid>
              <a:tr h="32543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gradFill flip="none" rotWithShape="1">
                      <a:gsLst>
                        <a:gs pos="0"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gs>
                        <a:gs pos="100000"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76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name;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B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Таблица"/>
          <p:cNvGraphicFramePr/>
          <p:nvPr/>
        </p:nvGraphicFramePr>
        <p:xfrm>
          <a:off x="854854" y="2730197"/>
          <a:ext cx="2225157" cy="1289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212455"/>
              </a:tblGrid>
              <a:tr h="32543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Person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gradFill flip="none" rotWithShape="1">
                      <a:gsLst>
                        <a:gs pos="0"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gs>
                        <a:gs pos="100000"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255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void talk();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B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Таблица"/>
          <p:cNvGraphicFramePr/>
          <p:nvPr/>
        </p:nvGraphicFramePr>
        <p:xfrm>
          <a:off x="6113475" y="2730197"/>
          <a:ext cx="2225157" cy="1289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212455"/>
              </a:tblGrid>
              <a:tr h="32543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gradFill flip="none" rotWithShape="1">
                      <a:gsLst>
                        <a:gs pos="0"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gs>
                        <a:gs pos="100000"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255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void strike();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B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Таблица"/>
          <p:cNvGraphicFramePr/>
          <p:nvPr/>
        </p:nvGraphicFramePr>
        <p:xfrm>
          <a:off x="3560802" y="3921611"/>
          <a:ext cx="2225156" cy="1289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212455"/>
              </a:tblGrid>
              <a:tr h="32543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SuperHero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gradFill flip="none" rotWithShape="1">
                      <a:gsLst>
                        <a:gs pos="0"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gs>
                        <a:gs pos="100000"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255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???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B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3" name="Соединит. линия"/>
          <p:cNvSpPr/>
          <p:nvPr/>
        </p:nvSpPr>
        <p:spPr>
          <a:xfrm>
            <a:off x="3089910" y="2523490"/>
            <a:ext cx="1574800" cy="58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E723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4" name="Соединит. линия"/>
          <p:cNvSpPr/>
          <p:nvPr/>
        </p:nvSpPr>
        <p:spPr>
          <a:xfrm>
            <a:off x="4664710" y="2523490"/>
            <a:ext cx="1422400" cy="58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38100">
            <a:solidFill>
              <a:srgbClr val="0E723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95" name="Соединит. линия"/>
          <p:cNvSpPr/>
          <p:nvPr/>
        </p:nvSpPr>
        <p:spPr>
          <a:xfrm>
            <a:off x="1959610" y="3503930"/>
            <a:ext cx="1574800" cy="791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E723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96" name="Соединит. линия"/>
          <p:cNvSpPr/>
          <p:nvPr/>
        </p:nvSpPr>
        <p:spPr>
          <a:xfrm>
            <a:off x="5795010" y="3503930"/>
            <a:ext cx="1422401" cy="791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E723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99" name="Абстрактные классы и интерфейсы…"/>
          <p:cNvSpPr txBox="1"/>
          <p:nvPr/>
        </p:nvSpPr>
        <p:spPr>
          <a:xfrm>
            <a:off x="390991" y="2255138"/>
            <a:ext cx="8362018" cy="633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Абстрактные классы и интерфейсы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Use cases использования</a:t>
            </a:r>
          </a:p>
        </p:txBody>
      </p:sp>
      <p:pic>
        <p:nvPicPr>
          <p:cNvPr id="100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552" y="627533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еречисл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Перечисления</a:t>
            </a:r>
          </a:p>
        </p:txBody>
      </p:sp>
      <p:sp>
        <p:nvSpPr>
          <p:cNvPr id="103" name="В чем проблемы данного подхода?…"/>
          <p:cNvSpPr txBox="1"/>
          <p:nvPr/>
        </p:nvSpPr>
        <p:spPr>
          <a:xfrm>
            <a:off x="390522" y="784224"/>
            <a:ext cx="8362956" cy="3575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чем проблемы данного подхода?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Document{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static final int </a:t>
            </a:r>
            <a:r>
              <a:rPr i="1">
                <a:solidFill>
                  <a:srgbClr val="66187A"/>
                </a:solidFill>
              </a:rPr>
              <a:t>CREATED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static final int </a:t>
            </a:r>
            <a:r>
              <a:rPr i="1">
                <a:solidFill>
                  <a:srgbClr val="66187A"/>
                </a:solidFill>
              </a:rPr>
              <a:t>DELETED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static final int </a:t>
            </a:r>
            <a:r>
              <a:rPr i="1">
                <a:solidFill>
                  <a:srgbClr val="66187A"/>
                </a:solidFill>
              </a:rPr>
              <a:t>ACCEPTED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status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i="1">
                <a:solidFill>
                  <a:srgbClr val="66187A"/>
                </a:solidFill>
              </a:rPr>
              <a:t>CREATED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getStatusFriendlyName(){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switch </a:t>
            </a:r>
            <a:r>
              <a:t>(</a:t>
            </a:r>
            <a:r>
              <a:rPr b="1">
                <a:solidFill>
                  <a:srgbClr val="66187A"/>
                </a:solidFill>
              </a:rPr>
              <a:t>status</a:t>
            </a:r>
            <a:r>
              <a:t>){</a:t>
            </a:r>
          </a:p>
          <a:p>
            <a:pPr algn="l" defTabSz="241101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    </a:t>
            </a:r>
            <a:r>
              <a:rPr>
                <a:solidFill>
                  <a:srgbClr val="011480"/>
                </a:solidFill>
              </a:rPr>
              <a:t>case </a:t>
            </a:r>
            <a:r>
              <a:rPr i="1">
                <a:solidFill>
                  <a:srgbClr val="66187A"/>
                </a:solidFill>
              </a:rPr>
              <a:t>CREATED</a:t>
            </a:r>
            <a:r>
              <a:rPr b="0"/>
              <a:t>: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018001"/>
                </a:solidFill>
              </a:rPr>
              <a:t>"Создано"</a:t>
            </a:r>
            <a:r>
              <a:rPr b="0"/>
              <a:t>;</a:t>
            </a:r>
            <a:endParaRPr b="0"/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Перечисл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Перечисления</a:t>
            </a:r>
          </a:p>
        </p:txBody>
      </p:sp>
      <p:sp>
        <p:nvSpPr>
          <p:cNvPr id="106" name="В чем проблемы данного подхода?…"/>
          <p:cNvSpPr txBox="1"/>
          <p:nvPr/>
        </p:nvSpPr>
        <p:spPr>
          <a:xfrm>
            <a:off x="390522" y="784224"/>
            <a:ext cx="8362956" cy="3575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чем проблемы данного подхода?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Document{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static final int </a:t>
            </a:r>
            <a:r>
              <a:rPr i="1">
                <a:solidFill>
                  <a:srgbClr val="66187A"/>
                </a:solidFill>
              </a:rPr>
              <a:t>CREATED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static final int </a:t>
            </a:r>
            <a:r>
              <a:rPr i="1">
                <a:solidFill>
                  <a:srgbClr val="66187A"/>
                </a:solidFill>
              </a:rPr>
              <a:t>DELETED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static final int </a:t>
            </a:r>
            <a:r>
              <a:rPr i="1">
                <a:solidFill>
                  <a:srgbClr val="66187A"/>
                </a:solidFill>
              </a:rPr>
              <a:t>ACCEPTED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status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i="1">
                <a:solidFill>
                  <a:srgbClr val="66187A"/>
                </a:solidFill>
              </a:rPr>
              <a:t>CREATED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getStatusFriendlyName(){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switch </a:t>
            </a:r>
            <a:r>
              <a:t>(</a:t>
            </a:r>
            <a:r>
              <a:rPr b="1">
                <a:solidFill>
                  <a:srgbClr val="66187A"/>
                </a:solidFill>
              </a:rPr>
              <a:t>status</a:t>
            </a:r>
            <a:r>
              <a:t>){</a:t>
            </a:r>
          </a:p>
          <a:p>
            <a:pPr algn="l" defTabSz="241101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    </a:t>
            </a:r>
            <a:r>
              <a:rPr>
                <a:solidFill>
                  <a:srgbClr val="011480"/>
                </a:solidFill>
              </a:rPr>
              <a:t>case </a:t>
            </a:r>
            <a:r>
              <a:rPr i="1">
                <a:solidFill>
                  <a:srgbClr val="66187A"/>
                </a:solidFill>
              </a:rPr>
              <a:t>CREATED</a:t>
            </a:r>
            <a:r>
              <a:rPr b="0"/>
              <a:t>: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018001"/>
                </a:solidFill>
              </a:rPr>
              <a:t>"Создано"</a:t>
            </a:r>
            <a:r>
              <a:rPr b="0"/>
              <a:t>;</a:t>
            </a:r>
            <a:endParaRPr b="0"/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07" name="Довольно много кода для каждой константы"/>
          <p:cNvSpPr txBox="1"/>
          <p:nvPr/>
        </p:nvSpPr>
        <p:spPr>
          <a:xfrm>
            <a:off x="4090108" y="738028"/>
            <a:ext cx="3662279" cy="3202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defTabSz="241300">
              <a:lnSpc>
                <a:spcPct val="150000"/>
              </a:lnSpc>
              <a:defRPr b="0" sz="1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Довольно много кода для каждой константы</a:t>
            </a:r>
          </a:p>
          <a:p>
            <a:pPr defTabSz="241300">
              <a:lnSpc>
                <a:spcPct val="150000"/>
              </a:lnSpc>
              <a:defRPr b="0" sz="1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Довольно много кода для каждой константы</a:t>
            </a:r>
          </a:p>
        </p:txBody>
      </p:sp>
      <p:sp>
        <p:nvSpPr>
          <p:cNvPr id="108" name="Тип int не накладывает никаких ограничений…"/>
          <p:cNvSpPr txBox="1"/>
          <p:nvPr/>
        </p:nvSpPr>
        <p:spPr>
          <a:xfrm>
            <a:off x="4776729" y="1508331"/>
            <a:ext cx="3662279" cy="606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defTabSz="241300">
              <a:lnSpc>
                <a:spcPct val="150000"/>
              </a:lnSpc>
              <a:defRPr b="0" sz="1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 int не накладывает никаких ограничений</a:t>
            </a:r>
          </a:p>
          <a:p>
            <a:pPr defTabSz="241300">
              <a:lnSpc>
                <a:spcPct val="150000"/>
              </a:lnSpc>
              <a:defRPr b="0" sz="1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 передаваемые значения</a:t>
            </a:r>
          </a:p>
          <a:p>
            <a:pPr defTabSz="241300">
              <a:lnSpc>
                <a:spcPct val="150000"/>
              </a:lnSpc>
              <a:defRPr b="0" sz="1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 int не накладывает никаких ограничений</a:t>
            </a:r>
          </a:p>
          <a:p>
            <a:pPr defTabSz="241300">
              <a:lnSpc>
                <a:spcPct val="150000"/>
              </a:lnSpc>
              <a:defRPr b="0" sz="1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 передаваемые значения</a:t>
            </a:r>
          </a:p>
        </p:txBody>
      </p:sp>
      <p:sp>
        <p:nvSpPr>
          <p:cNvPr id="109" name="Можно забыть или даже не знать, что в этот метод надо добавить обработку нового случая"/>
          <p:cNvSpPr txBox="1"/>
          <p:nvPr/>
        </p:nvSpPr>
        <p:spPr>
          <a:xfrm>
            <a:off x="4797554" y="2564384"/>
            <a:ext cx="3958514" cy="606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defTabSz="241300">
              <a:lnSpc>
                <a:spcPct val="150000"/>
              </a:lnSpc>
              <a:defRPr b="0" sz="1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забыть или даже не знать, что в этот метод надо добавить обработку нового случая</a:t>
            </a:r>
          </a:p>
          <a:p>
            <a:pPr defTabSz="241300">
              <a:lnSpc>
                <a:spcPct val="150000"/>
              </a:lnSpc>
              <a:defRPr b="0" sz="1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забыть или даже не знать, что в этот метод надо добавить обработку нового случая</a:t>
            </a:r>
          </a:p>
        </p:txBody>
      </p:sp>
      <p:sp>
        <p:nvSpPr>
          <p:cNvPr id="111" name="Линия"/>
          <p:cNvSpPr/>
          <p:nvPr/>
        </p:nvSpPr>
        <p:spPr>
          <a:xfrm flipV="1">
            <a:off x="2131145" y="926100"/>
            <a:ext cx="1932855" cy="494473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13" name="Линия"/>
          <p:cNvSpPr/>
          <p:nvPr/>
        </p:nvSpPr>
        <p:spPr>
          <a:xfrm flipV="1">
            <a:off x="1779736" y="1830400"/>
            <a:ext cx="2949768" cy="739431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15" name="Линия"/>
          <p:cNvSpPr/>
          <p:nvPr/>
        </p:nvSpPr>
        <p:spPr>
          <a:xfrm flipV="1">
            <a:off x="2710821" y="2876024"/>
            <a:ext cx="2103447" cy="298381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еречисл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Перечисления</a:t>
            </a:r>
          </a:p>
        </p:txBody>
      </p:sp>
      <p:sp>
        <p:nvSpPr>
          <p:cNvPr id="118" name="Для данной ситуации хорошо подходит enum…"/>
          <p:cNvSpPr txBox="1"/>
          <p:nvPr/>
        </p:nvSpPr>
        <p:spPr>
          <a:xfrm>
            <a:off x="390522" y="847725"/>
            <a:ext cx="8362956" cy="3448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данной ситуации хорошо подходит enum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enum </a:t>
            </a:r>
            <a:r>
              <a:t>DocumentStatus {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i="1">
                <a:solidFill>
                  <a:srgbClr val="66187A"/>
                </a:solidFill>
              </a:rPr>
              <a:t>CREATED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432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"Создан"</a:t>
            </a:r>
            <a:r>
              <a:rPr b="0">
                <a:solidFill>
                  <a:srgbClr val="000000"/>
                </a:solidFill>
              </a:rPr>
              <a:t>),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i="1">
                <a:solidFill>
                  <a:srgbClr val="66187A"/>
                </a:solidFill>
              </a:rPr>
              <a:t>DELETED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432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"Удален"</a:t>
            </a:r>
            <a:r>
              <a:rPr b="0">
                <a:solidFill>
                  <a:srgbClr val="000000"/>
                </a:solidFill>
              </a:rPr>
              <a:t>),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i="1"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0">
                <a:solidFill>
                  <a:srgbClr val="000000"/>
                </a:solidFill>
              </a:rPr>
              <a:t>    </a:t>
            </a:r>
            <a:r>
              <a:t>ACCEPTED</a:t>
            </a:r>
            <a:r>
              <a:rPr b="0" i="0">
                <a:solidFill>
                  <a:srgbClr val="000000"/>
                </a:solidFill>
              </a:rPr>
              <a:t>(</a:t>
            </a:r>
            <a:r>
              <a:rPr b="0" i="0">
                <a:solidFill>
                  <a:srgbClr val="0432FF"/>
                </a:solidFill>
              </a:rPr>
              <a:t>2</a:t>
            </a:r>
            <a:r>
              <a:rPr b="0" i="0">
                <a:solidFill>
                  <a:srgbClr val="000000"/>
                </a:solidFill>
              </a:rPr>
              <a:t>, </a:t>
            </a:r>
            <a:r>
              <a:rPr i="0">
                <a:solidFill>
                  <a:srgbClr val="018001"/>
                </a:solidFill>
              </a:rPr>
              <a:t>"Принят"</a:t>
            </a:r>
            <a:r>
              <a:rPr b="0" i="0">
                <a:solidFill>
                  <a:srgbClr val="000000"/>
                </a:solidFill>
              </a:rPr>
              <a:t>);</a:t>
            </a:r>
            <a:endParaRPr b="0" i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id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friendlyName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DocumentStatus(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id, String friendlyName) {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id </a:t>
            </a:r>
            <a:r>
              <a:t>= id;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friendlyName </a:t>
            </a:r>
            <a:r>
              <a:t>= friendlyName;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int </a:t>
            </a:r>
            <a:r>
              <a:rPr b="0">
                <a:solidFill>
                  <a:srgbClr val="000000"/>
                </a:solidFill>
              </a:rPr>
              <a:t>getId()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66187A"/>
                </a:solidFill>
              </a:rPr>
              <a:t>id</a:t>
            </a:r>
            <a:r>
              <a:rPr b="0"/>
              <a:t>;</a:t>
            </a:r>
            <a:endParaRPr b="0"/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getFriendlyName() {</a:t>
            </a: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t>friendlyName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еречисл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Перечисления</a:t>
            </a:r>
          </a:p>
        </p:txBody>
      </p:sp>
      <p:sp>
        <p:nvSpPr>
          <p:cNvPr id="121" name="Если у нас есть интерфейс, например HasFriendlyName мы можем его имплементировать…"/>
          <p:cNvSpPr txBox="1"/>
          <p:nvPr/>
        </p:nvSpPr>
        <p:spPr>
          <a:xfrm>
            <a:off x="390522" y="987425"/>
            <a:ext cx="8362956" cy="3168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1500"/>
              <a:t>Если у нас есть интерфейс, например HasFriendlyName мы можем его имплементировать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enum </a:t>
            </a:r>
            <a:r>
              <a:t>DocumentStatus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HasFriendlyName {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i="1">
                <a:solidFill>
                  <a:srgbClr val="66187A"/>
                </a:solidFill>
              </a:rPr>
              <a:t>CREATED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432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"Создан"</a:t>
            </a:r>
            <a:r>
              <a:rPr b="0">
                <a:solidFill>
                  <a:srgbClr val="000000"/>
                </a:solidFill>
              </a:rPr>
              <a:t>),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i="1">
                <a:solidFill>
                  <a:srgbClr val="66187A"/>
                </a:solidFill>
              </a:rPr>
              <a:t>DELETED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432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"Удален"</a:t>
            </a:r>
            <a:r>
              <a:rPr b="0">
                <a:solidFill>
                  <a:srgbClr val="000000"/>
                </a:solidFill>
              </a:rPr>
              <a:t>),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i="1"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0">
                <a:solidFill>
                  <a:srgbClr val="000000"/>
                </a:solidFill>
              </a:rPr>
              <a:t>    </a:t>
            </a:r>
            <a:r>
              <a:t>ACCEPTED</a:t>
            </a:r>
            <a:r>
              <a:rPr b="0" i="0">
                <a:solidFill>
                  <a:srgbClr val="000000"/>
                </a:solidFill>
              </a:rPr>
              <a:t>(</a:t>
            </a:r>
            <a:r>
              <a:rPr b="0" i="0">
                <a:solidFill>
                  <a:srgbClr val="0432FF"/>
                </a:solidFill>
              </a:rPr>
              <a:t>2</a:t>
            </a:r>
            <a:r>
              <a:rPr b="0" i="0">
                <a:solidFill>
                  <a:srgbClr val="000000"/>
                </a:solidFill>
              </a:rPr>
              <a:t>, </a:t>
            </a:r>
            <a:r>
              <a:rPr i="0">
                <a:solidFill>
                  <a:srgbClr val="018001"/>
                </a:solidFill>
              </a:rPr>
              <a:t>"Принят"</a:t>
            </a:r>
            <a:r>
              <a:rPr b="0" i="0">
                <a:solidFill>
                  <a:srgbClr val="000000"/>
                </a:solidFill>
              </a:rPr>
              <a:t>);</a:t>
            </a:r>
            <a:endParaRPr b="0" i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id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friendlyName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DocumentStatus(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id, String friendlyName) {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id </a:t>
            </a:r>
            <a:r>
              <a:t>= id;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friendlyName </a:t>
            </a:r>
            <a:r>
              <a:t>= friendlyName;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getFriendlyName() {</a:t>
            </a: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t>friendlyName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lvl="1" indent="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...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остановка задач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Постановка задачи</a:t>
            </a:r>
          </a:p>
        </p:txBody>
      </p:sp>
      <p:sp>
        <p:nvSpPr>
          <p:cNvPr id="34" name="Моделируем виртуальный мир, в котором существуют различные породы собак…"/>
          <p:cNvSpPr txBox="1"/>
          <p:nvPr/>
        </p:nvSpPr>
        <p:spPr>
          <a:xfrm>
            <a:off x="390522" y="904841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Моделируем виртуальный мир, в котором существуют различные породы собак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должен дублироваться общий для всех собак код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создавать только конкретные породы собак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чем недостатки решения ниже?</a:t>
            </a:r>
          </a:p>
        </p:txBody>
      </p:sp>
      <p:sp>
        <p:nvSpPr>
          <p:cNvPr id="35" name="public class Dog {…"/>
          <p:cNvSpPr txBox="1"/>
          <p:nvPr/>
        </p:nvSpPr>
        <p:spPr>
          <a:xfrm>
            <a:off x="455915" y="2480286"/>
            <a:ext cx="4248389" cy="20093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Dog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66187A"/>
                </a:solidFill>
              </a:rPr>
              <a:t>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protected </a:t>
            </a:r>
            <a:r>
              <a:t>Dog(String name) {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name </a:t>
            </a:r>
            <a:r>
              <a:t>= name;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getName() {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rPr b="1">
                <a:solidFill>
                  <a:srgbClr val="66187A"/>
                </a:solidFill>
              </a:rPr>
              <a:t>name</a:t>
            </a:r>
            <a:r>
              <a:t>;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play() {}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calcAI() {}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6" name="class Corgi extends Dog {…"/>
          <p:cNvSpPr txBox="1"/>
          <p:nvPr/>
        </p:nvSpPr>
        <p:spPr>
          <a:xfrm>
            <a:off x="4795913" y="2480287"/>
            <a:ext cx="4248389" cy="22887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Corgi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Dog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Corgi(String name) {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(name);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play()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"play like corgi"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calcAI()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play();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еречисл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Перечисления</a:t>
            </a:r>
          </a:p>
        </p:txBody>
      </p:sp>
      <p:sp>
        <p:nvSpPr>
          <p:cNvPr id="124" name="Другой типичный кейс использования перечислений — Singleton…"/>
          <p:cNvSpPr txBox="1"/>
          <p:nvPr/>
        </p:nvSpPr>
        <p:spPr>
          <a:xfrm>
            <a:off x="390522" y="1314449"/>
            <a:ext cx="8362956" cy="251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Другой типичный кейс использования перечислений — Singleton</a:t>
            </a:r>
          </a:p>
          <a:p>
            <a:pPr algn="l" defTabSz="241101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enum </a:t>
            </a:r>
            <a:r>
              <a:t>ProgramConfig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i="1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0">
                <a:solidFill>
                  <a:srgbClr val="000000"/>
                </a:solidFill>
              </a:rPr>
              <a:t>    </a:t>
            </a:r>
            <a:r>
              <a:t>INSTANCE</a:t>
            </a:r>
            <a:r>
              <a:rPr b="0" i="0">
                <a:solidFill>
                  <a:srgbClr val="000000"/>
                </a:solidFill>
              </a:rPr>
              <a:t>;</a:t>
            </a:r>
            <a:endParaRPr b="0" i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String getApplicationName(){...}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Есть мнение что это лучший способ сделать eager-init singleton (подробнее можно почитать в Effective Java 2nd, Item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еречисл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Перечисления</a:t>
            </a:r>
          </a:p>
        </p:txBody>
      </p:sp>
      <p:sp>
        <p:nvSpPr>
          <p:cNvPr id="127" name="Еще один типовой метод для подобных enum-ов это метод класса of, возвращающий по id enum…"/>
          <p:cNvSpPr txBox="1"/>
          <p:nvPr/>
        </p:nvSpPr>
        <p:spPr>
          <a:xfrm>
            <a:off x="390522" y="1244600"/>
            <a:ext cx="8362956" cy="2654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Еще один типовой метод для подобных enum-ов это метод класса of, возвращающий по id enum</a:t>
            </a:r>
          </a:p>
          <a:p>
            <a:pPr algn="l" defTabSz="241101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</a:t>
            </a:r>
            <a:r>
              <a:t>DocumentStatus of(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id){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(DocumentStatus documentStatus : </a:t>
            </a:r>
            <a:r>
              <a:rPr i="1"/>
              <a:t>values</a:t>
            </a:r>
            <a:r>
              <a:t>())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(documentStatus.getId() ==  id){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documentStatus;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IllegalArgumentException(</a:t>
            </a:r>
            <a:r>
              <a:rPr b="1">
                <a:solidFill>
                  <a:srgbClr val="018001"/>
                </a:solidFill>
              </a:rPr>
              <a:t>"Unkonwn enum id "</a:t>
            </a:r>
            <a:r>
              <a:t>+id);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03200" indent="-203200" algn="l" defTabSz="241101">
              <a:buSzPct val="80000"/>
              <a:buBlip>
                <a:blip r:embed="rId2"/>
              </a:buBlip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Полный код типичного enum-а можно посмотреть в third.DocumentStatus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еречисл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Перечисления</a:t>
            </a:r>
          </a:p>
        </p:txBody>
      </p:sp>
      <p:sp>
        <p:nvSpPr>
          <p:cNvPr id="130" name="От enum нельзя наследоваться и он не может ни от кого наследоваться…"/>
          <p:cNvSpPr txBox="1"/>
          <p:nvPr/>
        </p:nvSpPr>
        <p:spPr>
          <a:xfrm>
            <a:off x="390522" y="1143000"/>
            <a:ext cx="8362956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От enum нельзя наследоваться и он не может ни от кого наследоваться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Так как экземпляры один можно (и нужно) использовать == для сравнения значений enum-ов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enum-ы унаследованные от класса Enum, следовательно обладают ряд полезных свойств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Методы values(), valueOf(), name()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Любой enum можно присвоить в переменную с типом Enum&lt;&gt;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сохраняете enum в БД сохраняйте либо name(), либо вводите поле enum-а id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Никогда не завязывайтесь на порядковый номер enum-а!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133" name="Перечисления"/>
          <p:cNvSpPr txBox="1"/>
          <p:nvPr/>
        </p:nvSpPr>
        <p:spPr>
          <a:xfrm>
            <a:off x="390991" y="2438400"/>
            <a:ext cx="8362018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Перечисления</a:t>
            </a:r>
          </a:p>
        </p:txBody>
      </p:sp>
      <p:pic>
        <p:nvPicPr>
          <p:cNvPr id="134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552" y="627533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Внутренние (inner) клас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Внутренние (inner) классы</a:t>
            </a:r>
          </a:p>
        </p:txBody>
      </p:sp>
      <p:sp>
        <p:nvSpPr>
          <p:cNvPr id="137" name="Где?…"/>
          <p:cNvSpPr txBox="1"/>
          <p:nvPr/>
        </p:nvSpPr>
        <p:spPr>
          <a:xfrm>
            <a:off x="390522" y="1304924"/>
            <a:ext cx="8362956" cy="2533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Где?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определять внутренние и статичные внутренние классы внутри других классов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определять внутренние классы внутри методов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 умеет?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Внутренний (в том числе и статичный) класс имеет доступ приватным полям внешнего класса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Экземпляр неэстетичного внутреннего класса неразрывно связан с экземпляром внешнего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Статичный внутренний класс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Статичный внутренний класс</a:t>
            </a:r>
          </a:p>
        </p:txBody>
      </p:sp>
      <p:sp>
        <p:nvSpPr>
          <p:cNvPr id="140" name="Имеет смысл когда внутренний класс не имеет смысла без внешнего…"/>
          <p:cNvSpPr txBox="1"/>
          <p:nvPr/>
        </p:nvSpPr>
        <p:spPr>
          <a:xfrm>
            <a:off x="390522" y="953929"/>
            <a:ext cx="8362956" cy="363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Имеет смысл когда внутренний класс не имеет смысла без внешнего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Когда нужен доступ к приватным полям</a:t>
            </a:r>
          </a:p>
          <a:p>
            <a:pPr algn="l" defTabSz="241101">
              <a:defRPr b="0" sz="9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LinkedListNode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Iterable {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</a:t>
            </a:r>
            <a:r>
              <a:t>LinkedListNode </a:t>
            </a:r>
            <a:r>
              <a:rPr b="1">
                <a:solidFill>
                  <a:srgbClr val="66187A"/>
                </a:solidFill>
              </a:rPr>
              <a:t>next</a:t>
            </a:r>
            <a:r>
              <a:t>;</a:t>
            </a:r>
          </a:p>
          <a:p>
            <a:pPr algn="l" defTabSz="241101">
              <a:defRPr sz="9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Object </a:t>
            </a:r>
            <a:r>
              <a:rPr>
                <a:solidFill>
                  <a:srgbClr val="66187A"/>
                </a:solidFill>
              </a:rPr>
              <a:t>value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9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Iterator iterator() {</a:t>
            </a:r>
          </a:p>
          <a:p>
            <a:pPr algn="l" defTabSz="241101">
              <a:defRPr sz="9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return new </a:t>
            </a:r>
            <a:r>
              <a:rPr b="0">
                <a:solidFill>
                  <a:srgbClr val="000000"/>
                </a:solidFill>
              </a:rPr>
              <a:t>LLIterator(</a:t>
            </a:r>
            <a:r>
              <a:rPr>
                <a:solidFill>
                  <a:srgbClr val="66187A"/>
                </a:solidFill>
              </a:rPr>
              <a:t>next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</a:p>
          <a:p>
            <a:pPr algn="l" defTabSz="241101">
              <a:defRPr sz="9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static class </a:t>
            </a:r>
            <a:r>
              <a:rPr b="0">
                <a:solidFill>
                  <a:srgbClr val="000000"/>
                </a:solidFill>
              </a:rPr>
              <a:t>LLIterator </a:t>
            </a:r>
            <a:r>
              <a:t>implements </a:t>
            </a:r>
            <a:r>
              <a:rPr b="0">
                <a:solidFill>
                  <a:srgbClr val="000000"/>
                </a:solidFill>
              </a:rPr>
              <a:t>Iterator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private </a:t>
            </a:r>
            <a:r>
              <a:t>LinkedListNode </a:t>
            </a:r>
            <a:r>
              <a:rPr b="1">
                <a:solidFill>
                  <a:srgbClr val="66187A"/>
                </a:solidFill>
              </a:rPr>
              <a:t>current</a:t>
            </a:r>
            <a:r>
              <a:t>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LLIterator(LinkedListNode c) { </a:t>
            </a:r>
            <a:r>
              <a:rPr b="1">
                <a:solidFill>
                  <a:srgbClr val="66187A"/>
                </a:solidFill>
              </a:rPr>
              <a:t>current </a:t>
            </a:r>
            <a:r>
              <a:t>= c; }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241101">
              <a:defRPr b="0" sz="9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@Override</a:t>
            </a:r>
          </a:p>
          <a:p>
            <a:pPr algn="l" defTabSz="241101">
              <a:defRPr sz="9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    </a:t>
            </a:r>
            <a:r>
              <a:t>public boolean </a:t>
            </a:r>
            <a:r>
              <a:rPr b="0">
                <a:solidFill>
                  <a:srgbClr val="000000"/>
                </a:solidFill>
              </a:rPr>
              <a:t>hasNext() {...</a:t>
            </a:r>
            <a:r>
              <a:t>}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9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@Override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Object next() {...}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Статичный внутренний классы. Совет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Статичный внутренний классы. Советы</a:t>
            </a:r>
          </a:p>
        </p:txBody>
      </p:sp>
      <p:sp>
        <p:nvSpPr>
          <p:cNvPr id="143" name="Предпочтение стоит отдавать статичным внутренним классам…"/>
          <p:cNvSpPr txBox="1"/>
          <p:nvPr/>
        </p:nvSpPr>
        <p:spPr>
          <a:xfrm>
            <a:off x="390522" y="1304924"/>
            <a:ext cx="8362956" cy="2533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Предпочтение стоит отдавать статичным внутренним классам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у нас действительно много обращений к полям внешнего класса, тогда можем сделать внутренний класс не статичным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Старайтесь не возвращать ссылку на нестатичный внутренний класс, это может привести к утечкам памяти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Внутренние классы можно использовать как еще один уровень группировки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стоит злоупотреблять внутренними классами — лучше 5 файлов по 200 строк, чем 1 файл 1000 строк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Анонимные клас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Анонимные классы</a:t>
            </a:r>
          </a:p>
        </p:txBody>
      </p:sp>
      <p:sp>
        <p:nvSpPr>
          <p:cNvPr id="146" name="Частный случай нестатичного внутреннего класса - анонимный класс…"/>
          <p:cNvSpPr txBox="1"/>
          <p:nvPr/>
        </p:nvSpPr>
        <p:spPr>
          <a:xfrm>
            <a:off x="390522" y="784224"/>
            <a:ext cx="8362956" cy="3575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Частный случай нестатичного внутреннего класса - анонимный класс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Collections {</a:t>
            </a: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sort(List&lt;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list, Comparator&lt;? </a:t>
            </a:r>
            <a:r>
              <a:rPr b="1">
                <a:solidFill>
                  <a:srgbClr val="011480"/>
                </a:solidFill>
              </a:rPr>
              <a:t>super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 b="0">
                <a:solidFill>
                  <a:srgbClr val="000000"/>
                </a:solidFill>
              </a:rPr>
              <a:t>Comparator&lt;</a:t>
            </a:r>
            <a:r>
              <a:rPr b="0">
                <a:solidFill>
                  <a:srgbClr val="21999D"/>
                </a:solidFill>
              </a:rPr>
              <a:t>T</a:t>
            </a:r>
            <a:r>
              <a:rPr b="0">
                <a:solidFill>
                  <a:srgbClr val="000000"/>
                </a:solidFill>
              </a:rPr>
              <a:t>&gt; {</a:t>
            </a:r>
            <a:endParaRPr b="0">
              <a:solidFill>
                <a:srgbClr val="000000"/>
              </a:solidFill>
            </a:endParaRP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 </a:t>
            </a:r>
            <a:r>
              <a:t>compare(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o1, </a:t>
            </a:r>
            <a:r>
              <a:rPr>
                <a:solidFill>
                  <a:srgbClr val="21999D"/>
                </a:solidFill>
              </a:rPr>
              <a:t>T </a:t>
            </a:r>
            <a:r>
              <a:t>o2);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List&lt;Integer&gt;  numbers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ArrayList&lt;&gt;(Arrays.</a:t>
            </a:r>
            <a:r>
              <a:rPr i="1"/>
              <a:t>asList</a:t>
            </a:r>
            <a:r>
              <a:t>(</a:t>
            </a:r>
            <a:r>
              <a:rPr>
                <a:solidFill>
                  <a:srgbClr val="0432FF"/>
                </a:solidFill>
              </a:rPr>
              <a:t>1</a:t>
            </a:r>
            <a:r>
              <a:t>,</a:t>
            </a:r>
            <a:r>
              <a:rPr>
                <a:solidFill>
                  <a:srgbClr val="0432FF"/>
                </a:solidFill>
              </a:rPr>
              <a:t>2</a:t>
            </a:r>
            <a:r>
              <a:t>,</a:t>
            </a:r>
            <a:r>
              <a:rPr>
                <a:solidFill>
                  <a:srgbClr val="0432FF"/>
                </a:solidFill>
              </a:rPr>
              <a:t>3</a:t>
            </a:r>
            <a:r>
              <a:t>,</a:t>
            </a:r>
            <a:r>
              <a:rPr>
                <a:solidFill>
                  <a:srgbClr val="0432FF"/>
                </a:solidFill>
              </a:rPr>
              <a:t>44</a:t>
            </a:r>
            <a:r>
              <a:t>,</a:t>
            </a:r>
            <a:r>
              <a:rPr>
                <a:solidFill>
                  <a:srgbClr val="0432FF"/>
                </a:solidFill>
              </a:rPr>
              <a:t>9</a:t>
            </a:r>
            <a:r>
              <a:t>,</a:t>
            </a:r>
            <a:r>
              <a:rPr>
                <a:solidFill>
                  <a:srgbClr val="0432FF"/>
                </a:solidFill>
              </a:rPr>
              <a:t>23</a:t>
            </a:r>
            <a:r>
              <a:t>,</a:t>
            </a:r>
            <a:r>
              <a:rPr>
                <a:solidFill>
                  <a:srgbClr val="0432FF"/>
                </a:solidFill>
              </a:rPr>
              <a:t>32</a:t>
            </a:r>
            <a:r>
              <a:t>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Collections.</a:t>
            </a:r>
            <a:r>
              <a:rPr i="1"/>
              <a:t>sort</a:t>
            </a:r>
            <a:r>
              <a:t>(numbers,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Comparator&lt;Integer&gt;() {</a:t>
            </a: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@Override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    </a:t>
            </a:r>
            <a:r>
              <a:rPr b="1">
                <a:solidFill>
                  <a:srgbClr val="011480"/>
                </a:solidFill>
              </a:rPr>
              <a:t>public int </a:t>
            </a:r>
            <a:r>
              <a:t>compare(Integer o1, Integer o2)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String.</a:t>
            </a:r>
            <a:r>
              <a:rPr i="1"/>
              <a:t>valueOf</a:t>
            </a:r>
            <a:r>
              <a:t>(o1).compareTo(String.</a:t>
            </a:r>
            <a:r>
              <a:rPr i="1"/>
              <a:t>valueOf</a:t>
            </a:r>
            <a:r>
              <a:t>(o2));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.println(numbers);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Анонимные клас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Анонимные классы</a:t>
            </a:r>
          </a:p>
        </p:txBody>
      </p:sp>
      <p:sp>
        <p:nvSpPr>
          <p:cNvPr id="149" name="Сейчас большинство анонимных классов заменяют на лямбдами…"/>
          <p:cNvSpPr txBox="1"/>
          <p:nvPr/>
        </p:nvSpPr>
        <p:spPr>
          <a:xfrm>
            <a:off x="390522" y="1050925"/>
            <a:ext cx="8362956" cy="3041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Сейчас большинство анонимных классов заменяют на лямбдами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Collections {</a:t>
            </a: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sort(List&lt;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list, Comparator&lt;? </a:t>
            </a:r>
            <a:r>
              <a:rPr b="1">
                <a:solidFill>
                  <a:srgbClr val="011480"/>
                </a:solidFill>
              </a:rPr>
              <a:t>super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 b="0">
                <a:solidFill>
                  <a:srgbClr val="000000"/>
                </a:solidFill>
              </a:rPr>
              <a:t>Comparator&lt;</a:t>
            </a:r>
            <a:r>
              <a:rPr b="0">
                <a:solidFill>
                  <a:srgbClr val="21999D"/>
                </a:solidFill>
              </a:rPr>
              <a:t>T</a:t>
            </a:r>
            <a:r>
              <a:rPr b="0">
                <a:solidFill>
                  <a:srgbClr val="000000"/>
                </a:solidFill>
              </a:rPr>
              <a:t>&gt; {</a:t>
            </a:r>
            <a:endParaRPr b="0">
              <a:solidFill>
                <a:srgbClr val="000000"/>
              </a:solidFill>
            </a:endParaRP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 </a:t>
            </a:r>
            <a:r>
              <a:t>compare(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o1, </a:t>
            </a:r>
            <a:r>
              <a:rPr>
                <a:solidFill>
                  <a:srgbClr val="21999D"/>
                </a:solidFill>
              </a:rPr>
              <a:t>T </a:t>
            </a:r>
            <a:r>
              <a:t>o2);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List&lt;Integer&gt;  numbers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ArrayList&lt;&gt;(Arrays.</a:t>
            </a:r>
            <a:r>
              <a:rPr i="1"/>
              <a:t>asList</a:t>
            </a:r>
            <a:r>
              <a:t>(</a:t>
            </a:r>
            <a:r>
              <a:rPr>
                <a:solidFill>
                  <a:srgbClr val="0432FF"/>
                </a:solidFill>
              </a:rPr>
              <a:t>1</a:t>
            </a:r>
            <a:r>
              <a:t>,</a:t>
            </a:r>
            <a:r>
              <a:rPr>
                <a:solidFill>
                  <a:srgbClr val="0432FF"/>
                </a:solidFill>
              </a:rPr>
              <a:t>2</a:t>
            </a:r>
            <a:r>
              <a:t>,</a:t>
            </a:r>
            <a:r>
              <a:rPr>
                <a:solidFill>
                  <a:srgbClr val="0432FF"/>
                </a:solidFill>
              </a:rPr>
              <a:t>3</a:t>
            </a:r>
            <a:r>
              <a:t>,</a:t>
            </a:r>
            <a:r>
              <a:rPr>
                <a:solidFill>
                  <a:srgbClr val="0432FF"/>
                </a:solidFill>
              </a:rPr>
              <a:t>44</a:t>
            </a:r>
            <a:r>
              <a:t>,</a:t>
            </a:r>
            <a:r>
              <a:rPr>
                <a:solidFill>
                  <a:srgbClr val="0432FF"/>
                </a:solidFill>
              </a:rPr>
              <a:t>9</a:t>
            </a:r>
            <a:r>
              <a:t>,</a:t>
            </a:r>
            <a:r>
              <a:rPr>
                <a:solidFill>
                  <a:srgbClr val="0432FF"/>
                </a:solidFill>
              </a:rPr>
              <a:t>23</a:t>
            </a:r>
            <a:r>
              <a:t>,</a:t>
            </a:r>
            <a:r>
              <a:rPr>
                <a:solidFill>
                  <a:srgbClr val="0432FF"/>
                </a:solidFill>
              </a:rPr>
              <a:t>32</a:t>
            </a:r>
            <a:r>
              <a:t>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 i="1">
                <a:solidFill>
                  <a:srgbClr val="0E723F"/>
                </a:solidFill>
              </a:rPr>
              <a:t>Collections.sort(</a:t>
            </a:r>
            <a:endParaRPr b="1" i="1">
              <a:solidFill>
                <a:srgbClr val="0E723F"/>
              </a:solidFill>
            </a:endParaRPr>
          </a:p>
          <a:p>
            <a:pPr indent="762000" algn="l" defTabSz="241101">
              <a:defRPr i="1">
                <a:solidFill>
                  <a:srgbClr val="0E723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numbers, (o1, o2) -&gt; String.valueOf(o1).compareTo(String.valueOf(o2))</a:t>
            </a:r>
          </a:p>
          <a:p>
            <a:pPr indent="381000" algn="l" defTabSz="241101">
              <a:defRPr i="1">
                <a:solidFill>
                  <a:srgbClr val="0E723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.println(numbers);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Конструкторы анонимных классов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Конструкторы анонимных классов</a:t>
            </a:r>
          </a:p>
        </p:txBody>
      </p:sp>
      <p:sp>
        <p:nvSpPr>
          <p:cNvPr id="152" name="Для анонимных классов можно определить свой конструктор…"/>
          <p:cNvSpPr txBox="1"/>
          <p:nvPr/>
        </p:nvSpPr>
        <p:spPr>
          <a:xfrm>
            <a:off x="390522" y="1584325"/>
            <a:ext cx="8362956" cy="1974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анонимных классов можно определить свой конструктор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Runnable task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Runnable(){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//c-tor logic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0">
                <a:solidFill>
                  <a:srgbClr val="000000"/>
                </a:solidFill>
              </a:rPr>
              <a:t>}</a:t>
            </a:r>
            <a:endParaRPr i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run() {...}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Абстрактный класс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Абстрактный класс</a:t>
            </a:r>
          </a:p>
        </p:txBody>
      </p:sp>
      <p:sp>
        <p:nvSpPr>
          <p:cNvPr id="39" name="Возможности, которых нам не доставало в предыдущем решении…"/>
          <p:cNvSpPr txBox="1"/>
          <p:nvPr/>
        </p:nvSpPr>
        <p:spPr>
          <a:xfrm>
            <a:off x="390522" y="1066766"/>
            <a:ext cx="8362956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Возможности, которых нам не доставало в предыдущем решении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Контроль обязательных методов для переопределения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Абстрактный метод нельзя инстанциировать из того же пакета</a:t>
            </a:r>
          </a:p>
        </p:txBody>
      </p:sp>
      <p:sp>
        <p:nvSpPr>
          <p:cNvPr id="40" name="public abstract class Dog {…"/>
          <p:cNvSpPr txBox="1"/>
          <p:nvPr/>
        </p:nvSpPr>
        <p:spPr>
          <a:xfrm>
            <a:off x="2447805" y="2097439"/>
            <a:ext cx="4248390" cy="25427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abstract class </a:t>
            </a:r>
            <a:r>
              <a:rPr b="0">
                <a:solidFill>
                  <a:srgbClr val="000000"/>
                </a:solidFill>
              </a:rPr>
              <a:t>Dog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66187A"/>
                </a:solidFill>
              </a:rPr>
              <a:t>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protected </a:t>
            </a:r>
            <a:r>
              <a:t>Dog(String name)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name </a:t>
            </a:r>
            <a:r>
              <a:t>= name;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getName() {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rPr b="1">
                <a:solidFill>
                  <a:srgbClr val="66187A"/>
                </a:solidFill>
              </a:rPr>
              <a:t>name</a:t>
            </a:r>
            <a:r>
              <a:t>;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abstract void </a:t>
            </a:r>
            <a:r>
              <a:rPr b="0">
                <a:solidFill>
                  <a:srgbClr val="000000"/>
                </a:solidFill>
              </a:rPr>
              <a:t>play();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abstract void </a:t>
            </a:r>
            <a:r>
              <a:rPr b="0">
                <a:solidFill>
                  <a:srgbClr val="000000"/>
                </a:solidFill>
              </a:rPr>
              <a:t>sleep();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Ссылки на внешние клас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Ссылки на внешние классы</a:t>
            </a:r>
          </a:p>
        </p:txBody>
      </p:sp>
      <p:sp>
        <p:nvSpPr>
          <p:cNvPr id="155" name="Ссылка this всегда указывает на текущий класс, даже если он внутренний…"/>
          <p:cNvSpPr txBox="1"/>
          <p:nvPr/>
        </p:nvSpPr>
        <p:spPr>
          <a:xfrm>
            <a:off x="390522" y="1790699"/>
            <a:ext cx="8362956" cy="1562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</a:t>
            </a:r>
            <a:r>
              <a:rPr b="1">
                <a:solidFill>
                  <a:srgbClr val="000064"/>
                </a:solidFill>
              </a:rPr>
              <a:t>this</a:t>
            </a:r>
            <a:r>
              <a:t> всегда указывает на текущий класс, даже если он внутренний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Чтобы получить ссылку на внешний класс ИмяВнешнегоКласса.</a:t>
            </a:r>
            <a:r>
              <a:rPr b="1">
                <a:solidFill>
                  <a:srgbClr val="000064"/>
                </a:solidFill>
              </a:rPr>
              <a:t>this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внешний класс недоступна для статичных внутренних классов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Java предъявляет требования константности внешних локальных переменных вызываемых из методов внутренних классов.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сылки на внешние клас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Ссылки на внешние классы</a:t>
            </a:r>
          </a:p>
        </p:txBody>
      </p:sp>
      <p:sp>
        <p:nvSpPr>
          <p:cNvPr id="158" name="Ссылка this всегда указывает на текущий класс, даже если он внутренний…"/>
          <p:cNvSpPr txBox="1"/>
          <p:nvPr/>
        </p:nvSpPr>
        <p:spPr>
          <a:xfrm>
            <a:off x="390522" y="1628774"/>
            <a:ext cx="8362956" cy="1885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</a:t>
            </a:r>
            <a:r>
              <a:rPr b="1">
                <a:solidFill>
                  <a:srgbClr val="000064"/>
                </a:solidFill>
              </a:rPr>
              <a:t>this</a:t>
            </a:r>
            <a:r>
              <a:t> всегда указывает на текущий класс, даже если он внутренний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Чтобы получить ссылку на внешний класс ИмяВнешнегоКласса.</a:t>
            </a:r>
            <a:r>
              <a:rPr b="1">
                <a:solidFill>
                  <a:srgbClr val="000064"/>
                </a:solidFill>
              </a:rPr>
              <a:t>this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внешний класс недоступна для статичных внутренних классов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Java предъявляет требования константности внешних локальных переменных вызываемых из методов внутренних классов. Дело в том, что методы могут вызываться в тот момент когда этих локальных переменных нет.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dissolve/>
      </p:transition>
    </mc:Choice>
    <mc:Fallback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161" name="Внутренние классы"/>
          <p:cNvSpPr txBox="1"/>
          <p:nvPr/>
        </p:nvSpPr>
        <p:spPr>
          <a:xfrm>
            <a:off x="390991" y="2438400"/>
            <a:ext cx="8362018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Внутренние классы</a:t>
            </a:r>
          </a:p>
        </p:txBody>
      </p:sp>
      <p:pic>
        <p:nvPicPr>
          <p:cNvPr id="162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552" y="627533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OLID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SOLID</a:t>
            </a:r>
          </a:p>
        </p:txBody>
      </p:sp>
      <p:sp>
        <p:nvSpPr>
          <p:cNvPr id="165" name="SOLID — набор принципов, позволяющих писать более понятный и сопровождаемый код…"/>
          <p:cNvSpPr txBox="1"/>
          <p:nvPr/>
        </p:nvSpPr>
        <p:spPr>
          <a:xfrm>
            <a:off x="390522" y="1466849"/>
            <a:ext cx="8362956" cy="220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SOLID — набор принципов, позволяющих писать более понятный и сопровождаемый код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SRP — Single Responsibility Principle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OCP — Open Closed Principle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LSP — Liskov Substitution Principle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ISP — Interface Segregation Principle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DIP - Dependency Inversion Principle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KISS (Keep It Simple &amp; Straightforward) и  YAGNI (You Aren’t Gonna Need It)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ingle Responsibility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Single Responsibility Principle</a:t>
            </a:r>
          </a:p>
        </p:txBody>
      </p:sp>
      <p:sp>
        <p:nvSpPr>
          <p:cNvPr id="168" name="У класса должно быть ровно одна задача, инкапсулированная в данном классе…"/>
          <p:cNvSpPr txBox="1"/>
          <p:nvPr/>
        </p:nvSpPr>
        <p:spPr>
          <a:xfrm>
            <a:off x="390522" y="1304924"/>
            <a:ext cx="8362956" cy="2533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 класса должно быть ровно одна задача, инкапсулированная в данном классе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Расширение данного принципа — любой кусок кода должен ровно одну задачу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Примеры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Смешение задач разных слоев приложения - в одном методе делается и запрос к базе данных, бизнес логика и конвертация в формат пригодный для клиента. (например, third.CurrencyMethod#saveCurrency)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Алгоритм одновременно делает слишком много (third.CurrencyMethod#printSortedAndUnique)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ingle Responsibility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Single Responsibility Principle</a:t>
            </a:r>
          </a:p>
        </p:txBody>
      </p:sp>
      <p:sp>
        <p:nvSpPr>
          <p:cNvPr id="171" name="Если алгоритм делает слишком много, то необходимо делить его на этапы, выделяя в методы (итоговый вариант в third.right.PrintSortedAndUnique)…"/>
          <p:cNvSpPr txBox="1"/>
          <p:nvPr/>
        </p:nvSpPr>
        <p:spPr>
          <a:xfrm>
            <a:off x="390522" y="981074"/>
            <a:ext cx="8362956" cy="3181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алгоритм делает слишком много, то необходимо делить его на этапы, выделяя в методы (итоговый вариант в third.right.PrintSortedAndUnique)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Плюс: легче отлаживать и тестировать каждый этап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Плюс: легче разделять работу в команде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Минус: Кода становится больше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Абсолютно аналогично для разделение на несколько классов т.н. God-классов (пример правильного варианта в пакете third.right)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CurrencyRepository — отвечает за работу с БД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CurrencyService — содержит в себе бизнес логику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CurrencyClientFacade — конвертирует результат работы сервиса в формат для клиента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pen Closed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Open Closed Principle</a:t>
            </a:r>
          </a:p>
        </p:txBody>
      </p:sp>
      <p:sp>
        <p:nvSpPr>
          <p:cNvPr id="174" name="Принимаемые архитектурные решения должны…"/>
          <p:cNvSpPr txBox="1"/>
          <p:nvPr/>
        </p:nvSpPr>
        <p:spPr>
          <a:xfrm>
            <a:off x="390522" y="2176303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Принимаемые архитектурные решения должны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Open for extension — позволять легко переиспользовать и расширять имеющиеся классы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Closed for modification — не давать возможность пользователю сломать этот класс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pen Closed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Open Closed Principle</a:t>
            </a:r>
          </a:p>
        </p:txBody>
      </p:sp>
      <p:sp>
        <p:nvSpPr>
          <p:cNvPr id="177" name="Этот класс легко и расширить, и очень легко поломать…"/>
          <p:cNvSpPr txBox="1"/>
          <p:nvPr/>
        </p:nvSpPr>
        <p:spPr>
          <a:xfrm>
            <a:off x="390522" y="1630203"/>
            <a:ext cx="8362956" cy="23304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Этот класс легко и расширить, и очень легко поломать</a:t>
            </a:r>
          </a:p>
          <a:p>
            <a:pPr indent="254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TimeLine {</a:t>
            </a:r>
            <a:endParaRPr b="0">
              <a:solidFill>
                <a:srgbClr val="000000"/>
              </a:solidFill>
            </a:endParaRP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</a:t>
            </a:r>
            <a:r>
              <a:t>TreeMap&lt;LocalDateTime,Runnable&gt; </a:t>
            </a:r>
            <a:r>
              <a:rPr b="1">
                <a:solidFill>
                  <a:srgbClr val="66187A"/>
                </a:solidFill>
              </a:rPr>
              <a:t>timeLine </a:t>
            </a:r>
            <a:r>
              <a:t>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TreeMap&lt;&gt;();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addEvent(LocalDateTime dt, Runnable runnable){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timeLine</a:t>
            </a:r>
            <a:r>
              <a:t>.put(dt, runnable);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execute(LocalDateTime now){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(Map.Entry&lt;LocalDateTime, Runnable&gt; entry : </a:t>
            </a:r>
            <a:r>
              <a:rPr b="1">
                <a:solidFill>
                  <a:srgbClr val="66187A"/>
                </a:solidFill>
              </a:rPr>
              <a:t>timeLine</a:t>
            </a:r>
            <a:r>
              <a:t>.headMap(now).entrySet()) {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    entry.getValue().run();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pen Closed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Open Closed Principle</a:t>
            </a:r>
          </a:p>
        </p:txBody>
      </p:sp>
      <p:sp>
        <p:nvSpPr>
          <p:cNvPr id="180" name="Этот класс уже тяжело сломать, мы определили что можно изменить в этом классе, а что нет…"/>
          <p:cNvSpPr txBox="1"/>
          <p:nvPr/>
        </p:nvSpPr>
        <p:spPr>
          <a:xfrm>
            <a:off x="390522" y="1050730"/>
            <a:ext cx="8362956" cy="363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Этот класс уже тяжело сломать, мы определили что можно изменить в этом классе, а что нет</a:t>
            </a:r>
          </a:p>
          <a:p>
            <a:pPr indent="254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final class </a:t>
            </a:r>
            <a:r>
              <a:rPr b="0">
                <a:solidFill>
                  <a:srgbClr val="000000"/>
                </a:solidFill>
              </a:rPr>
              <a:t>TimeLine {</a:t>
            </a:r>
            <a:endParaRPr b="0">
              <a:solidFill>
                <a:srgbClr val="000000"/>
              </a:solidFill>
            </a:endParaRP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</a:t>
            </a:r>
            <a:r>
              <a:t>TreeMap&lt;LocalDateTime,Runnable&gt; </a:t>
            </a:r>
            <a:r>
              <a:rPr b="1">
                <a:solidFill>
                  <a:srgbClr val="66187A"/>
                </a:solidFill>
              </a:rPr>
              <a:t>timeLine</a:t>
            </a:r>
            <a:r>
              <a:t>;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TimeLine(){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>
                <a:solidFill>
                  <a:srgbClr val="66187A"/>
                </a:solidFill>
              </a:rPr>
              <a:t>timeLine </a:t>
            </a:r>
            <a:r>
              <a:t>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TreeMap&lt;&gt;();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TimeLine(Comparator&lt;? </a:t>
            </a:r>
            <a:r>
              <a:rPr b="1">
                <a:solidFill>
                  <a:srgbClr val="011480"/>
                </a:solidFill>
              </a:rPr>
              <a:t>super </a:t>
            </a:r>
            <a:r>
              <a:t>LocalDateTime&gt; timeComparator){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timeLine </a:t>
            </a:r>
            <a:r>
              <a:t>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TreeMap&lt;&gt;(timeComparator);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final void </a:t>
            </a:r>
            <a:r>
              <a:t>addEvent(LocalDateTime dt, Runnable runnable){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timeLine</a:t>
            </a:r>
            <a:r>
              <a:t>.put(dt, runnable);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final void </a:t>
            </a:r>
            <a:r>
              <a:t>execute(LocalDateTime now){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(Map.Entry&lt;LocalDateTime, Runnable&gt; entry : </a:t>
            </a:r>
            <a:r>
              <a:rPr b="1">
                <a:solidFill>
                  <a:srgbClr val="66187A"/>
                </a:solidFill>
              </a:rPr>
              <a:t>timeLine</a:t>
            </a:r>
            <a:r>
              <a:t>.headMap(now).entrySet()) {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    entry.getValue().run();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indent="254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pen Closed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Open Closed Principle</a:t>
            </a:r>
          </a:p>
        </p:txBody>
      </p:sp>
      <p:sp>
        <p:nvSpPr>
          <p:cNvPr id="183" name="Думайте в первую очередь о том, как максимально закрыть код от поломок…"/>
          <p:cNvSpPr txBox="1"/>
          <p:nvPr/>
        </p:nvSpPr>
        <p:spPr>
          <a:xfrm>
            <a:off x="390522" y="1952624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Думайте в первую очередь о том, как максимально закрыть код от поломок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придумывайте все возможные варианты переиспользования проектируемых классов для того чтобы навешать кучу hook-ов — </a:t>
            </a:r>
            <a:r>
              <a:rPr b="1"/>
              <a:t>решайте конкретную задачу, а не максимально общую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Абстрактный класс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Абстрактный класс</a:t>
            </a:r>
          </a:p>
        </p:txBody>
      </p:sp>
      <p:sp>
        <p:nvSpPr>
          <p:cNvPr id="43" name="Может быть абстрактный класс без абстрактных методов…"/>
          <p:cNvSpPr txBox="1"/>
          <p:nvPr/>
        </p:nvSpPr>
        <p:spPr>
          <a:xfrm>
            <a:off x="390522" y="1466849"/>
            <a:ext cx="8362956" cy="220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Может быть абстрактный класс без абстрактных методов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хотя бы один метод объявлен абстрактным, класс обязан быть абстрактным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Больше абстрактный класс ничем не отличается от конкретного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все методы обязаны быть абстрактными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Может содержать поля объекта (состояние)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можем оставлять некоторые методы пустыми, не делая их абстрактными, тем самым регулируя какие методы обязательно переопределять, а какие нет.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skov Substitution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Liskov Substitution Principle</a:t>
            </a:r>
          </a:p>
        </p:txBody>
      </p:sp>
      <p:sp>
        <p:nvSpPr>
          <p:cNvPr id="186" name="Принцип LSP говорит нам следующее: Если какой-то класс T обладает свойством p, то и все подклассы класса T, так же должны обладать этим свойством…"/>
          <p:cNvSpPr txBox="1"/>
          <p:nvPr/>
        </p:nvSpPr>
        <p:spPr>
          <a:xfrm>
            <a:off x="390522" y="1952624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Принцип LSP говорит нам следующее: Если какой-то класс T обладает свойством p, то и все подклассы класса T, так же должны обладать этим свойством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Принцип тесно связан с OCP, если рассматривать наследование как операцию расширения и переиспользования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erface Segregation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Interface Segregation Principle</a:t>
            </a:r>
          </a:p>
        </p:txBody>
      </p:sp>
      <p:sp>
        <p:nvSpPr>
          <p:cNvPr id="189" name="Клиент не должен зависеть от методов, которые он не использует…"/>
          <p:cNvSpPr txBox="1"/>
          <p:nvPr/>
        </p:nvSpPr>
        <p:spPr>
          <a:xfrm>
            <a:off x="390522" y="1628774"/>
            <a:ext cx="8362956" cy="1885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Клиент не должен зависеть от методов, которые он не использует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 переменной должен быть минимально необходимый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Например, если нам нужно просто множество мы выбираем Set&lt;Integer&gt;, вместо HashSet или TreeSet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Принцип направлен на понижение coupling-а кода, путем использования интерфейсов и абстрактных классов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pendency Inversion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Dependency Inversion Principle</a:t>
            </a:r>
          </a:p>
        </p:txBody>
      </p:sp>
      <p:sp>
        <p:nvSpPr>
          <p:cNvPr id="192" name="Не путать и Dependency Injection…"/>
          <p:cNvSpPr txBox="1"/>
          <p:nvPr/>
        </p:nvSpPr>
        <p:spPr>
          <a:xfrm>
            <a:off x="390522" y="1952624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путать и Dependency Injection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Абстракции не должны зависеть от конкретных реализаций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Модули верхних уровней не должны зависеть от модулей нижних уровней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Например Фасады -&gt; Сервисы -&gt; Репозитории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ependency Inversion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Dependency Inversion Principle</a:t>
            </a:r>
          </a:p>
        </p:txBody>
      </p:sp>
      <p:sp>
        <p:nvSpPr>
          <p:cNvPr id="195" name="Пример нарушения…"/>
          <p:cNvSpPr txBox="1"/>
          <p:nvPr/>
        </p:nvSpPr>
        <p:spPr>
          <a:xfrm>
            <a:off x="390522" y="987425"/>
            <a:ext cx="8362956" cy="3168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 нарушения</a:t>
            </a:r>
          </a:p>
          <a:p>
            <a:pPr indent="762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Weapons {</a:t>
            </a:r>
            <a:endParaRPr b="0">
              <a:solidFill>
                <a:srgbClr val="000000"/>
              </a:solidFill>
            </a:endParaRP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useWeapon(Weapon weapon){</a:t>
            </a:r>
          </a:p>
          <a:p>
            <a:pPr indent="762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if</a:t>
            </a:r>
            <a:r>
              <a:rPr b="0">
                <a:solidFill>
                  <a:srgbClr val="000000"/>
                </a:solidFill>
              </a:rPr>
              <a:t>(weapon </a:t>
            </a:r>
            <a:r>
              <a:t>instanceof </a:t>
            </a:r>
            <a:r>
              <a:rPr b="0">
                <a:solidFill>
                  <a:srgbClr val="000000"/>
                </a:solidFill>
              </a:rPr>
              <a:t>Staff){</a:t>
            </a:r>
            <a:endParaRPr b="0">
              <a:solidFill>
                <a:srgbClr val="000000"/>
              </a:solidFill>
            </a:endParaRP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    ((Staff) weapon).cast();</a:t>
            </a:r>
          </a:p>
          <a:p>
            <a:pPr indent="762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}</a:t>
            </a:r>
            <a:r>
              <a:t>else if</a:t>
            </a:r>
            <a:r>
              <a:rPr b="0">
                <a:solidFill>
                  <a:srgbClr val="000000"/>
                </a:solidFill>
              </a:rPr>
              <a:t>(weapon </a:t>
            </a:r>
            <a:r>
              <a:t>instanceof </a:t>
            </a:r>
            <a:r>
              <a:rPr b="0">
                <a:solidFill>
                  <a:srgbClr val="000000"/>
                </a:solidFill>
              </a:rPr>
              <a:t>Mace){</a:t>
            </a:r>
            <a:endParaRPr b="0">
              <a:solidFill>
                <a:srgbClr val="000000"/>
              </a:solidFill>
            </a:endParaRP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    ((Mace) weapon).smash();</a:t>
            </a: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indent="762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 </a:t>
            </a:r>
            <a:r>
              <a:rPr b="0">
                <a:solidFill>
                  <a:srgbClr val="000000"/>
                </a:solidFill>
              </a:rPr>
              <a:t>Weapon{ }</a:t>
            </a:r>
            <a:endParaRPr b="0">
              <a:solidFill>
                <a:srgbClr val="000000"/>
              </a:solidFill>
            </a:endParaRP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indent="762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Staff </a:t>
            </a:r>
            <a:r>
              <a:t>implements </a:t>
            </a:r>
            <a:r>
              <a:rPr b="0">
                <a:solidFill>
                  <a:srgbClr val="000000"/>
                </a:solidFill>
              </a:rPr>
              <a:t>Weapon {</a:t>
            </a:r>
            <a:endParaRPr b="0">
              <a:solidFill>
                <a:srgbClr val="000000"/>
              </a:solidFill>
            </a:endParaRPr>
          </a:p>
          <a:p>
            <a:pPr indent="762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cast(){}</a:t>
            </a:r>
            <a:endParaRPr b="0">
              <a:solidFill>
                <a:srgbClr val="000000"/>
              </a:solidFill>
            </a:endParaRP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indent="762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Mace </a:t>
            </a:r>
            <a:r>
              <a:t>implements </a:t>
            </a:r>
            <a:r>
              <a:rPr b="0">
                <a:solidFill>
                  <a:srgbClr val="000000"/>
                </a:solidFill>
              </a:rPr>
              <a:t>Weapon {</a:t>
            </a:r>
            <a:endParaRPr b="0">
              <a:solidFill>
                <a:srgbClr val="000000"/>
              </a:solidFill>
            </a:endParaRPr>
          </a:p>
          <a:p>
            <a:pPr indent="762000"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smash(){}</a:t>
            </a:r>
            <a:endParaRPr b="0">
              <a:solidFill>
                <a:srgbClr val="000000"/>
              </a:solidFill>
            </a:endParaRPr>
          </a:p>
          <a:p>
            <a:pPr indent="762000"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ependency Inversion Principl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Dependency Inversion Principle</a:t>
            </a:r>
          </a:p>
        </p:txBody>
      </p:sp>
      <p:sp>
        <p:nvSpPr>
          <p:cNvPr id="198" name="Правильный вариант…"/>
          <p:cNvSpPr txBox="1"/>
          <p:nvPr/>
        </p:nvSpPr>
        <p:spPr>
          <a:xfrm>
            <a:off x="390522" y="784224"/>
            <a:ext cx="8362956" cy="3575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Правильный вариант</a:t>
            </a:r>
          </a:p>
          <a:p>
            <a:pPr indent="381000"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Weapons {</a:t>
            </a:r>
            <a:endParaRPr b="0">
              <a:solidFill>
                <a:srgbClr val="000000"/>
              </a:solidFill>
            </a:endParaRP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useWeapon(Weapon weapon){</a:t>
            </a: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weapon.use();</a:t>
            </a: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indent="381000"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 </a:t>
            </a:r>
            <a:r>
              <a:rPr b="0">
                <a:solidFill>
                  <a:srgbClr val="000000"/>
                </a:solidFill>
              </a:rPr>
              <a:t>Weapon{</a:t>
            </a:r>
            <a:endParaRPr b="0">
              <a:solidFill>
                <a:srgbClr val="000000"/>
              </a:solidFill>
            </a:endParaRP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use();</a:t>
            </a: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indent="381000"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Staff </a:t>
            </a:r>
            <a:r>
              <a:t>implements </a:t>
            </a:r>
            <a:r>
              <a:rPr b="0">
                <a:solidFill>
                  <a:srgbClr val="000000"/>
                </a:solidFill>
              </a:rPr>
              <a:t>Weapon {</a:t>
            </a:r>
            <a:endParaRPr b="0">
              <a:solidFill>
                <a:srgbClr val="000000"/>
              </a:solidFill>
            </a:endParaRP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use(){ cast(); }</a:t>
            </a:r>
          </a:p>
          <a:p>
            <a:pPr indent="381000"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cast(){}</a:t>
            </a:r>
            <a:endParaRPr b="0">
              <a:solidFill>
                <a:srgbClr val="000000"/>
              </a:solidFill>
            </a:endParaRP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indent="381000"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Mace </a:t>
            </a:r>
            <a:r>
              <a:t>implements </a:t>
            </a:r>
            <a:r>
              <a:rPr b="0">
                <a:solidFill>
                  <a:srgbClr val="000000"/>
                </a:solidFill>
              </a:rPr>
              <a:t>Weapon {</a:t>
            </a:r>
            <a:endParaRPr b="0">
              <a:solidFill>
                <a:srgbClr val="000000"/>
              </a:solidFill>
            </a:endParaRP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use(){ smash();}</a:t>
            </a:r>
          </a:p>
          <a:p>
            <a:pPr indent="381000"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smash(){}</a:t>
            </a:r>
            <a:endParaRPr b="0">
              <a:solidFill>
                <a:srgbClr val="000000"/>
              </a:solidFill>
            </a:endParaRPr>
          </a:p>
          <a:p>
            <a:pPr indent="381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OLID и Overengineering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SOLID и Overengineering</a:t>
            </a:r>
          </a:p>
        </p:txBody>
      </p:sp>
      <p:sp>
        <p:nvSpPr>
          <p:cNvPr id="201" name="Все эти принципы разработаны для того, чтобы облегчить чтение и сопровождение уже написанного кода…"/>
          <p:cNvSpPr txBox="1"/>
          <p:nvPr/>
        </p:nvSpPr>
        <p:spPr>
          <a:xfrm>
            <a:off x="390522" y="1143000"/>
            <a:ext cx="8362956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эти принципы разработаны для того, чтобы облегчить чтение и сопровождение уже написанного кода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надо их использовать с религиозным фанатизмом, например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Выделять интерфейсы для всех классов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использовать конкретные типы для всех переменных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Инстанциирование новые объекты только через фабричные методы и т.п.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Single Responsibility пожалуй самый простой из этих принципов, употребление остальных требует включение головы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https://habr.com/post/113128/</a:t>
            </a:r>
            <a:r>
              <a:t> — отличная статья, обязательная к прочтению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KISS и YAGNI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KISS и YAGNI</a:t>
            </a:r>
          </a:p>
        </p:txBody>
      </p:sp>
      <p:sp>
        <p:nvSpPr>
          <p:cNvPr id="204" name="Решайте конкретную задачу, не надо придумывать универсальное решение…"/>
          <p:cNvSpPr txBox="1"/>
          <p:nvPr/>
        </p:nvSpPr>
        <p:spPr>
          <a:xfrm>
            <a:off x="390522" y="879430"/>
            <a:ext cx="8362956" cy="3829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Решайте конкретную задачу, не надо придумывать универсальное решение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Часто можно наблюдать следующую картину — необходимо вытащить второе и третье поле из csv строки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решать задачу за 15 минут и 10 строчек кода — цикл и String#split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можно сделать по-другому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Написать свой csv парсер, ему передается класс обвешанный аннотациями, соответсвующие полям строке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можем вытаскивать не только второе и третье поле, но и любые другие - здорово и удобно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Только на решение подобным способом потребовалось 3 дня и 500 строк кода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Еще одна история из реальной жизни — вместо того, чтобы написать 5 if-ов можно написать целый конечный автомат (т.н. State Machine). Итог — массовые страдания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Линия"/>
          <p:cNvSpPr/>
          <p:nvPr/>
        </p:nvSpPr>
        <p:spPr>
          <a:xfrm>
            <a:off x="1627404" y="2621728"/>
            <a:ext cx="1" cy="500111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07" name="Coupling and Cohesion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Coupling and Cohesion</a:t>
            </a:r>
          </a:p>
        </p:txBody>
      </p:sp>
      <p:grpSp>
        <p:nvGrpSpPr>
          <p:cNvPr id="213" name="Группа"/>
          <p:cNvGrpSpPr/>
          <p:nvPr/>
        </p:nvGrpSpPr>
        <p:grpSpPr>
          <a:xfrm>
            <a:off x="725959" y="906938"/>
            <a:ext cx="1786297" cy="1670914"/>
            <a:chOff x="0" y="0"/>
            <a:chExt cx="1786295" cy="1670913"/>
          </a:xfrm>
        </p:grpSpPr>
        <p:sp>
          <p:nvSpPr>
            <p:cNvPr id="208" name="Закругленный прямоугольник"/>
            <p:cNvSpPr/>
            <p:nvPr/>
          </p:nvSpPr>
          <p:spPr>
            <a:xfrm>
              <a:off x="0" y="0"/>
              <a:ext cx="1786296" cy="1670914"/>
            </a:xfrm>
            <a:prstGeom prst="roundRect">
              <a:avLst>
                <a:gd name="adj" fmla="val 13035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09" name="Овал"/>
            <p:cNvSpPr/>
            <p:nvPr/>
          </p:nvSpPr>
          <p:spPr>
            <a:xfrm>
              <a:off x="126365" y="81754"/>
              <a:ext cx="707543" cy="693023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10" name="Овал"/>
            <p:cNvSpPr/>
            <p:nvPr/>
          </p:nvSpPr>
          <p:spPr>
            <a:xfrm>
              <a:off x="934806" y="81754"/>
              <a:ext cx="707543" cy="693023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11" name="Овал"/>
            <p:cNvSpPr/>
            <p:nvPr/>
          </p:nvSpPr>
          <p:spPr>
            <a:xfrm>
              <a:off x="126365" y="864350"/>
              <a:ext cx="707543" cy="693022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12" name="Овал"/>
            <p:cNvSpPr/>
            <p:nvPr/>
          </p:nvSpPr>
          <p:spPr>
            <a:xfrm>
              <a:off x="934806" y="864350"/>
              <a:ext cx="707543" cy="693022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</p:grpSp>
      <p:grpSp>
        <p:nvGrpSpPr>
          <p:cNvPr id="219" name="Группа"/>
          <p:cNvGrpSpPr/>
          <p:nvPr/>
        </p:nvGrpSpPr>
        <p:grpSpPr>
          <a:xfrm>
            <a:off x="6311277" y="906938"/>
            <a:ext cx="1786296" cy="1670914"/>
            <a:chOff x="0" y="0"/>
            <a:chExt cx="1786295" cy="1670913"/>
          </a:xfrm>
        </p:grpSpPr>
        <p:sp>
          <p:nvSpPr>
            <p:cNvPr id="214" name="Закругленный прямоугольник"/>
            <p:cNvSpPr/>
            <p:nvPr/>
          </p:nvSpPr>
          <p:spPr>
            <a:xfrm>
              <a:off x="0" y="0"/>
              <a:ext cx="1786296" cy="1670914"/>
            </a:xfrm>
            <a:prstGeom prst="roundRect">
              <a:avLst>
                <a:gd name="adj" fmla="val 13035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15" name="Овал"/>
            <p:cNvSpPr/>
            <p:nvPr/>
          </p:nvSpPr>
          <p:spPr>
            <a:xfrm>
              <a:off x="126365" y="81754"/>
              <a:ext cx="707543" cy="693023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16" name="Овал"/>
            <p:cNvSpPr/>
            <p:nvPr/>
          </p:nvSpPr>
          <p:spPr>
            <a:xfrm>
              <a:off x="934806" y="81754"/>
              <a:ext cx="707543" cy="693023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17" name="Овал"/>
            <p:cNvSpPr/>
            <p:nvPr/>
          </p:nvSpPr>
          <p:spPr>
            <a:xfrm>
              <a:off x="126365" y="864350"/>
              <a:ext cx="707543" cy="693022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18" name="Овал"/>
            <p:cNvSpPr/>
            <p:nvPr/>
          </p:nvSpPr>
          <p:spPr>
            <a:xfrm>
              <a:off x="934806" y="864350"/>
              <a:ext cx="707543" cy="693022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</p:grpSp>
      <p:grpSp>
        <p:nvGrpSpPr>
          <p:cNvPr id="225" name="Группа"/>
          <p:cNvGrpSpPr/>
          <p:nvPr/>
        </p:nvGrpSpPr>
        <p:grpSpPr>
          <a:xfrm>
            <a:off x="725959" y="3104334"/>
            <a:ext cx="1786297" cy="1670915"/>
            <a:chOff x="0" y="0"/>
            <a:chExt cx="1786295" cy="1670913"/>
          </a:xfrm>
        </p:grpSpPr>
        <p:sp>
          <p:nvSpPr>
            <p:cNvPr id="220" name="Закругленный прямоугольник"/>
            <p:cNvSpPr/>
            <p:nvPr/>
          </p:nvSpPr>
          <p:spPr>
            <a:xfrm>
              <a:off x="0" y="0"/>
              <a:ext cx="1786296" cy="1670914"/>
            </a:xfrm>
            <a:prstGeom prst="roundRect">
              <a:avLst>
                <a:gd name="adj" fmla="val 13035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21" name="Овал"/>
            <p:cNvSpPr/>
            <p:nvPr/>
          </p:nvSpPr>
          <p:spPr>
            <a:xfrm>
              <a:off x="126365" y="81754"/>
              <a:ext cx="707543" cy="693023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22" name="Овал"/>
            <p:cNvSpPr/>
            <p:nvPr/>
          </p:nvSpPr>
          <p:spPr>
            <a:xfrm>
              <a:off x="934806" y="81754"/>
              <a:ext cx="707543" cy="693023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23" name="Овал"/>
            <p:cNvSpPr/>
            <p:nvPr/>
          </p:nvSpPr>
          <p:spPr>
            <a:xfrm>
              <a:off x="126365" y="864350"/>
              <a:ext cx="707543" cy="693022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24" name="Овал"/>
            <p:cNvSpPr/>
            <p:nvPr/>
          </p:nvSpPr>
          <p:spPr>
            <a:xfrm>
              <a:off x="934806" y="864350"/>
              <a:ext cx="707543" cy="693022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</p:grpSp>
      <p:grpSp>
        <p:nvGrpSpPr>
          <p:cNvPr id="231" name="Группа"/>
          <p:cNvGrpSpPr/>
          <p:nvPr/>
        </p:nvGrpSpPr>
        <p:grpSpPr>
          <a:xfrm>
            <a:off x="6311277" y="3220161"/>
            <a:ext cx="1786296" cy="1670914"/>
            <a:chOff x="0" y="0"/>
            <a:chExt cx="1786295" cy="1670913"/>
          </a:xfrm>
        </p:grpSpPr>
        <p:sp>
          <p:nvSpPr>
            <p:cNvPr id="226" name="Закругленный прямоугольник"/>
            <p:cNvSpPr/>
            <p:nvPr/>
          </p:nvSpPr>
          <p:spPr>
            <a:xfrm>
              <a:off x="0" y="0"/>
              <a:ext cx="1786296" cy="1670914"/>
            </a:xfrm>
            <a:prstGeom prst="roundRect">
              <a:avLst>
                <a:gd name="adj" fmla="val 13035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27" name="Овал"/>
            <p:cNvSpPr/>
            <p:nvPr/>
          </p:nvSpPr>
          <p:spPr>
            <a:xfrm>
              <a:off x="126365" y="81754"/>
              <a:ext cx="707543" cy="693023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28" name="Овал"/>
            <p:cNvSpPr/>
            <p:nvPr/>
          </p:nvSpPr>
          <p:spPr>
            <a:xfrm>
              <a:off x="934806" y="81754"/>
              <a:ext cx="707543" cy="693023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29" name="Овал"/>
            <p:cNvSpPr/>
            <p:nvPr/>
          </p:nvSpPr>
          <p:spPr>
            <a:xfrm>
              <a:off x="126365" y="864350"/>
              <a:ext cx="707543" cy="693022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30" name="Овал"/>
            <p:cNvSpPr/>
            <p:nvPr/>
          </p:nvSpPr>
          <p:spPr>
            <a:xfrm>
              <a:off x="934806" y="864350"/>
              <a:ext cx="707543" cy="693022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</p:grpSp>
      <p:grpSp>
        <p:nvGrpSpPr>
          <p:cNvPr id="237" name="Группа"/>
          <p:cNvGrpSpPr/>
          <p:nvPr/>
        </p:nvGrpSpPr>
        <p:grpSpPr>
          <a:xfrm>
            <a:off x="3518618" y="1986201"/>
            <a:ext cx="1786297" cy="1670914"/>
            <a:chOff x="0" y="0"/>
            <a:chExt cx="1786295" cy="1670913"/>
          </a:xfrm>
        </p:grpSpPr>
        <p:sp>
          <p:nvSpPr>
            <p:cNvPr id="232" name="Закругленный прямоугольник"/>
            <p:cNvSpPr/>
            <p:nvPr/>
          </p:nvSpPr>
          <p:spPr>
            <a:xfrm>
              <a:off x="0" y="0"/>
              <a:ext cx="1786296" cy="1670914"/>
            </a:xfrm>
            <a:prstGeom prst="roundRect">
              <a:avLst>
                <a:gd name="adj" fmla="val 13035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33" name="Овал"/>
            <p:cNvSpPr/>
            <p:nvPr/>
          </p:nvSpPr>
          <p:spPr>
            <a:xfrm>
              <a:off x="126365" y="81754"/>
              <a:ext cx="707543" cy="693023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34" name="Овал"/>
            <p:cNvSpPr/>
            <p:nvPr/>
          </p:nvSpPr>
          <p:spPr>
            <a:xfrm>
              <a:off x="934806" y="81754"/>
              <a:ext cx="707543" cy="693023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35" name="Овал"/>
            <p:cNvSpPr/>
            <p:nvPr/>
          </p:nvSpPr>
          <p:spPr>
            <a:xfrm>
              <a:off x="126365" y="864350"/>
              <a:ext cx="707543" cy="693022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36" name="Овал"/>
            <p:cNvSpPr/>
            <p:nvPr/>
          </p:nvSpPr>
          <p:spPr>
            <a:xfrm>
              <a:off x="934806" y="864350"/>
              <a:ext cx="707543" cy="693022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</p:grpSp>
      <p:sp>
        <p:nvSpPr>
          <p:cNvPr id="238" name="Линия"/>
          <p:cNvSpPr/>
          <p:nvPr/>
        </p:nvSpPr>
        <p:spPr>
          <a:xfrm>
            <a:off x="2518522" y="2131143"/>
            <a:ext cx="1014473" cy="1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39" name="Линия"/>
          <p:cNvSpPr/>
          <p:nvPr/>
        </p:nvSpPr>
        <p:spPr>
          <a:xfrm>
            <a:off x="2489359" y="3231053"/>
            <a:ext cx="1014473" cy="1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40" name="Линия"/>
          <p:cNvSpPr/>
          <p:nvPr/>
        </p:nvSpPr>
        <p:spPr>
          <a:xfrm flipH="1" flipV="1">
            <a:off x="2504578" y="1341593"/>
            <a:ext cx="3814377" cy="1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41" name="Линия"/>
          <p:cNvSpPr/>
          <p:nvPr/>
        </p:nvSpPr>
        <p:spPr>
          <a:xfrm flipH="1">
            <a:off x="5322835" y="2151415"/>
            <a:ext cx="970522" cy="1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42" name="Линия"/>
          <p:cNvSpPr/>
          <p:nvPr/>
        </p:nvSpPr>
        <p:spPr>
          <a:xfrm flipH="1">
            <a:off x="5319701" y="3334425"/>
            <a:ext cx="1014472" cy="1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43" name="Линия"/>
          <p:cNvSpPr/>
          <p:nvPr/>
        </p:nvSpPr>
        <p:spPr>
          <a:xfrm>
            <a:off x="2578612" y="4010199"/>
            <a:ext cx="3666309" cy="1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44" name="Линия"/>
          <p:cNvSpPr/>
          <p:nvPr/>
        </p:nvSpPr>
        <p:spPr>
          <a:xfrm>
            <a:off x="7196128" y="2598825"/>
            <a:ext cx="1" cy="600363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oupling and Cohesion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Coupling and Cohesion</a:t>
            </a:r>
          </a:p>
        </p:txBody>
      </p:sp>
      <p:sp>
        <p:nvSpPr>
          <p:cNvPr id="247" name="Прямоугольник"/>
          <p:cNvSpPr/>
          <p:nvPr/>
        </p:nvSpPr>
        <p:spPr>
          <a:xfrm>
            <a:off x="2153803" y="1813118"/>
            <a:ext cx="4836394" cy="343609"/>
          </a:xfrm>
          <a:prstGeom prst="rect">
            <a:avLst/>
          </a:prstGeom>
          <a:gradFill>
            <a:gsLst>
              <a:gs pos="0">
                <a:schemeClr val="accent5">
                  <a:hueOff val="-82419"/>
                  <a:satOff val="-9513"/>
                  <a:lumOff val="-16343"/>
                </a:schemeClr>
              </a:gs>
              <a:gs pos="100000">
                <a:schemeClr val="accent3"/>
              </a:gs>
            </a:gsLst>
          </a:gradFill>
          <a:ln w="3175"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48" name="Coupling"/>
          <p:cNvSpPr txBox="1"/>
          <p:nvPr/>
        </p:nvSpPr>
        <p:spPr>
          <a:xfrm>
            <a:off x="2120793" y="1556368"/>
            <a:ext cx="4902413" cy="2694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Coupling</a:t>
            </a:r>
          </a:p>
        </p:txBody>
      </p:sp>
      <p:sp>
        <p:nvSpPr>
          <p:cNvPr id="249" name="Tight"/>
          <p:cNvSpPr txBox="1"/>
          <p:nvPr/>
        </p:nvSpPr>
        <p:spPr>
          <a:xfrm>
            <a:off x="299157" y="1850183"/>
            <a:ext cx="1859749" cy="2694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r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Tight</a:t>
            </a:r>
          </a:p>
        </p:txBody>
      </p:sp>
      <p:sp>
        <p:nvSpPr>
          <p:cNvPr id="250" name="Loose"/>
          <p:cNvSpPr txBox="1"/>
          <p:nvPr/>
        </p:nvSpPr>
        <p:spPr>
          <a:xfrm>
            <a:off x="7002234" y="1850183"/>
            <a:ext cx="1859750" cy="2694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Loose</a:t>
            </a:r>
          </a:p>
        </p:txBody>
      </p:sp>
      <p:sp>
        <p:nvSpPr>
          <p:cNvPr id="251" name="Прямоугольник"/>
          <p:cNvSpPr/>
          <p:nvPr/>
        </p:nvSpPr>
        <p:spPr>
          <a:xfrm>
            <a:off x="2136663" y="2805839"/>
            <a:ext cx="4836393" cy="34360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5">
                  <a:hueOff val="-82419"/>
                  <a:satOff val="-9513"/>
                  <a:lumOff val="-16343"/>
                </a:schemeClr>
              </a:gs>
            </a:gsLst>
          </a:gradFill>
          <a:ln w="3175"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52" name="Cohesion"/>
          <p:cNvSpPr txBox="1"/>
          <p:nvPr/>
        </p:nvSpPr>
        <p:spPr>
          <a:xfrm>
            <a:off x="2103653" y="2549089"/>
            <a:ext cx="4902413" cy="2694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Cohesion</a:t>
            </a:r>
          </a:p>
        </p:txBody>
      </p:sp>
      <p:sp>
        <p:nvSpPr>
          <p:cNvPr id="253" name="High"/>
          <p:cNvSpPr txBox="1"/>
          <p:nvPr/>
        </p:nvSpPr>
        <p:spPr>
          <a:xfrm>
            <a:off x="299157" y="2842904"/>
            <a:ext cx="1859749" cy="2694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r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High</a:t>
            </a:r>
          </a:p>
        </p:txBody>
      </p:sp>
      <p:sp>
        <p:nvSpPr>
          <p:cNvPr id="254" name="Low"/>
          <p:cNvSpPr txBox="1"/>
          <p:nvPr/>
        </p:nvSpPr>
        <p:spPr>
          <a:xfrm>
            <a:off x="6985094" y="2842904"/>
            <a:ext cx="1859750" cy="2694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oupling and Cohesion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Coupling and Cohesion</a:t>
            </a:r>
          </a:p>
        </p:txBody>
      </p:sp>
      <p:grpSp>
        <p:nvGrpSpPr>
          <p:cNvPr id="262" name="Группа"/>
          <p:cNvGrpSpPr/>
          <p:nvPr/>
        </p:nvGrpSpPr>
        <p:grpSpPr>
          <a:xfrm>
            <a:off x="1987858" y="862918"/>
            <a:ext cx="1786297" cy="1670915"/>
            <a:chOff x="0" y="0"/>
            <a:chExt cx="1786295" cy="1670913"/>
          </a:xfrm>
        </p:grpSpPr>
        <p:sp>
          <p:nvSpPr>
            <p:cNvPr id="257" name="Закругленный прямоугольник"/>
            <p:cNvSpPr/>
            <p:nvPr/>
          </p:nvSpPr>
          <p:spPr>
            <a:xfrm>
              <a:off x="0" y="0"/>
              <a:ext cx="1786296" cy="1670914"/>
            </a:xfrm>
            <a:prstGeom prst="roundRect">
              <a:avLst>
                <a:gd name="adj" fmla="val 13035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58" name="Овал"/>
            <p:cNvSpPr/>
            <p:nvPr/>
          </p:nvSpPr>
          <p:spPr>
            <a:xfrm>
              <a:off x="126365" y="81754"/>
              <a:ext cx="707543" cy="693023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59" name="Овал"/>
            <p:cNvSpPr/>
            <p:nvPr/>
          </p:nvSpPr>
          <p:spPr>
            <a:xfrm>
              <a:off x="934806" y="81754"/>
              <a:ext cx="707543" cy="693023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60" name="Овал"/>
            <p:cNvSpPr/>
            <p:nvPr/>
          </p:nvSpPr>
          <p:spPr>
            <a:xfrm>
              <a:off x="126365" y="864350"/>
              <a:ext cx="707543" cy="693022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61" name="Овал"/>
            <p:cNvSpPr/>
            <p:nvPr/>
          </p:nvSpPr>
          <p:spPr>
            <a:xfrm>
              <a:off x="934806" y="864350"/>
              <a:ext cx="707543" cy="693022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</p:grpSp>
      <p:grpSp>
        <p:nvGrpSpPr>
          <p:cNvPr id="268" name="Группа"/>
          <p:cNvGrpSpPr/>
          <p:nvPr/>
        </p:nvGrpSpPr>
        <p:grpSpPr>
          <a:xfrm>
            <a:off x="5768367" y="862918"/>
            <a:ext cx="1786297" cy="1670915"/>
            <a:chOff x="0" y="0"/>
            <a:chExt cx="1786295" cy="1670913"/>
          </a:xfrm>
        </p:grpSpPr>
        <p:sp>
          <p:nvSpPr>
            <p:cNvPr id="263" name="Закругленный прямоугольник"/>
            <p:cNvSpPr/>
            <p:nvPr/>
          </p:nvSpPr>
          <p:spPr>
            <a:xfrm>
              <a:off x="0" y="0"/>
              <a:ext cx="1786296" cy="1670914"/>
            </a:xfrm>
            <a:prstGeom prst="roundRect">
              <a:avLst>
                <a:gd name="adj" fmla="val 13035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64" name="Овал"/>
            <p:cNvSpPr/>
            <p:nvPr/>
          </p:nvSpPr>
          <p:spPr>
            <a:xfrm>
              <a:off x="126365" y="81754"/>
              <a:ext cx="707543" cy="693023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65" name="Овал"/>
            <p:cNvSpPr/>
            <p:nvPr/>
          </p:nvSpPr>
          <p:spPr>
            <a:xfrm>
              <a:off x="934806" y="81754"/>
              <a:ext cx="707543" cy="693023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66" name="Овал"/>
            <p:cNvSpPr/>
            <p:nvPr/>
          </p:nvSpPr>
          <p:spPr>
            <a:xfrm>
              <a:off x="126365" y="864350"/>
              <a:ext cx="707543" cy="693022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67" name="Овал"/>
            <p:cNvSpPr/>
            <p:nvPr/>
          </p:nvSpPr>
          <p:spPr>
            <a:xfrm>
              <a:off x="934806" y="864350"/>
              <a:ext cx="707543" cy="693022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</p:grpSp>
      <p:grpSp>
        <p:nvGrpSpPr>
          <p:cNvPr id="274" name="Группа"/>
          <p:cNvGrpSpPr/>
          <p:nvPr/>
        </p:nvGrpSpPr>
        <p:grpSpPr>
          <a:xfrm>
            <a:off x="1987858" y="3104334"/>
            <a:ext cx="1786297" cy="1670915"/>
            <a:chOff x="0" y="0"/>
            <a:chExt cx="1786295" cy="1670913"/>
          </a:xfrm>
        </p:grpSpPr>
        <p:sp>
          <p:nvSpPr>
            <p:cNvPr id="269" name="Закругленный прямоугольник"/>
            <p:cNvSpPr/>
            <p:nvPr/>
          </p:nvSpPr>
          <p:spPr>
            <a:xfrm>
              <a:off x="0" y="0"/>
              <a:ext cx="1786296" cy="1670914"/>
            </a:xfrm>
            <a:prstGeom prst="roundRect">
              <a:avLst>
                <a:gd name="adj" fmla="val 13035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70" name="Овал"/>
            <p:cNvSpPr/>
            <p:nvPr/>
          </p:nvSpPr>
          <p:spPr>
            <a:xfrm>
              <a:off x="126365" y="81754"/>
              <a:ext cx="707543" cy="693023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71" name="Овал"/>
            <p:cNvSpPr/>
            <p:nvPr/>
          </p:nvSpPr>
          <p:spPr>
            <a:xfrm>
              <a:off x="934806" y="81754"/>
              <a:ext cx="707543" cy="693023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72" name="Овал"/>
            <p:cNvSpPr/>
            <p:nvPr/>
          </p:nvSpPr>
          <p:spPr>
            <a:xfrm>
              <a:off x="126365" y="864350"/>
              <a:ext cx="707543" cy="693022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73" name="Овал"/>
            <p:cNvSpPr/>
            <p:nvPr/>
          </p:nvSpPr>
          <p:spPr>
            <a:xfrm>
              <a:off x="934806" y="864350"/>
              <a:ext cx="707543" cy="693022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</p:grpSp>
      <p:grpSp>
        <p:nvGrpSpPr>
          <p:cNvPr id="280" name="Группа"/>
          <p:cNvGrpSpPr/>
          <p:nvPr/>
        </p:nvGrpSpPr>
        <p:grpSpPr>
          <a:xfrm>
            <a:off x="5768367" y="3104334"/>
            <a:ext cx="1786297" cy="1670915"/>
            <a:chOff x="0" y="0"/>
            <a:chExt cx="1786295" cy="1670913"/>
          </a:xfrm>
        </p:grpSpPr>
        <p:sp>
          <p:nvSpPr>
            <p:cNvPr id="275" name="Закругленный прямоугольник"/>
            <p:cNvSpPr/>
            <p:nvPr/>
          </p:nvSpPr>
          <p:spPr>
            <a:xfrm>
              <a:off x="0" y="0"/>
              <a:ext cx="1786296" cy="1670914"/>
            </a:xfrm>
            <a:prstGeom prst="roundRect">
              <a:avLst>
                <a:gd name="adj" fmla="val 13035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76" name="Овал"/>
            <p:cNvSpPr/>
            <p:nvPr/>
          </p:nvSpPr>
          <p:spPr>
            <a:xfrm>
              <a:off x="126365" y="81754"/>
              <a:ext cx="707543" cy="693023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77" name="Овал"/>
            <p:cNvSpPr/>
            <p:nvPr/>
          </p:nvSpPr>
          <p:spPr>
            <a:xfrm>
              <a:off x="934806" y="81754"/>
              <a:ext cx="707543" cy="693023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78" name="Овал"/>
            <p:cNvSpPr/>
            <p:nvPr/>
          </p:nvSpPr>
          <p:spPr>
            <a:xfrm>
              <a:off x="126365" y="864350"/>
              <a:ext cx="707543" cy="693022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279" name="Овал"/>
            <p:cNvSpPr/>
            <p:nvPr/>
          </p:nvSpPr>
          <p:spPr>
            <a:xfrm>
              <a:off x="934806" y="864350"/>
              <a:ext cx="707543" cy="693022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</p:grpSp>
      <p:sp>
        <p:nvSpPr>
          <p:cNvPr id="281" name="Линия"/>
          <p:cNvSpPr/>
          <p:nvPr/>
        </p:nvSpPr>
        <p:spPr>
          <a:xfrm flipH="1" flipV="1">
            <a:off x="3766476" y="1682550"/>
            <a:ext cx="1975880" cy="1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82" name="Линия"/>
          <p:cNvSpPr/>
          <p:nvPr/>
        </p:nvSpPr>
        <p:spPr>
          <a:xfrm>
            <a:off x="2839066" y="2583254"/>
            <a:ext cx="1" cy="471659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83" name="Линия"/>
          <p:cNvSpPr/>
          <p:nvPr/>
        </p:nvSpPr>
        <p:spPr>
          <a:xfrm flipV="1">
            <a:off x="6661515" y="2524846"/>
            <a:ext cx="1" cy="588475"/>
          </a:xfrm>
          <a:prstGeom prst="line">
            <a:avLst/>
          </a:prstGeom>
          <a:ln w="38100">
            <a:solidFill>
              <a:srgbClr val="0E723F"/>
            </a:solidFill>
            <a:prstDash val="sysDot"/>
            <a:miter lim="400000"/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Расширяем задачу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Расширяем задачу</a:t>
            </a:r>
          </a:p>
        </p:txBody>
      </p:sp>
      <p:sp>
        <p:nvSpPr>
          <p:cNvPr id="46" name="Добавляем в мир людей. У них есть имена и фамилии…"/>
          <p:cNvSpPr txBox="1"/>
          <p:nvPr/>
        </p:nvSpPr>
        <p:spPr>
          <a:xfrm>
            <a:off x="390522" y="699929"/>
            <a:ext cx="8362956" cy="386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Добавляем в мир людей. У них есть имена и фамилии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хотим, чтобы для них тоже был метод calcAI и возможность вызывать его не зная с кем мы работаем, с человеком или собакой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Вариант 1 — просто унаследоваться от Dog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Human2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Dog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familyName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protected </a:t>
            </a:r>
            <a:r>
              <a:t>Human2(String name, String familyName) {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(name);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familyName </a:t>
            </a:r>
            <a:r>
              <a:t>= familyName;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calcAI()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"looking for a dog to play with"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play() {}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upling and Cohesion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Coupling and Cohesion</a:t>
            </a:r>
          </a:p>
        </p:txBody>
      </p:sp>
      <p:sp>
        <p:nvSpPr>
          <p:cNvPr id="286" name="Закругленный прямоугольник"/>
          <p:cNvSpPr/>
          <p:nvPr/>
        </p:nvSpPr>
        <p:spPr>
          <a:xfrm>
            <a:off x="1111940" y="1112363"/>
            <a:ext cx="2414484" cy="2370219"/>
          </a:xfrm>
          <a:prstGeom prst="roundRect">
            <a:avLst>
              <a:gd name="adj" fmla="val 8994"/>
            </a:avLst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87" name="Овал"/>
          <p:cNvSpPr/>
          <p:nvPr/>
        </p:nvSpPr>
        <p:spPr>
          <a:xfrm>
            <a:off x="1206271" y="1192380"/>
            <a:ext cx="692496" cy="678283"/>
          </a:xfrm>
          <a:prstGeom prst="ellipse">
            <a:avLst/>
          </a:prstGeom>
          <a:solidFill>
            <a:schemeClr val="accent3"/>
          </a:solidFill>
          <a:ln w="3175"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88" name="Овал"/>
          <p:cNvSpPr/>
          <p:nvPr/>
        </p:nvSpPr>
        <p:spPr>
          <a:xfrm>
            <a:off x="1206271" y="1958331"/>
            <a:ext cx="692496" cy="6782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89" name="createMonster"/>
          <p:cNvSpPr txBox="1"/>
          <p:nvPr/>
        </p:nvSpPr>
        <p:spPr>
          <a:xfrm>
            <a:off x="1974876" y="1396137"/>
            <a:ext cx="1557698" cy="2707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createMonster</a:t>
            </a:r>
          </a:p>
        </p:txBody>
      </p:sp>
      <p:sp>
        <p:nvSpPr>
          <p:cNvPr id="290" name="createPlayer"/>
          <p:cNvSpPr txBox="1"/>
          <p:nvPr/>
        </p:nvSpPr>
        <p:spPr>
          <a:xfrm>
            <a:off x="1974876" y="2162088"/>
            <a:ext cx="1557698" cy="2707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createPlayer</a:t>
            </a:r>
          </a:p>
        </p:txBody>
      </p:sp>
      <p:sp>
        <p:nvSpPr>
          <p:cNvPr id="291" name="Овал"/>
          <p:cNvSpPr/>
          <p:nvPr/>
        </p:nvSpPr>
        <p:spPr>
          <a:xfrm>
            <a:off x="1201212" y="2724282"/>
            <a:ext cx="692495" cy="678283"/>
          </a:xfrm>
          <a:prstGeom prst="ellipse">
            <a:avLst/>
          </a:prstGeom>
          <a:solidFill>
            <a:schemeClr val="accent6"/>
          </a:solidFill>
          <a:ln w="3175"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92" name="createBot"/>
          <p:cNvSpPr txBox="1"/>
          <p:nvPr/>
        </p:nvSpPr>
        <p:spPr>
          <a:xfrm>
            <a:off x="1969816" y="2928039"/>
            <a:ext cx="1557698" cy="2707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createBot</a:t>
            </a:r>
          </a:p>
        </p:txBody>
      </p:sp>
      <p:sp>
        <p:nvSpPr>
          <p:cNvPr id="293" name="CreateService"/>
          <p:cNvSpPr txBox="1"/>
          <p:nvPr/>
        </p:nvSpPr>
        <p:spPr>
          <a:xfrm>
            <a:off x="1332959" y="719964"/>
            <a:ext cx="2067593" cy="3847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CreateService</a:t>
            </a:r>
          </a:p>
        </p:txBody>
      </p:sp>
      <p:sp>
        <p:nvSpPr>
          <p:cNvPr id="294" name="Закругленный прямоугольник"/>
          <p:cNvSpPr/>
          <p:nvPr/>
        </p:nvSpPr>
        <p:spPr>
          <a:xfrm>
            <a:off x="5303427" y="1112363"/>
            <a:ext cx="2859323" cy="1695422"/>
          </a:xfrm>
          <a:prstGeom prst="roundRect">
            <a:avLst>
              <a:gd name="adj" fmla="val 12573"/>
            </a:avLst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95" name="AICalculator"/>
          <p:cNvSpPr txBox="1"/>
          <p:nvPr/>
        </p:nvSpPr>
        <p:spPr>
          <a:xfrm>
            <a:off x="5524446" y="719964"/>
            <a:ext cx="2067593" cy="3847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AICalculator</a:t>
            </a:r>
          </a:p>
        </p:txBody>
      </p:sp>
      <p:sp>
        <p:nvSpPr>
          <p:cNvPr id="296" name="Овал"/>
          <p:cNvSpPr/>
          <p:nvPr/>
        </p:nvSpPr>
        <p:spPr>
          <a:xfrm>
            <a:off x="5395091" y="1262989"/>
            <a:ext cx="692495" cy="678283"/>
          </a:xfrm>
          <a:prstGeom prst="ellipse">
            <a:avLst/>
          </a:prstGeom>
          <a:solidFill>
            <a:schemeClr val="accent3"/>
          </a:solidFill>
          <a:ln w="3175"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97" name="calcMonsterBehavior"/>
          <p:cNvSpPr txBox="1"/>
          <p:nvPr/>
        </p:nvSpPr>
        <p:spPr>
          <a:xfrm>
            <a:off x="6163695" y="1466746"/>
            <a:ext cx="2208938" cy="2707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calcMonsterBehavior</a:t>
            </a:r>
          </a:p>
        </p:txBody>
      </p:sp>
      <p:sp>
        <p:nvSpPr>
          <p:cNvPr id="298" name="Овал"/>
          <p:cNvSpPr/>
          <p:nvPr/>
        </p:nvSpPr>
        <p:spPr>
          <a:xfrm>
            <a:off x="5390032" y="1958331"/>
            <a:ext cx="692495" cy="678283"/>
          </a:xfrm>
          <a:prstGeom prst="ellipse">
            <a:avLst/>
          </a:prstGeom>
          <a:solidFill>
            <a:schemeClr val="accent6"/>
          </a:solidFill>
          <a:ln w="3175"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99" name="calcBotBehavior"/>
          <p:cNvSpPr txBox="1"/>
          <p:nvPr/>
        </p:nvSpPr>
        <p:spPr>
          <a:xfrm>
            <a:off x="6158636" y="2162088"/>
            <a:ext cx="1861709" cy="2707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calcBotBehavior</a:t>
            </a:r>
          </a:p>
        </p:txBody>
      </p:sp>
      <p:grpSp>
        <p:nvGrpSpPr>
          <p:cNvPr id="305" name="Группа"/>
          <p:cNvGrpSpPr/>
          <p:nvPr/>
        </p:nvGrpSpPr>
        <p:grpSpPr>
          <a:xfrm>
            <a:off x="4007123" y="3106875"/>
            <a:ext cx="2859323" cy="1720788"/>
            <a:chOff x="0" y="0"/>
            <a:chExt cx="2859322" cy="1720787"/>
          </a:xfrm>
        </p:grpSpPr>
        <p:sp>
          <p:nvSpPr>
            <p:cNvPr id="300" name="Закругленный прямоугольник"/>
            <p:cNvSpPr/>
            <p:nvPr/>
          </p:nvSpPr>
          <p:spPr>
            <a:xfrm>
              <a:off x="0" y="392399"/>
              <a:ext cx="2859323" cy="1328389"/>
            </a:xfrm>
            <a:prstGeom prst="roundRect">
              <a:avLst>
                <a:gd name="adj" fmla="val 16047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301" name="Actor"/>
            <p:cNvSpPr txBox="1"/>
            <p:nvPr/>
          </p:nvSpPr>
          <p:spPr>
            <a:xfrm>
              <a:off x="395865" y="0"/>
              <a:ext cx="2067593" cy="38474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2000"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Actor</a:t>
              </a:r>
            </a:p>
          </p:txBody>
        </p:sp>
        <p:sp>
          <p:nvSpPr>
            <p:cNvPr id="302" name="playerConnectionParams"/>
            <p:cNvSpPr txBox="1"/>
            <p:nvPr/>
          </p:nvSpPr>
          <p:spPr>
            <a:xfrm>
              <a:off x="325192" y="632803"/>
              <a:ext cx="2208938" cy="2707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 defTabSz="241300">
                <a:lnSpc>
                  <a:spcPct val="150000"/>
                </a:lnSpc>
                <a:defRPr sz="15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playerConnectionParams</a:t>
              </a:r>
            </a:p>
          </p:txBody>
        </p:sp>
        <p:sp>
          <p:nvSpPr>
            <p:cNvPr id="303" name="botBehaviorParams"/>
            <p:cNvSpPr txBox="1"/>
            <p:nvPr/>
          </p:nvSpPr>
          <p:spPr>
            <a:xfrm>
              <a:off x="325192" y="921208"/>
              <a:ext cx="2208938" cy="27077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 defTabSz="241300">
                <a:lnSpc>
                  <a:spcPct val="150000"/>
                </a:lnSpc>
                <a:defRPr sz="150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botBehaviorParams</a:t>
              </a:r>
            </a:p>
          </p:txBody>
        </p:sp>
        <p:sp>
          <p:nvSpPr>
            <p:cNvPr id="304" name="monsterAttributes"/>
            <p:cNvSpPr txBox="1"/>
            <p:nvPr/>
          </p:nvSpPr>
          <p:spPr>
            <a:xfrm>
              <a:off x="325192" y="1209873"/>
              <a:ext cx="2208938" cy="2707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 defTabSz="241300">
                <a:lnSpc>
                  <a:spcPct val="150000"/>
                </a:lnSpc>
                <a:defRPr sz="1500">
                  <a:solidFill>
                    <a:schemeClr val="accent6">
                      <a:satOff val="-15808"/>
                      <a:lumOff val="-17557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monsterAttributes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oupling and Cohesion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Coupling and Cohesion</a:t>
            </a:r>
          </a:p>
        </p:txBody>
      </p:sp>
      <p:grpSp>
        <p:nvGrpSpPr>
          <p:cNvPr id="317" name="Группа"/>
          <p:cNvGrpSpPr/>
          <p:nvPr/>
        </p:nvGrpSpPr>
        <p:grpSpPr>
          <a:xfrm>
            <a:off x="1066130" y="719964"/>
            <a:ext cx="2729012" cy="2129836"/>
            <a:chOff x="0" y="0"/>
            <a:chExt cx="2729010" cy="2129834"/>
          </a:xfrm>
        </p:grpSpPr>
        <p:sp>
          <p:nvSpPr>
            <p:cNvPr id="308" name="Закругленный прямоугольник"/>
            <p:cNvSpPr/>
            <p:nvPr/>
          </p:nvSpPr>
          <p:spPr>
            <a:xfrm>
              <a:off x="0" y="341561"/>
              <a:ext cx="2729011" cy="1788274"/>
            </a:xfrm>
            <a:prstGeom prst="roundRect">
              <a:avLst>
                <a:gd name="adj" fmla="val 10376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grpSp>
          <p:nvGrpSpPr>
            <p:cNvPr id="311" name="Группа"/>
            <p:cNvGrpSpPr/>
            <p:nvPr/>
          </p:nvGrpSpPr>
          <p:grpSpPr>
            <a:xfrm>
              <a:off x="79788" y="411211"/>
              <a:ext cx="2024917" cy="590408"/>
              <a:chOff x="0" y="0"/>
              <a:chExt cx="2024915" cy="590407"/>
            </a:xfrm>
          </p:grpSpPr>
          <p:sp>
            <p:nvSpPr>
              <p:cNvPr id="309" name="Овал"/>
              <p:cNvSpPr/>
              <p:nvPr/>
            </p:nvSpPr>
            <p:spPr>
              <a:xfrm>
                <a:off x="0" y="0"/>
                <a:ext cx="602778" cy="590408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b="0" sz="11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 Medium"/>
                  </a:defRPr>
                </a:pPr>
              </a:p>
            </p:txBody>
          </p:sp>
          <p:sp>
            <p:nvSpPr>
              <p:cNvPr id="310" name="createMonster"/>
              <p:cNvSpPr txBox="1"/>
              <p:nvPr/>
            </p:nvSpPr>
            <p:spPr>
              <a:xfrm>
                <a:off x="669027" y="177359"/>
                <a:ext cx="1355889" cy="23569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6789" tIns="26789" rIns="26789" bIns="26789" numCol="1" anchor="ctr">
                <a:noAutofit/>
              </a:bodyPr>
              <a:lstStyle>
                <a:lvl1pPr algn="l" defTabSz="241300">
                  <a:lnSpc>
                    <a:spcPct val="150000"/>
                  </a:lnSpc>
                  <a:defRPr b="0" sz="1500">
                    <a:latin typeface="Trebuchet MS"/>
                    <a:ea typeface="Trebuchet MS"/>
                    <a:cs typeface="Trebuchet MS"/>
                    <a:sym typeface="Trebuchet MS"/>
                  </a:defRPr>
                </a:lvl1pPr>
              </a:lstStyle>
              <a:p>
                <a:pPr/>
                <a:r>
                  <a:t>createMonster</a:t>
                </a:r>
              </a:p>
            </p:txBody>
          </p:sp>
        </p:grpSp>
        <p:sp>
          <p:nvSpPr>
            <p:cNvPr id="312" name="Monster"/>
            <p:cNvSpPr txBox="1"/>
            <p:nvPr/>
          </p:nvSpPr>
          <p:spPr>
            <a:xfrm>
              <a:off x="24373" y="-1"/>
              <a:ext cx="2653810" cy="3349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2000"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Monster</a:t>
              </a:r>
            </a:p>
          </p:txBody>
        </p:sp>
        <p:grpSp>
          <p:nvGrpSpPr>
            <p:cNvPr id="315" name="Группа"/>
            <p:cNvGrpSpPr/>
            <p:nvPr/>
          </p:nvGrpSpPr>
          <p:grpSpPr>
            <a:xfrm>
              <a:off x="69328" y="1079445"/>
              <a:ext cx="2591785" cy="590409"/>
              <a:chOff x="0" y="0"/>
              <a:chExt cx="2591783" cy="590407"/>
            </a:xfrm>
          </p:grpSpPr>
          <p:sp>
            <p:nvSpPr>
              <p:cNvPr id="313" name="Овал"/>
              <p:cNvSpPr/>
              <p:nvPr/>
            </p:nvSpPr>
            <p:spPr>
              <a:xfrm>
                <a:off x="0" y="0"/>
                <a:ext cx="602778" cy="590408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b="0" sz="11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 Medium"/>
                  </a:defRPr>
                </a:pPr>
              </a:p>
            </p:txBody>
          </p:sp>
          <p:sp>
            <p:nvSpPr>
              <p:cNvPr id="314" name="calcMonsterBehavior"/>
              <p:cNvSpPr txBox="1"/>
              <p:nvPr/>
            </p:nvSpPr>
            <p:spPr>
              <a:xfrm>
                <a:off x="669027" y="177359"/>
                <a:ext cx="1922757" cy="23569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6789" tIns="26789" rIns="26789" bIns="26789" numCol="1" anchor="ctr">
                <a:noAutofit/>
              </a:bodyPr>
              <a:lstStyle>
                <a:lvl1pPr algn="l" defTabSz="241300">
                  <a:lnSpc>
                    <a:spcPct val="150000"/>
                  </a:lnSpc>
                  <a:defRPr b="0" sz="1500">
                    <a:latin typeface="Trebuchet MS"/>
                    <a:ea typeface="Trebuchet MS"/>
                    <a:cs typeface="Trebuchet MS"/>
                    <a:sym typeface="Trebuchet MS"/>
                  </a:defRPr>
                </a:lvl1pPr>
              </a:lstStyle>
              <a:p>
                <a:pPr/>
                <a:r>
                  <a:t>calcMonsterBehavior</a:t>
                </a:r>
              </a:p>
            </p:txBody>
          </p:sp>
        </p:grpSp>
        <p:sp>
          <p:nvSpPr>
            <p:cNvPr id="316" name="playerConnectionParams"/>
            <p:cNvSpPr txBox="1"/>
            <p:nvPr/>
          </p:nvSpPr>
          <p:spPr>
            <a:xfrm>
              <a:off x="175991" y="1746163"/>
              <a:ext cx="2377028" cy="300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defTabSz="241300">
                <a:lnSpc>
                  <a:spcPct val="150000"/>
                </a:lnSpc>
                <a:defRPr sz="15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playerConnectionParams</a:t>
              </a:r>
            </a:p>
          </p:txBody>
        </p:sp>
      </p:grpSp>
      <p:grpSp>
        <p:nvGrpSpPr>
          <p:cNvPr id="326" name="Группа"/>
          <p:cNvGrpSpPr/>
          <p:nvPr/>
        </p:nvGrpSpPr>
        <p:grpSpPr>
          <a:xfrm>
            <a:off x="5243142" y="719964"/>
            <a:ext cx="2418035" cy="2058332"/>
            <a:chOff x="-12710" y="0"/>
            <a:chExt cx="2418033" cy="2058330"/>
          </a:xfrm>
        </p:grpSpPr>
        <p:sp>
          <p:nvSpPr>
            <p:cNvPr id="318" name="Закругленный прямоугольник"/>
            <p:cNvSpPr/>
            <p:nvPr/>
          </p:nvSpPr>
          <p:spPr>
            <a:xfrm>
              <a:off x="0" y="330094"/>
              <a:ext cx="2405324" cy="1728237"/>
            </a:xfrm>
            <a:prstGeom prst="roundRect">
              <a:avLst>
                <a:gd name="adj" fmla="val 10376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grpSp>
          <p:nvGrpSpPr>
            <p:cNvPr id="321" name="Группа"/>
            <p:cNvGrpSpPr/>
            <p:nvPr/>
          </p:nvGrpSpPr>
          <p:grpSpPr>
            <a:xfrm>
              <a:off x="95105" y="397405"/>
              <a:ext cx="1956935" cy="570587"/>
              <a:chOff x="0" y="0"/>
              <a:chExt cx="1956934" cy="570585"/>
            </a:xfrm>
          </p:grpSpPr>
          <p:sp>
            <p:nvSpPr>
              <p:cNvPr id="319" name="Овал"/>
              <p:cNvSpPr/>
              <p:nvPr/>
            </p:nvSpPr>
            <p:spPr>
              <a:xfrm>
                <a:off x="0" y="0"/>
                <a:ext cx="582542" cy="570586"/>
              </a:xfrm>
              <a:prstGeom prst="ellipse">
                <a:avLst/>
              </a:prstGeom>
              <a:solidFill>
                <a:schemeClr val="accent6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b="0" sz="11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 Medium"/>
                  </a:defRPr>
                </a:pPr>
              </a:p>
            </p:txBody>
          </p:sp>
          <p:sp>
            <p:nvSpPr>
              <p:cNvPr id="320" name="createBot"/>
              <p:cNvSpPr txBox="1"/>
              <p:nvPr/>
            </p:nvSpPr>
            <p:spPr>
              <a:xfrm>
                <a:off x="646566" y="171404"/>
                <a:ext cx="1310369" cy="22777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6789" tIns="26789" rIns="26789" bIns="26789" numCol="1" anchor="ctr">
                <a:noAutofit/>
              </a:bodyPr>
              <a:lstStyle>
                <a:lvl1pPr algn="l" defTabSz="241300">
                  <a:lnSpc>
                    <a:spcPct val="150000"/>
                  </a:lnSpc>
                  <a:defRPr b="0" sz="1500">
                    <a:latin typeface="Trebuchet MS"/>
                    <a:ea typeface="Trebuchet MS"/>
                    <a:cs typeface="Trebuchet MS"/>
                    <a:sym typeface="Trebuchet MS"/>
                  </a:defRPr>
                </a:lvl1pPr>
              </a:lstStyle>
              <a:p>
                <a:pPr/>
                <a:r>
                  <a:t>createBot</a:t>
                </a:r>
              </a:p>
            </p:txBody>
          </p:sp>
        </p:grpSp>
        <p:sp>
          <p:nvSpPr>
            <p:cNvPr id="322" name="Bot"/>
            <p:cNvSpPr txBox="1"/>
            <p:nvPr/>
          </p:nvSpPr>
          <p:spPr>
            <a:xfrm>
              <a:off x="-12711" y="-1"/>
              <a:ext cx="2392428" cy="3236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2000">
                  <a:solidFill>
                    <a:schemeClr val="accent6">
                      <a:satOff val="-15808"/>
                      <a:lumOff val="-17557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Bot</a:t>
              </a:r>
            </a:p>
          </p:txBody>
        </p:sp>
        <p:sp>
          <p:nvSpPr>
            <p:cNvPr id="323" name="Овал"/>
            <p:cNvSpPr/>
            <p:nvPr/>
          </p:nvSpPr>
          <p:spPr>
            <a:xfrm>
              <a:off x="72853" y="1041740"/>
              <a:ext cx="582542" cy="570586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sp>
          <p:nvSpPr>
            <p:cNvPr id="324" name="calcBotBehavior"/>
            <p:cNvSpPr txBox="1"/>
            <p:nvPr/>
          </p:nvSpPr>
          <p:spPr>
            <a:xfrm>
              <a:off x="719420" y="1213144"/>
              <a:ext cx="1566110" cy="22777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 defTabSz="241300">
                <a:lnSpc>
                  <a:spcPct val="150000"/>
                </a:lnSpc>
                <a:defRPr b="0" sz="1500"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calcBotBehavior</a:t>
              </a:r>
            </a:p>
          </p:txBody>
        </p:sp>
        <p:sp>
          <p:nvSpPr>
            <p:cNvPr id="325" name="monsterAttributes"/>
            <p:cNvSpPr txBox="1"/>
            <p:nvPr/>
          </p:nvSpPr>
          <p:spPr>
            <a:xfrm>
              <a:off x="14469" y="1686074"/>
              <a:ext cx="2376385" cy="27327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defTabSz="241300">
                <a:lnSpc>
                  <a:spcPct val="150000"/>
                </a:lnSpc>
                <a:defRPr sz="1500">
                  <a:solidFill>
                    <a:schemeClr val="accent6">
                      <a:satOff val="-15808"/>
                      <a:lumOff val="-17557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monsterAttributes</a:t>
              </a:r>
            </a:p>
          </p:txBody>
        </p:sp>
      </p:grpSp>
      <p:grpSp>
        <p:nvGrpSpPr>
          <p:cNvPr id="333" name="Группа"/>
          <p:cNvGrpSpPr/>
          <p:nvPr/>
        </p:nvGrpSpPr>
        <p:grpSpPr>
          <a:xfrm>
            <a:off x="3110217" y="3002117"/>
            <a:ext cx="2859695" cy="1771176"/>
            <a:chOff x="-63871" y="-45792"/>
            <a:chExt cx="2859693" cy="1771175"/>
          </a:xfrm>
        </p:grpSpPr>
        <p:sp>
          <p:nvSpPr>
            <p:cNvPr id="327" name="Закругленный прямоугольник"/>
            <p:cNvSpPr/>
            <p:nvPr/>
          </p:nvSpPr>
          <p:spPr>
            <a:xfrm>
              <a:off x="0" y="392398"/>
              <a:ext cx="2795823" cy="1332986"/>
            </a:xfrm>
            <a:prstGeom prst="roundRect">
              <a:avLst>
                <a:gd name="adj" fmla="val 15992"/>
              </a:avLst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b="0" sz="1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 Medium"/>
                </a:defRPr>
              </a:pPr>
            </a:p>
          </p:txBody>
        </p:sp>
        <p:grpSp>
          <p:nvGrpSpPr>
            <p:cNvPr id="330" name="Группа"/>
            <p:cNvGrpSpPr/>
            <p:nvPr/>
          </p:nvGrpSpPr>
          <p:grpSpPr>
            <a:xfrm>
              <a:off x="91663" y="472414"/>
              <a:ext cx="2326303" cy="678284"/>
              <a:chOff x="0" y="0"/>
              <a:chExt cx="2326301" cy="678282"/>
            </a:xfrm>
          </p:grpSpPr>
          <p:sp>
            <p:nvSpPr>
              <p:cNvPr id="328" name="Овал"/>
              <p:cNvSpPr/>
              <p:nvPr/>
            </p:nvSpPr>
            <p:spPr>
              <a:xfrm>
                <a:off x="0" y="0"/>
                <a:ext cx="692495" cy="678283"/>
              </a:xfrm>
              <a:prstGeom prst="ellipse">
                <a:avLst/>
              </a:pr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b="0" sz="11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 Medium"/>
                  </a:defRPr>
                </a:pPr>
              </a:p>
            </p:txBody>
          </p:sp>
          <p:sp>
            <p:nvSpPr>
              <p:cNvPr id="329" name="createPlayer"/>
              <p:cNvSpPr txBox="1"/>
              <p:nvPr/>
            </p:nvSpPr>
            <p:spPr>
              <a:xfrm>
                <a:off x="768604" y="203757"/>
                <a:ext cx="1557698" cy="27076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6789" tIns="26789" rIns="26789" bIns="26789" numCol="1" anchor="ctr">
                <a:noAutofit/>
              </a:bodyPr>
              <a:lstStyle>
                <a:lvl1pPr algn="l" defTabSz="241300">
                  <a:lnSpc>
                    <a:spcPct val="150000"/>
                  </a:lnSpc>
                  <a:defRPr b="0" sz="1500">
                    <a:latin typeface="Trebuchet MS"/>
                    <a:ea typeface="Trebuchet MS"/>
                    <a:cs typeface="Trebuchet MS"/>
                    <a:sym typeface="Trebuchet MS"/>
                  </a:defRPr>
                </a:lvl1pPr>
              </a:lstStyle>
              <a:p>
                <a:pPr/>
                <a:r>
                  <a:t>createPlayer</a:t>
                </a:r>
              </a:p>
            </p:txBody>
          </p:sp>
        </p:grpSp>
        <p:sp>
          <p:nvSpPr>
            <p:cNvPr id="331" name="Player"/>
            <p:cNvSpPr txBox="1"/>
            <p:nvPr/>
          </p:nvSpPr>
          <p:spPr>
            <a:xfrm>
              <a:off x="-63872" y="-45793"/>
              <a:ext cx="2815550" cy="38474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200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Player</a:t>
              </a:r>
            </a:p>
          </p:txBody>
        </p:sp>
        <p:sp>
          <p:nvSpPr>
            <p:cNvPr id="332" name="playerConnectionParams"/>
            <p:cNvSpPr txBox="1"/>
            <p:nvPr/>
          </p:nvSpPr>
          <p:spPr>
            <a:xfrm>
              <a:off x="32500" y="1284158"/>
              <a:ext cx="2730822" cy="2709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defTabSz="241300">
                <a:lnSpc>
                  <a:spcPct val="150000"/>
                </a:lnSpc>
                <a:defRPr sz="150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playerConnectionParams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DRY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DRY</a:t>
            </a:r>
          </a:p>
        </p:txBody>
      </p:sp>
      <p:sp>
        <p:nvSpPr>
          <p:cNvPr id="336" name="Есть такой принцип Don’t Repeat Yourself…"/>
          <p:cNvSpPr txBox="1"/>
          <p:nvPr/>
        </p:nvSpPr>
        <p:spPr>
          <a:xfrm>
            <a:off x="390522" y="2336755"/>
            <a:ext cx="8362956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Есть такой принцип Don’t Repeat Yourself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почему же это плохо? Ведь порой избавление от дублирования кода приводит к усложнению кода!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DRY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DRY</a:t>
            </a:r>
          </a:p>
        </p:txBody>
      </p:sp>
      <p:sp>
        <p:nvSpPr>
          <p:cNvPr id="339" name="Если меняется логика, то нужно изменить ее во всех копиях…"/>
          <p:cNvSpPr txBox="1"/>
          <p:nvPr/>
        </p:nvSpPr>
        <p:spPr>
          <a:xfrm>
            <a:off x="390522" y="1466849"/>
            <a:ext cx="8362956" cy="220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меняется логика, то нужно изменить ее во всех копиях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Меньше кода — меньше ошибок и стоимость сопровождения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Самый лучший код этот тот, которого нет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DRY заставляет думать!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Над структурой кода в проекте — что где и как хранить, как переиспользовать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 связаны между собой задачи и решаемые проблемы предметной области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Однако не весь код, что похож на другой нужно обобщать!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DRY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DRY</a:t>
            </a:r>
          </a:p>
        </p:txBody>
      </p:sp>
      <p:sp>
        <p:nvSpPr>
          <p:cNvPr id="342" name="Если меняется логика, то нужно изменить ее во всех копиях…"/>
          <p:cNvSpPr txBox="1"/>
          <p:nvPr/>
        </p:nvSpPr>
        <p:spPr>
          <a:xfrm>
            <a:off x="390522" y="1143000"/>
            <a:ext cx="8362956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меняется логика, то нужно изменить ее во всех копиях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Меньше кода — меньше ошибок и стоимость сопровождения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Самый лучший код этот тот, которого нет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DRY заставляет думать!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Над структурой кода в проекте — что где и как хранить, как переиспользовать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 связаны между собой задачи и решаемые проблемы предметной области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Однако не весь код, что похож на другой нужно обобщать!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Есть техники, позволяющие убрать даже частичное дублирование любых кусков кода, не включая при этом голову, но это не то что нам нужно!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345" name="SOLID…"/>
          <p:cNvSpPr txBox="1"/>
          <p:nvPr/>
        </p:nvSpPr>
        <p:spPr>
          <a:xfrm>
            <a:off x="390991" y="1888617"/>
            <a:ext cx="8362018" cy="13662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SOLID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KISS YAGNI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Coherence &amp; Coupling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DRY</a:t>
            </a:r>
          </a:p>
        </p:txBody>
      </p:sp>
      <p:pic>
        <p:nvPicPr>
          <p:cNvPr id="346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552" y="627533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Доп. темы, если останется врем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Доп. темы, если останется время</a:t>
            </a:r>
          </a:p>
        </p:txBody>
      </p:sp>
      <p:sp>
        <p:nvSpPr>
          <p:cNvPr id="349" name="У переменных должен быть минимальный скоуп переменных,…"/>
          <p:cNvSpPr txBox="1"/>
          <p:nvPr/>
        </p:nvSpPr>
        <p:spPr>
          <a:xfrm>
            <a:off x="390991" y="1726691"/>
            <a:ext cx="8362018" cy="16901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 переменных должен быть минимальный скоуп переменных, </a:t>
            </a:r>
          </a:p>
          <a:p>
            <a:pPr lvl="1" marL="4826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3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инлайните лишние переменные</a:t>
            </a:r>
          </a:p>
          <a:p>
            <a:pPr lvl="1" marL="4826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3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Пользуйтесь блоками {} и extract method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Функция должна легко помещаться в один экран, исключение могут быть, но в этом функции должны быть максимально простыми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Расширяем задачу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Расширяем задачу</a:t>
            </a:r>
          </a:p>
        </p:txBody>
      </p:sp>
      <p:sp>
        <p:nvSpPr>
          <p:cNvPr id="49" name="Добавляем в мир людей. У них есть имена и фамилии…"/>
          <p:cNvSpPr txBox="1"/>
          <p:nvPr/>
        </p:nvSpPr>
        <p:spPr>
          <a:xfrm>
            <a:off x="390522" y="699929"/>
            <a:ext cx="8362956" cy="386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Добавляем в мир людей. У них есть имена и фамилии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хотим, чтобы для них тоже был метод calcAI и возможность вызывать его не зная с кем мы работаем, с человеком или собакой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Вариант 1 — просто унаследоваться от Dog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Human2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Dog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familyName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protected </a:t>
            </a:r>
            <a:r>
              <a:t>Human2(String name, String familyName) {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(name);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familyName </a:t>
            </a:r>
            <a:r>
              <a:t>= familyName;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calcAI()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"looking for a dog to play with"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play() {}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50" name="Человек все таки не собака …"/>
          <p:cNvSpPr txBox="1"/>
          <p:nvPr/>
        </p:nvSpPr>
        <p:spPr>
          <a:xfrm>
            <a:off x="5473323" y="1913202"/>
            <a:ext cx="2792643" cy="3456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just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Человек все таки не собака …</a:t>
            </a:r>
          </a:p>
          <a:p>
            <a:pPr algn="just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Человек все таки не собака …</a:t>
            </a:r>
          </a:p>
        </p:txBody>
      </p:sp>
      <p:sp>
        <p:nvSpPr>
          <p:cNvPr id="51" name="У человека появился лишний метод play"/>
          <p:cNvSpPr txBox="1"/>
          <p:nvPr/>
        </p:nvSpPr>
        <p:spPr>
          <a:xfrm>
            <a:off x="5406445" y="3577885"/>
            <a:ext cx="2926399" cy="6695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just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 человека появился лишний метод play</a:t>
            </a:r>
          </a:p>
          <a:p>
            <a:pPr algn="just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 человека появился лишний метод play</a:t>
            </a:r>
          </a:p>
        </p:txBody>
      </p:sp>
      <p:sp>
        <p:nvSpPr>
          <p:cNvPr id="53" name="Линия"/>
          <p:cNvSpPr/>
          <p:nvPr/>
        </p:nvSpPr>
        <p:spPr>
          <a:xfrm>
            <a:off x="2567313" y="2083011"/>
            <a:ext cx="2868843" cy="1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55" name="Линия"/>
          <p:cNvSpPr/>
          <p:nvPr/>
        </p:nvSpPr>
        <p:spPr>
          <a:xfrm flipV="1">
            <a:off x="2408352" y="3912512"/>
            <a:ext cx="3027804" cy="214684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ольше абстракций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Больше абстракций?</a:t>
            </a:r>
          </a:p>
        </p:txBody>
      </p:sp>
      <p:sp>
        <p:nvSpPr>
          <p:cNvPr id="58" name="Создать третий класс и унаследовать от остальных…"/>
          <p:cNvSpPr txBox="1"/>
          <p:nvPr/>
        </p:nvSpPr>
        <p:spPr>
          <a:xfrm>
            <a:off x="390522" y="1115853"/>
            <a:ext cx="8362956" cy="3028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Создать третий класс и унаследовать от остальных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abstract class  </a:t>
            </a:r>
            <a:r>
              <a:rPr b="0">
                <a:solidFill>
                  <a:srgbClr val="000000"/>
                </a:solidFill>
              </a:rPr>
              <a:t>AIActor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abstract void </a:t>
            </a:r>
            <a:r>
              <a:rPr b="0">
                <a:solidFill>
                  <a:srgbClr val="000000"/>
                </a:solidFill>
              </a:rPr>
              <a:t>calcAI();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Human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AIActor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firstName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familyName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calcAI(){</a:t>
            </a: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"looking for a dog to play with"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abstract class </a:t>
            </a:r>
            <a:r>
              <a:rPr b="0">
                <a:solidFill>
                  <a:srgbClr val="000000"/>
                </a:solidFill>
              </a:rPr>
              <a:t>Dog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AIActor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Больше абстракций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Больше абстракций?</a:t>
            </a:r>
          </a:p>
        </p:txBody>
      </p:sp>
      <p:sp>
        <p:nvSpPr>
          <p:cNvPr id="61" name="Создать третий класс и унаследовать от остальных…"/>
          <p:cNvSpPr txBox="1"/>
          <p:nvPr/>
        </p:nvSpPr>
        <p:spPr>
          <a:xfrm>
            <a:off x="390522" y="1115853"/>
            <a:ext cx="8362956" cy="3028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Создать третий класс и унаследовать от остальных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abstract class  </a:t>
            </a:r>
            <a:r>
              <a:rPr b="0">
                <a:solidFill>
                  <a:srgbClr val="000000"/>
                </a:solidFill>
              </a:rPr>
              <a:t>AIActor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abstract void </a:t>
            </a:r>
            <a:r>
              <a:rPr b="0">
                <a:solidFill>
                  <a:srgbClr val="000000"/>
                </a:solidFill>
              </a:rPr>
              <a:t>calcAI();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Human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AIActor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firstName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familyName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calcAI(){</a:t>
            </a: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"looking for a dog to play with"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abstract class </a:t>
            </a:r>
            <a:r>
              <a:rPr b="0">
                <a:solidFill>
                  <a:srgbClr val="000000"/>
                </a:solidFill>
              </a:rPr>
              <a:t>Dog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AIActor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2" name="У нас может возникнуть необходимость в подобном механизме уже для других методов, а наследоваться мы можем только от одного класса"/>
          <p:cNvSpPr txBox="1"/>
          <p:nvPr/>
        </p:nvSpPr>
        <p:spPr>
          <a:xfrm>
            <a:off x="5515559" y="1265508"/>
            <a:ext cx="3164856" cy="16410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 нас может возникнуть необходимость в подобном механизме уже для других методов, а наследоваться мы можем только от одного класса </a:t>
            </a:r>
          </a:p>
          <a:p>
            <a: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 нас может возникнуть необходимость в подобном механизме уже для других методов, а наследоваться мы можем только от одного класса </a:t>
            </a:r>
          </a:p>
        </p:txBody>
      </p:sp>
      <p:sp>
        <p:nvSpPr>
          <p:cNvPr id="64" name="Линия"/>
          <p:cNvSpPr/>
          <p:nvPr/>
        </p:nvSpPr>
        <p:spPr>
          <a:xfrm>
            <a:off x="3294805" y="2099056"/>
            <a:ext cx="2213630" cy="1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66" name="Линия"/>
          <p:cNvSpPr/>
          <p:nvPr/>
        </p:nvSpPr>
        <p:spPr>
          <a:xfrm flipV="1">
            <a:off x="3170903" y="2095000"/>
            <a:ext cx="2295672" cy="1693484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Интерфей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Интерфейсы</a:t>
            </a:r>
          </a:p>
        </p:txBody>
      </p:sp>
      <p:sp>
        <p:nvSpPr>
          <p:cNvPr id="69" name="В тех случаях, когда нам надо выделить предка без внутреннего состояния, предпочтительнее использовать интерфейсы…"/>
          <p:cNvSpPr txBox="1"/>
          <p:nvPr/>
        </p:nvSpPr>
        <p:spPr>
          <a:xfrm>
            <a:off x="390522" y="1093628"/>
            <a:ext cx="8362956" cy="3073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тех случаях, когда нам надо выделить предка без внутреннего состояния, предпочтительнее использовать интерфейсы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  </a:t>
            </a:r>
            <a:r>
              <a:rPr b="0">
                <a:solidFill>
                  <a:srgbClr val="000000"/>
                </a:solidFill>
              </a:rPr>
              <a:t>AIActor { </a:t>
            </a:r>
            <a:r>
              <a:rPr b="0">
                <a:solidFill>
                  <a:srgbClr val="929292"/>
                </a:solidFill>
              </a:rPr>
              <a:t>// Как вариант, назвать AICalculable, хотя это дело вкуса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void </a:t>
            </a:r>
            <a:r>
              <a:rPr b="0">
                <a:solidFill>
                  <a:srgbClr val="000000"/>
                </a:solidFill>
              </a:rPr>
              <a:t>calcAI();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// implements ничем по сути не отличается от extends, кроме того, что разделяет список интерфейсов от </a:t>
            </a:r>
            <a:endParaRPr b="0"/>
          </a:p>
          <a:p>
            <a:pPr algn="l" defTabSz="241101">
              <a:defRPr sz="10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// списка наследуемых классов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Human </a:t>
            </a:r>
            <a:r>
              <a:t>implements </a:t>
            </a:r>
            <a:r>
              <a:rPr b="0">
                <a:solidFill>
                  <a:srgbClr val="000000"/>
                </a:solidFill>
              </a:rPr>
              <a:t>AIActor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firstName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familyName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calcAI(){</a:t>
            </a:r>
          </a:p>
          <a:p>
            <a:pPr algn="l" defTabSz="241101">
              <a:defRPr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"looking for a dog to play with"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