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коп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12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99" y="80044"/>
            <a:ext cx="720001" cy="475096"/>
          </a:xfrm>
          <a:prstGeom prst="rect">
            <a:avLst/>
          </a:prstGeom>
          <a:ln w="3175">
            <a:miter lim="400000"/>
          </a:ln>
        </p:spPr>
      </p:pic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330" t="14139" r="2400" b="16914"/>
          <a:stretch>
            <a:fillRect/>
          </a:stretch>
        </p:blipFill>
        <p:spPr>
          <a:xfrm>
            <a:off x="41299" y="98028"/>
            <a:ext cx="9036001" cy="4956573"/>
          </a:xfrm>
          <a:prstGeom prst="rect">
            <a:avLst/>
          </a:prstGeom>
          <a:ln w="3175">
            <a:miter lim="400000"/>
          </a:ln>
        </p:spPr>
      </p:pic>
      <p:pic>
        <p:nvPicPr>
          <p:cNvPr id="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0" t="17833" r="0" b="36320"/>
          <a:stretch>
            <a:fillRect/>
          </a:stretch>
        </p:blipFill>
        <p:spPr>
          <a:xfrm>
            <a:off x="5292080" y="411502"/>
            <a:ext cx="3600001" cy="416712"/>
          </a:xfrm>
          <a:prstGeom prst="rect">
            <a:avLst/>
          </a:prstGeom>
          <a:ln w="3175">
            <a:miter lim="400000"/>
          </a:ln>
        </p:spPr>
      </p:pic>
      <p:sp>
        <p:nvSpPr>
          <p:cNvPr id="4" name="Обобщенное программирование"/>
          <p:cNvSpPr txBox="1"/>
          <p:nvPr/>
        </p:nvSpPr>
        <p:spPr>
          <a:xfrm>
            <a:off x="1095451" y="2199227"/>
            <a:ext cx="6927748" cy="7450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243378">
              <a:defRPr b="0" sz="3318">
                <a:solidFill>
                  <a:srgbClr val="0E723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Обобщенное программирование</a:t>
            </a: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645294" y="133945"/>
            <a:ext cx="5853412" cy="11385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1645294" y="1366242"/>
            <a:ext cx="5853412" cy="33151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4480585" y="4902398"/>
            <a:ext cx="179258" cy="177632"/>
          </a:xfrm>
          <a:prstGeom prst="rect">
            <a:avLst/>
          </a:prstGeom>
          <a:ln w="3175">
            <a:miter lim="400000"/>
          </a:ln>
        </p:spPr>
        <p:txBody>
          <a:bodyPr wrap="none" lIns="26789" tIns="26789" rIns="26789" bIns="26789">
            <a:spAutoFit/>
          </a:bodyPr>
          <a:lstStyle>
            <a:lvl1pPr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1pPr>
      <a:lvl2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2pPr>
      <a:lvl3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3pPr>
      <a:lvl4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4pPr>
      <a:lvl5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5pPr>
      <a:lvl6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6pPr>
      <a:lvl7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7pPr>
      <a:lvl8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8pPr>
      <a:lvl9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9pPr>
    </p:titleStyle>
    <p:bodyStyle>
      <a:lvl1pPr marL="208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652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097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541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986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430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875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319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764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Стирание типов и ограничения. Ответ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Стирание типов и ограничения. Ответы</a:t>
            </a:r>
          </a:p>
        </p:txBody>
      </p:sp>
      <p:sp>
        <p:nvSpPr>
          <p:cNvPr id="59" name="Ограничения на параметризированные типы в аргументах функции…"/>
          <p:cNvSpPr txBox="1"/>
          <p:nvPr/>
        </p:nvSpPr>
        <p:spPr>
          <a:xfrm>
            <a:off x="390522" y="965200"/>
            <a:ext cx="8362956" cy="321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Ограничения на параметризированные типы в аргументах функции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Task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run (Callable task){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run (Callable task){ } // Упс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Применение instanceOf к параметризированным типам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if</a:t>
            </a:r>
            <a:r>
              <a:t>(o </a:t>
            </a:r>
            <a:r>
              <a:rPr b="1">
                <a:solidFill>
                  <a:srgbClr val="011480"/>
                </a:solidFill>
              </a:rPr>
              <a:t>instanceof </a:t>
            </a:r>
            <a:r>
              <a:t>List){</a:t>
            </a:r>
          </a:p>
          <a:p>
            <a:pPr algn="l" defTabSz="241101">
              <a:defRPr sz="15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"Do something"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if</a:t>
            </a:r>
            <a:r>
              <a:t>(o </a:t>
            </a:r>
            <a:r>
              <a:rPr b="1">
                <a:solidFill>
                  <a:srgbClr val="011480"/>
                </a:solidFill>
              </a:rPr>
              <a:t>instanceof </a:t>
            </a:r>
            <a:r>
              <a:t>List){ // Упс</a:t>
            </a:r>
          </a:p>
          <a:p>
            <a:pPr algn="l" defTabSz="241101">
              <a:defRPr sz="15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"Do another»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тирание типов и ограни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Стирание типов и ограничения</a:t>
            </a:r>
          </a:p>
        </p:txBody>
      </p:sp>
      <p:sp>
        <p:nvSpPr>
          <p:cNvPr id="62" name="Инстанциирование массива параметризированных типов…"/>
          <p:cNvSpPr txBox="1"/>
          <p:nvPr/>
        </p:nvSpPr>
        <p:spPr>
          <a:xfrm>
            <a:off x="390522" y="1782795"/>
            <a:ext cx="8362956" cy="1612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Инстанциирование массива параметризированных типов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List&lt;String&gt;[] table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ArrayList&lt;String&gt;[</a:t>
            </a:r>
            <a:r>
              <a:rPr>
                <a:solidFill>
                  <a:srgbClr val="0432FF"/>
                </a:solidFill>
              </a:rPr>
              <a:t>10</a:t>
            </a:r>
            <a:r>
              <a:t>];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Инстанциирование дженериков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1999D"/>
                </a:solidFill>
              </a:rPr>
              <a:t>T </a:t>
            </a:r>
            <a:r>
              <a:t>obj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Стирание типов и ограничения. Ответ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Стирание типов и ограничения. Ответы</a:t>
            </a:r>
          </a:p>
        </p:txBody>
      </p:sp>
      <p:sp>
        <p:nvSpPr>
          <p:cNvPr id="65" name="Инстанциирование массива параметризированных типов (пример Heap Pollution)…"/>
          <p:cNvSpPr txBox="1"/>
          <p:nvPr/>
        </p:nvSpPr>
        <p:spPr>
          <a:xfrm>
            <a:off x="390522" y="1104900"/>
            <a:ext cx="8362956" cy="2933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Инстанциирование массива параметризированных типов (пример Heap Pollution)</a:t>
            </a:r>
          </a:p>
          <a:p>
            <a:pPr algn="l" defTabSz="241101">
              <a:lnSpc>
                <a:spcPct val="150000"/>
              </a:lnSpc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List[] table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ArrayList[</a:t>
            </a:r>
            <a:r>
              <a:rPr>
                <a:solidFill>
                  <a:srgbClr val="0432FF"/>
                </a:solidFill>
              </a:rPr>
              <a:t>10]</a:t>
            </a:r>
            <a:r>
              <a:t>;</a:t>
            </a:r>
          </a:p>
          <a:p>
            <a:pPr algn="l" defTabSz="241101">
              <a:lnSpc>
                <a:spcPct val="150000"/>
              </a:lnSpc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final </a:t>
            </a:r>
            <a:r>
              <a:t>Object[] b = arg; // Вполне легально</a:t>
            </a:r>
          </a:p>
          <a:p>
            <a:pPr algn="l" defTabSz="241101">
              <a:lnSpc>
                <a:spcPct val="150000"/>
              </a:lnSpc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b[</a:t>
            </a:r>
            <a:r>
              <a:rPr>
                <a:solidFill>
                  <a:srgbClr val="0432FF"/>
                </a:solidFill>
              </a:rPr>
              <a:t>0</a:t>
            </a:r>
            <a:r>
              <a:t>] = Collections.</a:t>
            </a:r>
            <a:r>
              <a:rPr i="1"/>
              <a:t>singletonList</a:t>
            </a:r>
            <a:r>
              <a:t>(</a:t>
            </a:r>
            <a:r>
              <a:rPr b="1">
                <a:solidFill>
                  <a:srgbClr val="018001"/>
                </a:solidFill>
              </a:rPr>
              <a:t>"Hell yeah"</a:t>
            </a:r>
            <a:r>
              <a:t>);</a:t>
            </a:r>
          </a:p>
          <a:p>
            <a:pPr algn="l" defTabSz="241101">
              <a:lnSpc>
                <a:spcPct val="150000"/>
              </a:lnSpc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Integer integer = arg[</a:t>
            </a:r>
            <a:r>
              <a:rPr>
                <a:solidFill>
                  <a:srgbClr val="0432FF"/>
                </a:solidFill>
              </a:rPr>
              <a:t>0</a:t>
            </a:r>
            <a:r>
              <a:t>].get(</a:t>
            </a:r>
            <a:r>
              <a:rPr>
                <a:solidFill>
                  <a:srgbClr val="0432FF"/>
                </a:solidFill>
              </a:rPr>
              <a:t>0</a:t>
            </a:r>
            <a:r>
              <a:t>); </a:t>
            </a:r>
            <a:r>
              <a:rPr i="1">
                <a:solidFill>
                  <a:srgbClr val="808080"/>
                </a:solidFill>
              </a:rPr>
              <a:t>// Упс</a:t>
            </a:r>
            <a:endParaRPr i="1">
              <a:solidFill>
                <a:srgbClr val="808080"/>
              </a:solidFill>
            </a:endParaR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Heap Pollution — ситуация когда переменная параметризованного типа ссылаться на не параметризованный объект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Инстанциирование дженериков </a:t>
            </a:r>
          </a:p>
          <a:p>
            <a: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21999D"/>
                </a:solidFill>
              </a:rPr>
              <a:t>Object </a:t>
            </a:r>
            <a:r>
              <a:t>obj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Object(); // Явно не то что мы хотели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Стирание типов и ограни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Стирание типов и ограничения</a:t>
            </a:r>
          </a:p>
        </p:txBody>
      </p:sp>
      <p:sp>
        <p:nvSpPr>
          <p:cNvPr id="68" name="Это еще не все…"/>
          <p:cNvSpPr txBox="1"/>
          <p:nvPr/>
        </p:nvSpPr>
        <p:spPr>
          <a:xfrm>
            <a:off x="390522" y="1374775"/>
            <a:ext cx="8362956" cy="2393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Это еще не все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Статичные переменные обобщенного типа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Window&lt;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&gt;{</a:t>
            </a:r>
          </a:p>
          <a:p>
            <a:pPr algn="l" defTabSz="241101">
              <a:defRPr b="0" i="1" sz="15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011480"/>
                </a:solidFill>
              </a:rPr>
              <a:t>static </a:t>
            </a:r>
            <a:r>
              <a:rPr i="0">
                <a:solidFill>
                  <a:srgbClr val="21999D"/>
                </a:solidFill>
              </a:rPr>
              <a:t>T </a:t>
            </a:r>
            <a:r>
              <a:t>globalHandler</a:t>
            </a:r>
            <a:r>
              <a:rPr i="0">
                <a:solidFill>
                  <a:srgbClr val="000000"/>
                </a:solidFill>
              </a:rPr>
              <a:t>;</a:t>
            </a:r>
            <a:endParaRPr i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Исключения обобщенного типа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MyEx&lt;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Exception{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Стирание типов и ограни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Стирание типов и ограничения</a:t>
            </a:r>
          </a:p>
        </p:txBody>
      </p:sp>
      <p:sp>
        <p:nvSpPr>
          <p:cNvPr id="71" name="Статичные переменные обобщенного типа…"/>
          <p:cNvSpPr txBox="1"/>
          <p:nvPr/>
        </p:nvSpPr>
        <p:spPr>
          <a:xfrm>
            <a:off x="390522" y="1368131"/>
            <a:ext cx="8362956" cy="2914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Статичные переменные обобщенного типа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Window&lt;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&gt;{</a:t>
            </a:r>
          </a:p>
          <a:p>
            <a:pPr algn="l" defTabSz="241101">
              <a:defRPr b="0" i="1" sz="15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011480"/>
                </a:solidFill>
              </a:rPr>
              <a:t>static </a:t>
            </a:r>
            <a:r>
              <a:rPr i="0">
                <a:solidFill>
                  <a:srgbClr val="21999D"/>
                </a:solidFill>
              </a:rPr>
              <a:t>T </a:t>
            </a:r>
            <a:r>
              <a:t>globalHandler</a:t>
            </a:r>
            <a:r>
              <a:rPr i="0">
                <a:solidFill>
                  <a:srgbClr val="000000"/>
                </a:solidFill>
              </a:rPr>
              <a:t>; // Конкретный дженерик привязан к объекту, а не к классу</a:t>
            </a:r>
            <a:endParaRPr i="0">
              <a:solidFill>
                <a:srgbClr val="000000"/>
              </a:solidFill>
            </a:endParaRPr>
          </a:p>
          <a:p>
            <a:pPr algn="l" defTabSz="241101">
              <a:lnSpc>
                <a:spcPct val="150000"/>
              </a:lnSpc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Исключения обобщенного типа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sz="1500">
                <a:solidFill>
                  <a:srgbClr val="01148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2" name="try{…"/>
          <p:cNvSpPr txBox="1"/>
          <p:nvPr/>
        </p:nvSpPr>
        <p:spPr>
          <a:xfrm>
            <a:off x="412090" y="3059472"/>
            <a:ext cx="3162927" cy="16537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 b="0">
                <a:solidFill>
                  <a:srgbClr val="000000"/>
                </a:solidFill>
              </a:rPr>
              <a:t>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(MyEx&lt;String&gt; ex){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foo</a:t>
            </a:r>
            <a:r>
              <a:t>();   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(MyEx&lt;Integer&gt; ex){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boo</a:t>
            </a:r>
            <a:r>
              <a:t>();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3" name="try{…"/>
          <p:cNvSpPr txBox="1"/>
          <p:nvPr/>
        </p:nvSpPr>
        <p:spPr>
          <a:xfrm>
            <a:off x="5702387" y="3059472"/>
            <a:ext cx="2130712" cy="16537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 b="0">
                <a:solidFill>
                  <a:srgbClr val="000000"/>
                </a:solidFill>
              </a:rPr>
              <a:t>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(MyEx ex){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foo</a:t>
            </a:r>
            <a:r>
              <a:t>();   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(MyEx ex){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boo</a:t>
            </a:r>
            <a:r>
              <a:t>();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4" name="Стрелка"/>
          <p:cNvSpPr/>
          <p:nvPr/>
        </p:nvSpPr>
        <p:spPr>
          <a:xfrm>
            <a:off x="3810788" y="3719850"/>
            <a:ext cx="1655828" cy="333023"/>
          </a:xfrm>
          <a:prstGeom prst="rightArrow">
            <a:avLst>
              <a:gd name="adj1" fmla="val 27510"/>
              <a:gd name="adj2" fmla="val 127126"/>
            </a:avLst>
          </a:prstGeom>
          <a:solidFill>
            <a:schemeClr val="accent3">
              <a:hueOff val="914337"/>
              <a:satOff val="31515"/>
              <a:lumOff val="-30790"/>
            </a:schemeClr>
          </a:solidFill>
          <a:ln w="3175">
            <a:miter lim="400000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Стирание типов и ограни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Стирание типов и ограничения</a:t>
            </a:r>
          </a:p>
        </p:txBody>
      </p:sp>
      <p:sp>
        <p:nvSpPr>
          <p:cNvPr id="77" name="Примитивы не могут быть аргументами обобщенных типов (скоро исправят)…"/>
          <p:cNvSpPr txBox="1"/>
          <p:nvPr/>
        </p:nvSpPr>
        <p:spPr>
          <a:xfrm>
            <a:off x="390522" y="1431925"/>
            <a:ext cx="8362956" cy="2279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Примитивы не могут быть аргументами обобщенных типов (скоро исправят)</a:t>
            </a:r>
          </a:p>
          <a:p>
            <a:pPr algn="l" defTabSz="241101">
              <a:lnSpc>
                <a:spcPct val="150000"/>
              </a:lnSpc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Reference&lt;</a:t>
            </a:r>
            <a:r>
              <a:rPr b="1">
                <a:solidFill>
                  <a:srgbClr val="011480"/>
                </a:solidFill>
              </a:rPr>
              <a:t>int</a:t>
            </a:r>
            <a:r>
              <a:t>&gt; ref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Reference&lt;&gt;();</a:t>
            </a:r>
          </a:p>
          <a:p>
            <a:pPr algn="l" defTabSz="241101">
              <a:lnSpc>
                <a:spcPct val="150000"/>
              </a:lnSpc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Нельзя делать перечисления generic-ами, однако можно делать имплиментировать параметризированные интерфейсы (достойных причин не знаю)</a:t>
            </a:r>
          </a:p>
          <a:p>
            <a:pPr algn="l" defTabSz="241101">
              <a:lnSpc>
                <a:spcPct val="150000"/>
              </a:lnSpc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enum </a:t>
            </a:r>
            <a:r>
              <a:t>TypedEnum&lt;T&gt; </a:t>
            </a:r>
            <a:r>
              <a:rPr b="1">
                <a:solidFill>
                  <a:srgbClr val="011480"/>
                </a:solidFill>
              </a:rPr>
              <a:t>implements </a:t>
            </a:r>
            <a:r>
              <a:t>Comparable&lt;T&gt; { </a:t>
            </a:r>
            <a:r>
              <a:rPr>
                <a:solidFill>
                  <a:srgbClr val="5E5E5E"/>
                </a:solidFill>
              </a:rPr>
              <a:t>// Нельзя </a:t>
            </a:r>
          </a:p>
          <a:p>
            <a:pPr algn="l" defTabSz="241101">
              <a:lnSpc>
                <a:spcPct val="150000"/>
              </a:lnSpc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enum </a:t>
            </a:r>
            <a:r>
              <a:t>TypedEnum </a:t>
            </a:r>
            <a:r>
              <a:rPr b="1">
                <a:solidFill>
                  <a:srgbClr val="011480"/>
                </a:solidFill>
              </a:rPr>
              <a:t>implements </a:t>
            </a:r>
            <a:r>
              <a:t>Comparable&lt;TypedEnum&gt; { </a:t>
            </a:r>
            <a:r>
              <a:rPr>
                <a:solidFill>
                  <a:srgbClr val="5E5E5E"/>
                </a:solidFill>
              </a:rPr>
              <a:t>// Можно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Стирание типов и ограни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Стирание типов и ограничения</a:t>
            </a:r>
          </a:p>
        </p:txBody>
      </p:sp>
      <p:sp>
        <p:nvSpPr>
          <p:cNvPr id="80" name="А что будет в этом случае? Ведь если после стирания Reference#setRef станет принимать Object, то IntCountReference#setRef уже не будет перезаписывать родительский метод. Как же полиморфизм, ссылка на super?…"/>
          <p:cNvSpPr txBox="1"/>
          <p:nvPr/>
        </p:nvSpPr>
        <p:spPr>
          <a:xfrm>
            <a:off x="390522" y="699928"/>
            <a:ext cx="8362956" cy="4343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03200" indent="-203200" algn="l" defTabSz="241101"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А что будет в этом случае? Ведь если после стирания Reference#setRef станет принимать Object, то IntCountReference#setRef уже не будет перезаписывать родительский метод. Как же полиморфизм, ссылка на super?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Reference&lt;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66187A"/>
                </a:solidFill>
              </a:rPr>
              <a:t>obj</a:t>
            </a:r>
            <a:r>
              <a:t>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setRef(</a:t>
            </a:r>
            <a:r>
              <a:rPr>
                <a:solidFill>
                  <a:srgbClr val="21999D"/>
                </a:solidFill>
              </a:rPr>
              <a:t>T </a:t>
            </a:r>
            <a:r>
              <a:t>obj){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obj </a:t>
            </a:r>
            <a:r>
              <a:t>= obj;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IntCountReference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Reference&lt;Integer&gt;{</a:t>
            </a:r>
          </a:p>
          <a:p>
            <a:pPr algn="l" defTabSz="241101">
              <a:defRPr sz="15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int </a:t>
            </a:r>
            <a:r>
              <a:t>setCount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b="0">
                <a:solidFill>
                  <a:srgbClr val="0432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setRef(Integer obj){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.setRef(obj);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66187A"/>
                </a:solidFill>
              </a:rPr>
              <a:t>setCount</a:t>
            </a:r>
            <a:r>
              <a:t>++;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Стирание типов и ограни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Стирание типов и ограничения</a:t>
            </a:r>
          </a:p>
        </p:txBody>
      </p:sp>
      <p:sp>
        <p:nvSpPr>
          <p:cNvPr id="83" name="В этом случае компилятор генерирует т.н. Bridge-метод и все становится хорошо…"/>
          <p:cNvSpPr txBox="1"/>
          <p:nvPr/>
        </p:nvSpPr>
        <p:spPr>
          <a:xfrm>
            <a:off x="390522" y="699928"/>
            <a:ext cx="8362956" cy="3708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03200" indent="-203200" algn="l" defTabSz="241101"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В этом случае компилятор генерирует т.н. Bridge-метод и все становится хорошо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IntCountReference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Reference&lt;Integer&gt;{</a:t>
            </a:r>
          </a:p>
          <a:p>
            <a:pPr algn="l" defTabSz="241101">
              <a:defRPr sz="15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int </a:t>
            </a:r>
            <a:r>
              <a:t>setCount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b="0">
                <a:solidFill>
                  <a:srgbClr val="0432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setRef(Integer obj){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.setRef(obj);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66187A"/>
                </a:solidFill>
              </a:rPr>
              <a:t>setCount</a:t>
            </a:r>
            <a:r>
              <a:t>++;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setRef(Object obj){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setRef((Integer)obj);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авила именова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Правила именования </a:t>
            </a:r>
          </a:p>
        </p:txBody>
      </p:sp>
      <p:sp>
        <p:nvSpPr>
          <p:cNvPr id="86" name="Стандартные случаи…"/>
          <p:cNvSpPr txBox="1"/>
          <p:nvPr/>
        </p:nvSpPr>
        <p:spPr>
          <a:xfrm>
            <a:off x="390522" y="1217453"/>
            <a:ext cx="8362956" cy="29781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Стандартные случаи</a:t>
            </a:r>
          </a:p>
          <a:p>
            <a:pPr algn="l" defTabSz="241101">
              <a:defRPr b="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interface </a:t>
            </a:r>
            <a:r>
              <a:rPr>
                <a:solidFill>
                  <a:srgbClr val="000000"/>
                </a:solidFill>
              </a:rPr>
              <a:t>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&gt;{</a:t>
            </a:r>
            <a:endParaRPr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add(</a:t>
            </a:r>
            <a:r>
              <a:rPr>
                <a:solidFill>
                  <a:srgbClr val="21999D"/>
                </a:solidFill>
              </a:rPr>
              <a:t>T </a:t>
            </a:r>
            <a:r>
              <a:t>obj);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interface </a:t>
            </a:r>
            <a:r>
              <a:rPr b="0">
                <a:solidFill>
                  <a:srgbClr val="000000"/>
                </a:solidFill>
              </a:rPr>
              <a:t>Map&lt;</a:t>
            </a:r>
            <a:r>
              <a:rPr b="0">
                <a:solidFill>
                  <a:srgbClr val="21999D"/>
                </a:solidFill>
              </a:rPr>
              <a:t>K</a:t>
            </a:r>
            <a:r>
              <a:rPr b="0">
                <a:solidFill>
                  <a:srgbClr val="000000"/>
                </a:solidFill>
              </a:rPr>
              <a:t>,</a:t>
            </a:r>
            <a:r>
              <a:rPr b="0">
                <a:solidFill>
                  <a:srgbClr val="21999D"/>
                </a:solidFill>
              </a:rPr>
              <a:t>V</a:t>
            </a:r>
            <a:r>
              <a:rPr b="0">
                <a:solidFill>
                  <a:srgbClr val="000000"/>
                </a:solidFill>
              </a:rPr>
              <a:t>&gt;{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put(</a:t>
            </a:r>
            <a:r>
              <a:rPr>
                <a:solidFill>
                  <a:srgbClr val="21999D"/>
                </a:solidFill>
              </a:rPr>
              <a:t>K </a:t>
            </a:r>
            <a:r>
              <a:t>key, </a:t>
            </a:r>
            <a:r>
              <a:rPr>
                <a:solidFill>
                  <a:srgbClr val="21999D"/>
                </a:solidFill>
              </a:rPr>
              <a:t>V </a:t>
            </a:r>
            <a:r>
              <a:t>value);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Редкий случай, если следовать naming conventions</a:t>
            </a:r>
          </a:p>
          <a:p>
            <a:pPr algn="l" defTabSz="241101">
              <a:defRPr b="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public interface </a:t>
            </a:r>
            <a:r>
              <a:rPr>
                <a:solidFill>
                  <a:srgbClr val="000000"/>
                </a:solidFill>
              </a:rPr>
              <a:t>BaseStream&lt;</a:t>
            </a:r>
            <a:r>
              <a:rPr>
                <a:solidFill>
                  <a:srgbClr val="21999D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21999D"/>
                </a:solidFill>
              </a:rPr>
              <a:t>S </a:t>
            </a:r>
            <a:r>
              <a:rPr b="1"/>
              <a:t>extends </a:t>
            </a:r>
            <a:r>
              <a:rPr>
                <a:solidFill>
                  <a:srgbClr val="000000"/>
                </a:solidFill>
              </a:rPr>
              <a:t>BaseStream&lt;</a:t>
            </a:r>
            <a:r>
              <a:rPr>
                <a:solidFill>
                  <a:srgbClr val="21999D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21999D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&gt;&gt;</a:t>
            </a:r>
            <a:endParaRPr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Тот же случай, если думать своей головой</a:t>
            </a:r>
          </a:p>
          <a:p>
            <a:pPr algn="l" defTabSz="241101">
              <a:defRPr b="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public interface </a:t>
            </a:r>
            <a:r>
              <a:rPr>
                <a:solidFill>
                  <a:srgbClr val="000000"/>
                </a:solidFill>
              </a:rPr>
              <a:t>BaseStream&lt;</a:t>
            </a:r>
            <a:r>
              <a:rPr>
                <a:solidFill>
                  <a:srgbClr val="21999D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21999D"/>
                </a:solidFill>
              </a:rPr>
              <a:t>ResultStream </a:t>
            </a:r>
            <a:r>
              <a:rPr b="1"/>
              <a:t>extends </a:t>
            </a:r>
            <a:r>
              <a:rPr>
                <a:solidFill>
                  <a:srgbClr val="000000"/>
                </a:solidFill>
              </a:rPr>
              <a:t>BaseStream&lt;</a:t>
            </a:r>
            <a:r>
              <a:rPr>
                <a:solidFill>
                  <a:srgbClr val="21999D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21999D"/>
                </a:solidFill>
              </a:rPr>
              <a:t>ResultStream</a:t>
            </a:r>
            <a:r>
              <a:rPr>
                <a:solidFill>
                  <a:srgbClr val="000000"/>
                </a:solidFill>
              </a:rPr>
              <a:t>&gt;&gt;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Дженерики на классе и методах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Дженерики на классе и методах</a:t>
            </a:r>
          </a:p>
        </p:txBody>
      </p:sp>
      <p:sp>
        <p:nvSpPr>
          <p:cNvPr id="89" name="public class Container&lt;T&gt; {…"/>
          <p:cNvSpPr txBox="1"/>
          <p:nvPr/>
        </p:nvSpPr>
        <p:spPr>
          <a:xfrm>
            <a:off x="390678" y="687420"/>
            <a:ext cx="8362644" cy="411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public class </a:t>
            </a:r>
            <a:r>
              <a:rPr>
                <a:solidFill>
                  <a:srgbClr val="000000"/>
                </a:solidFill>
              </a:rPr>
              <a:t>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&gt; {</a:t>
            </a:r>
          </a:p>
          <a:p>
            <a:pPr algn="l" defTabSz="241101">
              <a:defRPr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final </a:t>
            </a:r>
            <a:r>
              <a:rPr b="0">
                <a:solidFill>
                  <a:srgbClr val="000000"/>
                </a:solidFill>
              </a:rPr>
              <a:t>Collection&lt;</a:t>
            </a:r>
            <a:r>
              <a:rPr b="0">
                <a:solidFill>
                  <a:srgbClr val="21999D"/>
                </a:solidFill>
              </a:rPr>
              <a:t>T</a:t>
            </a:r>
            <a:r>
              <a:rPr b="0">
                <a:solidFill>
                  <a:srgbClr val="000000"/>
                </a:solidFill>
              </a:rPr>
              <a:t>&gt; </a:t>
            </a:r>
            <a:r>
              <a:rPr>
                <a:solidFill>
                  <a:srgbClr val="66187A"/>
                </a:solidFill>
              </a:rPr>
              <a:t>elements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add(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rPr>
                <a:solidFill>
                  <a:srgbClr val="21999D"/>
                </a:solidFill>
              </a:rPr>
              <a:t>T </a:t>
            </a:r>
            <a:r>
              <a:t>element){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66187A"/>
                </a:solidFill>
              </a:rPr>
              <a:t>elements</a:t>
            </a:r>
            <a:r>
              <a:t>.add(element);</a:t>
            </a:r>
          </a:p>
          <a:p>
            <a:pPr algn="l" defTabSz="241101">
              <a:defRPr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V</a:t>
            </a:r>
            <a:r>
              <a:t>&gt; Container&lt;</a:t>
            </a:r>
            <a:r>
              <a:rPr>
                <a:solidFill>
                  <a:srgbClr val="21999D"/>
                </a:solidFill>
              </a:rPr>
              <a:t>V</a:t>
            </a:r>
            <a:r>
              <a:t>&gt; convert(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Function&lt;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, </a:t>
            </a:r>
            <a:r>
              <a:rPr>
                <a:solidFill>
                  <a:srgbClr val="21999D"/>
                </a:solidFill>
              </a:rPr>
              <a:t>V</a:t>
            </a:r>
            <a:r>
              <a:t>&gt; converter){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new </a:t>
            </a:r>
            <a:r>
              <a:t>Container&lt;&gt;(</a:t>
            </a:r>
          </a:p>
          <a:p>
            <a:pPr indent="1016000"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elements</a:t>
            </a:r>
            <a:r>
              <a:t>.stream().map(converter).collect(Collectors.</a:t>
            </a:r>
            <a:r>
              <a:rPr i="1"/>
              <a:t>toList</a:t>
            </a:r>
            <a:r>
              <a:t>())</a:t>
            </a:r>
          </a:p>
          <a:p>
            <a:pPr indent="762000"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);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createEmpty(){ </a:t>
            </a:r>
          </a:p>
          <a:p>
            <a:pPr lvl="1" indent="762000"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return new </a:t>
            </a:r>
            <a:r>
              <a:t>Container&lt;&gt;(Collections.</a:t>
            </a:r>
            <a:r>
              <a:rPr i="1"/>
              <a:t>emptyList</a:t>
            </a:r>
            <a:r>
              <a:t>());</a:t>
            </a:r>
          </a:p>
          <a:p>
            <a:pPr lvl="1" indent="381000"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private </a:t>
            </a:r>
            <a:r>
              <a:t>Container(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Collection&lt;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elements) {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elements </a:t>
            </a:r>
            <a:r>
              <a:t>= elements;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чем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Зачем</a:t>
            </a:r>
          </a:p>
        </p:txBody>
      </p:sp>
      <p:sp>
        <p:nvSpPr>
          <p:cNvPr id="34" name="В чем проблема этого интерфейса ?…"/>
          <p:cNvSpPr txBox="1"/>
          <p:nvPr/>
        </p:nvSpPr>
        <p:spPr>
          <a:xfrm>
            <a:off x="390522" y="1762125"/>
            <a:ext cx="8362956" cy="1619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чем проблема этого интерфейса ?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interface </a:t>
            </a:r>
            <a:r>
              <a:rPr b="0">
                <a:solidFill>
                  <a:srgbClr val="000000"/>
                </a:solidFill>
              </a:rPr>
              <a:t>Stack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Object pop();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push(Object obj);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ublic class Container&lt;T&gt; {…"/>
          <p:cNvSpPr txBox="1"/>
          <p:nvPr/>
        </p:nvSpPr>
        <p:spPr>
          <a:xfrm>
            <a:off x="390678" y="687420"/>
            <a:ext cx="8362644" cy="411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public class </a:t>
            </a:r>
            <a:r>
              <a:rPr>
                <a:solidFill>
                  <a:srgbClr val="000000"/>
                </a:solidFill>
              </a:rPr>
              <a:t>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&gt; {</a:t>
            </a:r>
          </a:p>
          <a:p>
            <a:pPr algn="l" defTabSz="241101">
              <a:defRPr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final </a:t>
            </a:r>
            <a:r>
              <a:rPr b="0">
                <a:solidFill>
                  <a:srgbClr val="000000"/>
                </a:solidFill>
              </a:rPr>
              <a:t>Collection&lt;</a:t>
            </a:r>
            <a:r>
              <a:rPr b="0">
                <a:solidFill>
                  <a:srgbClr val="21999D"/>
                </a:solidFill>
              </a:rPr>
              <a:t>T</a:t>
            </a:r>
            <a:r>
              <a:rPr b="0">
                <a:solidFill>
                  <a:srgbClr val="000000"/>
                </a:solidFill>
              </a:rPr>
              <a:t>&gt; </a:t>
            </a:r>
            <a:r>
              <a:rPr>
                <a:solidFill>
                  <a:srgbClr val="66187A"/>
                </a:solidFill>
              </a:rPr>
              <a:t>elements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add(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rPr>
                <a:solidFill>
                  <a:srgbClr val="21999D"/>
                </a:solidFill>
              </a:rPr>
              <a:t>T </a:t>
            </a:r>
            <a:r>
              <a:t>element){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66187A"/>
                </a:solidFill>
              </a:rPr>
              <a:t>elements</a:t>
            </a:r>
            <a:r>
              <a:t>.add(element);</a:t>
            </a:r>
          </a:p>
          <a:p>
            <a:pPr algn="l" defTabSz="241101">
              <a:defRPr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return this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V</a:t>
            </a:r>
            <a:r>
              <a:t>&gt; Container&lt;</a:t>
            </a:r>
            <a:r>
              <a:rPr>
                <a:solidFill>
                  <a:srgbClr val="21999D"/>
                </a:solidFill>
              </a:rPr>
              <a:t>V</a:t>
            </a:r>
            <a:r>
              <a:t>&gt; convert(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Function&lt;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, </a:t>
            </a:r>
            <a:r>
              <a:rPr>
                <a:solidFill>
                  <a:srgbClr val="21999D"/>
                </a:solidFill>
              </a:rPr>
              <a:t>V</a:t>
            </a:r>
            <a:r>
              <a:t>&gt; converter){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new </a:t>
            </a:r>
            <a:r>
              <a:t>Container&lt;&gt;(</a:t>
            </a:r>
          </a:p>
          <a:p>
            <a:pPr indent="1016000"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elements</a:t>
            </a:r>
            <a:r>
              <a:t>.stream().map(converter).collect(Collectors.</a:t>
            </a:r>
            <a:r>
              <a:rPr i="1"/>
              <a:t>toList</a:t>
            </a:r>
            <a:r>
              <a:t>())</a:t>
            </a:r>
          </a:p>
          <a:p>
            <a:pPr indent="762000"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);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createEmpty(){ </a:t>
            </a:r>
          </a:p>
          <a:p>
            <a:pPr lvl="1" indent="762000"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return new </a:t>
            </a:r>
            <a:r>
              <a:t>Container&lt;&gt;(Collections.</a:t>
            </a:r>
            <a:r>
              <a:rPr i="1"/>
              <a:t>emptyList</a:t>
            </a:r>
            <a:r>
              <a:t>());</a:t>
            </a:r>
          </a:p>
          <a:p>
            <a:pPr lvl="1" indent="381000"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private </a:t>
            </a:r>
            <a:r>
              <a:t>Container(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Collection&lt;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elements) {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elements </a:t>
            </a:r>
            <a:r>
              <a:t>= elements;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92" name="Дженерики на классе и методах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Дженерики на классе и методах</a:t>
            </a:r>
          </a:p>
        </p:txBody>
      </p:sp>
      <p:sp>
        <p:nvSpPr>
          <p:cNvPr id="93" name="Используется дженерик класса потому что это должен быть один и тот же тип"/>
          <p:cNvSpPr txBox="1"/>
          <p:nvPr/>
        </p:nvSpPr>
        <p:spPr>
          <a:xfrm>
            <a:off x="5532347" y="649583"/>
            <a:ext cx="3377806" cy="4809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Используется дженерик класса потому что это должен быть один и тот же тип</a:t>
            </a:r>
          </a:p>
          <a:p>
            <a: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Используется дженерик класса потому что это должен быть один и тот же тип</a:t>
            </a:r>
          </a:p>
        </p:txBody>
      </p:sp>
      <p:sp>
        <p:nvSpPr>
          <p:cNvPr id="95" name="Линия"/>
          <p:cNvSpPr/>
          <p:nvPr/>
        </p:nvSpPr>
        <p:spPr>
          <a:xfrm>
            <a:off x="3337207" y="829340"/>
            <a:ext cx="2187963" cy="34153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97" name="Линия"/>
          <p:cNvSpPr/>
          <p:nvPr/>
        </p:nvSpPr>
        <p:spPr>
          <a:xfrm flipV="1">
            <a:off x="3788864" y="875293"/>
            <a:ext cx="1752891" cy="110201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99" name="Линия"/>
          <p:cNvSpPr/>
          <p:nvPr/>
        </p:nvSpPr>
        <p:spPr>
          <a:xfrm flipV="1">
            <a:off x="4235889" y="891109"/>
            <a:ext cx="1268258" cy="448193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100" name="Статичные методы не имеют доступа к дженерику объекта, поэтому им надо задавать свой дженерик."/>
          <p:cNvSpPr txBox="1"/>
          <p:nvPr/>
        </p:nvSpPr>
        <p:spPr>
          <a:xfrm>
            <a:off x="5456723" y="3798141"/>
            <a:ext cx="3529054" cy="722259"/>
          </a:xfrm>
          <a:prstGeom prst="rect">
            <a:avLst/>
          </a:prstGeom>
          <a:solidFill>
            <a:srgbClr val="FFFFFF">
              <a:alpha val="70631"/>
            </a:srgbClr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Статичные методы не имеют доступа к дженерику объекта, поэтому им надо задавать свой дженерик.</a:t>
            </a:r>
          </a:p>
          <a:p>
            <a: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Статичные методы не имеют доступа к дженерику объекта, поэтому им надо задавать свой дженерик.</a:t>
            </a:r>
          </a:p>
        </p:txBody>
      </p:sp>
      <p:sp>
        <p:nvSpPr>
          <p:cNvPr id="101" name="Вводиться дополнительный, т.к. именно этому методу нужен еще один тип"/>
          <p:cNvSpPr txBox="1"/>
          <p:nvPr/>
        </p:nvSpPr>
        <p:spPr>
          <a:xfrm>
            <a:off x="5152521" y="1431336"/>
            <a:ext cx="3377805" cy="4809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Вводиться дополнительный, т.к. именно этому методу нужен еще один тип</a:t>
            </a:r>
          </a:p>
          <a:p>
            <a: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Вводиться дополнительный, т.к. именно этому методу нужен еще один тип</a:t>
            </a:r>
          </a:p>
        </p:txBody>
      </p:sp>
      <p:sp>
        <p:nvSpPr>
          <p:cNvPr id="103" name="Линия"/>
          <p:cNvSpPr/>
          <p:nvPr/>
        </p:nvSpPr>
        <p:spPr>
          <a:xfrm flipV="1">
            <a:off x="1915124" y="1671577"/>
            <a:ext cx="3244296" cy="497564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105" name="Линия"/>
          <p:cNvSpPr/>
          <p:nvPr/>
        </p:nvSpPr>
        <p:spPr>
          <a:xfrm flipV="1">
            <a:off x="6345981" y="1915649"/>
            <a:ext cx="262895" cy="219691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107" name="Линия"/>
          <p:cNvSpPr/>
          <p:nvPr/>
        </p:nvSpPr>
        <p:spPr>
          <a:xfrm>
            <a:off x="2681597" y="3308544"/>
            <a:ext cx="2779658" cy="870071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110" name="Дженерики — что это и зачем…"/>
          <p:cNvSpPr txBox="1"/>
          <p:nvPr/>
        </p:nvSpPr>
        <p:spPr>
          <a:xfrm>
            <a:off x="390522" y="2176303"/>
            <a:ext cx="8362956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Дженерики — что это и зачем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Стирание дженериков и вызванные этим ограничения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Объявление дженерика на классе и на методе</a:t>
            </a:r>
          </a:p>
        </p:txBody>
      </p:sp>
      <p:pic>
        <p:nvPicPr>
          <p:cNvPr id="111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0996" y="687420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Ограни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Ограничения</a:t>
            </a:r>
          </a:p>
        </p:txBody>
      </p:sp>
      <p:sp>
        <p:nvSpPr>
          <p:cNvPr id="114" name="Как известно у простого типа объявленного дженериком можно вызывать только методы класса Object? Кстати, а почему?"/>
          <p:cNvSpPr txBox="1"/>
          <p:nvPr/>
        </p:nvSpPr>
        <p:spPr>
          <a:xfrm>
            <a:off x="390522" y="2276474"/>
            <a:ext cx="8362956" cy="590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Как известно у простого типа объявленного дженериком можно вызывать только методы класса Object? Кстати, а почему?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Ограни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Ограничения</a:t>
            </a:r>
          </a:p>
        </p:txBody>
      </p:sp>
      <p:sp>
        <p:nvSpPr>
          <p:cNvPr id="117" name="Правильные варианты…"/>
          <p:cNvSpPr txBox="1"/>
          <p:nvPr/>
        </p:nvSpPr>
        <p:spPr>
          <a:xfrm>
            <a:off x="390522" y="1952624"/>
            <a:ext cx="8362956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Правильные варианты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Обобщенный тип стирается в Object!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же не знаем какой тип будет выбран в конкретном объекте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Так давайте заставим дженерик стираться во что-нибудь другое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Ограни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Ограничения</a:t>
            </a:r>
          </a:p>
        </p:txBody>
      </p:sp>
      <p:sp>
        <p:nvSpPr>
          <p:cNvPr id="120" name="Возьмем нашу старую задачу и обобщим ее…"/>
          <p:cNvSpPr txBox="1"/>
          <p:nvPr/>
        </p:nvSpPr>
        <p:spPr>
          <a:xfrm>
            <a:off x="390522" y="731870"/>
            <a:ext cx="8362956" cy="416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Возьмем нашу старую задачу и обобщим ее</a:t>
            </a:r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SimpleClosestToX {</a:t>
            </a:r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 i="1" sz="13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Наивный вариант</a:t>
            </a:r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</a:t>
            </a:r>
            <a:r>
              <a:rPr>
                <a:solidFill>
                  <a:srgbClr val="21999D"/>
                </a:solidFill>
              </a:rPr>
              <a:t>T </a:t>
            </a:r>
            <a:r>
              <a:t>find(Container&lt;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container, </a:t>
            </a:r>
            <a:r>
              <a:rPr>
                <a:solidFill>
                  <a:srgbClr val="21999D"/>
                </a:solidFill>
              </a:rPr>
              <a:t>T </a:t>
            </a:r>
            <a:r>
              <a:t>target){</a:t>
            </a:r>
          </a:p>
          <a:p>
            <a:pPr algn="l" defTabSz="241101">
              <a:defRPr b="0" i="1" sz="13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rPr b="1" i="0">
                <a:solidFill>
                  <a:srgbClr val="000000"/>
                </a:solidFill>
              </a:rPr>
              <a:t>...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t>// Упс, а как будем считать расстояние ?</a:t>
            </a:r>
          </a:p>
          <a:p>
            <a:pPr algn="l" defTabSz="241101">
              <a:defRPr b="0" i="1" sz="13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0">
                <a:solidFill>
                  <a:srgbClr val="000000"/>
                </a:solidFill>
              </a:rPr>
              <a:t>};</a:t>
            </a:r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После небольшой модификации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GenericClosestToX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interface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calcDistance(</a:t>
            </a:r>
            <a:r>
              <a:rPr>
                <a:solidFill>
                  <a:srgbClr val="21999D"/>
                </a:solidFill>
              </a:rPr>
              <a:t>T </a:t>
            </a:r>
            <a:r>
              <a:t>other);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</a:t>
            </a:r>
            <a:r>
              <a:t>//</a:t>
            </a:r>
            <a:r>
              <a:rPr b="1" u="sng"/>
              <a:t> Наивный вариант,</a:t>
            </a:r>
            <a:r>
              <a:t> но это хотя бы работает</a:t>
            </a:r>
            <a:endParaRPr b="1"/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 </a:t>
            </a:r>
            <a:r>
              <a:rPr>
                <a:solidFill>
                  <a:srgbClr val="21999D"/>
                </a:solidFill>
              </a:rPr>
              <a:t>T </a:t>
            </a:r>
            <a:r>
              <a:t>find(Container&lt;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container, </a:t>
            </a:r>
            <a:r>
              <a:rPr>
                <a:solidFill>
                  <a:srgbClr val="21999D"/>
                </a:solidFill>
              </a:rPr>
              <a:t>T </a:t>
            </a:r>
            <a:r>
              <a:t>target){</a:t>
            </a:r>
          </a:p>
          <a:p>
            <a:pPr indent="762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distance = currentElement.calcDistance(target);</a:t>
            </a:r>
          </a:p>
          <a:p>
            <a:pPr indent="762000"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...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0">
                <a:solidFill>
                  <a:srgbClr val="000000"/>
                </a:solidFill>
              </a:rPr>
              <a:t>};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ildcards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</a:t>
            </a:r>
          </a:p>
        </p:txBody>
      </p:sp>
      <p:sp>
        <p:nvSpPr>
          <p:cNvPr id="123" name="Рассмотрим ближе тип container…"/>
          <p:cNvSpPr txBox="1"/>
          <p:nvPr/>
        </p:nvSpPr>
        <p:spPr>
          <a:xfrm>
            <a:off x="390522" y="1011270"/>
            <a:ext cx="8362956" cy="360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Рассмотрим ближе тип container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Employee { 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Boss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Employee { 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MegaContainer&lt;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{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MegaContainer() {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(Collections.</a:t>
            </a:r>
            <a:r>
              <a:rPr i="1"/>
              <a:t>emptyList</a:t>
            </a:r>
            <a:r>
              <a:t>());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Container&lt;Boss&gt; bosses = Container.&lt;Boss&gt;</a:t>
            </a:r>
            <a:r>
              <a:rPr i="1"/>
              <a:t>createEmpty</a:t>
            </a:r>
            <a:r>
              <a:t>();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Container&lt;Employee&gt; employees = bosses; </a:t>
            </a:r>
            <a:r>
              <a:rPr i="1">
                <a:solidFill>
                  <a:srgbClr val="808080"/>
                </a:solidFill>
              </a:rPr>
              <a:t>// Ой, так нельзя</a:t>
            </a:r>
            <a:endParaRPr i="1">
              <a:solidFill>
                <a:srgbClr val="808080"/>
              </a:solidFill>
            </a:endParaR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Container&lt;Employee&gt; megaContainer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MegaContainer&lt;&gt;(); </a:t>
            </a:r>
            <a:r>
              <a:rPr i="1">
                <a:solidFill>
                  <a:srgbClr val="808080"/>
                </a:solidFill>
              </a:rPr>
              <a:t>// А так можно...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ildcards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</a:t>
            </a:r>
          </a:p>
        </p:txBody>
      </p:sp>
      <p:sp>
        <p:nvSpPr>
          <p:cNvPr id="126" name="Если бы можно было писать Container&lt;Employee&gt; employees = bosses;…"/>
          <p:cNvSpPr txBox="1"/>
          <p:nvPr/>
        </p:nvSpPr>
        <p:spPr>
          <a:xfrm>
            <a:off x="390522" y="1947703"/>
            <a:ext cx="8362956" cy="1517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бы можно было писать Container&lt;Employee&gt; employees = bosses;</a:t>
            </a:r>
          </a:p>
          <a:p>
            <a:pPr algn="l" defTabSz="241101"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List&lt;Boss&gt; bosses = </a:t>
            </a:r>
            <a:r>
              <a:rPr b="1">
                <a:solidFill>
                  <a:srgbClr val="011480"/>
                </a:solidFill>
              </a:rPr>
              <a:t>...</a:t>
            </a:r>
          </a:p>
          <a:p>
            <a:pPr algn="l" defTabSz="241101"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List&lt;Employee&gt; employees = bosses; </a:t>
            </a:r>
          </a:p>
          <a:p>
            <a:pPr algn="l" defTabSz="241101"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employees.add(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Employee());</a:t>
            </a:r>
          </a:p>
          <a:p>
            <a:pPr algn="l" defTabSz="241101">
              <a:defRPr b="0" i="1" sz="18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Boss boss = bosses.get(</a:t>
            </a:r>
            <a:r>
              <a:rPr i="0">
                <a:solidFill>
                  <a:srgbClr val="0432FF"/>
                </a:solidFill>
              </a:rPr>
              <a:t>0</a:t>
            </a:r>
            <a:r>
              <a:rPr i="0">
                <a:solidFill>
                  <a:srgbClr val="000000"/>
                </a:solidFill>
              </a:rPr>
              <a:t>); </a:t>
            </a:r>
            <a:r>
              <a:t>// Упс - ClassCastException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ildcards. ? extends T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? extends T</a:t>
            </a:r>
          </a:p>
        </p:txBody>
      </p:sp>
      <p:sp>
        <p:nvSpPr>
          <p:cNvPr id="129" name="Но часто требуется большая гибкость, на помощь приходят wildcard-ы…"/>
          <p:cNvSpPr txBox="1"/>
          <p:nvPr/>
        </p:nvSpPr>
        <p:spPr>
          <a:xfrm>
            <a:off x="390522" y="1153954"/>
            <a:ext cx="8362956" cy="31051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Но часто требуется большая гибкость, на помощь приходят wildcard-ы 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List&lt;Boss&gt; bosses = </a:t>
            </a:r>
            <a:r>
              <a:rPr b="1">
                <a:solidFill>
                  <a:srgbClr val="011480"/>
                </a:solidFill>
              </a:rPr>
              <a:t>…</a:t>
            </a:r>
            <a:endParaRPr b="1">
              <a:solidFill>
                <a:srgbClr val="01148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endParaRPr b="1">
              <a:solidFill>
                <a:srgbClr val="011480"/>
              </a:solidFill>
            </a:endParaRPr>
          </a:p>
          <a:p>
            <a:pPr algn="l" defTabSz="241101">
              <a:defRPr i="1" sz="1500"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Там лежат как минимум наследники Employee</a:t>
            </a: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List&lt;? </a:t>
            </a:r>
            <a:r>
              <a:rPr b="1" i="0">
                <a:solidFill>
                  <a:srgbClr val="011480"/>
                </a:solidFill>
              </a:rPr>
              <a:t>extends </a:t>
            </a:r>
            <a:r>
              <a:rPr i="0">
                <a:solidFill>
                  <a:srgbClr val="000000"/>
                </a:solidFill>
              </a:rPr>
              <a:t>Employee&gt; employees = bosses;</a:t>
            </a:r>
            <a:endParaRPr i="0">
              <a:solidFill>
                <a:srgbClr val="000000"/>
              </a:solidFill>
            </a:endParaRP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 i="0">
              <a:solidFill>
                <a:srgbClr val="000000"/>
              </a:solidFill>
            </a:endParaRPr>
          </a:p>
          <a:p>
            <a:pPr algn="l" defTabSz="241101">
              <a:defRPr i="1" sz="1500"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Нельзя - ведь не факт, что там именно Employee</a:t>
            </a: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employees.add(</a:t>
            </a:r>
            <a:r>
              <a:rPr b="1" i="0">
                <a:solidFill>
                  <a:srgbClr val="011480"/>
                </a:solidFill>
              </a:rPr>
              <a:t>new </a:t>
            </a:r>
            <a:r>
              <a:rPr i="0">
                <a:solidFill>
                  <a:srgbClr val="000000"/>
                </a:solidFill>
              </a:rPr>
              <a:t>Employee()); </a:t>
            </a:r>
            <a:endParaRPr i="0">
              <a:solidFill>
                <a:srgbClr val="000000"/>
              </a:solidFill>
            </a:endParaRP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 i="0">
              <a:solidFill>
                <a:srgbClr val="000000"/>
              </a:solidFill>
            </a:endParaRPr>
          </a:p>
          <a:p>
            <a:pPr algn="l" defTabSz="241101">
              <a:defRPr i="1" sz="1500"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Можно, ибо там как минимум наследники Employee</a:t>
            </a: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Employee employee = employees.get(</a:t>
            </a:r>
            <a:r>
              <a:rPr i="0">
                <a:solidFill>
                  <a:srgbClr val="0432FF"/>
                </a:solidFill>
              </a:rPr>
              <a:t>0</a:t>
            </a:r>
            <a:r>
              <a:rPr i="0">
                <a:solidFill>
                  <a:srgbClr val="000000"/>
                </a:solidFill>
              </a:rPr>
              <a:t>);</a:t>
            </a: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&lt;? extends T&gt; — позволяет нам читать из контейнера/коллекции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ildcards. ? super T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? super T</a:t>
            </a:r>
          </a:p>
        </p:txBody>
      </p:sp>
      <p:sp>
        <p:nvSpPr>
          <p:cNvPr id="132" name="Но ведь иногда хочется писать в контейнер/коллекцию! Нас спасет &lt;? super T&gt;…"/>
          <p:cNvSpPr txBox="1"/>
          <p:nvPr/>
        </p:nvSpPr>
        <p:spPr>
          <a:xfrm>
            <a:off x="390522" y="1309528"/>
            <a:ext cx="8362956" cy="2794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Но ведь иногда хочется писать в контейнер/коллекцию! Нас спасет &lt;? super T&gt; </a:t>
            </a:r>
          </a:p>
          <a:p>
            <a: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algn="l" defTabSz="241101">
              <a:defRPr i="1" sz="1500"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В списке могут Boss и все что в суперкласс для Boss-a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List&lt;? </a:t>
            </a:r>
            <a:r>
              <a:rPr b="1">
                <a:solidFill>
                  <a:srgbClr val="011480"/>
                </a:solidFill>
              </a:rPr>
              <a:t>super </a:t>
            </a:r>
            <a:r>
              <a:t>Boss&gt; bosses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ArrayList&lt;&gt;();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i="1" sz="1500"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Можно, ведь там же Boss или то, от чего Boss наследуется</a:t>
            </a: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bosses.add(</a:t>
            </a:r>
            <a:r>
              <a:rPr b="1" i="0">
                <a:solidFill>
                  <a:srgbClr val="011480"/>
                </a:solidFill>
              </a:rPr>
              <a:t>new </a:t>
            </a:r>
            <a:r>
              <a:rPr i="0">
                <a:solidFill>
                  <a:srgbClr val="000000"/>
                </a:solidFill>
              </a:rPr>
              <a:t>Boss());</a:t>
            </a:r>
            <a:endParaRPr i="0">
              <a:solidFill>
                <a:srgbClr val="000000"/>
              </a:solidFill>
            </a:endParaRP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 i="0">
              <a:solidFill>
                <a:srgbClr val="000000"/>
              </a:solidFill>
            </a:endParaRPr>
          </a:p>
          <a:p>
            <a:pPr algn="l" defTabSz="241101">
              <a:defRPr i="1" sz="1500"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Конкретный класс мы не знаем...</a:t>
            </a: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Object object = bosses.get(</a:t>
            </a:r>
            <a:r>
              <a:rPr i="0">
                <a:solidFill>
                  <a:srgbClr val="0432FF"/>
                </a:solidFill>
              </a:rPr>
              <a:t>0</a:t>
            </a:r>
            <a:r>
              <a:rPr i="0">
                <a:solidFill>
                  <a:srgbClr val="000000"/>
                </a:solidFill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ildcards. PECS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PECS</a:t>
            </a:r>
          </a:p>
        </p:txBody>
      </p:sp>
      <p:sp>
        <p:nvSpPr>
          <p:cNvPr id="135" name="Правило PECS — Producer Extends, Consumer Super…"/>
          <p:cNvSpPr txBox="1"/>
          <p:nvPr/>
        </p:nvSpPr>
        <p:spPr>
          <a:xfrm>
            <a:off x="390991" y="1465460"/>
            <a:ext cx="8362018" cy="22125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Правило PECS — Producer Extends, Consumer Super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мы хотим только читать из контейнера используем </a:t>
            </a:r>
            <a:r>
              <a:rPr b="1" i="1"/>
              <a:t>? extends T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мы хотим только писать — </a:t>
            </a:r>
            <a:r>
              <a:rPr b="1" i="1"/>
              <a:t>? super T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мы хотим и читать и писать — мы должны быть уверены, что в там именно T. Поэтому никакой гибкости мы позволить себе не можем и пишем просто T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Когда нам вообще не важно, какой тип там лежим — пишем вместо T просто ?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Пример —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clear(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Iterable&lt;?&gt; iterable){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чем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Зачем</a:t>
            </a:r>
          </a:p>
        </p:txBody>
      </p:sp>
      <p:sp>
        <p:nvSpPr>
          <p:cNvPr id="37" name="Если есть методы чтения и записи, то наверняка возникнет ситуация, когда мы захотим класть в стек определенные типы…"/>
          <p:cNvSpPr txBox="1"/>
          <p:nvPr/>
        </p:nvSpPr>
        <p:spPr>
          <a:xfrm>
            <a:off x="390522" y="1206419"/>
            <a:ext cx="8362956" cy="1885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есть методы чтения и записи, то наверняка возникнет ситуация, когда мы захотим класть в стек определенные типы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Чтобы эти определенные типы считать нам понадобиться, то нам придется делать каст к этим типам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Приведение типов это лишние символы и вероятность того, что там окажется совсем не то, что мы ожидаем</a:t>
            </a:r>
          </a:p>
        </p:txBody>
      </p:sp>
      <p:sp>
        <p:nvSpPr>
          <p:cNvPr id="38" name="public interface Stack&lt;T&gt; {…"/>
          <p:cNvSpPr txBox="1"/>
          <p:nvPr/>
        </p:nvSpPr>
        <p:spPr>
          <a:xfrm>
            <a:off x="2933191" y="3128374"/>
            <a:ext cx="3277618" cy="16537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interface </a:t>
            </a:r>
            <a:r>
              <a:rPr b="0">
                <a:solidFill>
                  <a:srgbClr val="000000"/>
                </a:solidFill>
              </a:rPr>
              <a:t>Stack&lt;</a:t>
            </a:r>
            <a:r>
              <a:rPr b="0">
                <a:solidFill>
                  <a:srgbClr val="21999D"/>
                </a:solidFill>
              </a:rPr>
              <a:t>T</a:t>
            </a:r>
            <a:r>
              <a:rPr b="0">
                <a:solidFill>
                  <a:srgbClr val="000000"/>
                </a:solidFill>
              </a:rPr>
              <a:t>&gt;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21999D"/>
                </a:solidFill>
              </a:rPr>
              <a:t>T </a:t>
            </a:r>
            <a:r>
              <a:t>pop();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push(</a:t>
            </a:r>
            <a:r>
              <a:rPr>
                <a:solidFill>
                  <a:srgbClr val="21999D"/>
                </a:solidFill>
              </a:rPr>
              <a:t>T </a:t>
            </a:r>
            <a:r>
              <a:t>obj);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ildcards. Задачки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Задачки</a:t>
            </a:r>
          </a:p>
        </p:txBody>
      </p:sp>
      <p:sp>
        <p:nvSpPr>
          <p:cNvPr id="138" name="Напишите статичную функцию addAll, которая принимает два параметра…"/>
          <p:cNvSpPr txBox="1"/>
          <p:nvPr/>
        </p:nvSpPr>
        <p:spPr>
          <a:xfrm>
            <a:off x="390991" y="811410"/>
            <a:ext cx="8362018" cy="35206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Напишите статичную функцию addAll, которая принимает два параметра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src - откуда брать эти элементы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dest - куда класть эти элементы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Функция ничего не возвращает</a:t>
            </a:r>
          </a:p>
          <a:p>
            <a:pPr algn="l" defTabSz="241300">
              <a:lnSpc>
                <a:spcPct val="150000"/>
              </a:lnSpc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Напишите функцию, countContains которая возвращает кол-во вхождений элемента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src - где искать элементы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element - сам элемент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ildcards. Задачки. Ответ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Задачки. Ответы</a:t>
            </a:r>
          </a:p>
        </p:txBody>
      </p:sp>
      <p:sp>
        <p:nvSpPr>
          <p:cNvPr id="141" name="public static &lt;T&gt;void addAll(final Iterable&lt;? extends T&gt; src, final Collection&lt;? super T&gt; dest){…"/>
          <p:cNvSpPr txBox="1"/>
          <p:nvPr/>
        </p:nvSpPr>
        <p:spPr>
          <a:xfrm>
            <a:off x="390991" y="1033660"/>
            <a:ext cx="8362018" cy="30761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 b="0">
                <a:solidFill>
                  <a:srgbClr val="21999D"/>
                </a:solidFill>
              </a:rPr>
              <a:t>T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t>void </a:t>
            </a:r>
            <a:r>
              <a:rPr b="0">
                <a:solidFill>
                  <a:srgbClr val="000000"/>
                </a:solidFill>
              </a:rPr>
              <a:t>addAll(</a:t>
            </a:r>
            <a:r>
              <a:t>final </a:t>
            </a:r>
            <a:r>
              <a:rPr b="0">
                <a:solidFill>
                  <a:srgbClr val="000000"/>
                </a:solidFill>
              </a:rPr>
              <a:t>Iterable&lt;? </a:t>
            </a:r>
            <a:r>
              <a:t>extends </a:t>
            </a:r>
            <a:r>
              <a:rPr b="0">
                <a:solidFill>
                  <a:srgbClr val="21999D"/>
                </a:solidFill>
              </a:rPr>
              <a:t>T</a:t>
            </a:r>
            <a:r>
              <a:rPr b="0">
                <a:solidFill>
                  <a:srgbClr val="000000"/>
                </a:solidFill>
              </a:rPr>
              <a:t>&gt; src, </a:t>
            </a:r>
            <a:r>
              <a:t>final </a:t>
            </a:r>
            <a:r>
              <a:rPr b="0">
                <a:solidFill>
                  <a:srgbClr val="000000"/>
                </a:solidFill>
              </a:rPr>
              <a:t>Collection&lt;? </a:t>
            </a:r>
            <a:r>
              <a:t>super </a:t>
            </a:r>
            <a:r>
              <a:rPr b="0">
                <a:solidFill>
                  <a:srgbClr val="21999D"/>
                </a:solidFill>
              </a:rPr>
              <a:t>T</a:t>
            </a:r>
            <a:r>
              <a:rPr b="0">
                <a:solidFill>
                  <a:srgbClr val="000000"/>
                </a:solidFill>
              </a:rPr>
              <a:t>&gt; dest){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rPr>
                <a:solidFill>
                  <a:srgbClr val="21999D"/>
                </a:solidFill>
              </a:rPr>
              <a:t>T </a:t>
            </a:r>
            <a:r>
              <a:t>elem : src)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dest.add(elem);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int </a:t>
            </a:r>
            <a:r>
              <a:t>countContains(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Iterable&lt;?&gt; iterable,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Object element){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counter = </a:t>
            </a:r>
            <a:r>
              <a:rPr>
                <a:solidFill>
                  <a:srgbClr val="0432FF"/>
                </a:solidFill>
              </a:rPr>
              <a:t>0</a:t>
            </a:r>
            <a:r>
              <a:t>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Object o : iterable)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(o.equals(element)){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counter++;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counter;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ildcards. Еще задачка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Еще задачка</a:t>
            </a:r>
          </a:p>
        </p:txBody>
      </p:sp>
      <p:sp>
        <p:nvSpPr>
          <p:cNvPr id="144" name="Напишите статичную функцию mirror, которая отражает элементы в переданной структуре данных…"/>
          <p:cNvSpPr txBox="1"/>
          <p:nvPr/>
        </p:nvSpPr>
        <p:spPr>
          <a:xfrm>
            <a:off x="390991" y="1211460"/>
            <a:ext cx="8362018" cy="27205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Напишите статичную функцию mirror, которая отражает элементы в переданной структуре данных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Например приходит список 1, 2, 3, 4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Он должен модифицироваться в 4, 3, 2, 1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Функция ничего не возвращает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src - структура данных подаваемая на вход. Не массив!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Нужен простой рабочий алгоритм, необязательно оптимальный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Wildcards. Еще задачка. Ответ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Еще задачка. Ответ</a:t>
            </a:r>
          </a:p>
        </p:txBody>
      </p:sp>
      <p:sp>
        <p:nvSpPr>
          <p:cNvPr id="147" name="public static &lt;T&gt;void mirror(final List&lt;T&gt; list){…"/>
          <p:cNvSpPr txBox="1"/>
          <p:nvPr/>
        </p:nvSpPr>
        <p:spPr>
          <a:xfrm>
            <a:off x="390991" y="1630560"/>
            <a:ext cx="8362018" cy="18823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 b="0" sz="1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241101">
              <a:defRPr b="0"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public static 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21999D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&gt;</a:t>
            </a:r>
            <a:r>
              <a:rPr b="1"/>
              <a:t>void </a:t>
            </a:r>
            <a:r>
              <a:rPr>
                <a:solidFill>
                  <a:srgbClr val="000000"/>
                </a:solidFill>
              </a:rPr>
              <a:t>mirror(</a:t>
            </a:r>
            <a:r>
              <a:rPr b="1"/>
              <a:t>final </a:t>
            </a:r>
            <a:r>
              <a:rPr>
                <a:solidFill>
                  <a:srgbClr val="000000"/>
                </a:solidFill>
              </a:rPr>
              <a:t>List&lt;</a:t>
            </a:r>
            <a:r>
              <a:rPr>
                <a:solidFill>
                  <a:srgbClr val="21999D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&gt; list){</a:t>
            </a:r>
            <a:endParaRPr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2FF"/>
                </a:solidFill>
              </a:rPr>
              <a:t>0</a:t>
            </a:r>
            <a:r>
              <a:t>; i&lt; list.size()/</a:t>
            </a:r>
            <a:r>
              <a:rPr>
                <a:solidFill>
                  <a:srgbClr val="0432FF"/>
                </a:solidFill>
              </a:rPr>
              <a:t>2</a:t>
            </a:r>
            <a:r>
              <a:t>;++i){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rPr>
                <a:solidFill>
                  <a:srgbClr val="21999D"/>
                </a:solidFill>
              </a:rPr>
              <a:t>T </a:t>
            </a:r>
            <a:r>
              <a:t>t = list.get(i);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list.set(i, list.get(list.size() - i - </a:t>
            </a:r>
            <a:r>
              <a:rPr>
                <a:solidFill>
                  <a:srgbClr val="0432FF"/>
                </a:solidFill>
              </a:rPr>
              <a:t>1</a:t>
            </a:r>
            <a:r>
              <a:t>));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list.set(list.size() - i - </a:t>
            </a:r>
            <a:r>
              <a:rPr>
                <a:solidFill>
                  <a:srgbClr val="0432FF"/>
                </a:solidFill>
              </a:rPr>
              <a:t>1 </a:t>
            </a:r>
            <a:r>
              <a:t>, t);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150" name="Wildcard-ы зачем…"/>
          <p:cNvSpPr txBox="1"/>
          <p:nvPr/>
        </p:nvSpPr>
        <p:spPr>
          <a:xfrm>
            <a:off x="390522" y="2276474"/>
            <a:ext cx="8362956" cy="590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Wildcard-ы зачем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? extends, ? super, ?</a:t>
            </a:r>
          </a:p>
        </p:txBody>
      </p:sp>
      <p:pic>
        <p:nvPicPr>
          <p:cNvPr id="151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0996" y="687420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ildcards. PECS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PECS</a:t>
            </a:r>
          </a:p>
        </p:txBody>
      </p:sp>
      <p:sp>
        <p:nvSpPr>
          <p:cNvPr id="154" name="Возвращаясь к нашей задачи, какой тип должен быть у переменной container ?…"/>
          <p:cNvSpPr txBox="1"/>
          <p:nvPr/>
        </p:nvSpPr>
        <p:spPr>
          <a:xfrm>
            <a:off x="384367" y="897135"/>
            <a:ext cx="8375266" cy="33492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Возвращаясь к нашей задачи, какой тип должен быть у переменной container ?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GenericClosestToX 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interface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calcDistance(</a:t>
            </a:r>
            <a:r>
              <a:rPr>
                <a:solidFill>
                  <a:srgbClr val="21999D"/>
                </a:solidFill>
              </a:rPr>
              <a:t>T </a:t>
            </a:r>
            <a:r>
              <a:t>other);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Наивный вариант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 </a:t>
            </a:r>
            <a:r>
              <a:rPr>
                <a:solidFill>
                  <a:srgbClr val="21999D"/>
                </a:solidFill>
              </a:rPr>
              <a:t>T </a:t>
            </a:r>
            <a:r>
              <a:t>find(</a:t>
            </a:r>
          </a:p>
          <a:p>
            <a:pPr indent="1016000"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Container&lt;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container, </a:t>
            </a:r>
            <a:r>
              <a:rPr>
                <a:solidFill>
                  <a:srgbClr val="21999D"/>
                </a:solidFill>
              </a:rPr>
              <a:t>T </a:t>
            </a:r>
            <a:r>
              <a:t>target</a:t>
            </a:r>
          </a:p>
          <a:p>
            <a:pPr indent="444500"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){</a:t>
            </a:r>
          </a:p>
          <a:p>
            <a:pPr lvl="4" indent="762000" algn="l" defTabSz="241101">
              <a:defRPr b="0" i="1" sz="1500">
                <a:latin typeface="Menlo"/>
                <a:ea typeface="Menlo"/>
                <a:cs typeface="Menlo"/>
                <a:sym typeface="Menlo"/>
              </a:defRPr>
            </a:pPr>
            <a:r>
              <a:t>…</a:t>
            </a: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0">
                <a:solidFill>
                  <a:srgbClr val="000000"/>
                </a:solidFill>
              </a:rPr>
              <a:t>};</a:t>
            </a:r>
            <a:r>
              <a:t>    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ildcards. PECS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PECS</a:t>
            </a:r>
          </a:p>
        </p:txBody>
      </p:sp>
      <p:sp>
        <p:nvSpPr>
          <p:cNvPr id="157" name="Возвращаясь к нашей задачи, какой тип должен быть у переменной container ?…"/>
          <p:cNvSpPr txBox="1"/>
          <p:nvPr/>
        </p:nvSpPr>
        <p:spPr>
          <a:xfrm>
            <a:off x="384367" y="782835"/>
            <a:ext cx="8375266" cy="35778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Возвращаясь к нашей задачи, какой тип должен быть у переменной container ?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GenericClosestToX 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interface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calcDistance(</a:t>
            </a:r>
            <a:r>
              <a:rPr>
                <a:solidFill>
                  <a:srgbClr val="21999D"/>
                </a:solidFill>
              </a:rPr>
              <a:t>T </a:t>
            </a:r>
            <a:r>
              <a:t>other);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Наивный вариант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 </a:t>
            </a:r>
            <a:r>
              <a:rPr>
                <a:solidFill>
                  <a:srgbClr val="21999D"/>
                </a:solidFill>
              </a:rPr>
              <a:t>T </a:t>
            </a:r>
            <a:r>
              <a:t>find(</a:t>
            </a:r>
          </a:p>
          <a:p>
            <a:pPr indent="1016000"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Container&lt;?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container, </a:t>
            </a:r>
            <a:r>
              <a:rPr>
                <a:solidFill>
                  <a:srgbClr val="21999D"/>
                </a:solidFill>
              </a:rPr>
              <a:t>T </a:t>
            </a:r>
            <a:r>
              <a:t>target</a:t>
            </a:r>
          </a:p>
          <a:p>
            <a:pPr indent="444500"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){</a:t>
            </a:r>
          </a:p>
          <a:p>
            <a:pPr lvl="4" indent="762000" algn="l" defTabSz="241101">
              <a:defRPr b="0" i="1" sz="1500">
                <a:latin typeface="Menlo"/>
                <a:ea typeface="Menlo"/>
                <a:cs typeface="Menlo"/>
                <a:sym typeface="Menlo"/>
              </a:defRPr>
            </a:pPr>
            <a:r>
              <a:t>…</a:t>
            </a:r>
          </a:p>
          <a:p>
            <a:pPr algn="l" defTabSz="241101">
              <a:defRPr b="0" i="1" sz="15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0">
                <a:solidFill>
                  <a:srgbClr val="000000"/>
                </a:solidFill>
              </a:rPr>
              <a:t>};</a:t>
            </a:r>
            <a:r>
              <a:t>    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254000" indent="-254000" algn="l" defTabSz="241101"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Все ли хорошо с CanCalcDistance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ildcards. PECS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PECS</a:t>
            </a:r>
          </a:p>
        </p:txBody>
      </p:sp>
      <p:sp>
        <p:nvSpPr>
          <p:cNvPr id="160" name="Рассмотрим следующие два класса…"/>
          <p:cNvSpPr txBox="1"/>
          <p:nvPr/>
        </p:nvSpPr>
        <p:spPr>
          <a:xfrm>
            <a:off x="390991" y="716160"/>
            <a:ext cx="8362018" cy="37111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101"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Рассмотрим следующие два класса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Employee </a:t>
            </a:r>
            <a:r>
              <a:rPr b="1">
                <a:solidFill>
                  <a:srgbClr val="011480"/>
                </a:solidFill>
              </a:rPr>
              <a:t>implements </a:t>
            </a:r>
            <a:r>
              <a:t>GenericClosestToX.CanCalcDistance&lt;Employee&gt; { 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66187A"/>
                </a:solidFill>
              </a:rPr>
              <a:t>salary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int </a:t>
            </a:r>
            <a:r>
              <a:t>calcDistance(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Employee other) 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Math.</a:t>
            </a:r>
            <a:r>
              <a:rPr i="1"/>
              <a:t>abs</a:t>
            </a:r>
            <a:r>
              <a:t>(other.</a:t>
            </a:r>
            <a:r>
              <a:rPr b="1">
                <a:solidFill>
                  <a:srgbClr val="66187A"/>
                </a:solidFill>
              </a:rPr>
              <a:t>salary</a:t>
            </a:r>
            <a:r>
              <a:t>-</a:t>
            </a:r>
            <a:r>
              <a:rPr b="1">
                <a:solidFill>
                  <a:srgbClr val="66187A"/>
                </a:solidFill>
              </a:rPr>
              <a:t>salary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Boss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Employee { </a:t>
            </a:r>
            <a:r>
              <a:rPr i="1">
                <a:solidFill>
                  <a:srgbClr val="808080"/>
                </a:solidFill>
              </a:rPr>
              <a:t>/*...*/</a:t>
            </a:r>
            <a:r>
              <a:t>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101"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Что будет если мы напишем следующие варианты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GenericClosestToX.</a:t>
            </a:r>
            <a:r>
              <a:rPr i="1"/>
              <a:t>find</a:t>
            </a:r>
            <a:r>
              <a:t>(Container.&lt;Employee&gt;</a:t>
            </a:r>
            <a:r>
              <a:rPr i="1"/>
              <a:t>createEmpty</a:t>
            </a:r>
            <a:r>
              <a:t>());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GenericClosestToX.</a:t>
            </a:r>
            <a:r>
              <a:rPr i="1"/>
              <a:t>find</a:t>
            </a:r>
            <a:r>
              <a:t>(Container.&lt;Boss&gt;</a:t>
            </a:r>
            <a:r>
              <a:rPr i="1"/>
              <a:t>createEmpty</a:t>
            </a:r>
            <a:r>
              <a:t>());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ildcards. PECS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PECS</a:t>
            </a:r>
          </a:p>
        </p:txBody>
      </p:sp>
      <p:sp>
        <p:nvSpPr>
          <p:cNvPr id="163" name="Рассмотрим следующие два класса…"/>
          <p:cNvSpPr txBox="1"/>
          <p:nvPr/>
        </p:nvSpPr>
        <p:spPr>
          <a:xfrm>
            <a:off x="390991" y="716160"/>
            <a:ext cx="8362018" cy="37111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101"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Рассмотрим следующие два класса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Employee </a:t>
            </a:r>
            <a:r>
              <a:rPr b="1">
                <a:solidFill>
                  <a:srgbClr val="011480"/>
                </a:solidFill>
              </a:rPr>
              <a:t>implements </a:t>
            </a:r>
            <a:r>
              <a:t>GenericClosestToX.CanCalcDistance&lt;Employee&gt; { 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66187A"/>
                </a:solidFill>
              </a:rPr>
              <a:t>salary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int </a:t>
            </a:r>
            <a:r>
              <a:t>calcDistance(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Employee other) 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Math.</a:t>
            </a:r>
            <a:r>
              <a:rPr i="1"/>
              <a:t>abs</a:t>
            </a:r>
            <a:r>
              <a:t>(other.</a:t>
            </a:r>
            <a:r>
              <a:rPr b="1">
                <a:solidFill>
                  <a:srgbClr val="66187A"/>
                </a:solidFill>
              </a:rPr>
              <a:t>salary</a:t>
            </a:r>
            <a:r>
              <a:t>-</a:t>
            </a:r>
            <a:r>
              <a:rPr b="1">
                <a:solidFill>
                  <a:srgbClr val="66187A"/>
                </a:solidFill>
              </a:rPr>
              <a:t>salary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Boss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Employee { </a:t>
            </a:r>
            <a:r>
              <a:rPr i="1">
                <a:solidFill>
                  <a:srgbClr val="808080"/>
                </a:solidFill>
              </a:rPr>
              <a:t>/*...*/</a:t>
            </a:r>
            <a:r>
              <a:t>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101"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Что будет если мы напишем следующие варианты 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GenericClosestToX.</a:t>
            </a:r>
            <a:r>
              <a:rPr i="1"/>
              <a:t>find</a:t>
            </a:r>
            <a:r>
              <a:t>(Container.&lt;Employee&gt;</a:t>
            </a:r>
            <a:r>
              <a:rPr i="1"/>
              <a:t>createEmpty</a:t>
            </a:r>
            <a:r>
              <a:t>());</a:t>
            </a:r>
            <a:r>
              <a:rPr>
                <a:solidFill>
                  <a:srgbClr val="5E5E5E"/>
                </a:solidFill>
              </a:rPr>
              <a:t> // Ok!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GenericClosestToX.</a:t>
            </a:r>
            <a:r>
              <a:rPr i="1"/>
              <a:t>find</a:t>
            </a:r>
            <a:r>
              <a:t>(</a:t>
            </a:r>
            <a:r>
              <a:rPr u="sng">
                <a:solidFill>
                  <a:schemeClr val="accent5">
                    <a:lumOff val="-29866"/>
                  </a:schemeClr>
                </a:solidFill>
              </a:rPr>
              <a:t>Container.&lt;Boss&gt;</a:t>
            </a:r>
            <a:r>
              <a:rPr i="1" u="sng">
                <a:solidFill>
                  <a:schemeClr val="accent5">
                    <a:lumOff val="-29866"/>
                  </a:schemeClr>
                </a:solidFill>
              </a:rPr>
              <a:t>createEmpty</a:t>
            </a:r>
            <a:r>
              <a:rPr u="sng">
                <a:solidFill>
                  <a:schemeClr val="accent5">
                    <a:lumOff val="-29866"/>
                  </a:schemeClr>
                </a:solidFill>
              </a:rPr>
              <a:t>()</a:t>
            </a:r>
            <a:r>
              <a:t>);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ildcards. PECS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PECS</a:t>
            </a:r>
          </a:p>
        </p:txBody>
      </p:sp>
      <p:sp>
        <p:nvSpPr>
          <p:cNvPr id="166" name="Смотрим внимательно на ограничение &lt;T extends CanCalcDistance&lt;T&gt;&gt;…"/>
          <p:cNvSpPr txBox="1"/>
          <p:nvPr/>
        </p:nvSpPr>
        <p:spPr>
          <a:xfrm>
            <a:off x="390991" y="1230511"/>
            <a:ext cx="8362018" cy="26824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Смотрим внимательно на ограничение 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Если мы вместо T подставляем Employee мы получаем </a:t>
            </a:r>
          </a:p>
          <a:p>
            <a:pPr lvl="1" marL="482600" indent="-254000" algn="l" defTabSz="241101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&lt;</a:t>
            </a:r>
            <a:r>
              <a:rPr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</a:rPr>
              <a:t>Employee</a:t>
            </a:r>
            <a:r>
              <a:rPr>
                <a:solidFill>
                  <a:srgbClr val="21999D"/>
                </a:solidFill>
              </a:rPr>
              <a:t>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</a:t>
            </a:r>
            <a:r>
              <a:rPr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</a:rPr>
              <a:t>Employee</a:t>
            </a:r>
            <a:r>
              <a:t>&gt;&gt; — Ok!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Если мы вместо T подставляем Boss </a:t>
            </a:r>
          </a:p>
          <a:p>
            <a:pPr lvl="1" marL="482600" indent="-254000" algn="l" defTabSz="241101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&lt;</a:t>
            </a:r>
            <a:r>
              <a:rPr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</a:rPr>
              <a:t>Boss</a:t>
            </a:r>
            <a:r>
              <a:rPr>
                <a:solidFill>
                  <a:srgbClr val="21999D"/>
                </a:solidFill>
              </a:rPr>
              <a:t>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</a:t>
            </a:r>
            <a:r>
              <a:rPr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</a:rPr>
              <a:t>Boss</a:t>
            </a:r>
            <a:r>
              <a:t>&gt;&gt; — Но ведь это неправда, потому что Boss </a:t>
            </a:r>
            <a:r>
              <a:rPr b="1">
                <a:solidFill>
                  <a:srgbClr val="000064"/>
                </a:solidFill>
              </a:rPr>
              <a:t>extends</a:t>
            </a:r>
            <a:r>
              <a:t> CanCalcDistance&lt;Employee&gt; 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Как нам надо заменить 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&gt;&gt;, чтобы можно было подставить и Employee и Boss?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чем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Зачем</a:t>
            </a:r>
          </a:p>
        </p:txBody>
      </p:sp>
      <p:sp>
        <p:nvSpPr>
          <p:cNvPr id="41" name="Рассмотрим следующий класс — результат работы сервиса…"/>
          <p:cNvSpPr txBox="1"/>
          <p:nvPr/>
        </p:nvSpPr>
        <p:spPr>
          <a:xfrm>
            <a:off x="390522" y="699928"/>
            <a:ext cx="8362956" cy="439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Рассмотрим следующий класс — результат работы сервиса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После того как сервис отработал, результат работы этого сервиса конвертируется в xml и отправляется на клиент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Нужно ли этому классу Generics ? И почему?</a:t>
            </a:r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ServiceResult {   </a:t>
            </a:r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ServiceResult(</a:t>
            </a:r>
            <a:r>
              <a:rPr>
                <a:solidFill>
                  <a:srgbClr val="808002"/>
                </a:solidFill>
              </a:rPr>
              <a:t>@Nullable </a:t>
            </a:r>
            <a:r>
              <a:t>Object result, </a:t>
            </a:r>
            <a:r>
              <a:rPr b="1">
                <a:solidFill>
                  <a:srgbClr val="011480"/>
                </a:solidFill>
              </a:rPr>
              <a:t>boolean </a:t>
            </a:r>
            <a:r>
              <a:t>success) {</a:t>
            </a:r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result </a:t>
            </a:r>
            <a:r>
              <a:t>= result;</a:t>
            </a:r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success </a:t>
            </a:r>
            <a:r>
              <a:t>= success;</a:t>
            </a:r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3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@Nullable</a:t>
            </a:r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Object getResult() {</a:t>
            </a:r>
          </a:p>
          <a:p>
            <a:pPr algn="l" defTabSz="241101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rPr>
                <a:solidFill>
                  <a:srgbClr val="66187A"/>
                </a:solidFill>
              </a:rPr>
              <a:t>result</a:t>
            </a:r>
            <a:r>
              <a:rPr b="0"/>
              <a:t>;</a:t>
            </a:r>
            <a:endParaRPr b="0"/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sz="13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boolean </a:t>
            </a:r>
            <a:r>
              <a:rPr b="0">
                <a:solidFill>
                  <a:srgbClr val="000000"/>
                </a:solidFill>
              </a:rPr>
              <a:t>isSuccess()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rPr>
                <a:solidFill>
                  <a:srgbClr val="66187A"/>
                </a:solidFill>
              </a:rPr>
              <a:t>success</a:t>
            </a:r>
            <a:r>
              <a:rPr b="0"/>
              <a:t>;</a:t>
            </a:r>
            <a:endParaRPr b="0"/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3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@Nullable</a:t>
            </a:r>
          </a:p>
          <a:p>
            <a:pPr algn="l" defTabSz="241101">
              <a:defRPr sz="13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private </a:t>
            </a:r>
            <a:r>
              <a:rPr b="0">
                <a:solidFill>
                  <a:srgbClr val="000000"/>
                </a:solidFill>
              </a:rPr>
              <a:t>Object </a:t>
            </a:r>
            <a:r>
              <a:rPr>
                <a:solidFill>
                  <a:srgbClr val="66187A"/>
                </a:solidFill>
              </a:rPr>
              <a:t>result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3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boolean </a:t>
            </a:r>
            <a:r>
              <a:rPr>
                <a:solidFill>
                  <a:srgbClr val="66187A"/>
                </a:solidFill>
              </a:rPr>
              <a:t>success</a:t>
            </a:r>
            <a:r>
              <a:rPr b="0">
                <a:solidFill>
                  <a:srgbClr val="000000"/>
                </a:solidFill>
              </a:rPr>
              <a:t>; 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3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ildcards. PECS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PECS</a:t>
            </a:r>
          </a:p>
        </p:txBody>
      </p:sp>
      <p:sp>
        <p:nvSpPr>
          <p:cNvPr id="169" name="Голосуем!…"/>
          <p:cNvSpPr txBox="1"/>
          <p:nvPr/>
        </p:nvSpPr>
        <p:spPr>
          <a:xfrm>
            <a:off x="390991" y="1744860"/>
            <a:ext cx="8362018" cy="16537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lnSpc>
                <a:spcPct val="150000"/>
              </a:lnSpc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Голосуем!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&lt;</a:t>
            </a:r>
            <a:r>
              <a:rPr>
                <a:solidFill>
                  <a:srgbClr val="21999D"/>
                </a:solidFill>
              </a:rPr>
              <a:t>?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?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? </a:t>
            </a:r>
            <a:r>
              <a:rPr b="1">
                <a:solidFill>
                  <a:srgbClr val="011480"/>
                </a:solidFill>
              </a:rPr>
              <a:t>super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ildcards. Добавляем жести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Добавляем жести</a:t>
            </a:r>
          </a:p>
        </p:txBody>
      </p:sp>
      <p:sp>
        <p:nvSpPr>
          <p:cNvPr id="172" name="Правильный вариант &lt;T extends CanCalcDistance&lt;? super T&gt;&gt;…"/>
          <p:cNvSpPr txBox="1"/>
          <p:nvPr/>
        </p:nvSpPr>
        <p:spPr>
          <a:xfrm>
            <a:off x="390991" y="1294010"/>
            <a:ext cx="8362018" cy="2555480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Правильный вариант 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</a:t>
            </a:r>
            <a:r>
              <a:rPr>
                <a:solidFill>
                  <a:srgbClr val="011480"/>
                </a:solidFill>
              </a:rPr>
              <a:t> </a:t>
            </a:r>
            <a:r>
              <a:t>CanCalcDistance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?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rPr>
                <a:solidFill>
                  <a:srgbClr val="011480"/>
                </a:solidFill>
              </a:rPr>
              <a:t>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Наиболее подходящая сигнатура (Под шумок и поменяли на Iterable)</a:t>
            </a:r>
          </a:p>
          <a:p>
            <a: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>
                <a:solidFill>
                  <a:srgbClr val="011480"/>
                </a:solidFill>
              </a:rPr>
              <a:t>public static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CanCalcDistance&lt;? </a:t>
            </a:r>
            <a:r>
              <a:rPr b="1">
                <a:solidFill>
                  <a:srgbClr val="011480"/>
                </a:solidFill>
              </a:rPr>
              <a:t>super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 </a:t>
            </a:r>
            <a:r>
              <a:rPr>
                <a:solidFill>
                  <a:srgbClr val="21999D"/>
                </a:solidFill>
              </a:rPr>
              <a:t>T </a:t>
            </a:r>
            <a:r>
              <a:t>find(Iterable&lt;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container, </a:t>
            </a:r>
            <a:r>
              <a:rPr>
                <a:solidFill>
                  <a:srgbClr val="21999D"/>
                </a:solidFill>
              </a:rPr>
              <a:t>T </a:t>
            </a:r>
            <a:r>
              <a:t>target){…}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Но мне кажется нам нахватает жести: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кто помнит по условию задачи необходимо найти ближайшее к X число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найдено два ближайших то надо выбрать наибольшее из них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 выборе наибольшего числа нам нужно, чтобы мы могли сравнить два числа между собой, как будем решать?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ildcards. Добавляем жести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Добавляем жести</a:t>
            </a:r>
          </a:p>
        </p:txBody>
      </p:sp>
      <p:sp>
        <p:nvSpPr>
          <p:cNvPr id="175" name="Вариант 1 - Расширить интерфейс CanCalcDistance…"/>
          <p:cNvSpPr txBox="1"/>
          <p:nvPr/>
        </p:nvSpPr>
        <p:spPr>
          <a:xfrm>
            <a:off x="390991" y="1070490"/>
            <a:ext cx="8362018" cy="3774679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Вариант 1 - Расширить интерфейс CanCalcDistance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&gt;{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calcDistance(</a:t>
            </a:r>
            <a:r>
              <a:rPr>
                <a:solidFill>
                  <a:srgbClr val="21999D"/>
                </a:solidFill>
              </a:rPr>
              <a:t>T </a:t>
            </a:r>
            <a:r>
              <a:t>other);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indent="762000"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CanCalcDistanceAndComparable&lt;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</a:t>
            </a:r>
            <a:r>
              <a:rPr b="1">
                <a:solidFill>
                  <a:srgbClr val="011480"/>
                </a:solidFill>
              </a:rPr>
              <a:t>extends</a:t>
            </a:r>
            <a:endParaRPr b="1">
              <a:solidFill>
                <a:srgbClr val="011480"/>
              </a:solidFill>
            </a:endParaRPr>
          </a:p>
          <a:p>
            <a:pPr indent="381000"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&gt;, Comparable&lt;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&gt;{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</a:t>
            </a:r>
            <a:endParaRPr b="1">
              <a:solidFill>
                <a:srgbClr val="011480"/>
              </a:solidFill>
            </a:endParaRPr>
          </a:p>
          <a:p>
            <a:pPr indent="381000"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CanCalcDistanceAndComparable&lt;? </a:t>
            </a:r>
            <a:r>
              <a:rPr b="1">
                <a:solidFill>
                  <a:srgbClr val="011480"/>
                </a:solidFill>
              </a:rPr>
              <a:t>super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21999D"/>
                </a:solidFill>
              </a:rPr>
              <a:t>T </a:t>
            </a:r>
            <a:r>
              <a:t>findMax(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List&lt;?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container,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rPr>
                <a:solidFill>
                  <a:srgbClr val="21999D"/>
                </a:solidFill>
              </a:rPr>
              <a:t>T </a:t>
            </a:r>
            <a:r>
              <a:t>target){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ildcards. Несколько границ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Несколько границ</a:t>
            </a:r>
          </a:p>
        </p:txBody>
      </p:sp>
      <p:sp>
        <p:nvSpPr>
          <p:cNvPr id="178" name="Вариант 2 - Java поддерживает несколько границ…"/>
          <p:cNvSpPr txBox="1"/>
          <p:nvPr/>
        </p:nvSpPr>
        <p:spPr>
          <a:xfrm>
            <a:off x="390991" y="1438790"/>
            <a:ext cx="8362018" cy="3038079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Вариант 2 - Java поддерживает несколько границ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CanCalcDistance&lt;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&gt;{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calcDistance(</a:t>
            </a:r>
            <a:r>
              <a:rPr>
                <a:solidFill>
                  <a:srgbClr val="21999D"/>
                </a:solidFill>
              </a:rPr>
              <a:t>T </a:t>
            </a:r>
            <a:r>
              <a:t>other);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</a:t>
            </a:r>
            <a:endParaRPr b="1">
              <a:solidFill>
                <a:srgbClr val="011480"/>
              </a:solidFill>
            </a:endParaRPr>
          </a:p>
          <a:p>
            <a:pPr indent="381000"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CanCalcDistance&lt;…&gt; &amp; Comparable&lt;…&gt;&gt;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21999D"/>
                </a:solidFill>
              </a:rPr>
              <a:t>T </a:t>
            </a:r>
            <a:r>
              <a:t>findMax(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List&lt;…&gt; container,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rPr>
                <a:solidFill>
                  <a:srgbClr val="21999D"/>
                </a:solidFill>
              </a:rPr>
              <a:t>T </a:t>
            </a:r>
            <a:r>
              <a:t>target){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</a:p>
          <a:p>
            <a:pPr marL="270933" indent="-270933" algn="l" defTabSz="241101"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В качестве упражнения напишите правильный вариант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ildcards. Несколько границ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Несколько границ</a:t>
            </a:r>
          </a:p>
        </p:txBody>
      </p:sp>
      <p:sp>
        <p:nvSpPr>
          <p:cNvPr id="181" name="Вариант 2 Правильный ответ…"/>
          <p:cNvSpPr txBox="1"/>
          <p:nvPr/>
        </p:nvSpPr>
        <p:spPr>
          <a:xfrm>
            <a:off x="390991" y="699928"/>
            <a:ext cx="8362018" cy="4282680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Вариант 2 Правильный ответ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</a:t>
            </a:r>
            <a:r>
              <a:t>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Comparable&lt;? </a:t>
            </a:r>
            <a:r>
              <a:rPr b="1">
                <a:solidFill>
                  <a:srgbClr val="011480"/>
                </a:solidFill>
              </a:rPr>
              <a:t>super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&amp; CanCalcDistance&lt;? </a:t>
            </a:r>
            <a:r>
              <a:rPr b="1">
                <a:solidFill>
                  <a:srgbClr val="011480"/>
                </a:solidFill>
              </a:rPr>
              <a:t>super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&gt;&gt;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21999D"/>
                </a:solidFill>
              </a:rPr>
              <a:t>T </a:t>
            </a:r>
            <a:r>
              <a:t>findMax(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Iterable&lt;?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rPr>
                <a:solidFill>
                  <a:srgbClr val="21999D"/>
                </a:solidFill>
              </a:rPr>
              <a:t>T</a:t>
            </a:r>
            <a:r>
              <a:t>&gt; container,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rPr>
                <a:solidFill>
                  <a:srgbClr val="21999D"/>
                </a:solidFill>
              </a:rPr>
              <a:t>T </a:t>
            </a:r>
            <a:r>
              <a:t>target){</a:t>
            </a:r>
          </a:p>
          <a:p>
            <a:pPr algn="l"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</a:p>
          <a:p>
            <a:pPr marL="270933" indent="-270933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Согласно в правилам Java все это чудо сотрется в самую левую границу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</a:t>
            </a:r>
            <a:r>
              <a:t>Comparable</a:t>
            </a:r>
            <a:r>
              <a:rPr>
                <a:solidFill>
                  <a:srgbClr val="21999D"/>
                </a:solidFill>
              </a:rPr>
              <a:t> </a:t>
            </a:r>
            <a:r>
              <a:t>findMax(</a:t>
            </a:r>
          </a:p>
          <a:p>
            <a:pPr indent="762000"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final </a:t>
            </a:r>
            <a:r>
              <a:t>Iterable container,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rPr>
                <a:solidFill>
                  <a:srgbClr val="21999D"/>
                </a:solidFill>
              </a:rPr>
              <a:t>Comparable </a:t>
            </a:r>
            <a:r>
              <a:t>target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){</a:t>
            </a:r>
          </a:p>
          <a:p>
            <a: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Иногда это нужно для того чтобы стереть дженерик в Object (для обратной совместимости - см. Collections.max и min — про это рассказывают во всех источниках про Generics)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Есть ряд ограничений по нескольким границам, например нельзя писать</a:t>
            </a:r>
          </a:p>
          <a:p>
            <a:pPr defTabSz="241101"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&lt;</a:t>
            </a:r>
            <a:r>
              <a:rPr>
                <a:solidFill>
                  <a:srgbClr val="21999D"/>
                </a:solidFill>
              </a:rPr>
              <a:t>T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rPr>
                <a:solidFill>
                  <a:srgbClr val="21999D"/>
                </a:solidFill>
              </a:rPr>
              <a:t>U </a:t>
            </a:r>
            <a:r>
              <a:t>&amp; Comparable&lt;</a:t>
            </a:r>
            <a:r>
              <a:rPr>
                <a:solidFill>
                  <a:srgbClr val="21999D"/>
                </a:solidFill>
              </a:rPr>
              <a:t>U</a:t>
            </a:r>
            <a:r>
              <a:t>&gt;, </a:t>
            </a:r>
            <a:r>
              <a:rPr>
                <a:solidFill>
                  <a:srgbClr val="21999D"/>
                </a:solidFill>
              </a:rPr>
              <a:t>U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ildcards. Так какой же выбрать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Wildcards. Так какой же выбрать?</a:t>
            </a:r>
          </a:p>
        </p:txBody>
      </p:sp>
      <p:sp>
        <p:nvSpPr>
          <p:cNvPr id="184" name="Какой же вариант правильный?…"/>
          <p:cNvSpPr txBox="1"/>
          <p:nvPr/>
        </p:nvSpPr>
        <p:spPr>
          <a:xfrm>
            <a:off x="388413" y="1949965"/>
            <a:ext cx="8367175" cy="12410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Какой же вариант правильный?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Скорее всего никакой — в этой задаче явное нарушение принципа SRP, и надо уже разобраться зачем нам понадобилось искать и ближайшее и максимальное одновременно — скорее всего мы что то делаем не так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Доп. материал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Доп. материалы</a:t>
            </a:r>
          </a:p>
        </p:txBody>
      </p:sp>
      <p:sp>
        <p:nvSpPr>
          <p:cNvPr id="187" name="Книжка «Java Generics and Collections»…"/>
          <p:cNvSpPr txBox="1"/>
          <p:nvPr/>
        </p:nvSpPr>
        <p:spPr>
          <a:xfrm>
            <a:off x="388412" y="2275085"/>
            <a:ext cx="8367175" cy="5933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Книжка «Java Generics and Collections»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Видео с Jug.ru «Александр Маторин — Неочевидные дженерики»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pic>
        <p:nvPicPr>
          <p:cNvPr id="190" name="вопросы.png" descr="вопросы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0" y="699928"/>
            <a:ext cx="2895600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Зачем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Зачем</a:t>
            </a:r>
          </a:p>
        </p:txBody>
      </p:sp>
      <p:sp>
        <p:nvSpPr>
          <p:cNvPr id="44" name="Для парсера XML неважно какой тип нам вернется. Следовательно использование Object приемлемо…"/>
          <p:cNvSpPr txBox="1"/>
          <p:nvPr/>
        </p:nvSpPr>
        <p:spPr>
          <a:xfrm>
            <a:off x="390522" y="2300320"/>
            <a:ext cx="8362956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парсера XML неважно какой тип нам вернется. Следовательно использование Object приемлемо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все Object-ы нужно превращать в Generics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Что-то подобное я уже видел…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Что-то подобное я уже видел…</a:t>
            </a:r>
          </a:p>
        </p:txBody>
      </p:sp>
      <p:sp>
        <p:nvSpPr>
          <p:cNvPr id="47" name="В С++ есть похожий механизм — шаблонизация, однако похожи они только внешне…"/>
          <p:cNvSpPr txBox="1"/>
          <p:nvPr/>
        </p:nvSpPr>
        <p:spPr>
          <a:xfrm>
            <a:off x="390522" y="1628774"/>
            <a:ext cx="8362956" cy="1885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С++ есть похожий механизм — шаблонизация, однако похожи они только внешне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С++ компилятор будет генерировать для каждого конкретного Stack&lt;Integer&gt;, Stack&lt;String&gt; и т.п. разные классы. В то время как в Java будет создан один класс Stack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Generics в Java существуют только на этапе компиляции, т.е. в байт коде все равно окажется версия с Object в качестве типов. Сработает так называемый механизм стирания типов.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Стирание типов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Стирание типов</a:t>
            </a:r>
          </a:p>
        </p:txBody>
      </p:sp>
      <p:sp>
        <p:nvSpPr>
          <p:cNvPr id="50" name="Следующий код……"/>
          <p:cNvSpPr txBox="1"/>
          <p:nvPr/>
        </p:nvSpPr>
        <p:spPr>
          <a:xfrm>
            <a:off x="390522" y="688975"/>
            <a:ext cx="8362956" cy="3765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Следующий код…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List&lt;String&gt; list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ArrayList();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list.add(</a:t>
            </a:r>
            <a:r>
              <a:rPr b="1">
                <a:solidFill>
                  <a:srgbClr val="018001"/>
                </a:solidFill>
              </a:rPr>
              <a:t>"foo"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String s = list.get(</a:t>
            </a:r>
            <a:r>
              <a:rPr>
                <a:solidFill>
                  <a:srgbClr val="0432FF"/>
                </a:solidFill>
              </a:rPr>
              <a:t>0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…скомпилируется в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 list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ArrayList();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list.add(</a:t>
            </a:r>
            <a:r>
              <a:rPr b="1">
                <a:solidFill>
                  <a:srgbClr val="018001"/>
                </a:solidFill>
              </a:rPr>
              <a:t>"foo"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String s = (String)list.get(</a:t>
            </a:r>
            <a:r>
              <a:rPr>
                <a:solidFill>
                  <a:srgbClr val="0432FF"/>
                </a:solidFill>
              </a:rPr>
              <a:t>0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Давайте подумаем что будет если написать следующий код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List&lt;String&gt; list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ArrayList&lt;&gt;();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list.add(</a:t>
            </a:r>
            <a:r>
              <a:rPr b="1">
                <a:solidFill>
                  <a:srgbClr val="018001"/>
                </a:solidFill>
              </a:rPr>
              <a:t>"foo"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((List)list).add(BigDecimal.</a:t>
            </a:r>
            <a:r>
              <a:rPr b="1" i="1">
                <a:solidFill>
                  <a:srgbClr val="66187A"/>
                </a:solidFill>
              </a:rPr>
              <a:t>ZERO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.println(list.get(</a:t>
            </a:r>
            <a:r>
              <a:rPr>
                <a:solidFill>
                  <a:srgbClr val="0432FF"/>
                </a:solidFill>
              </a:rPr>
              <a:t>1</a:t>
            </a:r>
            <a:r>
              <a:t>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Стирание типов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Стирание типов</a:t>
            </a:r>
          </a:p>
        </p:txBody>
      </p:sp>
      <p:sp>
        <p:nvSpPr>
          <p:cNvPr id="53" name="java.lang.ClassCastException: java.math.BigDecimal cannot be cast to java.lang.String…"/>
          <p:cNvSpPr txBox="1"/>
          <p:nvPr/>
        </p:nvSpPr>
        <p:spPr>
          <a:xfrm>
            <a:off x="390522" y="1765300"/>
            <a:ext cx="8362956" cy="1612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java.lang.ClassCastException: java.math.BigDecimal cannot be cast to java.lang.String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 если написать так?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List&lt;String&gt; list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ArrayList&lt;&gt;();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list.add(</a:t>
            </a:r>
            <a:r>
              <a:rPr b="1">
                <a:solidFill>
                  <a:srgbClr val="018001"/>
                </a:solidFill>
              </a:rPr>
              <a:t>"foo"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((List)list).add(BigDecimal.</a:t>
            </a:r>
            <a:r>
              <a:rPr b="1" i="1">
                <a:solidFill>
                  <a:srgbClr val="66187A"/>
                </a:solidFill>
              </a:rPr>
              <a:t>ZERO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.println(String.valueOf(list.get(</a:t>
            </a:r>
            <a:r>
              <a:rPr>
                <a:solidFill>
                  <a:srgbClr val="0432FF"/>
                </a:solidFill>
              </a:rPr>
              <a:t>1</a:t>
            </a:r>
            <a:r>
              <a:t>)));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Стирание типов и ограни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Стирание типов и ограничения</a:t>
            </a:r>
          </a:p>
        </p:txBody>
      </p:sp>
      <p:sp>
        <p:nvSpPr>
          <p:cNvPr id="56" name="Еще несколько интересных ошибок компиляций, связанных со стиранием дженериков…"/>
          <p:cNvSpPr txBox="1"/>
          <p:nvPr/>
        </p:nvSpPr>
        <p:spPr>
          <a:xfrm>
            <a:off x="390522" y="755650"/>
            <a:ext cx="8362956" cy="363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Еще несколько интересных ошибок компиляций, связанных со стиранием дженериков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Ограничения на параметризированные типы в аргументах функции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Task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run (Callable&lt;first.second.Person&gt; task){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run (Callable&lt;Document&gt; task){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Применение instanceOf к параметризированным типам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if</a:t>
            </a:r>
            <a:r>
              <a:t>(o </a:t>
            </a:r>
            <a:r>
              <a:rPr b="1">
                <a:solidFill>
                  <a:srgbClr val="011480"/>
                </a:solidFill>
              </a:rPr>
              <a:t>instanceof </a:t>
            </a:r>
            <a:r>
              <a:t>List&lt;String&gt;){</a:t>
            </a:r>
          </a:p>
          <a:p>
            <a:pPr algn="l" defTabSz="241101">
              <a:defRPr sz="15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"Do something"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if</a:t>
            </a:r>
            <a:r>
              <a:t>(o </a:t>
            </a:r>
            <a:r>
              <a:rPr b="1">
                <a:solidFill>
                  <a:srgbClr val="011480"/>
                </a:solidFill>
              </a:rPr>
              <a:t>instanceof </a:t>
            </a:r>
            <a:r>
              <a:t>List&lt;Integer&gt;){</a:t>
            </a:r>
          </a:p>
          <a:p>
            <a:pPr algn="l" defTabSz="241101">
              <a:defRPr sz="15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"Do another»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