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4"/>
  </p:notesMasterIdLst>
  <p:handoutMasterIdLst>
    <p:handoutMasterId r:id="rId75"/>
  </p:handoutMasterIdLst>
  <p:sldIdLst>
    <p:sldId id="265" r:id="rId2"/>
    <p:sldId id="375" r:id="rId3"/>
    <p:sldId id="376" r:id="rId4"/>
    <p:sldId id="381" r:id="rId5"/>
    <p:sldId id="380" r:id="rId6"/>
    <p:sldId id="353" r:id="rId7"/>
    <p:sldId id="374" r:id="rId8"/>
    <p:sldId id="344" r:id="rId9"/>
    <p:sldId id="348" r:id="rId10"/>
    <p:sldId id="349" r:id="rId11"/>
    <p:sldId id="352" r:id="rId12"/>
    <p:sldId id="320" r:id="rId13"/>
    <p:sldId id="321" r:id="rId14"/>
    <p:sldId id="322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6" r:id="rId24"/>
    <p:sldId id="334" r:id="rId25"/>
    <p:sldId id="335" r:id="rId26"/>
    <p:sldId id="338" r:id="rId27"/>
    <p:sldId id="339" r:id="rId28"/>
    <p:sldId id="340" r:id="rId29"/>
    <p:sldId id="337" r:id="rId30"/>
    <p:sldId id="266" r:id="rId31"/>
    <p:sldId id="268" r:id="rId32"/>
    <p:sldId id="319" r:id="rId33"/>
    <p:sldId id="271" r:id="rId34"/>
    <p:sldId id="273" r:id="rId35"/>
    <p:sldId id="275" r:id="rId36"/>
    <p:sldId id="277" r:id="rId37"/>
    <p:sldId id="279" r:id="rId38"/>
    <p:sldId id="280" r:id="rId39"/>
    <p:sldId id="284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6" r:id="rId49"/>
    <p:sldId id="297" r:id="rId50"/>
    <p:sldId id="300" r:id="rId51"/>
    <p:sldId id="299" r:id="rId52"/>
    <p:sldId id="301" r:id="rId53"/>
    <p:sldId id="302" r:id="rId54"/>
    <p:sldId id="304" r:id="rId55"/>
    <p:sldId id="305" r:id="rId56"/>
    <p:sldId id="307" r:id="rId57"/>
    <p:sldId id="310" r:id="rId58"/>
    <p:sldId id="312" r:id="rId59"/>
    <p:sldId id="318" r:id="rId60"/>
    <p:sldId id="317" r:id="rId61"/>
    <p:sldId id="355" r:id="rId62"/>
    <p:sldId id="357" r:id="rId63"/>
    <p:sldId id="358" r:id="rId64"/>
    <p:sldId id="359" r:id="rId65"/>
    <p:sldId id="360" r:id="rId66"/>
    <p:sldId id="361" r:id="rId67"/>
    <p:sldId id="363" r:id="rId68"/>
    <p:sldId id="364" r:id="rId69"/>
    <p:sldId id="371" r:id="rId70"/>
    <p:sldId id="379" r:id="rId71"/>
    <p:sldId id="377" r:id="rId72"/>
    <p:sldId id="378" r:id="rId7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98A804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87" autoAdjust="0"/>
    <p:restoredTop sz="92571" autoAdjust="0"/>
  </p:normalViewPr>
  <p:slideViewPr>
    <p:cSldViewPr>
      <p:cViewPr>
        <p:scale>
          <a:sx n="75" d="100"/>
          <a:sy n="75" d="100"/>
        </p:scale>
        <p:origin x="-676" y="-160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Pipelining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stream operations return a stream themselves, allowing operations to be chained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form a larger pipeline. This enables certain optimizations that we explain in the next chapter,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laziness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short-circuiting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pipeline of operations can be viewed as a database-like query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source.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iteration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collections, which are iterated explicitly using an iterator,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operations do the iteration behind the scenes for you. We briefly mentioned this idea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 and return to it later in the next section.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luxoft/blog/270383/" TargetMode="External"/><Relationship Id="rId2" Type="http://schemas.openxmlformats.org/officeDocument/2006/relationships/hyperlink" Target="https://annimon.com/article/27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eldung.com/java-optional" TargetMode="External"/><Relationship Id="rId4" Type="http://schemas.openxmlformats.org/officeDocument/2006/relationships/hyperlink" Target="https://www.youtube.com/watch?v=TPHMyVykts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299" dirty="0">
                <a:uFill>
                  <a:solidFill>
                    <a:srgbClr val="FFFFFF"/>
                  </a:solidFill>
                </a:uFill>
                <a:latin typeface="Arial"/>
              </a:rPr>
              <a:t>Lambda, Stream API,
JAVA 8 features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короче – через анонимные классы: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rgbClr val="FFC000"/>
                </a:solidFill>
              </a:rPr>
              <a:t>Уже лучше – более </a:t>
            </a:r>
            <a:r>
              <a:rPr lang="ru-RU" dirty="0" smtClean="0">
                <a:solidFill>
                  <a:srgbClr val="FFC000"/>
                </a:solidFill>
              </a:rPr>
              <a:t>компактно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– анонимные классы</a:t>
            </a:r>
            <a:endParaRPr lang="ru-RU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4848" y="1547669"/>
            <a:ext cx="687880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00703C"/>
                </a:solidFill>
              </a:rPr>
              <a:t>Гораздо </a:t>
            </a:r>
            <a:r>
              <a:rPr lang="ru-RU" dirty="0">
                <a:solidFill>
                  <a:srgbClr val="00703C"/>
                </a:solidFill>
              </a:rPr>
              <a:t>меньше кода. Только по существу.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java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51520" y="1491630"/>
            <a:ext cx="864531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</a:t>
            </a:r>
            <a:r>
              <a:rPr lang="en-US" dirty="0"/>
              <a:t>lambda </a:t>
            </a:r>
            <a:r>
              <a:rPr lang="ru-RU" dirty="0"/>
              <a:t>функции можно относиться как к анонимному методу, без имени, который может быть передан  </a:t>
            </a:r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smtClean="0"/>
              <a:t>аргумент</a:t>
            </a:r>
            <a:r>
              <a:rPr lang="ru-RU" dirty="0"/>
              <a:t>, так же как объект анонимного класса.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выражения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выглядит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Список параметров, в некоторых случаях тип можно не задавать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Стрелка разделяет список параметров от тела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Само тело, в некоторых случаях должно быть в скобках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4" y="1131590"/>
            <a:ext cx="71469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Анонимность – не имеет имени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Функция – потому-что не относится к какому-либо классу, как метод, но имеет параметры и т.д.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Passed around</a:t>
            </a:r>
            <a:r>
              <a:rPr lang="ru-RU" b="1" dirty="0"/>
              <a:t> – </a:t>
            </a:r>
            <a:r>
              <a:rPr lang="ru-RU" dirty="0"/>
              <a:t>может быть передана как аргумент в метод или сохранена в переменную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Лаконичность – не требует написание обслуживающего кода, как для анонимного класса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2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код: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Мы смогли передали </a:t>
            </a:r>
            <a:r>
              <a:rPr lang="en-US" dirty="0"/>
              <a:t>lambda</a:t>
            </a:r>
            <a:r>
              <a:rPr lang="ru-RU" dirty="0"/>
              <a:t>, т.к. метод принимает интерфейс </a:t>
            </a:r>
            <a:r>
              <a:rPr lang="en-US" dirty="0"/>
              <a:t>Predicate&lt;T&gt;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Где и когда можно использовать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560" y="1595576"/>
            <a:ext cx="879493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redApples =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filter(inventory, (Apple apple) -&gt;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2527324"/>
            <a:ext cx="46805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 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Такой интерфейс с одним абстрактным методом называется функциональным.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Только если параметр метода имеет тип функционального интерфейса, ему можно передать </a:t>
            </a:r>
            <a:r>
              <a:rPr lang="en-US" dirty="0"/>
              <a:t>lambda </a:t>
            </a:r>
            <a:r>
              <a:rPr lang="ru-RU" dirty="0"/>
              <a:t>выражение.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Аннотация 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ru-RU" dirty="0"/>
              <a:t> помогает компилятору производить проверку интерфейса на соответствие признакам функционального.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Где и когда можно использовать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1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26872" cy="932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функциональные интерфейсы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jdk8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02106"/>
              </p:ext>
            </p:extLst>
          </p:nvPr>
        </p:nvGraphicFramePr>
        <p:xfrm>
          <a:off x="251520" y="843558"/>
          <a:ext cx="864235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/>
                <a:gridCol w="43211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Назначение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endParaRPr lang="en-US" sz="14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interface Predicate&lt;T&gt;{</a:t>
                      </a:r>
                    </a:p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t);</a:t>
                      </a:r>
                    </a:p>
                    <a:p>
                      <a:r>
                        <a:rPr lang="ru-RU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Проверяет</a:t>
                      </a:r>
                      <a:r>
                        <a:rPr lang="ru-RU" baseline="0" dirty="0" smtClean="0"/>
                        <a:t> на соответствие условию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400" dirty="0" smtClean="0">
                          <a:effectLst/>
                        </a:rPr>
                        <a:t>Consumer</a:t>
                      </a:r>
                      <a:r>
                        <a:rPr lang="en-US" sz="1400" dirty="0" smtClean="0"/>
                        <a:t>&lt;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dirty="0" smtClean="0"/>
                        <a:t>accept(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t);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Получает</a:t>
                      </a:r>
                      <a:r>
                        <a:rPr lang="ru-RU" baseline="0" dirty="0" smtClean="0"/>
                        <a:t> объект.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@FunctionalInterface</a:t>
                      </a:r>
                      <a:b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fr-FR" sz="1400" dirty="0" smtClean="0"/>
                        <a:t>Function&lt;</a:t>
                      </a:r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fr-FR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n-US" sz="1400" dirty="0" smtClean="0"/>
                        <a:t>apply(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t);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Получает объект, возвращает результат.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400" dirty="0" smtClean="0"/>
                        <a:t>Supplier&lt;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400" dirty="0" smtClean="0"/>
                        <a:t>&gt; {</a:t>
                      </a:r>
                      <a:endParaRPr lang="ru-RU" sz="1400" dirty="0" smtClean="0"/>
                    </a:p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400" dirty="0" smtClean="0"/>
                        <a:t>get();</a:t>
                      </a:r>
                      <a:endParaRPr lang="ru-RU" sz="1400" dirty="0" smtClean="0"/>
                    </a:p>
                    <a:p>
                      <a:r>
                        <a:rPr lang="en-US" sz="1400" dirty="0" smtClean="0"/>
                        <a:t>}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Поставщик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316736" y="1275606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16737" y="2211710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Consumer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accept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11074" y="3163054"/>
            <a:ext cx="32528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311074" y="4125446"/>
            <a:ext cx="29738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Supplier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Function descriptor</a:t>
            </a:r>
            <a:endParaRPr lang="en-US" dirty="0"/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Сигнатура абстрактного метода в функциональном интерфейсе отражает сигнатуру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lambda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выражения и называется </a:t>
            </a:r>
            <a:r>
              <a:rPr lang="ru-RU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ru-RU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description</a:t>
            </a:r>
            <a:r>
              <a:rPr lang="ru-RU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Function descriptor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примеры из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jdk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68594"/>
              </p:ext>
            </p:extLst>
          </p:nvPr>
        </p:nvGraphicFramePr>
        <p:xfrm>
          <a:off x="250825" y="1122363"/>
          <a:ext cx="86423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183"/>
                <a:gridCol w="42491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Функциональный</a:t>
                      </a:r>
                      <a:r>
                        <a:rPr lang="ru-RU" baseline="0" dirty="0" smtClean="0"/>
                        <a:t> интерфейс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descriptor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200" dirty="0" smtClean="0"/>
                        <a:t>Predicate&lt;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dirty="0" smtClean="0"/>
                        <a:t>&gt; {</a:t>
                      </a:r>
                      <a:endParaRPr lang="ru-RU" sz="1200" dirty="0" smtClean="0"/>
                    </a:p>
                    <a:p>
                      <a:r>
                        <a:rPr lang="en-US" sz="1200" b="1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/>
                        <a:t>test(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200" dirty="0" smtClean="0"/>
                        <a:t>t);</a:t>
                      </a:r>
                      <a:endParaRPr lang="ru-RU" sz="1200" dirty="0" smtClean="0"/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-&gt;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@FunctionalInterface</a:t>
                      </a:r>
                      <a:b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fr-FR" sz="1200" dirty="0" smtClean="0">
                          <a:effectLst/>
                        </a:rPr>
                        <a:t>Function</a:t>
                      </a:r>
                      <a:r>
                        <a:rPr lang="fr-FR" sz="1200" dirty="0" smtClean="0"/>
                        <a:t>&lt;</a:t>
                      </a:r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fr-FR" sz="1200" dirty="0" smtClean="0"/>
                        <a:t>&gt; {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n-US" sz="1200" dirty="0" smtClean="0"/>
                        <a:t>apply(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sz="1200" dirty="0" smtClean="0"/>
                        <a:t>t);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-&gt; R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23528" y="1563638"/>
            <a:ext cx="30668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15928" y="2643758"/>
            <a:ext cx="32528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/>
              <a:t>Что нового в </a:t>
            </a:r>
            <a:r>
              <a:rPr lang="ru-RU" b="1" dirty="0" err="1"/>
              <a:t>java</a:t>
            </a:r>
            <a:r>
              <a:rPr lang="ru-RU" b="1" dirty="0"/>
              <a:t> 8?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Что-такое </a:t>
            </a:r>
            <a:r>
              <a:rPr lang="ru-RU" b="1" dirty="0"/>
              <a:t>лямбда, зачем она нужна, когда использовать?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Что-такое </a:t>
            </a:r>
            <a:r>
              <a:rPr lang="ru-RU" b="1" dirty="0" err="1"/>
              <a:t>Stream</a:t>
            </a:r>
            <a:r>
              <a:rPr lang="ru-RU" b="1" dirty="0"/>
              <a:t> API, какие задачи оно решает?</a:t>
            </a:r>
          </a:p>
          <a:p>
            <a:pPr marL="285750" indent="-285750">
              <a:lnSpc>
                <a:spcPct val="300000"/>
              </a:lnSpc>
              <a:buFont typeface="Arial" pitchFamily="34" charset="0"/>
              <a:buChar char="•"/>
            </a:pPr>
            <a:r>
              <a:rPr lang="ru-RU" b="1" dirty="0" smtClean="0"/>
              <a:t>Зачем </a:t>
            </a:r>
            <a:r>
              <a:rPr lang="ru-RU" b="1" dirty="0"/>
              <a:t>нужны дефолтные методы интерфейсу?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Узнаем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9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Проверка типов</a:t>
            </a:r>
            <a:endParaRPr lang="ru-RU" dirty="0"/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лямбда выражения выводится из контекста его </a:t>
            </a:r>
            <a:r>
              <a:rPr lang="ru-RU" dirty="0" smtClean="0"/>
              <a:t>использования следующим образом: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9622"/>
            <a:ext cx="4536504" cy="361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4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как компилятор выводит из контекста использования лямбда функциональный </a:t>
            </a:r>
            <a:r>
              <a:rPr lang="ru-RU" dirty="0" err="1"/>
              <a:t>интерефейс</a:t>
            </a:r>
            <a:r>
              <a:rPr lang="ru-RU" dirty="0"/>
              <a:t>, то он знает и </a:t>
            </a:r>
            <a:r>
              <a:rPr lang="en-US" dirty="0"/>
              <a:t>function descriptor.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Выведение типов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9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Следовательно можно опустить типы параметров: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Выведение типов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734" y="1734944"/>
            <a:ext cx="7622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(Apple apple)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.equals(apple.getColor()));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(Apple a1, Apple a2)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a1.getWeight().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(a2.getWeight()));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redApples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filter(inventory, 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(a1, a2)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a1.getWeight().compareTo(a2.getWeight()));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объединения компараторов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Лямбда выражения можно сочетать</a:t>
            </a:r>
            <a:endParaRPr lang="ru-RU" dirty="0"/>
          </a:p>
          <a:p>
            <a:endParaRPr lang="ru-RU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1520" y="1551151"/>
            <a:ext cx="446147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reversed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thenComparing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getCountry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Описываем функциональный интерфейс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прокинуть исключение из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5329" y="1645518"/>
            <a:ext cx="632096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@FunctionalInterface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BufferedReaderProcessor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process(BufferedReader b)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IOException;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BufferedReaderProcessor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(BufferedReader br) -&gt; br.readLine();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Использовать стандартные и оборачивать в </a:t>
            </a:r>
            <a:r>
              <a:rPr lang="en-US" dirty="0"/>
              <a:t>Runtime </a:t>
            </a:r>
            <a:r>
              <a:rPr lang="ru-RU" dirty="0" smtClean="0"/>
              <a:t>исключения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как прокинуть исключение из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lambda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0040" y="1599351"/>
            <a:ext cx="576311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Function&lt;BufferedReader, String&gt; f = (BufferedReader b) -&gt;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b.readLine();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RuntimeException(e);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Ссылки на метод позволяют </a:t>
            </a:r>
            <a:r>
              <a:rPr lang="ru-RU" dirty="0" err="1"/>
              <a:t>переиспользовать</a:t>
            </a:r>
            <a:r>
              <a:rPr lang="ru-RU" dirty="0"/>
              <a:t> существующий метод, передавая его как лямбда.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Ссылки на методы</a:t>
            </a:r>
            <a:endParaRPr lang="ru-RU" dirty="0"/>
          </a:p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1753820"/>
            <a:ext cx="77155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Apple a1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ru-RU" sz="12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-&gt;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.getWeight().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.getWeight()));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статический метод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обычный метод произвольного типа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метод конкретного объекта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Ссылка на  конструктор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типы ссылок на методы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примеры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0123"/>
            <a:ext cx="5619750" cy="418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– анонимная функция, не имеет имени, но имеет параметры, тело, возвращаемый тип, и список </a:t>
            </a:r>
            <a:r>
              <a:rPr lang="ru-RU" dirty="0" smtClean="0"/>
              <a:t>исключений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позволяет сокращать код, избавляет от обслуживающего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может быть использовано только там где ожидается функциональный </a:t>
            </a:r>
            <a:r>
              <a:rPr lang="ru-RU" dirty="0" smtClean="0"/>
              <a:t>интерфейс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Лябмда</a:t>
            </a:r>
            <a:r>
              <a:rPr lang="ru-RU" dirty="0"/>
              <a:t> выражение позволяет реализовывать абстрактный метод функционального интерфейса в точке его передачи в метод и относиться к нему как к объекту функционального </a:t>
            </a:r>
            <a:r>
              <a:rPr lang="ru-RU" dirty="0" smtClean="0"/>
              <a:t>интерфейса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JAVA 8 </a:t>
            </a:r>
            <a:r>
              <a:rPr lang="ru-RU" dirty="0"/>
              <a:t>существует ряд встроенных функциональных интерфейсов (</a:t>
            </a:r>
            <a:r>
              <a:rPr lang="en-US" dirty="0" err="1"/>
              <a:t>java.util.function</a:t>
            </a:r>
            <a:r>
              <a:rPr lang="ru-RU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Ссылки на методы можно использовать в тех местах где ожидается функциональный </a:t>
            </a:r>
            <a:r>
              <a:rPr lang="ru-RU" dirty="0" err="1" smtClean="0"/>
              <a:t>интерефейс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Lambda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выражения итоги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Введён функциональный стиль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Лям</a:t>
            </a:r>
            <a:r>
              <a:rPr lang="ru-RU" dirty="0"/>
              <a:t>б</a:t>
            </a:r>
            <a:r>
              <a:rPr lang="ru-RU" dirty="0" smtClean="0"/>
              <a:t>да выражения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Ссылки на методы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Дефолтные методы интерфейса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Optional </a:t>
            </a:r>
            <a:r>
              <a:rPr lang="ru-RU" dirty="0" smtClean="0"/>
              <a:t>класс для уменьшения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Улучшения в коллекциях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Что нового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коллекциями не всегда идеальная. </a:t>
            </a:r>
          </a:p>
          <a:p>
            <a:r>
              <a:rPr lang="ru-RU" dirty="0"/>
              <a:t>Иногда приходится писать много «обслуживающего» циклы кода.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java 8:</a:t>
            </a:r>
          </a:p>
          <a:p>
            <a:endParaRPr lang="ru-RU" dirty="0"/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 bwMode="auto">
          <a:xfrm>
            <a:off x="250928" y="1654805"/>
            <a:ext cx="64139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 :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d.getCalories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ru-RU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lowCaloricDishes.add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Collections.</a:t>
            </a:r>
            <a:r>
              <a:rPr lang="ru-RU" sz="1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o1,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o2)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Integer.</a:t>
            </a:r>
            <a:r>
              <a:rPr lang="ru-RU" sz="12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(o1.getCalories(), o2.getCalories());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lowCaloricDishesName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&lt;&gt;();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Dish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 :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lowCaloricDishesName.add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d.getName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r>
              <a:rPr lang="en-US" dirty="0" smtClean="0"/>
              <a:t>java 8: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Код написан в декларативной манере – написано что нужно достичь, а не то как это надо реализовать.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Поддержка </a:t>
            </a:r>
            <a:r>
              <a:rPr lang="en-US" dirty="0"/>
              <a:t>pipeline </a:t>
            </a:r>
            <a:r>
              <a:rPr lang="ru-RU" dirty="0"/>
              <a:t>позволяет писать сложные цепочки обработки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8 — внутреннее итерирование — циклы переносятся в реализацию библиотек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45075" y="1551151"/>
            <a:ext cx="539121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lowCaloricDishesName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sorted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пример визуализация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1549"/>
            <a:ext cx="6122243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Что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если у нас большой объём данных и несколько CPU?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Очень медленно обрабатывать последовательно.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Как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задействовать все имеющиеся CPU на машине и обрабатывать параллельно?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ru-RU" b="1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Многопоточный </a:t>
            </a:r>
            <a:r>
              <a:rPr lang="ru-RU" b="1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подход.</a:t>
            </a:r>
            <a:endParaRPr lang="ru-RU" b="1" dirty="0">
              <a:solidFill>
                <a:srgbClr val="00B0F0"/>
              </a:solidFill>
            </a:endParaRPr>
          </a:p>
          <a:p>
            <a:pPr marL="0" indent="0"/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Почему появился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2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писать многопоточный код — сложно 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громоздко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необходимо решать проблемы синхронизации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Проблемы параллельной обработки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/>
        </p:blipFill>
        <p:spPr>
          <a:xfrm>
            <a:off x="1617056" y="1680278"/>
            <a:ext cx="5619240" cy="312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2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Параллелизм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8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практически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бесплатный</a:t>
            </a: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большинстве случаев достаточно написать так:</a:t>
            </a: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и параллельная обработка</a:t>
            </a:r>
            <a:endParaRPr lang="ru-RU" dirty="0"/>
          </a:p>
          <a:p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2139702"/>
            <a:ext cx="69717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>
                <a:solidFill>
                  <a:srgbClr val="00B050"/>
                </a:solidFill>
              </a:rPr>
              <a:t>последовательность </a:t>
            </a:r>
            <a:r>
              <a:rPr lang="ru-RU" dirty="0" smtClean="0">
                <a:solidFill>
                  <a:srgbClr val="00B050"/>
                </a:solidFill>
              </a:rPr>
              <a:t>элементов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>
                <a:solidFill>
                  <a:srgbClr val="00B050"/>
                </a:solidFill>
              </a:rPr>
              <a:t>источника</a:t>
            </a:r>
            <a:r>
              <a:rPr lang="ru-RU" dirty="0"/>
              <a:t>, которые поддерживают </a:t>
            </a:r>
            <a:r>
              <a:rPr lang="ru-RU" dirty="0" smtClean="0">
                <a:solidFill>
                  <a:srgbClr val="00B050"/>
                </a:solidFill>
              </a:rPr>
              <a:t>процессинговые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операции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элементов – как коллекция, но не для хранения, а для </a:t>
            </a:r>
            <a:r>
              <a:rPr lang="ru-RU" dirty="0" smtClean="0"/>
              <a:t>процессинга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источник </a:t>
            </a:r>
            <a:r>
              <a:rPr lang="ru-RU" dirty="0"/>
              <a:t>– например коллекции, массивы, </a:t>
            </a:r>
            <a:r>
              <a:rPr lang="en-US" dirty="0"/>
              <a:t>I/O </a:t>
            </a:r>
            <a:r>
              <a:rPr lang="ru-RU" dirty="0" smtClean="0"/>
              <a:t>ресурсы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процессинговые </a:t>
            </a:r>
            <a:r>
              <a:rPr lang="ru-RU" dirty="0"/>
              <a:t>операции – аналог </a:t>
            </a:r>
            <a:r>
              <a:rPr lang="en-US" dirty="0"/>
              <a:t>SQL</a:t>
            </a:r>
            <a:r>
              <a:rPr lang="ru-RU" dirty="0"/>
              <a:t> операций в базе данных и общих операций из функциональных языков, таких как </a:t>
            </a:r>
            <a:r>
              <a:rPr lang="en-US" dirty="0"/>
              <a:t>filter, map, reduce, find, match, sort </a:t>
            </a:r>
            <a:r>
              <a:rPr lang="ru-RU" dirty="0"/>
              <a:t>и т.п.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определение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Объединение в цепочки обработки </a:t>
            </a:r>
            <a:r>
              <a:rPr lang="en-US" dirty="0"/>
              <a:t>pipelines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Внутреннее итерирование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Обрабатывает данные только один раз</a:t>
            </a:r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важнейшие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9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имеет дефолтный метод </a:t>
            </a:r>
            <a:r>
              <a:rPr lang="en-US" dirty="0"/>
              <a:t>stream()</a:t>
            </a:r>
            <a:r>
              <a:rPr lang="ru-RU" dirty="0"/>
              <a:t>, следовательно можно получать </a:t>
            </a:r>
            <a:r>
              <a:rPr lang="en-US" dirty="0"/>
              <a:t>stream </a:t>
            </a:r>
            <a:r>
              <a:rPr lang="ru-RU" dirty="0"/>
              <a:t>из потомков (</a:t>
            </a:r>
            <a:r>
              <a:rPr lang="en-US" dirty="0"/>
              <a:t>List, Set, Queue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Явное создание </a:t>
            </a:r>
            <a:endParaRPr lang="en-US" dirty="0" smtClean="0"/>
          </a:p>
          <a:p>
            <a:pPr marL="0" indent="0"/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 </a:t>
            </a:r>
            <a:r>
              <a:rPr lang="ru-RU" dirty="0"/>
              <a:t>массива </a:t>
            </a:r>
            <a:r>
              <a:rPr lang="ru-RU" dirty="0" smtClean="0"/>
              <a:t>элементов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Из файла</a:t>
            </a:r>
            <a:endParaRPr lang="en-US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Источники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стримов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2036336"/>
            <a:ext cx="706475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Java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8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Lambdas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7946" y="3046189"/>
            <a:ext cx="604203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5536" y="4126309"/>
            <a:ext cx="62279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"test.txt"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toPath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Валиден ли код? Если да, что будет выведено?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ЗАдача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05827"/>
            <a:ext cx="6668988" cy="299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59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accent6"/>
                </a:solidFill>
              </a:rPr>
              <a:t>Промежуточные (</a:t>
            </a:r>
            <a:r>
              <a:rPr lang="en-US" dirty="0">
                <a:solidFill>
                  <a:schemeClr val="accent6"/>
                </a:solidFill>
              </a:rPr>
              <a:t>Intermediate</a:t>
            </a:r>
            <a:r>
              <a:rPr lang="ru-RU" dirty="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Терминальные (</a:t>
            </a:r>
            <a:r>
              <a:rPr lang="en-US" dirty="0">
                <a:solidFill>
                  <a:srgbClr val="00B050"/>
                </a:solidFill>
              </a:rPr>
              <a:t>terminal</a:t>
            </a:r>
            <a:r>
              <a:rPr lang="ru-RU" dirty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Классификация операции над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stream</a:t>
            </a:r>
            <a:endParaRPr lang="ru-R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528" y="2370534"/>
            <a:ext cx="418255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limit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Возвращают другой </a:t>
            </a:r>
            <a:r>
              <a:rPr lang="ru-RU" dirty="0" err="1"/>
              <a:t>стрим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Могут быть объединены в цепочку, аналог некой формы запроса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Ленивые – не проводят никаких действий, пока на </a:t>
            </a:r>
            <a:r>
              <a:rPr lang="ru-RU" dirty="0" err="1"/>
              <a:t>стриме</a:t>
            </a:r>
            <a:r>
              <a:rPr lang="ru-RU" dirty="0"/>
              <a:t> не будет вызвана </a:t>
            </a:r>
            <a:r>
              <a:rPr lang="en-US" dirty="0"/>
              <a:t>terminate </a:t>
            </a:r>
            <a:r>
              <a:rPr lang="ru-RU" dirty="0"/>
              <a:t>операция</a:t>
            </a:r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Формируют результат</a:t>
            </a:r>
            <a:r>
              <a:rPr lang="en-US" dirty="0"/>
              <a:t> </a:t>
            </a:r>
            <a:r>
              <a:rPr lang="ru-RU" dirty="0"/>
              <a:t>(не </a:t>
            </a:r>
            <a:r>
              <a:rPr lang="en-US" dirty="0"/>
              <a:t>Stream </a:t>
            </a:r>
            <a:r>
              <a:rPr lang="ru-RU" dirty="0"/>
              <a:t>типа: </a:t>
            </a:r>
            <a:r>
              <a:rPr lang="en-US" dirty="0"/>
              <a:t>List, Integer, …</a:t>
            </a:r>
            <a:r>
              <a:rPr lang="ru-RU" dirty="0"/>
              <a:t>) из </a:t>
            </a:r>
            <a:r>
              <a:rPr lang="en-US" dirty="0"/>
              <a:t>pipeline </a:t>
            </a:r>
            <a:r>
              <a:rPr lang="ru-RU" dirty="0" err="1"/>
              <a:t>стрима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Свойства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51520" y="1198081"/>
            <a:ext cx="39966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vegetarianMenu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51520" y="1198081"/>
            <a:ext cx="39966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vegetarianMenu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5686"/>
            <a:ext cx="710214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5251" y="1141462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filter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5251" y="1141462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9702"/>
            <a:ext cx="5904656" cy="25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0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1590"/>
            <a:ext cx="8641472" cy="3599877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0" lvl="0" indent="0"/>
            <a:r>
              <a:rPr lang="ru-RU" dirty="0" smtClean="0"/>
              <a:t>Преобразует </a:t>
            </a:r>
            <a:r>
              <a:rPr lang="ru-RU" dirty="0" err="1" smtClean="0"/>
              <a:t>стрим</a:t>
            </a:r>
            <a:r>
              <a:rPr lang="ru-RU" dirty="0" smtClean="0"/>
              <a:t>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Stream&lt;Dish&gt;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cs typeface="Courier New" pitchFamily="49" charset="0"/>
              </a:rPr>
              <a:t>в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Stream&lt;String&gt;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map</a:t>
            </a:r>
            <a:endParaRPr lang="ru-RU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23528" y="1414105"/>
            <a:ext cx="371768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32113"/>
            <a:ext cx="8641472" cy="3599877"/>
          </a:xfrm>
        </p:spPr>
        <p:txBody>
          <a:bodyPr/>
          <a:lstStyle/>
          <a:p>
            <a:pPr marL="0" indent="0"/>
            <a:r>
              <a:rPr lang="ru-RU" dirty="0"/>
              <a:t>Задача: разбить слова по буквам из входного потока: </a:t>
            </a:r>
            <a:endParaRPr lang="ru-RU" dirty="0" smtClean="0"/>
          </a:p>
          <a:p>
            <a:pPr marL="0" indent="0"/>
            <a:endParaRPr lang="ru-RU" dirty="0" smtClean="0"/>
          </a:p>
          <a:p>
            <a:pPr marL="0" indent="0" algn="ctr"/>
            <a:r>
              <a:rPr lang="en-US" dirty="0" smtClean="0"/>
              <a:t>["</a:t>
            </a:r>
            <a:r>
              <a:rPr lang="en-US" dirty="0"/>
              <a:t>Hello", "World"]</a:t>
            </a:r>
            <a:r>
              <a:rPr lang="ru-RU" dirty="0"/>
              <a:t> -</a:t>
            </a:r>
            <a:r>
              <a:rPr lang="en-US" dirty="0"/>
              <a:t>&gt; ["H", "e", "l", "</a:t>
            </a:r>
            <a:r>
              <a:rPr lang="en-US" dirty="0" err="1"/>
              <a:t>o","W</a:t>
            </a:r>
            <a:r>
              <a:rPr lang="en-US" dirty="0"/>
              <a:t>", "r", "d"]</a:t>
            </a:r>
            <a:endParaRPr lang="ru-RU" dirty="0"/>
          </a:p>
          <a:p>
            <a:pPr marL="0" indent="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0" indent="0"/>
            <a:endParaRPr lang="ru-RU" dirty="0"/>
          </a:p>
          <a:p>
            <a:pPr marL="0" indent="0"/>
            <a:endParaRPr lang="ru-RU" dirty="0" smtClean="0"/>
          </a:p>
          <a:p>
            <a:pPr marL="0" indent="0"/>
            <a:endParaRPr lang="ru-RU" dirty="0"/>
          </a:p>
          <a:p>
            <a:pPr marL="0" indent="0"/>
            <a:r>
              <a:rPr lang="ru-RU" dirty="0"/>
              <a:t>Проблема в том что </a:t>
            </a:r>
            <a:r>
              <a:rPr lang="en-US" dirty="0"/>
              <a:t>map </a:t>
            </a:r>
            <a:r>
              <a:rPr lang="ru-RU" dirty="0"/>
              <a:t>метод вернёт </a:t>
            </a:r>
            <a:r>
              <a:rPr lang="en-US" dirty="0">
                <a:solidFill>
                  <a:srgbClr val="FF0000"/>
                </a:solidFill>
              </a:rPr>
              <a:t>Stream&lt;String[]&gt;</a:t>
            </a:r>
            <a:r>
              <a:rPr lang="ru-RU" dirty="0"/>
              <a:t>, а хотелось бы </a:t>
            </a:r>
            <a:r>
              <a:rPr lang="en-US" dirty="0">
                <a:solidFill>
                  <a:srgbClr val="00B050"/>
                </a:solidFill>
              </a:rPr>
              <a:t>Stream&lt;String&gt;</a:t>
            </a:r>
            <a:endParaRPr lang="ru-RU" dirty="0">
              <a:solidFill>
                <a:srgbClr val="00B050"/>
              </a:solidFill>
            </a:endParaRPr>
          </a:p>
          <a:p>
            <a:pPr marL="0" indent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intermediate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endParaRPr lang="ru-RU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23528" y="2226518"/>
            <a:ext cx="483337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проблема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5619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Валиден ли код? Если да, что будет выведено?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ЗАдача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1537294"/>
            <a:ext cx="6332760" cy="29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962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Преобразуем массив строк в </a:t>
            </a:r>
            <a:r>
              <a:rPr lang="ru-RU" dirty="0" err="1" smtClean="0"/>
              <a:t>стрим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Снова </a:t>
            </a:r>
            <a:r>
              <a:rPr lang="ru-RU" dirty="0"/>
              <a:t>проблема: второй </a:t>
            </a:r>
            <a:r>
              <a:rPr lang="en-US" dirty="0"/>
              <a:t>map </a:t>
            </a:r>
            <a:r>
              <a:rPr lang="ru-RU" dirty="0"/>
              <a:t>вернул </a:t>
            </a:r>
            <a:r>
              <a:rPr lang="en-US" dirty="0">
                <a:solidFill>
                  <a:srgbClr val="FF0000"/>
                </a:solidFill>
              </a:rPr>
              <a:t>Stream&lt;Stream&lt;String</a:t>
            </a:r>
            <a:r>
              <a:rPr lang="en-US" dirty="0" smtClean="0">
                <a:solidFill>
                  <a:srgbClr val="FF0000"/>
                </a:solidFill>
              </a:rPr>
              <a:t>&gt;&gt;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 не </a:t>
            </a:r>
            <a:r>
              <a:rPr lang="en-US" dirty="0" smtClean="0">
                <a:solidFill>
                  <a:schemeClr val="tx1"/>
                </a:solidFill>
              </a:rPr>
              <a:t>Stream&lt;String&gt;</a:t>
            </a:r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1520" y="1685294"/>
            <a:ext cx="35317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Arrays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ru-RU" dirty="0" smtClean="0"/>
              <a:t>объединяет множество </a:t>
            </a:r>
            <a:r>
              <a:rPr lang="ru-RU" dirty="0" err="1" smtClean="0"/>
              <a:t>стримов</a:t>
            </a:r>
            <a:r>
              <a:rPr lang="ru-RU" dirty="0" smtClean="0"/>
              <a:t> в один</a:t>
            </a:r>
            <a:endParaRPr lang="ru-RU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1520" y="1469270"/>
            <a:ext cx="35317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flatM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Arrays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flatmap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–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визуализация решение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34" y="954456"/>
            <a:ext cx="5486062" cy="384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– просуммировать элементы коллекции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9512" y="2106613"/>
            <a:ext cx="567014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(0, (a, b) -&gt; a + b);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Основные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terminate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операции -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foreach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23528" y="1434430"/>
            <a:ext cx="567014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-&gt; i %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Расширенный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reductions c collectors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класса </a:t>
            </a:r>
            <a:r>
              <a:rPr lang="en-US" dirty="0" err="1"/>
              <a:t>java.util.stream.Collectors</a:t>
            </a:r>
            <a:r>
              <a:rPr lang="en-US" dirty="0"/>
              <a:t> </a:t>
            </a:r>
            <a:r>
              <a:rPr lang="ru-RU" dirty="0"/>
              <a:t>позволяют решать следующие терминальные  задачи </a:t>
            </a:r>
            <a:r>
              <a:rPr lang="ru-RU" dirty="0" err="1"/>
              <a:t>стримов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Схлопывания элементов </a:t>
            </a:r>
            <a:r>
              <a:rPr lang="ru-RU" dirty="0" err="1"/>
              <a:t>стрима</a:t>
            </a:r>
            <a:r>
              <a:rPr lang="ru-RU" dirty="0"/>
              <a:t> в одно значение, нахождение суммы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Группировка элементов по произвольным критериям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Разбиение элементов по группам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reducing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более лаконично решить задачи нахождения максимума и минимума: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Получить </a:t>
            </a:r>
            <a:r>
              <a:rPr lang="ru-RU" dirty="0" smtClean="0"/>
              <a:t>статистику: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42483" y="1544474"/>
            <a:ext cx="65069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mostCalorieDish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maxBy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comparingInt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2483" y="2673955"/>
            <a:ext cx="501932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IntSummaryStatistics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summarizingInt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menuStatistics.getAverage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menuStatistics.getCount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menuStatistics.getMax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menuStatistics.getSum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группировка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вы хотите сгруппировать блюда в меню в соответствии с их типом (мясо, рыба, другое)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На выходе получим что-то вроде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{FISH=[prawns, salmon], OTHER=[</a:t>
            </a:r>
            <a:r>
              <a:rPr lang="en-US" dirty="0" err="1"/>
              <a:t>french</a:t>
            </a:r>
            <a:r>
              <a:rPr lang="en-US" dirty="0"/>
              <a:t> fries, rice, season fruit, pizza</a:t>
            </a:r>
            <a:r>
              <a:rPr lang="en-US" dirty="0" smtClean="0"/>
              <a:t>],</a:t>
            </a:r>
            <a:r>
              <a:rPr lang="ru-RU" dirty="0" smtClean="0"/>
              <a:t> </a:t>
            </a:r>
            <a:r>
              <a:rPr lang="en-US" dirty="0" smtClean="0"/>
              <a:t>MEAT</a:t>
            </a:r>
            <a:r>
              <a:rPr lang="en-US" dirty="0"/>
              <a:t>=[pork, beef, chicken]}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536" y="1864797"/>
            <a:ext cx="548419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Dish.Type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dishesByType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groupingBy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Collector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: разбиение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Разбиение является частным случаем группировки.</a:t>
            </a:r>
          </a:p>
          <a:p>
            <a:r>
              <a:rPr lang="ru-RU" dirty="0"/>
              <a:t>Разбивает на две коллекции одна та что соответствует предикату, другая - нет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На выходе получим что-то вроде:</a:t>
            </a:r>
          </a:p>
          <a:p>
            <a:endParaRPr lang="ru-RU" dirty="0" smtClean="0"/>
          </a:p>
          <a:p>
            <a:r>
              <a:rPr lang="en-US" dirty="0"/>
              <a:t>{false=[pork, beef, chicken, prawns, salmon</a:t>
            </a:r>
            <a:r>
              <a:rPr lang="en-US" dirty="0" smtClean="0"/>
              <a:t>],</a:t>
            </a:r>
            <a:r>
              <a:rPr lang="ru-RU" dirty="0" smtClean="0"/>
              <a:t> </a:t>
            </a:r>
            <a:r>
              <a:rPr lang="en-US" dirty="0" smtClean="0"/>
              <a:t>true</a:t>
            </a:r>
            <a:r>
              <a:rPr lang="en-US" dirty="0"/>
              <a:t>=[</a:t>
            </a:r>
            <a:r>
              <a:rPr lang="en-US" dirty="0" err="1"/>
              <a:t>french</a:t>
            </a:r>
            <a:r>
              <a:rPr lang="en-US" dirty="0"/>
              <a:t> fries, rice, season fruit, pizza]}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1520" y="1841217"/>
            <a:ext cx="632096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partitionedMenu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partitioningBy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Числовые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стримы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предыдущем коде есть проблема </a:t>
            </a:r>
            <a:r>
              <a:rPr lang="ru-RU" dirty="0" smtClean="0"/>
              <a:t>производительности: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/>
              <a:t>Boxing/unboxing</a:t>
            </a:r>
          </a:p>
          <a:p>
            <a:endParaRPr lang="ru-RU" dirty="0" smtClean="0"/>
          </a:p>
          <a:p>
            <a:r>
              <a:rPr lang="ru-RU" dirty="0" smtClean="0"/>
              <a:t>Решение </a:t>
            </a:r>
            <a:r>
              <a:rPr lang="ru-RU" dirty="0"/>
              <a:t>– </a:t>
            </a:r>
            <a:r>
              <a:rPr lang="en-US" dirty="0"/>
              <a:t>numeric streams</a:t>
            </a:r>
            <a:r>
              <a:rPr lang="ru-RU" dirty="0"/>
              <a:t>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51520" y="1655971"/>
            <a:ext cx="32528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84731" y="3777302"/>
            <a:ext cx="353173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mapToInt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Необходимо написать функцию сортировки зелёных яблок по различным критериям.</a:t>
            </a:r>
            <a:endParaRPr lang="en-US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постановка задачи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3829" y="1888251"/>
            <a:ext cx="742451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List&lt;Apple&gt; filterApples(List&lt;Apple&gt; inventory, ????);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Stream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api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итоги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Stream </a:t>
            </a:r>
            <a:r>
              <a:rPr lang="ru-RU" dirty="0"/>
              <a:t>– это последовательность элементов из некоторого источника, который поддерживает процессинговые </a:t>
            </a:r>
            <a:r>
              <a:rPr lang="ru-RU" dirty="0" smtClean="0"/>
              <a:t>операции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Stream </a:t>
            </a:r>
            <a:r>
              <a:rPr lang="ru-RU" dirty="0"/>
              <a:t>использует концепцию внутреннего </a:t>
            </a:r>
            <a:r>
              <a:rPr lang="ru-RU" dirty="0" smtClean="0"/>
              <a:t>итерирования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Существует два типа операций со </a:t>
            </a:r>
            <a:r>
              <a:rPr lang="ru-RU" dirty="0" err="1"/>
              <a:t>стримом</a:t>
            </a:r>
            <a:r>
              <a:rPr lang="ru-RU" dirty="0"/>
              <a:t>: промежуточные и </a:t>
            </a:r>
            <a:r>
              <a:rPr lang="ru-RU" dirty="0" smtClean="0"/>
              <a:t>терминальные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Промежуточные операции (</a:t>
            </a:r>
            <a:r>
              <a:rPr lang="en-US" dirty="0"/>
              <a:t>filter, map,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возвращают </a:t>
            </a:r>
            <a:r>
              <a:rPr lang="en-US" dirty="0"/>
              <a:t>Stream</a:t>
            </a:r>
            <a:r>
              <a:rPr lang="ru-RU" dirty="0"/>
              <a:t> и могут быть объединены в </a:t>
            </a:r>
            <a:r>
              <a:rPr lang="en-US" dirty="0"/>
              <a:t>pipeline</a:t>
            </a:r>
            <a:r>
              <a:rPr lang="ru-RU" dirty="0"/>
              <a:t>, но не могут продуцировать </a:t>
            </a:r>
            <a:r>
              <a:rPr lang="ru-RU" dirty="0" smtClean="0"/>
              <a:t>результат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Терминальные операции (</a:t>
            </a:r>
            <a:r>
              <a:rPr lang="en-US" dirty="0" err="1"/>
              <a:t>forEach</a:t>
            </a:r>
            <a:r>
              <a:rPr lang="en-US" dirty="0"/>
              <a:t>, count, collect</a:t>
            </a:r>
            <a:r>
              <a:rPr lang="ru-RU" dirty="0"/>
              <a:t>) не возвращают </a:t>
            </a:r>
            <a:r>
              <a:rPr lang="en-US" dirty="0"/>
              <a:t>Stream </a:t>
            </a:r>
            <a:r>
              <a:rPr lang="ru-RU" dirty="0"/>
              <a:t>и могут возвращать </a:t>
            </a:r>
            <a:r>
              <a:rPr lang="ru-RU" dirty="0" smtClean="0"/>
              <a:t>результат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Элементы </a:t>
            </a:r>
            <a:r>
              <a:rPr lang="ru-RU" dirty="0" err="1"/>
              <a:t>стрима</a:t>
            </a:r>
            <a:r>
              <a:rPr lang="ru-RU" dirty="0"/>
              <a:t> обрабатываются только по </a:t>
            </a:r>
            <a:r>
              <a:rPr lang="ru-RU" dirty="0" smtClean="0"/>
              <a:t>запросу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Collectors </a:t>
            </a:r>
            <a:r>
              <a:rPr lang="ru-RU" dirty="0"/>
              <a:t>содержит множество удобных терминальных </a:t>
            </a:r>
            <a:r>
              <a:rPr lang="ru-RU" dirty="0" smtClean="0"/>
              <a:t>методов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0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Как решить задачу расширения интерфейсов, которые уже широко используются</a:t>
            </a:r>
            <a:r>
              <a:rPr lang="ru-RU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>
              <a:lnSpc>
                <a:spcPct val="100000"/>
              </a:lnSpc>
            </a:pPr>
            <a:endParaRPr lang="ru-RU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4301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>
                <a:uFill>
                  <a:solidFill>
                    <a:srgbClr val="FFFFFF"/>
                  </a:solidFill>
                </a:uFill>
              </a:rPr>
              <a:t>Во-первых </a:t>
            </a:r>
            <a:r>
              <a:rPr lang="en-US" sz="1300" spc="-1" dirty="0">
                <a:uFill>
                  <a:solidFill>
                    <a:srgbClr val="FFFFFF"/>
                  </a:solidFill>
                </a:uFill>
              </a:rPr>
              <a:t>java 8 </a:t>
            </a:r>
            <a:r>
              <a:rPr lang="ru-RU" sz="1300" spc="-1" dirty="0">
                <a:uFill>
                  <a:solidFill>
                    <a:srgbClr val="FFFFFF"/>
                  </a:solidFill>
                </a:uFill>
              </a:rPr>
              <a:t>разрешает объявлять статические методы в интерфейсах.</a:t>
            </a:r>
            <a:endParaRPr lang="en-US" sz="13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ru-RU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ru-RU" sz="1300" dirty="0"/>
              <a:t>Во-вторых </a:t>
            </a:r>
            <a:r>
              <a:rPr lang="ru-RU" sz="1300" dirty="0" err="1"/>
              <a:t>java</a:t>
            </a:r>
            <a:r>
              <a:rPr lang="ru-RU" sz="1300" dirty="0"/>
              <a:t> 8 ввела понятие </a:t>
            </a:r>
            <a:r>
              <a:rPr lang="ru-RU" sz="1300" dirty="0" err="1"/>
              <a:t>default</a:t>
            </a:r>
            <a:r>
              <a:rPr lang="ru-RU" sz="1300" dirty="0"/>
              <a:t> </a:t>
            </a:r>
            <a:r>
              <a:rPr lang="ru-RU" sz="1300" dirty="0" smtClean="0"/>
              <a:t> метода интерфейса.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957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 smtClean="0">
                <a:uFill>
                  <a:solidFill>
                    <a:srgbClr val="FFFFFF"/>
                  </a:solidFill>
                </a:uFill>
              </a:rPr>
              <a:t>Вспомним  пример 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251520" y="1491630"/>
            <a:ext cx="54841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heavyApples1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heavyApples2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Дефолтные методы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 spc="-1" dirty="0" smtClean="0">
                <a:uFill>
                  <a:solidFill>
                    <a:srgbClr val="FFFFFF"/>
                  </a:solidFill>
                </a:uFill>
              </a:rPr>
              <a:t>Вспомним  пример </a:t>
            </a:r>
            <a:endParaRPr lang="ru-RU" sz="1300" dirty="0"/>
          </a:p>
          <a:p>
            <a:pPr>
              <a:lnSpc>
                <a:spcPct val="100000"/>
              </a:lnSpc>
            </a:pPr>
            <a:endParaRPr lang="ru-RU" sz="1300" dirty="0" smtClean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endParaRPr lang="ru-RU" sz="1300" dirty="0"/>
          </a:p>
          <a:p>
            <a:endParaRPr lang="ru-RU" sz="1300" dirty="0" smtClean="0"/>
          </a:p>
          <a:p>
            <a:r>
              <a:rPr lang="en-US" sz="1300" dirty="0" err="1">
                <a:solidFill>
                  <a:srgbClr val="00B050"/>
                </a:solidFill>
              </a:rPr>
              <a:t>s</a:t>
            </a:r>
            <a:r>
              <a:rPr lang="ru-RU" sz="1300" dirty="0" err="1" smtClean="0">
                <a:solidFill>
                  <a:srgbClr val="00B050"/>
                </a:solidFill>
              </a:rPr>
              <a:t>tream</a:t>
            </a:r>
            <a:r>
              <a:rPr lang="ru-RU" sz="1300" dirty="0">
                <a:solidFill>
                  <a:srgbClr val="00B050"/>
                </a:solidFill>
              </a:rPr>
              <a:t>() </a:t>
            </a:r>
            <a:r>
              <a:rPr lang="ru-RU" sz="1300" dirty="0"/>
              <a:t>и </a:t>
            </a:r>
            <a:r>
              <a:rPr lang="ru-RU" sz="1300" dirty="0" err="1">
                <a:solidFill>
                  <a:srgbClr val="00B050"/>
                </a:solidFill>
              </a:rPr>
              <a:t>parallelStream</a:t>
            </a:r>
            <a:r>
              <a:rPr lang="ru-RU" sz="1300" dirty="0">
                <a:solidFill>
                  <a:srgbClr val="00B050"/>
                </a:solidFill>
              </a:rPr>
              <a:t>() </a:t>
            </a:r>
            <a:r>
              <a:rPr lang="ru-RU" sz="1300" dirty="0"/>
              <a:t>были добавлены как дефолтные </a:t>
            </a:r>
            <a:r>
              <a:rPr lang="ru-RU" sz="1300" dirty="0" smtClean="0"/>
              <a:t>методы</a:t>
            </a:r>
            <a:r>
              <a:rPr lang="en-US" sz="1300" dirty="0"/>
              <a:t>.</a:t>
            </a:r>
            <a:endParaRPr lang="ru-RU" sz="1300" dirty="0"/>
          </a:p>
          <a:p>
            <a:endParaRPr lang="ru-RU" sz="13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251520" y="1491630"/>
            <a:ext cx="54841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heavyApples1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heavyApples2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объявление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Новое ключевое слово языка </a:t>
            </a:r>
            <a:r>
              <a:rPr lang="ru-RU" sz="1300" dirty="0" err="1"/>
              <a:t>default</a:t>
            </a:r>
            <a:endParaRPr lang="ru-RU" sz="1300" dirty="0"/>
          </a:p>
          <a:p>
            <a:endParaRPr lang="en-US" sz="1300" dirty="0" smtClean="0"/>
          </a:p>
          <a:p>
            <a:endParaRPr lang="ru-RU" sz="1300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51520" y="1616373"/>
            <a:ext cx="61286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80"/>
                </a:solidFill>
              </a:rPr>
              <a:t>public interface </a:t>
            </a:r>
            <a:r>
              <a:rPr lang="en-US" sz="1200" dirty="0"/>
              <a:t>Collection&lt;</a:t>
            </a:r>
            <a:r>
              <a:rPr lang="en-US" sz="1200" dirty="0">
                <a:solidFill>
                  <a:srgbClr val="20999D"/>
                </a:solidFill>
              </a:rPr>
              <a:t>E</a:t>
            </a:r>
            <a:r>
              <a:rPr lang="en-US" sz="1200" dirty="0"/>
              <a:t>&gt;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Iterable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0999D"/>
                </a:solidFill>
              </a:rPr>
              <a:t>E</a:t>
            </a:r>
            <a:r>
              <a:rPr lang="en-US" sz="1200" dirty="0"/>
              <a:t>&gt;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StreamSupport.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spliterator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абстрактный класс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Какая теперь разница между абстрактным классом и интерфейсом</a:t>
            </a:r>
            <a:r>
              <a:rPr lang="ru-RU" sz="1300" dirty="0" smtClean="0"/>
              <a:t>:</a:t>
            </a:r>
          </a:p>
          <a:p>
            <a:endParaRPr lang="ru-RU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Класс может наследовать только один абстрактный класс, но может реализовывать множество интерфейсов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Абстрактный класс может хранить состояние через поля, а интерфейс - нет</a:t>
            </a:r>
          </a:p>
          <a:p>
            <a:endParaRPr lang="en-US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554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Новый интерфейс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300" dirty="0"/>
              <a:t>Есть возможность создать свой интерфейс с дефолтными методами.</a:t>
            </a:r>
          </a:p>
          <a:p>
            <a:endParaRPr lang="ru-RU" sz="1300" dirty="0"/>
          </a:p>
          <a:p>
            <a:r>
              <a:rPr lang="ru-RU" sz="1300" dirty="0"/>
              <a:t>Зачем?</a:t>
            </a:r>
          </a:p>
          <a:p>
            <a:endParaRPr lang="ru-RU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Опциональный метод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300" dirty="0"/>
              <a:t>Множественное наследование</a:t>
            </a:r>
          </a:p>
          <a:p>
            <a:endParaRPr lang="en-US" sz="1300" dirty="0" smtClean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7491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Опциональный метод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dirty="0" smtClean="0"/>
          </a:p>
          <a:p>
            <a:endParaRPr lang="ru-RU" sz="1300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536" y="1469807"/>
            <a:ext cx="483337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Дефолтные методы - итоги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Интерфейсы в </a:t>
            </a:r>
            <a:r>
              <a:rPr lang="ru-RU" sz="1300" dirty="0" err="1"/>
              <a:t>java</a:t>
            </a:r>
            <a:r>
              <a:rPr lang="ru-RU" sz="1300" dirty="0"/>
              <a:t> 8 могут иметь содержимое через статические и дефолтные </a:t>
            </a:r>
            <a:r>
              <a:rPr lang="ru-RU" sz="1300" dirty="0" smtClean="0"/>
              <a:t>методы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Дефолтные методы позволяют разрабатывать обратно совместимые </a:t>
            </a:r>
            <a:r>
              <a:rPr lang="ru-RU" sz="1300" dirty="0" smtClean="0"/>
              <a:t>интерфейсы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  <a:p>
            <a:pPr marL="342900" indent="-342900">
              <a:buFont typeface="+mj-lt"/>
              <a:buAutoNum type="arabicPeriod"/>
            </a:pPr>
            <a:r>
              <a:rPr lang="ru-RU" sz="1300" dirty="0"/>
              <a:t>Дефолтные методы могут использоваться в качестве опционального </a:t>
            </a:r>
            <a:r>
              <a:rPr lang="ru-RU" sz="1300" dirty="0" smtClean="0"/>
              <a:t>метода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6189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3C"/>
                </a:solidFill>
              </a:rPr>
              <a:t>behavior parameterization</a:t>
            </a:r>
            <a:r>
              <a:rPr lang="en-US" dirty="0"/>
              <a:t> </a:t>
            </a:r>
            <a:r>
              <a:rPr lang="ru-RU" dirty="0"/>
              <a:t> - это шаблон проектирования, позволяющий быстро реагировать на изменения требований.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rgbClr val="00703C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Технически</a:t>
            </a:r>
            <a:r>
              <a:rPr lang="ru-RU" dirty="0" smtClean="0">
                <a:solidFill>
                  <a:srgbClr val="00703C"/>
                </a:solidFill>
              </a:rPr>
              <a:t>, </a:t>
            </a:r>
            <a:r>
              <a:rPr lang="en-US" dirty="0" smtClean="0">
                <a:solidFill>
                  <a:srgbClr val="00703C"/>
                </a:solidFill>
              </a:rPr>
              <a:t>behavior </a:t>
            </a:r>
            <a:r>
              <a:rPr lang="en-US" dirty="0">
                <a:solidFill>
                  <a:srgbClr val="00703C"/>
                </a:solidFill>
              </a:rPr>
              <a:t>parameterization </a:t>
            </a:r>
            <a:r>
              <a:rPr lang="ru-RU" dirty="0"/>
              <a:t>– это возможность сказать методу взять множество стратегий как параметры и использовать их внутри </a:t>
            </a:r>
            <a:r>
              <a:rPr lang="ru-RU" dirty="0" smtClean="0"/>
              <a:t>себя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По сути позволяет создавать ссылку на блок кода, без его выполнения.</a:t>
            </a:r>
          </a:p>
          <a:p>
            <a:pPr>
              <a:lnSpc>
                <a:spcPct val="100000"/>
              </a:lnSpc>
            </a:pPr>
            <a:r>
              <a:rPr lang="ru-RU" dirty="0"/>
              <a:t>Этот участок кода может быть выполнен потом в другом месте программы.</a:t>
            </a:r>
          </a:p>
          <a:p>
            <a:r>
              <a:rPr lang="ru-RU" dirty="0"/>
              <a:t>Например, можно передать участок кода как аргумент для функции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На выходе получаем очень гибкий код.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Behavior parameterization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5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Не панацея от </a:t>
            </a:r>
            <a:r>
              <a:rPr lang="en-US" dirty="0" smtClean="0"/>
              <a:t>NPE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 случае отсутствия элемента сгенерирует </a:t>
            </a:r>
            <a:r>
              <a:rPr lang="en-US" dirty="0" err="1" smtClean="0"/>
              <a:t>NoSuchElementException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Создание: </a:t>
            </a:r>
            <a:r>
              <a:rPr lang="en-US" dirty="0" err="1" smtClean="0"/>
              <a:t>Optional.of</a:t>
            </a:r>
            <a:r>
              <a:rPr lang="en-US" dirty="0" smtClean="0"/>
              <a:t>, </a:t>
            </a:r>
            <a:r>
              <a:rPr lang="en-US" dirty="0" err="1" smtClean="0"/>
              <a:t>ofNullable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Если что-то не так: </a:t>
            </a:r>
            <a:r>
              <a:rPr lang="en-US" dirty="0" err="1" smtClean="0"/>
              <a:t>orElse</a:t>
            </a:r>
            <a:r>
              <a:rPr lang="en-US" dirty="0" smtClean="0"/>
              <a:t>, </a:t>
            </a:r>
            <a:r>
              <a:rPr lang="en-US" dirty="0" err="1" smtClean="0"/>
              <a:t>orElseGet</a:t>
            </a:r>
            <a:r>
              <a:rPr lang="en-US" dirty="0" smtClean="0"/>
              <a:t>, </a:t>
            </a:r>
            <a:r>
              <a:rPr lang="en-US" dirty="0" err="1" smtClean="0"/>
              <a:t>orElseThrow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Обработка: </a:t>
            </a:r>
            <a:r>
              <a:rPr lang="en-US" dirty="0" smtClean="0"/>
              <a:t>filter, map, </a:t>
            </a:r>
            <a:r>
              <a:rPr lang="en-US" dirty="0" err="1" smtClean="0"/>
              <a:t>ifPresent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Получение: </a:t>
            </a:r>
            <a:r>
              <a:rPr lang="en-US" dirty="0" err="1" smtClean="0"/>
              <a:t>isPresent</a:t>
            </a:r>
            <a:r>
              <a:rPr lang="en-US" dirty="0" smtClean="0"/>
              <a:t>, get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49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литература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41586"/>
            <a:ext cx="2944862" cy="406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526"/>
            <a:ext cx="2951832" cy="411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7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annimon.com/article/2778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https://habr.com/company/luxoft/blog/270383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www.youtube.com/watch?v=TPHMyVyktsw</a:t>
            </a:r>
            <a:endParaRPr lang="ru-RU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www.baeldung.com/java-optional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Полезные ссылки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Определим интерфейс предиката:</a:t>
            </a:r>
          </a:p>
          <a:p>
            <a:pPr>
              <a:lnSpc>
                <a:spcPct val="100000"/>
              </a:lnSpc>
            </a:pPr>
            <a:endParaRPr lang="ru-RU" b="1" dirty="0" smtClean="0"/>
          </a:p>
          <a:p>
            <a:pPr>
              <a:lnSpc>
                <a:spcPct val="100000"/>
              </a:lnSpc>
            </a:pPr>
            <a:endParaRPr lang="en-US" b="1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Реализуем саму функцию: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8</a:t>
            </a:r>
            <a:endParaRPr lang="ru-RU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1520" y="1609804"/>
            <a:ext cx="315983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24341" y="2854265"/>
            <a:ext cx="77155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p.test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(a))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681933"/>
          </a:xfrm>
        </p:spPr>
        <p:txBody>
          <a:bodyPr/>
          <a:lstStyle/>
          <a:p>
            <a:r>
              <a:rPr lang="ru-RU" dirty="0" smtClean="0"/>
              <a:t>Определим классы стратегий: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Вызовы методов: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rgbClr val="FF0000"/>
                </a:solidFill>
              </a:rPr>
              <a:t>Слишком много обслуживающего кода</a:t>
            </a:r>
          </a:p>
          <a:p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Решение до </a:t>
            </a:r>
            <a:r>
              <a:rPr lang="ru-RU" spc="299" dirty="0" err="1">
                <a:uFill>
                  <a:solidFill>
                    <a:srgbClr val="FFFFFF"/>
                  </a:solidFill>
                </a:uFill>
              </a:rPr>
              <a:t>java</a:t>
            </a: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 8 - использование</a:t>
            </a:r>
            <a:endParaRPr lang="ru-RU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66760" y="3667110"/>
            <a:ext cx="61863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redAndHeavyApples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filterApples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323528" y="1378094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AppleGreenColorPredicate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green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apple.getColor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AppleHeavyWeightPredicate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ApplePredicate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apple.getWeight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2100</Words>
  <Application>Microsoft Office PowerPoint</Application>
  <PresentationFormat>Экран (16:9)</PresentationFormat>
  <Paragraphs>570</Paragraphs>
  <Slides>72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1_Специальное оформление</vt:lpstr>
      <vt:lpstr>Lambda, Stream API,
JAVA 8 features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Рита</cp:lastModifiedBy>
  <cp:revision>309</cp:revision>
  <dcterms:created xsi:type="dcterms:W3CDTF">2014-01-14T11:27:58Z</dcterms:created>
  <dcterms:modified xsi:type="dcterms:W3CDTF">2018-07-18T14:21:06Z</dcterms:modified>
</cp:coreProperties>
</file>