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4" r:id="rId10"/>
    <p:sldId id="268" r:id="rId11"/>
    <p:sldId id="263" r:id="rId12"/>
    <p:sldId id="269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06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3AC5-FA5E-47BD-A56A-4FD4FFDE7D64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D436C-BE52-434E-AC5C-AC55A3F3C1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大概分成以下章節：介紹處理資料流程、釐清目標、定義問題、嘗試過的模型、各模型最佳結果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5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從圖表來看，可以明顯看出，在</a:t>
            </a:r>
            <a:r>
              <a:rPr lang="en-US" altLang="zh-TW" dirty="0" smtClean="0"/>
              <a:t>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NL</a:t>
            </a:r>
            <a:r>
              <a:rPr lang="zh-TW" altLang="en-US" dirty="0" smtClean="0"/>
              <a:t>分開訓練的模型上，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相當少，與</a:t>
            </a:r>
            <a:r>
              <a:rPr lang="en-US" altLang="zh-TW" dirty="0" smtClean="0"/>
              <a:t>SVR</a:t>
            </a:r>
            <a:r>
              <a:rPr lang="zh-TW" altLang="en-US" dirty="0" smtClean="0"/>
              <a:t>一樣都只有一場</a:t>
            </a:r>
            <a:endParaRPr lang="en-US" altLang="zh-TW" dirty="0" smtClean="0"/>
          </a:p>
          <a:p>
            <a:r>
              <a:rPr lang="zh-TW" altLang="en-US" dirty="0" smtClean="0"/>
              <a:t>但合併訓練時卻大部分球隊都有少算一場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5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zh-TW" altLang="en-US" dirty="0" smtClean="0"/>
              <a:t>可以看出，在美聯</a:t>
            </a:r>
            <a:r>
              <a:rPr lang="en-US" altLang="zh-TW" dirty="0" smtClean="0"/>
              <a:t>(AL)</a:t>
            </a:r>
            <a:r>
              <a:rPr lang="zh-TW" altLang="en-US" dirty="0" smtClean="0"/>
              <a:t>數據上表現跟</a:t>
            </a:r>
            <a:r>
              <a:rPr lang="en-US" altLang="zh-TW" dirty="0" smtClean="0"/>
              <a:t>SVR</a:t>
            </a:r>
            <a:r>
              <a:rPr lang="zh-TW" altLang="en-US" dirty="0" smtClean="0"/>
              <a:t>差不多，預測</a:t>
            </a:r>
            <a:r>
              <a:rPr lang="en-US" altLang="zh-TW" dirty="0" smtClean="0"/>
              <a:t>15</a:t>
            </a:r>
            <a:r>
              <a:rPr lang="zh-TW" altLang="en-US" dirty="0" smtClean="0"/>
              <a:t>支球隊有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支</a:t>
            </a:r>
            <a:r>
              <a:rPr lang="en-US" altLang="zh-TW" dirty="0" smtClean="0"/>
              <a:t>2022</a:t>
            </a:r>
            <a:r>
              <a:rPr lang="zh-TW" altLang="en-US" dirty="0" smtClean="0"/>
              <a:t>勝場是預測正確的</a:t>
            </a:r>
            <a:endParaRPr lang="en-US" altLang="zh-TW" dirty="0" smtClean="0"/>
          </a:p>
          <a:p>
            <a:r>
              <a:rPr lang="zh-TW" altLang="en-US" dirty="0" smtClean="0"/>
              <a:t>在國聯</a:t>
            </a:r>
            <a:r>
              <a:rPr lang="en-US" altLang="zh-TW" dirty="0" smtClean="0"/>
              <a:t>(NL)</a:t>
            </a:r>
            <a:r>
              <a:rPr lang="zh-TW" altLang="en-US" dirty="0" smtClean="0"/>
              <a:t>方面優於</a:t>
            </a:r>
            <a:r>
              <a:rPr lang="en-US" altLang="zh-TW" dirty="0" smtClean="0"/>
              <a:t>SVR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支是完全猜對勝場數</a:t>
            </a:r>
            <a:endParaRPr lang="en-US" altLang="zh-TW" dirty="0" smtClean="0"/>
          </a:p>
          <a:p>
            <a:r>
              <a:rPr lang="en-US" altLang="zh-TW" dirty="0" smtClean="0"/>
              <a:t>5-fold</a:t>
            </a:r>
            <a:r>
              <a:rPr lang="en-US" altLang="zh-TW" baseline="0" dirty="0" smtClean="0"/>
              <a:t> cross validation</a:t>
            </a:r>
            <a:r>
              <a:rPr lang="zh-TW" altLang="en-US" baseline="0" dirty="0" smtClean="0"/>
              <a:t>的分數也是非常高</a:t>
            </a:r>
            <a:r>
              <a:rPr lang="en-US" altLang="zh-TW" baseline="0" dirty="0" smtClean="0"/>
              <a:t>(&gt;0.99)</a:t>
            </a:r>
            <a:endParaRPr lang="en-US" altLang="zh-TW" dirty="0" smtClean="0"/>
          </a:p>
          <a:p>
            <a:r>
              <a:rPr lang="zh-TW" altLang="en-US" dirty="0" smtClean="0"/>
              <a:t>而在合併整個大聯盟的數據當中，正確率下滑狀況比</a:t>
            </a:r>
            <a:r>
              <a:rPr lang="en-US" altLang="zh-TW" dirty="0" smtClean="0"/>
              <a:t>SVR</a:t>
            </a:r>
            <a:r>
              <a:rPr lang="zh-TW" altLang="en-US" dirty="0" smtClean="0"/>
              <a:t>明顯，雖然誤差也都僅有一場，但變成大部分球隊都有正負一場的誤差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1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SVR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MLP</a:t>
            </a:r>
            <a:r>
              <a:rPr lang="zh-TW" altLang="en-US" dirty="0" smtClean="0"/>
              <a:t>在我找出的最佳模型都有著相當好的準確率，</a:t>
            </a:r>
            <a:r>
              <a:rPr lang="en-US" altLang="zh-TW" dirty="0" smtClean="0"/>
              <a:t>MLP</a:t>
            </a:r>
            <a:r>
              <a:rPr lang="zh-TW" altLang="en-US" dirty="0" smtClean="0"/>
              <a:t>在平均誤差上更是相當精準，</a:t>
            </a:r>
            <a:r>
              <a:rPr lang="en-US" altLang="zh-TW" dirty="0" smtClean="0"/>
              <a:t>5-fold cross validation</a:t>
            </a:r>
            <a:r>
              <a:rPr lang="zh-TW" altLang="en-US" dirty="0" smtClean="0"/>
              <a:t> 分數幾乎貼近</a:t>
            </a:r>
            <a:r>
              <a:rPr lang="en-US" altLang="zh-TW" dirty="0" smtClean="0"/>
              <a:t>1.0</a:t>
            </a:r>
          </a:p>
          <a:p>
            <a:r>
              <a:rPr lang="zh-TW" altLang="en-US" dirty="0" smtClean="0"/>
              <a:t>然後分開訓練會比兩個聯盟合併訓練好，符合我一開始的猜測：由於兩個聯盟在規則上有些不同，各自訓練會有較佳的成果ㄋ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68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3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我在</a:t>
            </a:r>
            <a:r>
              <a:rPr lang="en-US" altLang="zh-TW" dirty="0" smtClean="0"/>
              <a:t>baseball-reference</a:t>
            </a:r>
            <a:r>
              <a:rPr lang="zh-TW" altLang="en-US" dirty="0" smtClean="0"/>
              <a:t>上找到歷年各球隊的資料，大聯盟有</a:t>
            </a:r>
            <a:r>
              <a:rPr lang="en-US" altLang="zh-TW" dirty="0" smtClean="0"/>
              <a:t>30</a:t>
            </a:r>
            <a:r>
              <a:rPr lang="zh-TW" altLang="en-US" dirty="0" smtClean="0"/>
              <a:t>支球隊，我採用的是</a:t>
            </a:r>
            <a:r>
              <a:rPr lang="en-US" altLang="zh-TW" dirty="0" smtClean="0"/>
              <a:t>2001</a:t>
            </a:r>
            <a:r>
              <a:rPr lang="zh-TW" altLang="en-US" dirty="0" smtClean="0"/>
              <a:t>年以後到今年的資料</a:t>
            </a:r>
            <a:endParaRPr lang="en-US" altLang="zh-TW" dirty="0" smtClean="0"/>
          </a:p>
          <a:p>
            <a:r>
              <a:rPr lang="en-US" altLang="zh-TW" dirty="0" smtClean="0"/>
              <a:t>2001~2021</a:t>
            </a:r>
            <a:r>
              <a:rPr lang="zh-TW" altLang="en-US" dirty="0" smtClean="0"/>
              <a:t>年為</a:t>
            </a:r>
            <a:r>
              <a:rPr lang="en-US" altLang="zh-TW" dirty="0" smtClean="0"/>
              <a:t>training</a:t>
            </a:r>
            <a:r>
              <a:rPr lang="en-US" altLang="zh-TW" baseline="0" dirty="0" smtClean="0"/>
              <a:t> data</a:t>
            </a:r>
            <a:r>
              <a:rPr lang="zh-TW" altLang="en-US" baseline="0" dirty="0" smtClean="0"/>
              <a:t>；</a:t>
            </a:r>
            <a:r>
              <a:rPr lang="en-US" altLang="zh-TW" baseline="0" dirty="0" smtClean="0"/>
              <a:t>2022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test data</a:t>
            </a:r>
            <a:r>
              <a:rPr lang="zh-TW" altLang="en-US" baseline="0" dirty="0" smtClean="0"/>
              <a:t>。特別要說明的是，</a:t>
            </a:r>
            <a:r>
              <a:rPr lang="en-US" altLang="zh-TW" baseline="0" dirty="0" smtClean="0"/>
              <a:t>2020</a:t>
            </a:r>
            <a:r>
              <a:rPr lang="zh-TW" altLang="en-US" baseline="0" dirty="0" smtClean="0"/>
              <a:t>年的數據我刪掉了，因為當年受到</a:t>
            </a:r>
            <a:r>
              <a:rPr lang="en-US" altLang="zh-TW" baseline="0" dirty="0" smtClean="0"/>
              <a:t>covid-19</a:t>
            </a:r>
            <a:r>
              <a:rPr lang="zh-TW" altLang="en-US" baseline="0" dirty="0" smtClean="0"/>
              <a:t>影響，僅有</a:t>
            </a:r>
            <a:r>
              <a:rPr lang="en-US" altLang="zh-TW" baseline="0" dirty="0" smtClean="0"/>
              <a:t>60</a:t>
            </a:r>
            <a:r>
              <a:rPr lang="zh-TW" altLang="en-US" baseline="0" dirty="0" smtClean="0"/>
              <a:t>場比賽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1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最初是想預測一支球隊的勝場數，職業運動場上老闆買球員就是要贏球，所以我覺得一年贏多少場是衡量球隊績效最重要的指標</a:t>
            </a:r>
            <a:endParaRPr lang="en-US" altLang="zh-TW" dirty="0" smtClean="0"/>
          </a:p>
          <a:p>
            <a:r>
              <a:rPr lang="zh-TW" altLang="en-US" dirty="0" smtClean="0"/>
              <a:t>這個模型可以做到的，是在球季進行</a:t>
            </a:r>
            <a:r>
              <a:rPr lang="en-US" altLang="zh-TW" dirty="0" smtClean="0"/>
              <a:t>1/3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1/2</a:t>
            </a:r>
            <a:r>
              <a:rPr lang="zh-TW" altLang="en-US" dirty="0" smtClean="0"/>
              <a:t>左右，輸入當前球隊各項數據，來預測球隊能贏多少、，看自己喜歡的球隊表現如何、是否能進季後賽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8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Feature:44</a:t>
            </a:r>
            <a:r>
              <a:rPr lang="zh-TW" altLang="en-US" dirty="0" smtClean="0"/>
              <a:t>項，大多為傳統數據</a:t>
            </a:r>
            <a:endParaRPr lang="en-US" altLang="zh-TW" dirty="0" smtClean="0"/>
          </a:p>
          <a:p>
            <a:r>
              <a:rPr lang="zh-TW" altLang="en-US" dirty="0" smtClean="0"/>
              <a:t>定義目標：猜到這支球隊一年可以贏幾場比賽，看各項數據對勝場的影響權重，因此是一個</a:t>
            </a:r>
            <a:r>
              <a:rPr lang="en-US" altLang="zh-TW" dirty="0" smtClean="0"/>
              <a:t>regression problem</a:t>
            </a:r>
          </a:p>
          <a:p>
            <a:r>
              <a:rPr lang="zh-TW" altLang="en-US" dirty="0" smtClean="0"/>
              <a:t>大聯盟分為</a:t>
            </a:r>
            <a:r>
              <a:rPr lang="en-US" altLang="zh-TW" dirty="0" smtClean="0"/>
              <a:t>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NL</a:t>
            </a:r>
            <a:r>
              <a:rPr lang="zh-TW" altLang="en-US" dirty="0" smtClean="0"/>
              <a:t>兩邊，在規則上有些許差異，因此我做了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</a:t>
            </a:r>
            <a:r>
              <a:rPr lang="en-US" altLang="zh-TW" dirty="0" smtClean="0"/>
              <a:t>training</a:t>
            </a:r>
          </a:p>
          <a:p>
            <a:r>
              <a:rPr lang="en-US" altLang="zh-TW" dirty="0" smtClean="0"/>
              <a:t>AL</a:t>
            </a:r>
            <a:r>
              <a:rPr lang="zh-TW" altLang="en-US" dirty="0" smtClean="0"/>
              <a:t> </a:t>
            </a:r>
            <a:r>
              <a:rPr lang="en-US" altLang="zh-TW" dirty="0" smtClean="0"/>
              <a:t>NL</a:t>
            </a:r>
            <a:r>
              <a:rPr lang="zh-TW" altLang="en-US" dirty="0" smtClean="0"/>
              <a:t>分開各自訓練， </a:t>
            </a:r>
            <a:r>
              <a:rPr lang="en-US" altLang="zh-TW" dirty="0" smtClean="0"/>
              <a:t>AL+NL</a:t>
            </a:r>
            <a:r>
              <a:rPr lang="zh-TW" altLang="en-US" dirty="0" smtClean="0"/>
              <a:t>併在一起訓練，看哪個誤差較大，並且都做</a:t>
            </a:r>
            <a:r>
              <a:rPr lang="en-US" altLang="zh-TW" dirty="0" smtClean="0"/>
              <a:t>5-fold cross validation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是勝場差數的平方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參考先前學過統計學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61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嘗試了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r>
              <a:rPr lang="en-US" altLang="zh-TW" dirty="0" smtClean="0"/>
              <a:t>model: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n_neighbors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SVR, MLP.</a:t>
            </a:r>
            <a:r>
              <a:rPr lang="zh-TW" altLang="en-US" baseline="0" dirty="0" smtClean="0"/>
              <a:t> 後兩者可以給出相當不錯的結果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以下報告部分，由於預測的是</a:t>
            </a:r>
            <a:r>
              <a:rPr lang="en-US" altLang="zh-TW" baseline="0" dirty="0" smtClean="0"/>
              <a:t>15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15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30</a:t>
            </a:r>
            <a:r>
              <a:rPr lang="zh-TW" altLang="en-US" baseline="0" dirty="0" smtClean="0"/>
              <a:t>，故此次報告只放上各個模型嘗試後，得到最好的結果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7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變數：</a:t>
            </a:r>
            <a:r>
              <a:rPr lang="en-US" altLang="zh-TW" dirty="0" err="1" smtClean="0"/>
              <a:t>n_neighbors</a:t>
            </a:r>
            <a:r>
              <a:rPr lang="zh-TW" altLang="en-US" dirty="0" smtClean="0"/>
              <a:t> 其他用默認，標出紅字的為預測勝場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實際勝場不同的地方，可以看出其實誤差不小，很多球隊預測和實際誤差在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場以上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41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手算前面</a:t>
            </a:r>
            <a:r>
              <a:rPr lang="en-US" altLang="zh-TW" dirty="0" smtClean="0"/>
              <a:t>define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 </a:t>
            </a:r>
            <a:r>
              <a:rPr lang="en-US" altLang="zh-TW" dirty="0" err="1" smtClean="0"/>
              <a:t>funciton</a:t>
            </a:r>
            <a:r>
              <a:rPr lang="zh-TW" altLang="en-US" dirty="0" smtClean="0"/>
              <a:t>，可以發現</a:t>
            </a:r>
            <a:r>
              <a:rPr lang="en-US" altLang="zh-TW" dirty="0" err="1" smtClean="0"/>
              <a:t>N_neighbors</a:t>
            </a:r>
            <a:r>
              <a:rPr lang="zh-TW" altLang="en-US" dirty="0" smtClean="0"/>
              <a:t>的誤差相當大，</a:t>
            </a:r>
            <a:r>
              <a:rPr lang="en-US" altLang="zh-TW" dirty="0" smtClean="0"/>
              <a:t>cross-validation</a:t>
            </a:r>
            <a:r>
              <a:rPr lang="zh-TW" altLang="en-US" dirty="0" smtClean="0"/>
              <a:t>的分數不高，落在</a:t>
            </a:r>
            <a:r>
              <a:rPr lang="en-US" altLang="zh-TW" dirty="0" smtClean="0"/>
              <a:t>0.765</a:t>
            </a:r>
            <a:r>
              <a:rPr lang="zh-TW" altLang="en-US" dirty="0" smtClean="0"/>
              <a:t>，甚至有一個</a:t>
            </a:r>
            <a:r>
              <a:rPr lang="en-US" altLang="zh-TW" dirty="0" smtClean="0"/>
              <a:t>fold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0.70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3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嘗試 </a:t>
            </a:r>
            <a:r>
              <a:rPr lang="en-US" altLang="zh-TW" dirty="0" smtClean="0"/>
              <a:t>4</a:t>
            </a:r>
            <a:r>
              <a:rPr lang="zh-TW" altLang="en-US" dirty="0" smtClean="0"/>
              <a:t>種不同的</a:t>
            </a:r>
            <a:r>
              <a:rPr lang="en-US" altLang="zh-TW" dirty="0" smtClean="0"/>
              <a:t>kernel </a:t>
            </a:r>
            <a:r>
              <a:rPr lang="en-US" altLang="zh-TW" dirty="0" err="1" smtClean="0"/>
              <a:t>funciton</a:t>
            </a:r>
            <a:r>
              <a:rPr lang="zh-TW" altLang="en-US" dirty="0" smtClean="0"/>
              <a:t>，當中</a:t>
            </a:r>
            <a:r>
              <a:rPr lang="en-US" altLang="zh-TW" dirty="0" smtClean="0"/>
              <a:t>Polynomial</a:t>
            </a:r>
            <a:r>
              <a:rPr lang="zh-TW" altLang="en-US" dirty="0" smtClean="0"/>
              <a:t>跑不出來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無法收斂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sgd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sigmoid</a:t>
            </a:r>
            <a:r>
              <a:rPr lang="zh-TW" altLang="en-US" dirty="0" smtClean="0"/>
              <a:t>生成的結果不佳，甚至會預測所有球隊有相同勝場。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也有調整過，發現調到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1.0</a:t>
            </a:r>
            <a:r>
              <a:rPr lang="zh-TW" altLang="en-US" dirty="0" smtClean="0"/>
              <a:t>的時候也會跑出很爛的數字</a:t>
            </a:r>
            <a:endParaRPr lang="en-US" altLang="zh-TW" dirty="0" smtClean="0"/>
          </a:p>
          <a:p>
            <a:r>
              <a:rPr lang="en-US" altLang="zh-TW" dirty="0" smtClean="0"/>
              <a:t>linear</a:t>
            </a:r>
            <a:r>
              <a:rPr lang="zh-TW" altLang="en-US" dirty="0" smtClean="0"/>
              <a:t>在這個數據資料尚有最好的結果，其他參數如上所示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03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zh-TW" altLang="en-US" dirty="0" smtClean="0"/>
              <a:t>可以看出，這個結果比</a:t>
            </a:r>
            <a:r>
              <a:rPr lang="en-US" altLang="zh-TW" dirty="0" err="1" smtClean="0"/>
              <a:t>n_neighbors</a:t>
            </a:r>
            <a:r>
              <a:rPr lang="zh-TW" altLang="en-US" dirty="0" smtClean="0"/>
              <a:t>好上不少，在美聯</a:t>
            </a:r>
            <a:r>
              <a:rPr lang="en-US" altLang="zh-TW" dirty="0" smtClean="0"/>
              <a:t>(AL)</a:t>
            </a:r>
            <a:r>
              <a:rPr lang="zh-TW" altLang="en-US" dirty="0" smtClean="0"/>
              <a:t>數據上表現非常出色，預測</a:t>
            </a:r>
            <a:r>
              <a:rPr lang="en-US" altLang="zh-TW" dirty="0" smtClean="0"/>
              <a:t>15</a:t>
            </a:r>
            <a:r>
              <a:rPr lang="zh-TW" altLang="en-US" dirty="0" smtClean="0"/>
              <a:t>支球隊有</a:t>
            </a:r>
            <a:r>
              <a:rPr lang="en-US" altLang="zh-TW" dirty="0" smtClean="0"/>
              <a:t>11</a:t>
            </a:r>
            <a:r>
              <a:rPr lang="zh-TW" altLang="en-US" dirty="0" smtClean="0"/>
              <a:t>支的</a:t>
            </a:r>
            <a:r>
              <a:rPr lang="en-US" altLang="zh-TW" dirty="0" smtClean="0"/>
              <a:t>2022</a:t>
            </a:r>
            <a:r>
              <a:rPr lang="zh-TW" altLang="en-US" dirty="0" smtClean="0"/>
              <a:t>勝場是預測正確的，在國聯</a:t>
            </a:r>
            <a:r>
              <a:rPr lang="en-US" altLang="zh-TW" dirty="0" smtClean="0"/>
              <a:t>(NL)</a:t>
            </a:r>
            <a:r>
              <a:rPr lang="zh-TW" altLang="en-US" dirty="0" smtClean="0"/>
              <a:t>稍差一些，但誤差都只有一場</a:t>
            </a:r>
            <a:endParaRPr lang="en-US" altLang="zh-TW" dirty="0" smtClean="0"/>
          </a:p>
          <a:p>
            <a:r>
              <a:rPr lang="zh-TW" altLang="en-US" dirty="0" smtClean="0"/>
              <a:t>而在合併整個大聯盟的數據當中，正確率稍微下滑，只有</a:t>
            </a:r>
            <a:r>
              <a:rPr lang="en-US" altLang="zh-TW" dirty="0" smtClean="0"/>
              <a:t>14</a:t>
            </a:r>
            <a:r>
              <a:rPr lang="zh-TW" altLang="en-US" dirty="0" smtClean="0"/>
              <a:t>支完全正確，不過同樣是只有少算一場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但差距不大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5-fold</a:t>
            </a:r>
            <a:r>
              <a:rPr lang="en-US" altLang="zh-TW" baseline="0" dirty="0" smtClean="0"/>
              <a:t> cross validation</a:t>
            </a:r>
            <a:r>
              <a:rPr lang="zh-TW" altLang="en-US" baseline="0" dirty="0" smtClean="0"/>
              <a:t>的分數也是非常高</a:t>
            </a:r>
            <a:r>
              <a:rPr lang="en-US" altLang="zh-TW" baseline="0" dirty="0" smtClean="0"/>
              <a:t>(&gt;0.99)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D436C-BE52-434E-AC5C-AC55A3F3C1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63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81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9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97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9828-4603-48A0-AAAB-332198B335DE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3507-D781-4351-8D31-523BF548D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sports.com/news/historic-baseball-statistics-guide" TargetMode="External"/><Relationship Id="rId2" Type="http://schemas.openxmlformats.org/officeDocument/2006/relationships/hyperlink" Target="https://www.pinterest.com/pin/310959549244610682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bcnews.com/news/asian-america/shohei-ohtani-mlb-follows-path-forged-past-japanese-stars-n86343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Machine learning used in baseball stats predict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/>
          <a:lstStyle/>
          <a:p>
            <a:r>
              <a:rPr lang="en-US" altLang="zh-TW" i="1" smtClean="0">
                <a:solidFill>
                  <a:schemeClr val="tx2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Group 5.  </a:t>
            </a:r>
            <a:r>
              <a:rPr lang="zh-TW" altLang="en-US" i="1" dirty="0" smtClean="0">
                <a:solidFill>
                  <a:schemeClr val="tx2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李效賢</a:t>
            </a:r>
            <a:endParaRPr lang="zh-TW" altLang="en-US" i="1" dirty="0">
              <a:solidFill>
                <a:schemeClr val="tx2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7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4.(2)SVR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6" y="1600200"/>
            <a:ext cx="8795320" cy="4525963"/>
          </a:xfrm>
        </p:spPr>
        <p:txBody>
          <a:bodyPr/>
          <a:lstStyle/>
          <a:p>
            <a:r>
              <a:rPr lang="en-US" altLang="zh-TW" dirty="0"/>
              <a:t>Error square sum:</a:t>
            </a:r>
            <a:r>
              <a:rPr lang="zh-TW" altLang="en-US" dirty="0"/>
              <a:t>  </a:t>
            </a:r>
            <a:r>
              <a:rPr lang="en-US" altLang="zh-TW" dirty="0"/>
              <a:t>AL=4; NL= 10;</a:t>
            </a:r>
            <a:r>
              <a:rPr lang="zh-TW" altLang="en-US" dirty="0"/>
              <a:t>  </a:t>
            </a:r>
            <a:r>
              <a:rPr lang="en-US" altLang="zh-TW" dirty="0" smtClean="0"/>
              <a:t>Full=16</a:t>
            </a:r>
          </a:p>
          <a:p>
            <a:r>
              <a:rPr lang="en-US" altLang="zh-TW" dirty="0" smtClean="0"/>
              <a:t>AL+NL&lt;Full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Training separately is better</a:t>
            </a:r>
            <a:endParaRPr lang="en-US" altLang="zh-TW" dirty="0" smtClean="0"/>
          </a:p>
          <a:p>
            <a:r>
              <a:rPr lang="en-US" altLang="zh-TW" dirty="0" smtClean="0"/>
              <a:t>5-fold </a:t>
            </a:r>
            <a:r>
              <a:rPr lang="en-US" altLang="zh-TW" dirty="0" err="1" smtClean="0"/>
              <a:t>validaiton</a:t>
            </a:r>
            <a:r>
              <a:rPr lang="en-US" altLang="zh-TW" dirty="0" smtClean="0"/>
              <a:t> scores :</a:t>
            </a:r>
          </a:p>
          <a:p>
            <a:pPr lvl="1"/>
            <a:r>
              <a:rPr lang="en-US" altLang="zh-TW" dirty="0" smtClean="0"/>
              <a:t>AL</a:t>
            </a:r>
            <a:r>
              <a:rPr lang="en-US" altLang="zh-TW" dirty="0"/>
              <a:t>:[0.9999 0.9997 0.9997 0.9998 0.9998] avg:0.9998</a:t>
            </a:r>
          </a:p>
          <a:p>
            <a:pPr lvl="1"/>
            <a:r>
              <a:rPr lang="en-US" altLang="zh-TW" dirty="0"/>
              <a:t>NL:[0.9997 0.9997 0.9998 0.9998 0.9998]</a:t>
            </a:r>
            <a:r>
              <a:rPr lang="zh-TW" altLang="en-US" dirty="0"/>
              <a:t> </a:t>
            </a:r>
            <a:r>
              <a:rPr lang="en-US" altLang="zh-TW" dirty="0"/>
              <a:t>avg:0.9998</a:t>
            </a:r>
          </a:p>
          <a:p>
            <a:pPr lvl="1"/>
            <a:r>
              <a:rPr lang="en-US" altLang="zh-TW" dirty="0"/>
              <a:t>Full:[0.9998 0.9998 0.9998 0.9998 0.9999] avg:0.9998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29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4.(3)MLP </a:t>
            </a:r>
            <a:r>
              <a:rPr lang="en-US" altLang="zh-TW" dirty="0" err="1" smtClean="0"/>
              <a:t>Regressor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17534"/>
              </p:ext>
            </p:extLst>
          </p:nvPr>
        </p:nvGraphicFramePr>
        <p:xfrm>
          <a:off x="179512" y="1052736"/>
          <a:ext cx="877438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6"/>
                <a:gridCol w="576064"/>
                <a:gridCol w="576064"/>
                <a:gridCol w="439446"/>
                <a:gridCol w="544561"/>
                <a:gridCol w="544561"/>
                <a:gridCol w="544561"/>
                <a:gridCol w="544561"/>
                <a:gridCol w="544561"/>
                <a:gridCol w="544561"/>
                <a:gridCol w="544561"/>
                <a:gridCol w="544561"/>
                <a:gridCol w="544561"/>
                <a:gridCol w="544561"/>
                <a:gridCol w="494093"/>
                <a:gridCol w="595028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Hidden_layer_sizes</a:t>
                      </a:r>
                      <a:r>
                        <a:rPr lang="en-US" altLang="zh-TW" dirty="0" smtClean="0"/>
                        <a:t>=(6,),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dirty="0" smtClean="0"/>
                        <a:t>Activation: identity;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dirty="0" err="1" smtClean="0"/>
                        <a:t>Solver:lbfgs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alpha=0.001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max_iter</a:t>
                      </a:r>
                      <a:r>
                        <a:rPr lang="en-US" altLang="zh-TW" dirty="0" smtClean="0"/>
                        <a:t>=500000,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tol</a:t>
                      </a:r>
                      <a:r>
                        <a:rPr lang="en-US" altLang="zh-TW" dirty="0" smtClean="0"/>
                        <a:t>=1e-5.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AL(R)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NL(R)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4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4.(3)MLP </a:t>
            </a:r>
            <a:r>
              <a:rPr lang="en-US" altLang="zh-TW" dirty="0" err="1"/>
              <a:t>Regressor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Error square sum:</a:t>
            </a:r>
            <a:r>
              <a:rPr lang="zh-TW" altLang="en-US" dirty="0"/>
              <a:t>  </a:t>
            </a:r>
            <a:r>
              <a:rPr lang="en-US" altLang="zh-TW" dirty="0"/>
              <a:t>AL=5; NL= 6;</a:t>
            </a:r>
            <a:r>
              <a:rPr lang="zh-TW" altLang="en-US" dirty="0"/>
              <a:t>  </a:t>
            </a:r>
            <a:r>
              <a:rPr lang="en-US" altLang="zh-TW" dirty="0" smtClean="0"/>
              <a:t>Full=26</a:t>
            </a:r>
          </a:p>
          <a:p>
            <a:r>
              <a:rPr lang="en-US" altLang="zh-TW" dirty="0" smtClean="0"/>
              <a:t>AL+NL&lt;Full</a:t>
            </a:r>
            <a:r>
              <a:rPr lang="en-US" altLang="zh-TW" dirty="0" smtClean="0">
                <a:sym typeface="Wingdings" panose="05000000000000000000" pitchFamily="2" charset="2"/>
              </a:rPr>
              <a:t> Training separately is better</a:t>
            </a:r>
            <a:endParaRPr lang="en-US" altLang="zh-TW" dirty="0"/>
          </a:p>
          <a:p>
            <a:r>
              <a:rPr lang="en-US" altLang="zh-TW" dirty="0"/>
              <a:t>5-fold </a:t>
            </a:r>
            <a:r>
              <a:rPr lang="en-US" altLang="zh-TW" dirty="0" err="1"/>
              <a:t>validaiton</a:t>
            </a:r>
            <a:r>
              <a:rPr lang="en-US" altLang="zh-TW" dirty="0"/>
              <a:t> scores :</a:t>
            </a:r>
          </a:p>
          <a:p>
            <a:pPr lvl="1"/>
            <a:r>
              <a:rPr lang="en-US" altLang="zh-TW" dirty="0"/>
              <a:t>NL: [0.99999045 0.99999173 0.99999328 0.99959849 0.99999509] avg:0.99991</a:t>
            </a:r>
          </a:p>
          <a:p>
            <a:pPr lvl="1"/>
            <a:r>
              <a:rPr lang="en-US" altLang="zh-TW" dirty="0"/>
              <a:t>AL: [0.99994998 0.99997019 0.99999564 0.99998141 0.99998949] avg:0.99998</a:t>
            </a:r>
          </a:p>
          <a:p>
            <a:pPr lvl="1"/>
            <a:r>
              <a:rPr lang="en-US" altLang="zh-TW" dirty="0"/>
              <a:t>Full:[0.99998886 0.9999849 0.9999869 0.99999164 0.99998788] avg:0.99999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SVR &amp; MLP both give good model</a:t>
            </a:r>
          </a:p>
          <a:p>
            <a:r>
              <a:rPr lang="en-US" altLang="zh-TW" dirty="0" smtClean="0"/>
              <a:t>MLP is especially powerful one</a:t>
            </a:r>
          </a:p>
          <a:p>
            <a:r>
              <a:rPr lang="en-US" altLang="zh-TW" dirty="0" smtClean="0"/>
              <a:t>Training data of 2 leagues separately gives better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98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Thank you for listening 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4211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9552" y="1963866"/>
            <a:ext cx="81369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背景圖片來源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hlinkClick r:id="rId2"/>
              </a:rPr>
              <a:t>https://www.pinterest.com/pin/310959549244610682</a:t>
            </a:r>
            <a:r>
              <a:rPr lang="en-US" altLang="zh-TW" sz="2000" dirty="0" smtClean="0">
                <a:hlinkClick r:id="rId2"/>
              </a:rPr>
              <a:t>/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imaginesports.com/news/historic-baseball-statistics-guide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https://www.nbcnews.com/news/asian-america/shohei-ohtani-mlb-follows-path-forged-past-japanese-stars-n863431</a:t>
            </a:r>
            <a:endParaRPr lang="en-US" altLang="zh-TW" sz="20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70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processing</a:t>
            </a:r>
          </a:p>
          <a:p>
            <a:r>
              <a:rPr lang="en-US" altLang="zh-TW" dirty="0" smtClean="0"/>
              <a:t>Target</a:t>
            </a:r>
          </a:p>
          <a:p>
            <a:r>
              <a:rPr lang="en-US" altLang="zh-TW" dirty="0" smtClean="0"/>
              <a:t>Define problem</a:t>
            </a:r>
          </a:p>
          <a:p>
            <a:r>
              <a:rPr lang="en-US" altLang="zh-TW" dirty="0" smtClean="0"/>
              <a:t>Methods I’ve tried</a:t>
            </a:r>
          </a:p>
          <a:p>
            <a:r>
              <a:rPr lang="en-US" altLang="zh-TW" dirty="0" smtClean="0"/>
              <a:t>Best Model (based on error of prediction)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1.Data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Find data in Baseball-Reference.com (by year)</a:t>
            </a:r>
          </a:p>
          <a:p>
            <a:r>
              <a:rPr lang="en-US" altLang="zh-TW" sz="3000" dirty="0" smtClean="0"/>
              <a:t>Separate training and test data sets</a:t>
            </a:r>
          </a:p>
          <a:p>
            <a:pPr lvl="1"/>
            <a:r>
              <a:rPr lang="en-US" altLang="zh-TW" sz="2600" dirty="0"/>
              <a:t>2001-2021</a:t>
            </a:r>
            <a:r>
              <a:rPr lang="en-US" altLang="zh-TW" sz="2600" dirty="0">
                <a:sym typeface="Wingdings" panose="05000000000000000000" pitchFamily="2" charset="2"/>
              </a:rPr>
              <a:t>Training data set</a:t>
            </a:r>
          </a:p>
          <a:p>
            <a:pPr lvl="1"/>
            <a:r>
              <a:rPr lang="en-US" altLang="zh-TW" sz="2600" dirty="0">
                <a:sym typeface="Wingdings" panose="05000000000000000000" pitchFamily="2" charset="2"/>
              </a:rPr>
              <a:t>2022Test data </a:t>
            </a:r>
            <a:r>
              <a:rPr lang="en-US" altLang="zh-TW" sz="2600" dirty="0" smtClean="0">
                <a:sym typeface="Wingdings" panose="05000000000000000000" pitchFamily="2" charset="2"/>
              </a:rPr>
              <a:t>set</a:t>
            </a:r>
            <a:endParaRPr lang="en-US" altLang="zh-TW" sz="2600" dirty="0" smtClean="0"/>
          </a:p>
          <a:p>
            <a:r>
              <a:rPr lang="en-US" altLang="zh-TW" sz="3000" dirty="0"/>
              <a:t>D</a:t>
            </a:r>
            <a:r>
              <a:rPr lang="en-US" altLang="zh-TW" sz="3000" dirty="0" smtClean="0"/>
              <a:t>elete</a:t>
            </a:r>
            <a:r>
              <a:rPr lang="en-US" altLang="zh-TW" sz="3000" dirty="0" smtClean="0">
                <a:solidFill>
                  <a:srgbClr val="FF0000"/>
                </a:solidFill>
              </a:rPr>
              <a:t> 2020 data</a:t>
            </a:r>
            <a:r>
              <a:rPr lang="en-US" altLang="zh-TW" sz="3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sym typeface="Wingdings" panose="05000000000000000000" pitchFamily="2" charset="2"/>
              </a:rPr>
              <a:t>since only 60 games that year</a:t>
            </a:r>
            <a:br>
              <a:rPr lang="en-US" altLang="zh-TW" sz="3000" dirty="0" smtClean="0">
                <a:sym typeface="Wingdings" panose="05000000000000000000" pitchFamily="2" charset="2"/>
              </a:rPr>
            </a:br>
            <a:r>
              <a:rPr lang="en-US" altLang="zh-TW" sz="3000" dirty="0" smtClean="0">
                <a:sym typeface="Wingdings" panose="05000000000000000000" pitchFamily="2" charset="2"/>
              </a:rPr>
              <a:t>(covid-19)</a:t>
            </a:r>
          </a:p>
        </p:txBody>
      </p:sp>
    </p:spTree>
    <p:extLst>
      <p:ext uri="{BB962C8B-B14F-4D97-AF65-F5344CB8AC3E}">
        <p14:creationId xmlns:p14="http://schemas.microsoft.com/office/powerpoint/2010/main" val="245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Guess </a:t>
            </a:r>
            <a:r>
              <a:rPr lang="en-US" altLang="zh-TW" dirty="0" smtClean="0">
                <a:solidFill>
                  <a:srgbClr val="FF0000"/>
                </a:solidFill>
              </a:rPr>
              <a:t>how many games </a:t>
            </a:r>
            <a:r>
              <a:rPr lang="en-US" altLang="zh-TW" dirty="0" smtClean="0"/>
              <a:t>a team can win</a:t>
            </a:r>
          </a:p>
          <a:p>
            <a:r>
              <a:rPr lang="en-US" altLang="zh-TW" dirty="0" smtClean="0"/>
              <a:t>Can the team I support go into the playoff?</a:t>
            </a:r>
          </a:p>
          <a:p>
            <a:r>
              <a:rPr lang="en-US" altLang="zh-TW" dirty="0" smtClean="0"/>
              <a:t>Predict team a team’s performance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55423"/>
            <a:ext cx="5429632" cy="352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5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3.Define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Feature: 44 features, 20 years. </a:t>
                </a:r>
              </a:p>
              <a:p>
                <a:pPr lvl="1"/>
                <a:r>
                  <a:rPr lang="en-US" altLang="zh-TW" dirty="0" smtClean="0"/>
                  <a:t>E.g. HR, H, AVG, ERA, Page, DP…</a:t>
                </a:r>
              </a:p>
              <a:p>
                <a:r>
                  <a:rPr lang="en-US" altLang="zh-TW" dirty="0" smtClean="0"/>
                  <a:t>Target : ”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How many games</a:t>
                </a:r>
                <a:r>
                  <a:rPr lang="en-US" altLang="zh-TW" dirty="0" smtClean="0"/>
                  <a:t>” a team can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win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most important thing on field is to WIN!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Regression 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Training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both</a:t>
                </a:r>
                <a:r>
                  <a:rPr lang="en-US" altLang="zh-TW" dirty="0" smtClean="0"/>
                  <a:t> separately or totally </a:t>
                </a:r>
              </a:p>
              <a:p>
                <a:r>
                  <a:rPr lang="en-US" altLang="zh-TW" dirty="0" smtClean="0"/>
                  <a:t>Define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altLang="zh-TW" i="1" smtClean="0">
                            <a:latin typeface="Cambria Math"/>
                          </a:rPr>
                          <m:t>𝑘</m:t>
                        </m:r>
                        <m:r>
                          <a:rPr lang="pt-BR" altLang="zh-TW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altLang="zh-TW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zh-TW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Predict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win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Real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win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)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.Different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N_neighbor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regressor</a:t>
            </a:r>
            <a:r>
              <a:rPr lang="en-US" altLang="zh-TW" dirty="0" smtClean="0"/>
              <a:t> (Bad)</a:t>
            </a:r>
          </a:p>
          <a:p>
            <a:r>
              <a:rPr lang="en-US" altLang="zh-TW" dirty="0" smtClean="0"/>
              <a:t>SVR (Good) </a:t>
            </a:r>
          </a:p>
          <a:p>
            <a:r>
              <a:rPr lang="en-US" altLang="zh-TW" dirty="0" smtClean="0"/>
              <a:t>MLP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Regressor</a:t>
            </a:r>
            <a:r>
              <a:rPr lang="en-US" altLang="zh-TW" dirty="0" smtClean="0"/>
              <a:t> (Good)</a:t>
            </a:r>
          </a:p>
        </p:txBody>
      </p:sp>
    </p:spTree>
    <p:extLst>
      <p:ext uri="{BB962C8B-B14F-4D97-AF65-F5344CB8AC3E}">
        <p14:creationId xmlns:p14="http://schemas.microsoft.com/office/powerpoint/2010/main" val="329287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4.(1)</a:t>
            </a:r>
            <a:r>
              <a:rPr lang="en-US" altLang="zh-TW" dirty="0" err="1" smtClean="0"/>
              <a:t>n_neighbor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regressor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11803"/>
              </p:ext>
            </p:extLst>
          </p:nvPr>
        </p:nvGraphicFramePr>
        <p:xfrm>
          <a:off x="107504" y="1628800"/>
          <a:ext cx="885699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76064"/>
                <a:gridCol w="576064"/>
                <a:gridCol w="504056"/>
                <a:gridCol w="463554"/>
                <a:gridCol w="553562"/>
                <a:gridCol w="553562"/>
                <a:gridCol w="553562"/>
                <a:gridCol w="553562"/>
                <a:gridCol w="553562"/>
                <a:gridCol w="553562"/>
                <a:gridCol w="553562"/>
                <a:gridCol w="553562"/>
                <a:gridCol w="553562"/>
                <a:gridCol w="497044"/>
                <a:gridCol w="610078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N=5</a:t>
                      </a:r>
                    </a:p>
                    <a:p>
                      <a:pPr algn="ctr"/>
                      <a:r>
                        <a:rPr lang="en-US" altLang="zh-TW" dirty="0" smtClean="0"/>
                        <a:t>weights="distance"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AL(R)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NL(R)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4.(1)</a:t>
            </a:r>
            <a:r>
              <a:rPr lang="en-US" altLang="zh-TW" dirty="0" err="1" smtClean="0"/>
              <a:t>n_neighbor</a:t>
            </a:r>
            <a:r>
              <a:rPr lang="en-US" altLang="zh-TW" dirty="0" smtClean="0"/>
              <a:t> </a:t>
            </a:r>
            <a:r>
              <a:rPr lang="en-US" altLang="zh-TW" dirty="0" err="1"/>
              <a:t>regressor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Error </a:t>
            </a:r>
            <a:r>
              <a:rPr lang="en-US" altLang="zh-TW" dirty="0" smtClean="0"/>
              <a:t>sum</a:t>
            </a:r>
            <a:r>
              <a:rPr lang="en-US" altLang="zh-TW" dirty="0"/>
              <a:t>: AL=568; NL=480; Full=733</a:t>
            </a:r>
          </a:p>
          <a:p>
            <a:r>
              <a:rPr lang="en-US" altLang="zh-TW" dirty="0"/>
              <a:t>AL+NL&gt;</a:t>
            </a:r>
            <a:r>
              <a:rPr lang="en-US" altLang="zh-TW" dirty="0" err="1"/>
              <a:t>Full</a:t>
            </a:r>
            <a:r>
              <a:rPr lang="en-US" altLang="zh-TW" dirty="0" err="1">
                <a:sym typeface="Wingdings" panose="05000000000000000000" pitchFamily="2" charset="2"/>
              </a:rPr>
              <a:t>Full</a:t>
            </a:r>
            <a:r>
              <a:rPr lang="en-US" altLang="zh-TW" dirty="0">
                <a:sym typeface="Wingdings" panose="05000000000000000000" pitchFamily="2" charset="2"/>
              </a:rPr>
              <a:t> training is better</a:t>
            </a:r>
            <a:endParaRPr lang="en-US" altLang="zh-TW" dirty="0"/>
          </a:p>
          <a:p>
            <a:r>
              <a:rPr lang="en-US" altLang="zh-TW" dirty="0"/>
              <a:t>5-fold </a:t>
            </a:r>
            <a:r>
              <a:rPr lang="en-US" altLang="zh-TW" dirty="0" err="1"/>
              <a:t>validaiton</a:t>
            </a:r>
            <a:r>
              <a:rPr lang="en-US" altLang="zh-TW" dirty="0"/>
              <a:t> scores are: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[</a:t>
            </a:r>
            <a:r>
              <a:rPr lang="en-US" altLang="zh-TW" dirty="0"/>
              <a:t>0.692 0.776 0.806 0.748 0.804]</a:t>
            </a:r>
          </a:p>
          <a:p>
            <a:r>
              <a:rPr lang="en-US" altLang="zh-TW" dirty="0"/>
              <a:t>5-fold average score is: 0.765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20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4.(2)SVR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65463"/>
              </p:ext>
            </p:extLst>
          </p:nvPr>
        </p:nvGraphicFramePr>
        <p:xfrm>
          <a:off x="251520" y="1052736"/>
          <a:ext cx="8784976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576064"/>
                <a:gridCol w="432048"/>
                <a:gridCol w="504056"/>
                <a:gridCol w="504056"/>
                <a:gridCol w="436551"/>
                <a:gridCol w="535560"/>
                <a:gridCol w="535560"/>
                <a:gridCol w="535560"/>
                <a:gridCol w="535560"/>
                <a:gridCol w="535560"/>
                <a:gridCol w="535560"/>
                <a:gridCol w="535560"/>
                <a:gridCol w="639065"/>
                <a:gridCol w="648072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Kernel function: linear,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C=0.01,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Tol</a:t>
                      </a:r>
                      <a:r>
                        <a:rPr lang="en-US" altLang="zh-TW" dirty="0" smtClean="0"/>
                        <a:t>=0.001,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Max_iter</a:t>
                      </a:r>
                      <a:r>
                        <a:rPr lang="en-US" altLang="zh-TW" dirty="0" smtClean="0"/>
                        <a:t>=-1(no limitation).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AL(R)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NL(R)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9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1566</Words>
  <Application>Microsoft Office PowerPoint</Application>
  <PresentationFormat>如螢幕大小 (4:3)</PresentationFormat>
  <Paragraphs>496</Paragraphs>
  <Slides>15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Machine learning used in baseball stats predict</vt:lpstr>
      <vt:lpstr>Outline</vt:lpstr>
      <vt:lpstr>1.Data processing</vt:lpstr>
      <vt:lpstr>2. Target</vt:lpstr>
      <vt:lpstr>3.Define Problem</vt:lpstr>
      <vt:lpstr>4.Different Methods</vt:lpstr>
      <vt:lpstr>4.(1)n_neighbor regressor</vt:lpstr>
      <vt:lpstr>4.(1)n_neighbor regressor</vt:lpstr>
      <vt:lpstr>4.(2)SVR</vt:lpstr>
      <vt:lpstr>4.(2)SVR</vt:lpstr>
      <vt:lpstr>4.(3)MLP Regressor</vt:lpstr>
      <vt:lpstr>4.(3)MLP Regressor</vt:lpstr>
      <vt:lpstr>5.Conclusion</vt:lpstr>
      <vt:lpstr>Thank you for listening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Lab417</dc:creator>
  <cp:lastModifiedBy>Lab417</cp:lastModifiedBy>
  <cp:revision>93</cp:revision>
  <dcterms:created xsi:type="dcterms:W3CDTF">2022-12-21T07:10:47Z</dcterms:created>
  <dcterms:modified xsi:type="dcterms:W3CDTF">2022-12-23T03:15:36Z</dcterms:modified>
</cp:coreProperties>
</file>