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Garet Bold" panose="020B0604020202020204" charset="0"/>
      <p:regular r:id="rId10"/>
    </p:embeddedFont>
    <p:embeddedFont>
      <p:font typeface="Glacial Indifference Bold" panose="020B0604020202020204" charset="0"/>
      <p:regular r:id="rId11"/>
    </p:embeddedFont>
    <p:embeddedFont>
      <p:font typeface="JetBrains Mono" panose="020B0604020202020204" charset="0"/>
      <p:regular r:id="rId12"/>
    </p:embeddedFont>
    <p:embeddedFont>
      <p:font typeface="Poppins" panose="00000500000000000000" pitchFamily="2" charset="0"/>
      <p:regular r:id="rId13"/>
    </p:embeddedFont>
    <p:embeddedFont>
      <p:font typeface="Poppins Bold" panose="00000800000000000000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844EEA">
                    <a:alpha val="100000"/>
                  </a:srgbClr>
                </a:gs>
                <a:gs pos="50000">
                  <a:srgbClr val="5527F5">
                    <a:alpha val="100000"/>
                  </a:srgbClr>
                </a:gs>
                <a:gs pos="100000">
                  <a:srgbClr val="04106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62" y="1943571"/>
            <a:ext cx="1058394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aret Bold"/>
              </a:rPr>
              <a:t>FLUTTER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48362" y="2915121"/>
            <a:ext cx="15249115" cy="2711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274"/>
              </a:lnSpc>
              <a:spcBef>
                <a:spcPct val="0"/>
              </a:spcBef>
            </a:pPr>
            <a:r>
              <a:rPr lang="en-US" sz="15910">
                <a:solidFill>
                  <a:srgbClr val="004AAD"/>
                </a:solidFill>
                <a:latin typeface="Garet Bold"/>
              </a:rPr>
              <a:t>VARIABLES 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648362" y="7003970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212866" y="1657485"/>
            <a:ext cx="966937" cy="1200486"/>
          </a:xfrm>
          <a:custGeom>
            <a:avLst/>
            <a:gdLst/>
            <a:ahLst/>
            <a:cxnLst/>
            <a:rect l="l" t="t" r="r" b="b"/>
            <a:pathLst>
              <a:path w="966937" h="1200486">
                <a:moveTo>
                  <a:pt x="0" y="0"/>
                </a:moveTo>
                <a:lnTo>
                  <a:pt x="966937" y="0"/>
                </a:lnTo>
                <a:lnTo>
                  <a:pt x="966937" y="1200486"/>
                </a:lnTo>
                <a:lnTo>
                  <a:pt x="0" y="12004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648362" y="5755302"/>
            <a:ext cx="1058394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Garet Bold"/>
              </a:rPr>
              <a:t>IN DART</a:t>
            </a:r>
          </a:p>
        </p:txBody>
      </p:sp>
      <p:sp>
        <p:nvSpPr>
          <p:cNvPr id="12" name="Freeform 12"/>
          <p:cNvSpPr/>
          <p:nvPr/>
        </p:nvSpPr>
        <p:spPr>
          <a:xfrm>
            <a:off x="7212866" y="5627107"/>
            <a:ext cx="1140068" cy="1156895"/>
          </a:xfrm>
          <a:custGeom>
            <a:avLst/>
            <a:gdLst/>
            <a:ahLst/>
            <a:cxnLst/>
            <a:rect l="l" t="t" r="r" b="b"/>
            <a:pathLst>
              <a:path w="1140068" h="1156895">
                <a:moveTo>
                  <a:pt x="0" y="0"/>
                </a:moveTo>
                <a:lnTo>
                  <a:pt x="1140068" y="0"/>
                </a:lnTo>
                <a:lnTo>
                  <a:pt x="1140068" y="1156895"/>
                </a:lnTo>
                <a:lnTo>
                  <a:pt x="0" y="11568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24326" y="428942"/>
            <a:ext cx="2437448" cy="1085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4FBFE"/>
                </a:solidFill>
                <a:latin typeface="Garet Bold"/>
              </a:rPr>
              <a:t>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00569" y="2236310"/>
            <a:ext cx="15333901" cy="4866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550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Variables?</a:t>
            </a:r>
          </a:p>
          <a:p>
            <a:pPr marL="734059" lvl="1" indent="-367030" algn="just">
              <a:lnSpc>
                <a:spcPts val="550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Variable Types.</a:t>
            </a:r>
          </a:p>
          <a:p>
            <a:pPr marL="734059" lvl="1" indent="-367030" algn="just">
              <a:lnSpc>
                <a:spcPts val="550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Syntax.</a:t>
            </a:r>
          </a:p>
          <a:p>
            <a:pPr marL="734059" lvl="1" indent="-367030" algn="just">
              <a:lnSpc>
                <a:spcPts val="550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Using Variables In Dart.</a:t>
            </a:r>
          </a:p>
          <a:p>
            <a:pPr marL="734059" lvl="1" indent="-367030" algn="just">
              <a:lnSpc>
                <a:spcPts val="550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Rules For Creating Variables In Dart.</a:t>
            </a:r>
          </a:p>
          <a:p>
            <a:pPr marL="734059" lvl="1" indent="-367030" algn="just">
              <a:lnSpc>
                <a:spcPts val="550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Dart Constant</a:t>
            </a:r>
          </a:p>
          <a:p>
            <a:pPr marL="734059" lvl="1" indent="-367030" algn="just">
              <a:lnSpc>
                <a:spcPts val="5507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Naming Convention For Variables In Dart.</a:t>
            </a:r>
          </a:p>
        </p:txBody>
      </p:sp>
      <p:sp>
        <p:nvSpPr>
          <p:cNvPr id="3" name="Freeform 3"/>
          <p:cNvSpPr/>
          <p:nvPr/>
        </p:nvSpPr>
        <p:spPr>
          <a:xfrm>
            <a:off x="12741555" y="4350479"/>
            <a:ext cx="4054948" cy="4114800"/>
          </a:xfrm>
          <a:custGeom>
            <a:avLst/>
            <a:gdLst/>
            <a:ahLst/>
            <a:cxnLst/>
            <a:rect l="l" t="t" r="r" b="b"/>
            <a:pathLst>
              <a:path w="4054948" h="4114800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158208" y="1964276"/>
            <a:ext cx="2101092" cy="2448306"/>
          </a:xfrm>
          <a:custGeom>
            <a:avLst/>
            <a:gdLst/>
            <a:ahLst/>
            <a:cxnLst/>
            <a:rect l="l" t="t" r="r" b="b"/>
            <a:pathLst>
              <a:path w="2101092" h="2448306">
                <a:moveTo>
                  <a:pt x="0" y="0"/>
                </a:moveTo>
                <a:lnTo>
                  <a:pt x="2101092" y="0"/>
                </a:lnTo>
                <a:lnTo>
                  <a:pt x="2101092" y="2448306"/>
                </a:lnTo>
                <a:lnTo>
                  <a:pt x="0" y="2448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51795" y="923925"/>
            <a:ext cx="295394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Glacial Indifference Bold"/>
              </a:rPr>
              <a:t>Overview: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6873390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Glacial Indifference Bold"/>
              </a:rPr>
              <a:t>Variables: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77050" y="1858069"/>
            <a:ext cx="15333901" cy="3106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5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Variables are containers used to store value in the program. There are different types of variables where you can keep different kinds of values. </a:t>
            </a:r>
          </a:p>
          <a:p>
            <a:pPr algn="l">
              <a:lnSpc>
                <a:spcPts val="4895"/>
              </a:lnSpc>
            </a:pPr>
            <a:endParaRPr lang="en-US" sz="3399">
              <a:solidFill>
                <a:srgbClr val="000000"/>
              </a:solidFill>
              <a:latin typeface="Poppins"/>
            </a:endParaRPr>
          </a:p>
          <a:p>
            <a:pPr algn="l">
              <a:lnSpc>
                <a:spcPts val="4895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Here is an example of creating a variable and initializing it.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77050" y="5563793"/>
            <a:ext cx="15333901" cy="2461042"/>
            <a:chOff x="0" y="0"/>
            <a:chExt cx="6514986" cy="10456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14986" cy="1045635"/>
            </a:xfrm>
            <a:custGeom>
              <a:avLst/>
              <a:gdLst/>
              <a:ahLst/>
              <a:cxnLst/>
              <a:rect l="l" t="t" r="r" b="b"/>
              <a:pathLst>
                <a:path w="6514986" h="1045635">
                  <a:moveTo>
                    <a:pt x="6390526" y="1045634"/>
                  </a:moveTo>
                  <a:lnTo>
                    <a:pt x="124460" y="1045634"/>
                  </a:lnTo>
                  <a:cubicBezTo>
                    <a:pt x="55880" y="1045634"/>
                    <a:pt x="0" y="989755"/>
                    <a:pt x="0" y="9211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90526" y="0"/>
                  </a:lnTo>
                  <a:cubicBezTo>
                    <a:pt x="6459106" y="0"/>
                    <a:pt x="6514986" y="55880"/>
                    <a:pt x="6514986" y="124460"/>
                  </a:cubicBezTo>
                  <a:lnTo>
                    <a:pt x="6514986" y="921175"/>
                  </a:lnTo>
                  <a:cubicBezTo>
                    <a:pt x="6514986" y="989755"/>
                    <a:pt x="6459106" y="1045635"/>
                    <a:pt x="6390526" y="1045635"/>
                  </a:cubicBezTo>
                  <a:close/>
                </a:path>
              </a:pathLst>
            </a:custGeom>
            <a:solidFill>
              <a:srgbClr val="00152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925175" y="5797249"/>
            <a:ext cx="989954" cy="295548"/>
            <a:chOff x="0" y="0"/>
            <a:chExt cx="1319939" cy="39406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94064" cy="39406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62938" y="0"/>
              <a:ext cx="394064" cy="394064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25875" y="0"/>
              <a:ext cx="394064" cy="39406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2420153" y="6279771"/>
            <a:ext cx="13285763" cy="10745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24"/>
              </a:lnSpc>
            </a:pPr>
            <a:r>
              <a:rPr lang="en-US" sz="2800" dirty="0">
                <a:solidFill>
                  <a:srgbClr val="7ED957"/>
                </a:solidFill>
                <a:latin typeface="JetBrains Mono"/>
              </a:rPr>
              <a:t>// here variable name contains value Mahesh IT.</a:t>
            </a:r>
          </a:p>
          <a:p>
            <a:pPr algn="l">
              <a:lnSpc>
                <a:spcPts val="4424"/>
              </a:lnSpc>
            </a:pPr>
            <a:r>
              <a:rPr lang="en-US" sz="2800" dirty="0">
                <a:solidFill>
                  <a:srgbClr val="FFFFFF"/>
                </a:solidFill>
                <a:latin typeface="JetBrains Mono"/>
              </a:rPr>
              <a:t>var </a:t>
            </a:r>
            <a:r>
              <a:rPr lang="en-US" sz="2800" dirty="0">
                <a:solidFill>
                  <a:srgbClr val="47C5FB"/>
                </a:solidFill>
                <a:latin typeface="JetBrains Mono"/>
              </a:rPr>
              <a:t>name</a:t>
            </a:r>
            <a:r>
              <a:rPr lang="en-US" sz="2800" dirty="0">
                <a:solidFill>
                  <a:srgbClr val="FFFFFF"/>
                </a:solidFill>
                <a:latin typeface="JetBrains Mono"/>
              </a:rPr>
              <a:t> = </a:t>
            </a:r>
            <a:r>
              <a:rPr lang="en-US" sz="2800" dirty="0">
                <a:solidFill>
                  <a:srgbClr val="FF5757"/>
                </a:solidFill>
                <a:latin typeface="JetBrains Mono"/>
              </a:rPr>
              <a:t>“VJIT IT"</a:t>
            </a:r>
            <a:r>
              <a:rPr lang="en-US" sz="2800" dirty="0">
                <a:solidFill>
                  <a:srgbClr val="FFFFFF"/>
                </a:solidFill>
                <a:latin typeface="JetBrains Mono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848128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Glacial Indifference Bold"/>
              </a:rPr>
              <a:t>Variable Types: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77050" y="1895716"/>
            <a:ext cx="15333901" cy="629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5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They are called data types. We will learn more about data types later...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26250" y="3176157"/>
            <a:ext cx="16035499" cy="4655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60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String:</a:t>
            </a:r>
            <a:r>
              <a:rPr lang="en-US" sz="3200">
                <a:solidFill>
                  <a:srgbClr val="000000"/>
                </a:solidFill>
                <a:latin typeface="Poppins"/>
              </a:rPr>
              <a:t> For storing text value. E.g. “John” [Must be in quotes]</a:t>
            </a:r>
          </a:p>
          <a:p>
            <a:pPr marL="690881" lvl="1" indent="-345440" algn="l">
              <a:lnSpc>
                <a:spcPts val="460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int:</a:t>
            </a:r>
            <a:r>
              <a:rPr lang="en-US" sz="3200">
                <a:solidFill>
                  <a:srgbClr val="000000"/>
                </a:solidFill>
                <a:latin typeface="Poppins"/>
              </a:rPr>
              <a:t> For storing integer value. E.g. 10, -10, 8555 [Decimal is not included]</a:t>
            </a:r>
          </a:p>
          <a:p>
            <a:pPr marL="690881" lvl="1" indent="-345440" algn="l">
              <a:lnSpc>
                <a:spcPts val="460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double:</a:t>
            </a:r>
            <a:r>
              <a:rPr lang="en-US" sz="3200">
                <a:solidFill>
                  <a:srgbClr val="000000"/>
                </a:solidFill>
                <a:latin typeface="Poppins"/>
              </a:rPr>
              <a:t> For storing floating point values. E.g. 10.0, -10.2, 85.698 [Decimal is included]</a:t>
            </a:r>
          </a:p>
          <a:p>
            <a:pPr marL="690881" lvl="1" indent="-345440" algn="l">
              <a:lnSpc>
                <a:spcPts val="460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num:</a:t>
            </a:r>
            <a:r>
              <a:rPr lang="en-US" sz="3200">
                <a:solidFill>
                  <a:srgbClr val="000000"/>
                </a:solidFill>
                <a:latin typeface="Poppins"/>
              </a:rPr>
              <a:t> For storing any type of number. E.g. 10, 20.2, -20 [both int and double]</a:t>
            </a:r>
          </a:p>
          <a:p>
            <a:pPr marL="690881" lvl="1" indent="-345440" algn="l">
              <a:lnSpc>
                <a:spcPts val="460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bool:</a:t>
            </a:r>
            <a:r>
              <a:rPr lang="en-US" sz="3200">
                <a:solidFill>
                  <a:srgbClr val="000000"/>
                </a:solidFill>
                <a:latin typeface="Poppins"/>
              </a:rPr>
              <a:t> For storing true or false. E.g. true, false [Only stores true or false values]</a:t>
            </a:r>
          </a:p>
          <a:p>
            <a:pPr marL="690881" lvl="1" indent="-345440" algn="l">
              <a:lnSpc>
                <a:spcPts val="4608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Poppins Bold"/>
              </a:rPr>
              <a:t>var:</a:t>
            </a:r>
            <a:r>
              <a:rPr lang="en-US" sz="3200">
                <a:solidFill>
                  <a:srgbClr val="000000"/>
                </a:solidFill>
                <a:latin typeface="Poppins"/>
              </a:rPr>
              <a:t> For storing any value. E.g. ‘Bimal’, 12, ‘z’, true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8481285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Glacial Indifference Bold"/>
              </a:rPr>
              <a:t>Syntax: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77050" y="1858069"/>
            <a:ext cx="15333901" cy="629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5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This is syntax for creating a variable in dart.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77050" y="2668837"/>
            <a:ext cx="15333901" cy="1554341"/>
            <a:chOff x="0" y="0"/>
            <a:chExt cx="6514986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514986" cy="660400"/>
            </a:xfrm>
            <a:custGeom>
              <a:avLst/>
              <a:gdLst/>
              <a:ahLst/>
              <a:cxnLst/>
              <a:rect l="l" t="t" r="r" b="b"/>
              <a:pathLst>
                <a:path w="6514986" h="660400">
                  <a:moveTo>
                    <a:pt x="6390526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90526" y="0"/>
                  </a:lnTo>
                  <a:cubicBezTo>
                    <a:pt x="6459106" y="0"/>
                    <a:pt x="6514986" y="55880"/>
                    <a:pt x="6514986" y="124460"/>
                  </a:cubicBezTo>
                  <a:lnTo>
                    <a:pt x="6514986" y="535940"/>
                  </a:lnTo>
                  <a:cubicBezTo>
                    <a:pt x="6514986" y="604520"/>
                    <a:pt x="6459106" y="660400"/>
                    <a:pt x="6390526" y="660400"/>
                  </a:cubicBezTo>
                  <a:close/>
                </a:path>
              </a:pathLst>
            </a:custGeom>
            <a:solidFill>
              <a:srgbClr val="001524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420153" y="3153922"/>
            <a:ext cx="7338617" cy="522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24"/>
              </a:lnSpc>
            </a:pPr>
            <a:r>
              <a:rPr lang="en-US" sz="2800">
                <a:solidFill>
                  <a:srgbClr val="FFFFFF"/>
                </a:solidFill>
                <a:latin typeface="JetBrains Mono"/>
              </a:rPr>
              <a:t>type variableName = value;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2076456" y="4994703"/>
            <a:ext cx="6385773" cy="4803595"/>
            <a:chOff x="0" y="0"/>
            <a:chExt cx="2713153" cy="204092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13153" cy="2040926"/>
            </a:xfrm>
            <a:custGeom>
              <a:avLst/>
              <a:gdLst/>
              <a:ahLst/>
              <a:cxnLst/>
              <a:rect l="l" t="t" r="r" b="b"/>
              <a:pathLst>
                <a:path w="2713153" h="2040926">
                  <a:moveTo>
                    <a:pt x="2588693" y="2040926"/>
                  </a:moveTo>
                  <a:lnTo>
                    <a:pt x="124460" y="2040926"/>
                  </a:lnTo>
                  <a:cubicBezTo>
                    <a:pt x="55880" y="2040926"/>
                    <a:pt x="0" y="1985046"/>
                    <a:pt x="0" y="191646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88693" y="0"/>
                  </a:lnTo>
                  <a:cubicBezTo>
                    <a:pt x="2657273" y="0"/>
                    <a:pt x="2713153" y="55880"/>
                    <a:pt x="2713153" y="124460"/>
                  </a:cubicBezTo>
                  <a:lnTo>
                    <a:pt x="2713153" y="1916466"/>
                  </a:lnTo>
                  <a:cubicBezTo>
                    <a:pt x="2713153" y="1985046"/>
                    <a:pt x="2657273" y="2040926"/>
                    <a:pt x="2588693" y="2040926"/>
                  </a:cubicBezTo>
                  <a:close/>
                </a:path>
              </a:pathLst>
            </a:custGeom>
            <a:solidFill>
              <a:srgbClr val="00152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2524582" y="5228159"/>
            <a:ext cx="989954" cy="295548"/>
            <a:chOff x="0" y="0"/>
            <a:chExt cx="1319939" cy="394064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394064" cy="39406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462938" y="0"/>
              <a:ext cx="394064" cy="394064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925875" y="0"/>
              <a:ext cx="394064" cy="394064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</p:grpSp>
      <p:sp>
        <p:nvSpPr>
          <p:cNvPr id="16" name="TextBox 16"/>
          <p:cNvSpPr txBox="1"/>
          <p:nvPr/>
        </p:nvSpPr>
        <p:spPr>
          <a:xfrm>
            <a:off x="3019559" y="5739256"/>
            <a:ext cx="4848336" cy="3993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6"/>
              </a:lnSpc>
            </a:pPr>
            <a:r>
              <a:rPr lang="en-US" sz="2200" dirty="0">
                <a:solidFill>
                  <a:srgbClr val="FFFFFF"/>
                </a:solidFill>
                <a:latin typeface="JetBrains Mono"/>
              </a:rPr>
              <a:t>void main() {</a:t>
            </a:r>
          </a:p>
          <a:p>
            <a:pPr algn="l">
              <a:lnSpc>
                <a:spcPts val="3476"/>
              </a:lnSpc>
            </a:pPr>
            <a:r>
              <a:rPr lang="en-US" sz="2200" dirty="0">
                <a:solidFill>
                  <a:srgbClr val="FFFFFF"/>
                </a:solidFill>
                <a:latin typeface="JetBrains Mono"/>
              </a:rPr>
              <a:t>// declaring variables</a:t>
            </a:r>
          </a:p>
          <a:p>
            <a:pPr algn="l">
              <a:lnSpc>
                <a:spcPts val="3476"/>
              </a:lnSpc>
            </a:pPr>
            <a:r>
              <a:rPr lang="en-US" sz="2200" dirty="0">
                <a:solidFill>
                  <a:srgbClr val="FFFFFF"/>
                </a:solidFill>
                <a:latin typeface="JetBrains Mono"/>
              </a:rPr>
              <a:t>String name = “Ramesh"; </a:t>
            </a:r>
          </a:p>
          <a:p>
            <a:pPr algn="l">
              <a:lnSpc>
                <a:spcPts val="3476"/>
              </a:lnSpc>
            </a:pPr>
            <a:r>
              <a:rPr lang="en-US" sz="2200" dirty="0">
                <a:solidFill>
                  <a:srgbClr val="FFFFFF"/>
                </a:solidFill>
                <a:latin typeface="JetBrains Mono"/>
              </a:rPr>
              <a:t>num age = 25;</a:t>
            </a:r>
          </a:p>
          <a:p>
            <a:pPr algn="l">
              <a:lnSpc>
                <a:spcPts val="3476"/>
              </a:lnSpc>
            </a:pPr>
            <a:r>
              <a:rPr lang="en-US" sz="2200" dirty="0">
                <a:solidFill>
                  <a:srgbClr val="FFFFFF"/>
                </a:solidFill>
                <a:latin typeface="JetBrains Mono"/>
              </a:rPr>
              <a:t>  </a:t>
            </a:r>
          </a:p>
          <a:p>
            <a:pPr algn="l">
              <a:lnSpc>
                <a:spcPts val="3476"/>
              </a:lnSpc>
            </a:pPr>
            <a:r>
              <a:rPr lang="en-US" sz="2200" dirty="0">
                <a:solidFill>
                  <a:srgbClr val="FFFFFF"/>
                </a:solidFill>
                <a:latin typeface="JetBrains Mono"/>
              </a:rPr>
              <a:t>// printing variables value   </a:t>
            </a:r>
          </a:p>
          <a:p>
            <a:pPr algn="l">
              <a:lnSpc>
                <a:spcPts val="3476"/>
              </a:lnSpc>
            </a:pPr>
            <a:r>
              <a:rPr lang="en-US" sz="2200" dirty="0">
                <a:solidFill>
                  <a:srgbClr val="FFFFFF"/>
                </a:solidFill>
                <a:latin typeface="JetBrains Mono"/>
              </a:rPr>
              <a:t>print("Name is $name");</a:t>
            </a:r>
          </a:p>
          <a:p>
            <a:pPr algn="l">
              <a:lnSpc>
                <a:spcPts val="3476"/>
              </a:lnSpc>
            </a:pPr>
            <a:r>
              <a:rPr lang="en-US" sz="2200" dirty="0">
                <a:solidFill>
                  <a:srgbClr val="FFFFFF"/>
                </a:solidFill>
                <a:latin typeface="JetBrains Mono"/>
              </a:rPr>
              <a:t>print("Age is $age");</a:t>
            </a:r>
          </a:p>
          <a:p>
            <a:pPr algn="l">
              <a:lnSpc>
                <a:spcPts val="3476"/>
              </a:lnSpc>
            </a:pPr>
            <a:r>
              <a:rPr lang="en-US" sz="2200" dirty="0">
                <a:solidFill>
                  <a:srgbClr val="FFFFFF"/>
                </a:solidFill>
                <a:latin typeface="JetBrains Mono"/>
              </a:rPr>
              <a:t>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758769" y="5485607"/>
            <a:ext cx="6596813" cy="479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900">
                <a:solidFill>
                  <a:srgbClr val="000000"/>
                </a:solidFill>
                <a:latin typeface="Poppins Bold"/>
              </a:rPr>
              <a:t>output: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758769" y="6259926"/>
            <a:ext cx="6596813" cy="2145255"/>
            <a:chOff x="0" y="0"/>
            <a:chExt cx="2802819" cy="91146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802819" cy="911465"/>
            </a:xfrm>
            <a:custGeom>
              <a:avLst/>
              <a:gdLst/>
              <a:ahLst/>
              <a:cxnLst/>
              <a:rect l="l" t="t" r="r" b="b"/>
              <a:pathLst>
                <a:path w="2802819" h="911465">
                  <a:moveTo>
                    <a:pt x="2678359" y="911464"/>
                  </a:moveTo>
                  <a:lnTo>
                    <a:pt x="124460" y="911464"/>
                  </a:lnTo>
                  <a:cubicBezTo>
                    <a:pt x="55880" y="911464"/>
                    <a:pt x="0" y="855585"/>
                    <a:pt x="0" y="78700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78359" y="0"/>
                  </a:lnTo>
                  <a:cubicBezTo>
                    <a:pt x="2746939" y="0"/>
                    <a:pt x="2802819" y="55880"/>
                    <a:pt x="2802819" y="124460"/>
                  </a:cubicBezTo>
                  <a:lnTo>
                    <a:pt x="2802819" y="787005"/>
                  </a:lnTo>
                  <a:cubicBezTo>
                    <a:pt x="2802819" y="855585"/>
                    <a:pt x="2746939" y="911465"/>
                    <a:pt x="2678359" y="911465"/>
                  </a:cubicBezTo>
                  <a:close/>
                </a:path>
              </a:pathLst>
            </a:custGeom>
            <a:solidFill>
              <a:srgbClr val="001524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0164503" y="6764061"/>
            <a:ext cx="3157154" cy="973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0"/>
              </a:lnSpc>
            </a:pPr>
            <a:r>
              <a:rPr lang="en-US" sz="2500" dirty="0">
                <a:solidFill>
                  <a:srgbClr val="FFFFFF"/>
                </a:solidFill>
                <a:latin typeface="JetBrains Mono"/>
              </a:rPr>
              <a:t>Name is Ramesh</a:t>
            </a:r>
          </a:p>
          <a:p>
            <a:pPr algn="l">
              <a:lnSpc>
                <a:spcPts val="3950"/>
              </a:lnSpc>
            </a:pPr>
            <a:r>
              <a:rPr lang="en-US" sz="2500" dirty="0">
                <a:solidFill>
                  <a:srgbClr val="FFFFFF"/>
                </a:solidFill>
                <a:latin typeface="JetBrains Mono"/>
              </a:rPr>
              <a:t>Age is 25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28700" y="4350368"/>
            <a:ext cx="6596813" cy="479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900">
                <a:solidFill>
                  <a:srgbClr val="004AAD"/>
                </a:solidFill>
                <a:latin typeface="Poppins Bold"/>
              </a:rPr>
              <a:t>Example: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77050" y="2146157"/>
            <a:ext cx="15333901" cy="4344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89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Variable names are case sensitive, i.e., a and A are different.</a:t>
            </a:r>
          </a:p>
          <a:p>
            <a:pPr marL="734059" lvl="1" indent="-367030" algn="l">
              <a:lnSpc>
                <a:spcPts val="489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A variable name can consist of letters and alphabets.</a:t>
            </a:r>
          </a:p>
          <a:p>
            <a:pPr marL="734059" lvl="1" indent="-367030" algn="l">
              <a:lnSpc>
                <a:spcPts val="489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A variable name cannot start with a number.</a:t>
            </a:r>
          </a:p>
          <a:p>
            <a:pPr marL="734059" lvl="1" indent="-367030" algn="l">
              <a:lnSpc>
                <a:spcPts val="489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Keywords are not allowed to be used as a variable name.</a:t>
            </a:r>
          </a:p>
          <a:p>
            <a:pPr marL="734059" lvl="1" indent="-367030" algn="l">
              <a:lnSpc>
                <a:spcPts val="489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Blank spaces are not allowed in a variable name.</a:t>
            </a:r>
          </a:p>
          <a:p>
            <a:pPr marL="734059" lvl="1" indent="-367030" algn="l">
              <a:lnSpc>
                <a:spcPts val="489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Poppins"/>
              </a:rPr>
              <a:t>Special characters are not allowed except for the </a:t>
            </a:r>
          </a:p>
          <a:p>
            <a:pPr algn="l">
              <a:lnSpc>
                <a:spcPts val="4895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       underscore (_) and the dollar ($) sign.</a:t>
            </a:r>
          </a:p>
        </p:txBody>
      </p:sp>
      <p:sp>
        <p:nvSpPr>
          <p:cNvPr id="3" name="Freeform 3"/>
          <p:cNvSpPr/>
          <p:nvPr/>
        </p:nvSpPr>
        <p:spPr>
          <a:xfrm>
            <a:off x="12899171" y="4691304"/>
            <a:ext cx="4360129" cy="4566996"/>
          </a:xfrm>
          <a:custGeom>
            <a:avLst/>
            <a:gdLst/>
            <a:ahLst/>
            <a:cxnLst/>
            <a:rect l="l" t="t" r="r" b="b"/>
            <a:pathLst>
              <a:path w="4360129" h="4566996">
                <a:moveTo>
                  <a:pt x="0" y="0"/>
                </a:moveTo>
                <a:lnTo>
                  <a:pt x="4360129" y="0"/>
                </a:lnTo>
                <a:lnTo>
                  <a:pt x="4360129" y="4566996"/>
                </a:lnTo>
                <a:lnTo>
                  <a:pt x="0" y="45669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923925"/>
            <a:ext cx="1254070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Glacial Indifference Bold"/>
              </a:rPr>
              <a:t>Rules For Creating Variables In Dart: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77050" y="1869932"/>
            <a:ext cx="15333901" cy="2487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5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Constant is the type of variable whose value never changes. In programming, changeable values are </a:t>
            </a:r>
            <a:r>
              <a:rPr lang="en-US" sz="3399">
                <a:solidFill>
                  <a:srgbClr val="000000"/>
                </a:solidFill>
                <a:latin typeface="Poppins Bold"/>
              </a:rPr>
              <a:t>mutable</a:t>
            </a:r>
            <a:r>
              <a:rPr lang="en-US" sz="3399">
                <a:solidFill>
                  <a:srgbClr val="000000"/>
                </a:solidFill>
                <a:latin typeface="Poppins"/>
              </a:rPr>
              <a:t> and unchangeable values are </a:t>
            </a:r>
            <a:r>
              <a:rPr lang="en-US" sz="3399">
                <a:solidFill>
                  <a:srgbClr val="000000"/>
                </a:solidFill>
                <a:latin typeface="Poppins Bold"/>
              </a:rPr>
              <a:t>immutable</a:t>
            </a:r>
            <a:r>
              <a:rPr lang="en-US" sz="3399">
                <a:solidFill>
                  <a:srgbClr val="000000"/>
                </a:solidFill>
                <a:latin typeface="Poppins"/>
              </a:rPr>
              <a:t>. Sometimes, you don’t need to change the value once declared.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1254070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Glacial Indifference Bold"/>
              </a:rPr>
              <a:t>Dart Constant: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076456" y="4994703"/>
            <a:ext cx="7067544" cy="3834573"/>
            <a:chOff x="0" y="0"/>
            <a:chExt cx="3002820" cy="16292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02820" cy="1629213"/>
            </a:xfrm>
            <a:custGeom>
              <a:avLst/>
              <a:gdLst/>
              <a:ahLst/>
              <a:cxnLst/>
              <a:rect l="l" t="t" r="r" b="b"/>
              <a:pathLst>
                <a:path w="3002820" h="1629213">
                  <a:moveTo>
                    <a:pt x="2878360" y="1629213"/>
                  </a:moveTo>
                  <a:lnTo>
                    <a:pt x="124460" y="1629213"/>
                  </a:lnTo>
                  <a:cubicBezTo>
                    <a:pt x="55880" y="1629213"/>
                    <a:pt x="0" y="1573333"/>
                    <a:pt x="0" y="150475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878360" y="0"/>
                  </a:lnTo>
                  <a:cubicBezTo>
                    <a:pt x="2946940" y="0"/>
                    <a:pt x="3002820" y="55880"/>
                    <a:pt x="3002820" y="124460"/>
                  </a:cubicBezTo>
                  <a:lnTo>
                    <a:pt x="3002820" y="1504753"/>
                  </a:lnTo>
                  <a:cubicBezTo>
                    <a:pt x="3002820" y="1573333"/>
                    <a:pt x="2946940" y="1629213"/>
                    <a:pt x="2878360" y="1629213"/>
                  </a:cubicBezTo>
                  <a:close/>
                </a:path>
              </a:pathLst>
            </a:custGeom>
            <a:solidFill>
              <a:srgbClr val="001524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524582" y="5228159"/>
            <a:ext cx="989954" cy="295548"/>
            <a:chOff x="0" y="0"/>
            <a:chExt cx="1319939" cy="394064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394064" cy="39406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9" name="Group 9"/>
            <p:cNvGrpSpPr/>
            <p:nvPr/>
          </p:nvGrpSpPr>
          <p:grpSpPr>
            <a:xfrm>
              <a:off x="462938" y="0"/>
              <a:ext cx="394064" cy="394064"/>
              <a:chOff x="0" y="0"/>
              <a:chExt cx="6350000" cy="63500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id="11" name="Group 11"/>
            <p:cNvGrpSpPr/>
            <p:nvPr/>
          </p:nvGrpSpPr>
          <p:grpSpPr>
            <a:xfrm>
              <a:off x="925875" y="0"/>
              <a:ext cx="394064" cy="39406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</p:grpSp>
      <p:sp>
        <p:nvSpPr>
          <p:cNvPr id="13" name="TextBox 13"/>
          <p:cNvSpPr txBox="1"/>
          <p:nvPr/>
        </p:nvSpPr>
        <p:spPr>
          <a:xfrm>
            <a:off x="3019559" y="5729731"/>
            <a:ext cx="5686409" cy="2441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0"/>
              </a:lnSpc>
            </a:pPr>
            <a:r>
              <a:rPr lang="en-US" sz="2500">
                <a:solidFill>
                  <a:srgbClr val="FFFFFF"/>
                </a:solidFill>
                <a:latin typeface="JetBrains Mono"/>
              </a:rPr>
              <a:t>void </a:t>
            </a:r>
            <a:r>
              <a:rPr lang="en-US" sz="2500">
                <a:solidFill>
                  <a:srgbClr val="00B5F8"/>
                </a:solidFill>
                <a:latin typeface="JetBrains Mono"/>
              </a:rPr>
              <a:t>main</a:t>
            </a:r>
            <a:r>
              <a:rPr lang="en-US" sz="2500">
                <a:solidFill>
                  <a:srgbClr val="FFFFFF"/>
                </a:solidFill>
                <a:latin typeface="JetBrains Mono"/>
              </a:rPr>
              <a:t>(){</a:t>
            </a:r>
          </a:p>
          <a:p>
            <a:pPr algn="l">
              <a:lnSpc>
                <a:spcPts val="3950"/>
              </a:lnSpc>
            </a:pPr>
            <a:r>
              <a:rPr lang="en-US" sz="2500">
                <a:solidFill>
                  <a:srgbClr val="FFFFFF"/>
                </a:solidFill>
                <a:latin typeface="JetBrains Mono"/>
              </a:rPr>
              <a:t>const</a:t>
            </a:r>
            <a:r>
              <a:rPr lang="en-US" sz="2500">
                <a:solidFill>
                  <a:srgbClr val="00B5F8"/>
                </a:solidFill>
                <a:latin typeface="JetBrains Mono"/>
              </a:rPr>
              <a:t> pi</a:t>
            </a:r>
            <a:r>
              <a:rPr lang="en-US" sz="2500">
                <a:solidFill>
                  <a:srgbClr val="FFFFFF"/>
                </a:solidFill>
                <a:latin typeface="JetBrains Mono"/>
              </a:rPr>
              <a:t> = 3.14;</a:t>
            </a:r>
          </a:p>
          <a:p>
            <a:pPr algn="l">
              <a:lnSpc>
                <a:spcPts val="3950"/>
              </a:lnSpc>
            </a:pPr>
            <a:r>
              <a:rPr lang="en-US" sz="2500">
                <a:solidFill>
                  <a:srgbClr val="00B5F8"/>
                </a:solidFill>
                <a:latin typeface="JetBrains Mono"/>
              </a:rPr>
              <a:t>pi</a:t>
            </a:r>
            <a:r>
              <a:rPr lang="en-US" sz="2500">
                <a:solidFill>
                  <a:srgbClr val="FFFFFF"/>
                </a:solidFill>
                <a:latin typeface="JetBrains Mono"/>
              </a:rPr>
              <a:t> = 4.23; // not possible  </a:t>
            </a:r>
          </a:p>
          <a:p>
            <a:pPr algn="l">
              <a:lnSpc>
                <a:spcPts val="3950"/>
              </a:lnSpc>
            </a:pPr>
            <a:r>
              <a:rPr lang="en-US" sz="2500">
                <a:solidFill>
                  <a:srgbClr val="00B5F8"/>
                </a:solidFill>
                <a:latin typeface="JetBrains Mono"/>
              </a:rPr>
              <a:t>print</a:t>
            </a:r>
            <a:r>
              <a:rPr lang="en-US" sz="2500">
                <a:solidFill>
                  <a:srgbClr val="FFFFFF"/>
                </a:solidFill>
                <a:latin typeface="JetBrains Mono"/>
              </a:rPr>
              <a:t>("</a:t>
            </a:r>
            <a:r>
              <a:rPr lang="en-US" sz="2500">
                <a:solidFill>
                  <a:srgbClr val="FF3131"/>
                </a:solidFill>
                <a:latin typeface="JetBrains Mono"/>
              </a:rPr>
              <a:t>Value of PI is</a:t>
            </a:r>
            <a:r>
              <a:rPr lang="en-US" sz="2500">
                <a:solidFill>
                  <a:srgbClr val="FFFFFF"/>
                </a:solidFill>
                <a:latin typeface="JetBrains Mono"/>
              </a:rPr>
              <a:t> $pi");</a:t>
            </a:r>
          </a:p>
          <a:p>
            <a:pPr algn="l">
              <a:lnSpc>
                <a:spcPts val="3950"/>
              </a:lnSpc>
            </a:pPr>
            <a:r>
              <a:rPr lang="en-US" sz="2500">
                <a:solidFill>
                  <a:srgbClr val="FFFFFF"/>
                </a:solidFill>
                <a:latin typeface="JetBrains Mono"/>
              </a:rPr>
              <a:t>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14137" y="5485607"/>
            <a:ext cx="6596813" cy="479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3"/>
              </a:lnSpc>
            </a:pPr>
            <a:r>
              <a:rPr lang="en-US" sz="2900">
                <a:solidFill>
                  <a:srgbClr val="000000"/>
                </a:solidFill>
                <a:latin typeface="Poppins Bold"/>
              </a:rPr>
              <a:t>output: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0214137" y="6259926"/>
            <a:ext cx="6596813" cy="2145255"/>
            <a:chOff x="0" y="0"/>
            <a:chExt cx="2802819" cy="9114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02819" cy="911465"/>
            </a:xfrm>
            <a:custGeom>
              <a:avLst/>
              <a:gdLst/>
              <a:ahLst/>
              <a:cxnLst/>
              <a:rect l="l" t="t" r="r" b="b"/>
              <a:pathLst>
                <a:path w="2802819" h="911465">
                  <a:moveTo>
                    <a:pt x="2678359" y="911464"/>
                  </a:moveTo>
                  <a:lnTo>
                    <a:pt x="124460" y="911464"/>
                  </a:lnTo>
                  <a:cubicBezTo>
                    <a:pt x="55880" y="911464"/>
                    <a:pt x="0" y="855585"/>
                    <a:pt x="0" y="78700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78359" y="0"/>
                  </a:lnTo>
                  <a:cubicBezTo>
                    <a:pt x="2746939" y="0"/>
                    <a:pt x="2802819" y="55880"/>
                    <a:pt x="2802819" y="124460"/>
                  </a:cubicBezTo>
                  <a:lnTo>
                    <a:pt x="2802819" y="787005"/>
                  </a:lnTo>
                  <a:cubicBezTo>
                    <a:pt x="2802819" y="855585"/>
                    <a:pt x="2746939" y="911465"/>
                    <a:pt x="2678359" y="911465"/>
                  </a:cubicBezTo>
                  <a:close/>
                </a:path>
              </a:pathLst>
            </a:custGeom>
            <a:solidFill>
              <a:srgbClr val="001524"/>
            </a:solidFill>
          </p:spPr>
        </p:sp>
      </p:grpSp>
      <p:sp>
        <p:nvSpPr>
          <p:cNvPr id="17" name="TextBox 17"/>
          <p:cNvSpPr txBox="1"/>
          <p:nvPr/>
        </p:nvSpPr>
        <p:spPr>
          <a:xfrm>
            <a:off x="10619870" y="6764061"/>
            <a:ext cx="5671373" cy="955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0"/>
              </a:lnSpc>
            </a:pPr>
            <a:r>
              <a:rPr lang="en-US" sz="2500">
                <a:solidFill>
                  <a:srgbClr val="FFFFFF"/>
                </a:solidFill>
                <a:latin typeface="JetBrains Mono"/>
              </a:rPr>
              <a:t>Can't assign to the const variable 'pi'.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B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23925"/>
            <a:ext cx="1364231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04AAD"/>
                </a:solidFill>
                <a:latin typeface="Glacial Indifference Bold"/>
              </a:rPr>
              <a:t>Naming Convention For Variables In Dart: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5476956"/>
            <a:ext cx="15333901" cy="3598557"/>
            <a:chOff x="0" y="0"/>
            <a:chExt cx="6514986" cy="15289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514986" cy="1528936"/>
            </a:xfrm>
            <a:custGeom>
              <a:avLst/>
              <a:gdLst/>
              <a:ahLst/>
              <a:cxnLst/>
              <a:rect l="l" t="t" r="r" b="b"/>
              <a:pathLst>
                <a:path w="6514986" h="1528936">
                  <a:moveTo>
                    <a:pt x="6390526" y="1528936"/>
                  </a:moveTo>
                  <a:lnTo>
                    <a:pt x="124460" y="1528936"/>
                  </a:lnTo>
                  <a:cubicBezTo>
                    <a:pt x="55880" y="1528936"/>
                    <a:pt x="0" y="1473056"/>
                    <a:pt x="0" y="140447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390526" y="0"/>
                  </a:lnTo>
                  <a:cubicBezTo>
                    <a:pt x="6459106" y="0"/>
                    <a:pt x="6514986" y="55880"/>
                    <a:pt x="6514986" y="124460"/>
                  </a:cubicBezTo>
                  <a:lnTo>
                    <a:pt x="6514986" y="1404476"/>
                  </a:lnTo>
                  <a:cubicBezTo>
                    <a:pt x="6514986" y="1473056"/>
                    <a:pt x="6459106" y="1528936"/>
                    <a:pt x="6390526" y="1528936"/>
                  </a:cubicBezTo>
                  <a:close/>
                </a:path>
              </a:pathLst>
            </a:custGeom>
            <a:solidFill>
              <a:srgbClr val="00152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476826" y="5710412"/>
            <a:ext cx="989954" cy="295548"/>
            <a:chOff x="0" y="0"/>
            <a:chExt cx="1319939" cy="394064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394064" cy="394064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5757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>
              <a:off x="462938" y="0"/>
              <a:ext cx="394064" cy="394064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DE59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925875" y="0"/>
              <a:ext cx="394064" cy="394064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</p:grpSp>
      </p:grpSp>
      <p:sp>
        <p:nvSpPr>
          <p:cNvPr id="12" name="TextBox 12"/>
          <p:cNvSpPr txBox="1"/>
          <p:nvPr/>
        </p:nvSpPr>
        <p:spPr>
          <a:xfrm>
            <a:off x="1971803" y="6211984"/>
            <a:ext cx="11276125" cy="2512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0"/>
              </a:lnSpc>
            </a:pPr>
            <a:r>
              <a:rPr lang="en-US" sz="2500" dirty="0">
                <a:solidFill>
                  <a:srgbClr val="7ED957"/>
                </a:solidFill>
                <a:latin typeface="JetBrains Mono"/>
              </a:rPr>
              <a:t>// Not standard way</a:t>
            </a:r>
          </a:p>
          <a:p>
            <a:pPr algn="l">
              <a:lnSpc>
                <a:spcPts val="3950"/>
              </a:lnSpc>
            </a:pPr>
            <a:r>
              <a:rPr lang="en-US" sz="2500" dirty="0">
                <a:solidFill>
                  <a:srgbClr val="FFFFFF"/>
                </a:solidFill>
                <a:latin typeface="JetBrains Mono"/>
              </a:rPr>
              <a:t>var </a:t>
            </a:r>
            <a:r>
              <a:rPr lang="en-US" sz="2500" dirty="0" err="1">
                <a:solidFill>
                  <a:srgbClr val="00B5F8"/>
                </a:solidFill>
                <a:latin typeface="JetBrains Mono"/>
              </a:rPr>
              <a:t>fullname</a:t>
            </a:r>
            <a:r>
              <a:rPr lang="en-US" sz="2500" dirty="0">
                <a:solidFill>
                  <a:srgbClr val="FFFFFF"/>
                </a:solidFill>
                <a:latin typeface="JetBrains Mono"/>
              </a:rPr>
              <a:t> = “</a:t>
            </a:r>
            <a:r>
              <a:rPr lang="en-US" sz="2500" dirty="0">
                <a:solidFill>
                  <a:srgbClr val="FF3131"/>
                </a:solidFill>
                <a:latin typeface="JetBrains Mono"/>
              </a:rPr>
              <a:t>VJIT IT</a:t>
            </a:r>
            <a:r>
              <a:rPr lang="en-US" sz="2500" dirty="0">
                <a:solidFill>
                  <a:srgbClr val="FFFFFF"/>
                </a:solidFill>
                <a:latin typeface="JetBrains Mono"/>
              </a:rPr>
              <a:t>";</a:t>
            </a:r>
          </a:p>
          <a:p>
            <a:pPr algn="l">
              <a:lnSpc>
                <a:spcPts val="3950"/>
              </a:lnSpc>
            </a:pPr>
            <a:r>
              <a:rPr lang="en-US" sz="2500" dirty="0">
                <a:solidFill>
                  <a:srgbClr val="7ED957"/>
                </a:solidFill>
                <a:latin typeface="JetBrains Mono"/>
              </a:rPr>
              <a:t>// Standard way</a:t>
            </a:r>
          </a:p>
          <a:p>
            <a:pPr algn="l">
              <a:lnSpc>
                <a:spcPts val="3950"/>
              </a:lnSpc>
            </a:pPr>
            <a:r>
              <a:rPr lang="en-US" sz="2500" dirty="0">
                <a:solidFill>
                  <a:srgbClr val="FFFFFF"/>
                </a:solidFill>
                <a:latin typeface="JetBrains Mono"/>
              </a:rPr>
              <a:t>var </a:t>
            </a:r>
            <a:r>
              <a:rPr lang="en-US" sz="2500" dirty="0" err="1">
                <a:solidFill>
                  <a:srgbClr val="00B5F8"/>
                </a:solidFill>
                <a:latin typeface="JetBrains Mono"/>
              </a:rPr>
              <a:t>fullName</a:t>
            </a:r>
            <a:r>
              <a:rPr lang="en-US" sz="2500" dirty="0">
                <a:solidFill>
                  <a:srgbClr val="FFFFFF"/>
                </a:solidFill>
                <a:latin typeface="JetBrains Mono"/>
              </a:rPr>
              <a:t> = “</a:t>
            </a:r>
            <a:r>
              <a:rPr lang="en-US" sz="2500" dirty="0">
                <a:solidFill>
                  <a:srgbClr val="FF3131"/>
                </a:solidFill>
                <a:latin typeface="JetBrains Mono"/>
              </a:rPr>
              <a:t>VJIT IT</a:t>
            </a:r>
            <a:r>
              <a:rPr lang="en-US" sz="2500" dirty="0">
                <a:solidFill>
                  <a:srgbClr val="FFFFFF"/>
                </a:solidFill>
                <a:latin typeface="JetBrains Mono"/>
              </a:rPr>
              <a:t>";</a:t>
            </a:r>
          </a:p>
          <a:p>
            <a:pPr algn="l">
              <a:lnSpc>
                <a:spcPts val="3950"/>
              </a:lnSpc>
            </a:pPr>
            <a:r>
              <a:rPr lang="en-US" sz="2500" dirty="0">
                <a:solidFill>
                  <a:srgbClr val="FFFFFF"/>
                </a:solidFill>
                <a:latin typeface="JetBrains Mono"/>
              </a:rPr>
              <a:t>const </a:t>
            </a:r>
            <a:r>
              <a:rPr lang="en-US" sz="2500" dirty="0">
                <a:solidFill>
                  <a:srgbClr val="00B5F8"/>
                </a:solidFill>
                <a:latin typeface="JetBrains Mono"/>
              </a:rPr>
              <a:t>pi</a:t>
            </a:r>
            <a:r>
              <a:rPr lang="en-US" sz="2500" dirty="0">
                <a:solidFill>
                  <a:srgbClr val="FFFFFF"/>
                </a:solidFill>
                <a:latin typeface="JetBrains Mono"/>
              </a:rPr>
              <a:t> = 3.14;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77050" y="1968529"/>
            <a:ext cx="15333901" cy="2487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5"/>
              </a:lnSpc>
            </a:pPr>
            <a:r>
              <a:rPr lang="en-US" sz="3399">
                <a:solidFill>
                  <a:srgbClr val="000000"/>
                </a:solidFill>
                <a:latin typeface="Poppins"/>
              </a:rPr>
              <a:t>It is a good habit to follow the naming convention. In Dart Variables, the variable name should start with lower-case, and every second word’s first letter will be upper-case like num1, fullName, isMarried, etc. Technically, this naming convention is called </a:t>
            </a:r>
            <a:r>
              <a:rPr lang="en-US" sz="3399">
                <a:solidFill>
                  <a:srgbClr val="000000"/>
                </a:solidFill>
                <a:latin typeface="Poppins Bold"/>
              </a:rPr>
              <a:t>lowerCamelCase.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546</Words>
  <Application>Microsoft Office PowerPoint</Application>
  <PresentationFormat>Custom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Poppins Bold</vt:lpstr>
      <vt:lpstr>Poppins</vt:lpstr>
      <vt:lpstr>Garet Bold</vt:lpstr>
      <vt:lpstr>JetBrains Mono</vt:lpstr>
      <vt:lpstr>Arial</vt:lpstr>
      <vt:lpstr>Glacial Indifference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in Dart</dc:title>
  <dc:creator>Padmapriya</dc:creator>
  <cp:lastModifiedBy>padmapriya.mvmhyd@gmail.com</cp:lastModifiedBy>
  <cp:revision>3</cp:revision>
  <dcterms:created xsi:type="dcterms:W3CDTF">2006-08-16T00:00:00Z</dcterms:created>
  <dcterms:modified xsi:type="dcterms:W3CDTF">2024-08-29T05:29:23Z</dcterms:modified>
  <dc:identifier>DAGJDPvs1ek</dc:identifier>
</cp:coreProperties>
</file>