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67AC-3CB5-32F6-036B-06D6E28DE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41EFE-2AC4-A2F0-0B64-3C0F4F325C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09D0-50B6-3388-4641-4B264EA36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E26D-C75D-4EB3-A836-1097A876AA4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01CEE-E98F-B81F-6747-C70DE7CC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104BE-04AC-0075-1347-B043090A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9768-E1C6-4D34-ACB6-B5BC3D0D8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869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3012-7AFB-6DD7-F5E0-EEF06B421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8335B7-071C-54F0-EDA9-BD7DE4A1E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87F8-FC82-55E8-A8D7-DD742CBC7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E26D-C75D-4EB3-A836-1097A876AA4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A6CC8-39C1-AE85-07D4-A524B917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105DC-EF66-F4C0-24EC-C4CC92B2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9768-E1C6-4D34-ACB6-B5BC3D0D8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29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7023E-DBF0-6D7B-E1D8-FF3CD07206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2AE758-2035-59B2-8714-C403EB832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EF5EE-39AD-BF0C-E305-B5989CAD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E26D-C75D-4EB3-A836-1097A876AA4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EA09-537A-C99F-EEF6-AE70FFC51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78EC8-C31B-B915-3BFA-CFF871A5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9768-E1C6-4D34-ACB6-B5BC3D0D8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28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B1742-A2C3-7D5E-D2A4-16D82EACF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5B905-6B0F-2517-EC32-031D20359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52787-4820-8021-057C-7B4AC36C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E26D-C75D-4EB3-A836-1097A876AA4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27D65-98B3-6B37-205B-157BB93C9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C7136-A135-28B3-5532-588A30CD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9768-E1C6-4D34-ACB6-B5BC3D0D8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660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3DD1E-4A0C-FE9A-6B7D-8AFB2AF0F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008AF-DC47-283C-0A45-5041B50D5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FD345-E65A-B360-5C7B-AE386C8C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E26D-C75D-4EB3-A836-1097A876AA4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CBAA0-ED3E-EDE2-5CDD-6B916B01F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17187-37B6-066D-E113-3DB9EDBB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9768-E1C6-4D34-ACB6-B5BC3D0D8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923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2186-F63A-7170-DE02-FBCBD7D6C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E8981-149A-172D-2B97-532379682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79A92-9833-DD6B-50DC-54CDCD853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91EC96-455B-BFEC-2A16-69253B86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E26D-C75D-4EB3-A836-1097A876AA4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799D5-AE37-4EE3-1E2D-5C4A8586D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7B168-D269-F9E9-F451-415781FE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9768-E1C6-4D34-ACB6-B5BC3D0D8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4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A415-8557-621C-1729-14EECE605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BA011-6FE7-EE0A-6377-31705E5CD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69E0E-77BE-CD27-ABD1-6D0D06A36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678934-C434-04C1-8399-365911A480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32B5C-5C69-AAE6-48A8-8B48AAD62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BB5EA-A850-C9F7-70FD-1BB4BD76D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E26D-C75D-4EB3-A836-1097A876AA4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5EFA1-2217-77EC-3037-A69EAA595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BF3B5-B177-35A9-D034-664056C42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9768-E1C6-4D34-ACB6-B5BC3D0D8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049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AB83-0FF2-9051-3E4A-3407FF92A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87D2F-B91D-E47E-CC55-516C7F72E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E26D-C75D-4EB3-A836-1097A876AA4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389526-C010-FB3B-5493-950889E0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B70D87-967C-EE55-3954-E2CCA6851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9768-E1C6-4D34-ACB6-B5BC3D0D8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230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A4EB82-300D-9F09-9496-0874DAF2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E26D-C75D-4EB3-A836-1097A876AA4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464F9-CEE6-1A76-51BA-EE73CE3E8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6DEFC8-496B-88A0-703C-8C2D381BE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9768-E1C6-4D34-ACB6-B5BC3D0D8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264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D5B8-DB8E-B95D-03F8-F98ACF7CA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BB06E-1FCF-D2AD-6E3A-94DACD079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2BA35-0907-F1CD-83B8-A02B47F31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21A67-A0D9-63D8-B3EE-9CC60F7B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E26D-C75D-4EB3-A836-1097A876AA4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951C-67BE-64C3-6C9E-CFB39E951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E0008-C111-80B7-E92A-A8DA7C07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9768-E1C6-4D34-ACB6-B5BC3D0D8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01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7A3B9-323E-5F6D-B73F-062665683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3F52DE-62C8-1911-1C4A-5DA5696465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3715D-8025-6A65-F6B6-C059CB6CF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AF686-FD18-B885-3456-517E08453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BE26D-C75D-4EB3-A836-1097A876AA4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3D942-BD57-7A78-9AFC-8E4CF4D2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F952D-0AE8-6DA2-992A-58D31806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9768-E1C6-4D34-ACB6-B5BC3D0D8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706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EE861F-DCD3-33CC-1C4F-E24278FB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2B4C5-57C3-8FB5-0F16-A37CDB2C7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0ACB6-49DB-F54F-D487-45A2167E09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BE26D-C75D-4EB3-A836-1097A876AA4D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95CFD-0B17-51E3-3AF7-6D37DDAF5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7ABEB-A08A-6BB4-D1CD-1A2E2DD06E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E9768-E1C6-4D34-ACB6-B5BC3D0D80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97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2DBB-DD9B-2368-40D9-768190E938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UI DESIGN FLUTTER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3F78D-91C3-6B12-DCA5-59933B5EC0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30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FD19-6182-A52F-FC6A-BB5A8F79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Image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8C59-9BF0-339A-D57A-AC6226170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Image widget in Flutter is used for displaying images within a Flutter application. It supports various sources for images, including local assets, network URLs, and in-memory byte data.</a:t>
            </a:r>
          </a:p>
          <a:p>
            <a:r>
              <a:rPr lang="en-US" dirty="0"/>
              <a:t>Key ways to use the Image widget:</a:t>
            </a:r>
          </a:p>
          <a:p>
            <a:pPr lvl="1"/>
            <a:r>
              <a:rPr lang="en-US" dirty="0"/>
              <a:t>From Assets: To display an image bundled with your application, use </a:t>
            </a:r>
            <a:r>
              <a:rPr lang="en-US" dirty="0" err="1"/>
              <a:t>Image.asset</a:t>
            </a:r>
            <a:r>
              <a:rPr lang="en-US" dirty="0"/>
              <a:t>().</a:t>
            </a:r>
          </a:p>
          <a:p>
            <a:r>
              <a:rPr lang="en-US" dirty="0"/>
              <a:t>Setup:</a:t>
            </a:r>
          </a:p>
          <a:p>
            <a:pPr lvl="1"/>
            <a:r>
              <a:rPr lang="en-US" dirty="0"/>
              <a:t>Create an assets folder (e.g., assets/images/) in your project root.</a:t>
            </a:r>
          </a:p>
          <a:p>
            <a:pPr lvl="1"/>
            <a:r>
              <a:rPr lang="en-US" dirty="0"/>
              <a:t>Place your image files (e.g., my_image.png) in this folder.</a:t>
            </a:r>
          </a:p>
          <a:p>
            <a:pPr lvl="1"/>
            <a:r>
              <a:rPr lang="en-US" dirty="0"/>
              <a:t>Declare the asset path in your </a:t>
            </a:r>
            <a:r>
              <a:rPr lang="en-US" dirty="0" err="1"/>
              <a:t>pubspec.yaml</a:t>
            </a:r>
            <a:r>
              <a:rPr lang="en-US" dirty="0"/>
              <a:t> file under the flutter section: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071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34275-A560-0ED5-3CC0-1BF5C5CA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pubspec.YAML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A93C6-4041-D851-2136-E191259E0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</a:t>
            </a:r>
            <a:r>
              <a:rPr lang="en-US" dirty="0" err="1"/>
              <a:t>pubspec</a:t>
            </a:r>
            <a:r>
              <a:rPr lang="en-US" dirty="0"/>
              <a:t>. </a:t>
            </a:r>
            <a:r>
              <a:rPr lang="en-US" dirty="0" err="1"/>
              <a:t>yaml</a:t>
            </a:r>
            <a:r>
              <a:rPr lang="en-US" dirty="0"/>
              <a:t> file is a YAML (Yet Another Markup Language) file used in Flutter projects to manage dependencies and resources.</a:t>
            </a:r>
          </a:p>
          <a:p>
            <a:r>
              <a:rPr lang="en-US" dirty="0"/>
              <a:t> It resides at the root of your project directory and provides a structured format for declaring your project's dependencies, assets, version constraints, and more</a:t>
            </a:r>
          </a:p>
          <a:p>
            <a:r>
              <a:rPr lang="en-US" dirty="0"/>
              <a:t>The </a:t>
            </a:r>
            <a:r>
              <a:rPr lang="en-US" dirty="0" err="1"/>
              <a:t>pubspec</a:t>
            </a:r>
            <a:r>
              <a:rPr lang="en-US" dirty="0"/>
              <a:t> specifies dependencies that the project requires, such as:</a:t>
            </a:r>
          </a:p>
          <a:p>
            <a:pPr lvl="1"/>
            <a:r>
              <a:rPr lang="en-US" dirty="0"/>
              <a:t>Particular packages and their versions</a:t>
            </a:r>
          </a:p>
          <a:p>
            <a:pPr lvl="1"/>
            <a:r>
              <a:rPr lang="en-US" dirty="0"/>
              <a:t>Fonts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Developer packages (like testing or mocking packages)</a:t>
            </a:r>
          </a:p>
          <a:p>
            <a:pPr lvl="1"/>
            <a:r>
              <a:rPr lang="en-US" dirty="0"/>
              <a:t>Particular constraints on the version of the Flutter SDK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0564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A871F-B8AE-9EBB-F58A-44F7B956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File arrangement in </a:t>
            </a:r>
            <a:r>
              <a:rPr lang="en-IN" dirty="0" err="1"/>
              <a:t>pubspec.yaml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AB364-9958-4BFD-3FE2-9A5FCD0D87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flutter:</a:t>
            </a:r>
          </a:p>
          <a:p>
            <a:pPr marL="0" indent="0">
              <a:buNone/>
            </a:pPr>
            <a:r>
              <a:rPr lang="en-IN" dirty="0"/>
              <a:t>             assets:</a:t>
            </a:r>
          </a:p>
          <a:p>
            <a:pPr marL="0" indent="0">
              <a:buNone/>
            </a:pPr>
            <a:r>
              <a:rPr lang="en-IN" dirty="0"/>
              <a:t>               - assets/images/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/>
              <a:t>Code: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Image.asset</a:t>
            </a:r>
            <a:r>
              <a:rPr lang="en-IN" dirty="0"/>
              <a:t>('assets/images/your_image_name.png').</a:t>
            </a:r>
          </a:p>
        </p:txBody>
      </p:sp>
    </p:spTree>
    <p:extLst>
      <p:ext uri="{BB962C8B-B14F-4D97-AF65-F5344CB8AC3E}">
        <p14:creationId xmlns:p14="http://schemas.microsoft.com/office/powerpoint/2010/main" val="3108933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90F0-76A6-9308-3B7B-95DEA4D06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29F4-7C61-11CB-1B4A-762FDC8F6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113"/>
            <a:ext cx="10515600" cy="4725850"/>
          </a:xfrm>
        </p:spPr>
        <p:txBody>
          <a:bodyPr/>
          <a:lstStyle/>
          <a:p>
            <a:r>
              <a:rPr lang="en-US" dirty="0"/>
              <a:t>Widgets are the fundamental building blocks for constructing user interfaces. </a:t>
            </a:r>
          </a:p>
          <a:p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Everything you see on the screen in a Flutter app—like buttons, text, images, layouts, and even the whole screen itself—is a widget</a:t>
            </a:r>
          </a:p>
          <a:p>
            <a:r>
              <a:rPr lang="en-US" dirty="0"/>
              <a:t>Two major types of Widgets 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Stateless Widget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Stateful Widget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715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C5FFA-73C0-134F-2D60-3D272667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Stateless Widgets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DCD1-5F1A-9A51-4C83-581A04309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The widgets whose state can not be altered once they are built are called stateless widgets.</a:t>
            </a:r>
          </a:p>
          <a:p>
            <a:pPr fontAlgn="base"/>
            <a:r>
              <a:rPr lang="en-US" dirty="0"/>
              <a:t>These widgets are immutable once they are built</a:t>
            </a:r>
          </a:p>
          <a:p>
            <a:pPr fontAlgn="base"/>
            <a:r>
              <a:rPr lang="en-US" dirty="0"/>
              <a:t> i.e. </a:t>
            </a:r>
            <a:r>
              <a:rPr lang="en-US" dirty="0">
                <a:latin typeface="Poppins" panose="020B0604020202020204" charset="0"/>
                <a:cs typeface="Poppins" panose="020B0604020202020204" charset="0"/>
              </a:rPr>
              <a:t>: Text, Image, Icon, </a:t>
            </a:r>
            <a:r>
              <a:rPr lang="en-US" dirty="0" err="1">
                <a:latin typeface="Poppins" panose="020B0604020202020204" charset="0"/>
                <a:cs typeface="Poppins" panose="020B0604020202020204" charset="0"/>
              </a:rPr>
              <a:t>RaiseButton</a:t>
            </a:r>
            <a:endParaRPr lang="en-US" dirty="0">
              <a:latin typeface="Poppins" panose="020B0604020202020204" charset="0"/>
              <a:cs typeface="Poppins" panose="020B0604020202020204" charset="0"/>
            </a:endParaRPr>
          </a:p>
          <a:p>
            <a:pPr marL="595629" lvl="2" indent="0" algn="just">
              <a:lnSpc>
                <a:spcPct val="120000"/>
              </a:lnSpc>
              <a:buNone/>
            </a:pPr>
            <a:r>
              <a:rPr lang="en-US" sz="2200" dirty="0">
                <a:latin typeface="Poppins" panose="020B0604020202020204" charset="0"/>
                <a:cs typeface="Poppins" panose="020B0604020202020204" charset="0"/>
              </a:rPr>
              <a:t>class </a:t>
            </a:r>
            <a:r>
              <a:rPr lang="en-US" sz="2200" dirty="0" err="1">
                <a:latin typeface="Poppins" panose="020B0604020202020204" charset="0"/>
                <a:cs typeface="Poppins" panose="020B0604020202020204" charset="0"/>
              </a:rPr>
              <a:t>MyText</a:t>
            </a:r>
            <a:r>
              <a:rPr lang="en-US" sz="2200" dirty="0">
                <a:latin typeface="Poppins" panose="020B0604020202020204" charset="0"/>
                <a:cs typeface="Poppins" panose="020B0604020202020204" charset="0"/>
              </a:rPr>
              <a:t> extends </a:t>
            </a:r>
            <a:r>
              <a:rPr lang="en-US" sz="2200" dirty="0" err="1">
                <a:latin typeface="Poppins" panose="020B0604020202020204" charset="0"/>
                <a:cs typeface="Poppins" panose="020B0604020202020204" charset="0"/>
              </a:rPr>
              <a:t>StatelessWidget</a:t>
            </a:r>
            <a:r>
              <a:rPr lang="en-US" sz="2200" dirty="0">
                <a:latin typeface="Poppins" panose="020B0604020202020204" charset="0"/>
                <a:cs typeface="Poppins" panose="020B0604020202020204" charset="0"/>
              </a:rPr>
              <a:t> {</a:t>
            </a:r>
          </a:p>
          <a:p>
            <a:pPr marL="595629" lvl="2" indent="0" algn="just">
              <a:lnSpc>
                <a:spcPct val="120000"/>
              </a:lnSpc>
              <a:buNone/>
            </a:pPr>
            <a:r>
              <a:rPr lang="en-US" sz="2200" dirty="0">
                <a:latin typeface="Poppins" panose="020B0604020202020204" charset="0"/>
                <a:cs typeface="Poppins" panose="020B0604020202020204" charset="0"/>
              </a:rPr>
              <a:t>  @override</a:t>
            </a:r>
          </a:p>
          <a:p>
            <a:pPr marL="595629" lvl="2" indent="0" algn="just">
              <a:lnSpc>
                <a:spcPct val="120000"/>
              </a:lnSpc>
              <a:buNone/>
            </a:pPr>
            <a:r>
              <a:rPr lang="en-US" sz="2200" dirty="0">
                <a:latin typeface="Poppins" panose="020B0604020202020204" charset="0"/>
                <a:cs typeface="Poppins" panose="020B0604020202020204" charset="0"/>
              </a:rPr>
              <a:t>  Widget build(</a:t>
            </a:r>
            <a:r>
              <a:rPr lang="en-US" sz="2200" dirty="0" err="1">
                <a:latin typeface="Poppins" panose="020B0604020202020204" charset="0"/>
                <a:cs typeface="Poppins" panose="020B0604020202020204" charset="0"/>
              </a:rPr>
              <a:t>BuildContext</a:t>
            </a:r>
            <a:r>
              <a:rPr lang="en-US" sz="2200" dirty="0">
                <a:latin typeface="Poppins" panose="020B0604020202020204" charset="0"/>
                <a:cs typeface="Poppins" panose="020B0604020202020204" charset="0"/>
              </a:rPr>
              <a:t> context) {</a:t>
            </a:r>
          </a:p>
          <a:p>
            <a:pPr marL="595629" lvl="2" indent="0" algn="just">
              <a:lnSpc>
                <a:spcPct val="120000"/>
              </a:lnSpc>
              <a:buNone/>
            </a:pPr>
            <a:r>
              <a:rPr lang="en-US" sz="2200" dirty="0">
                <a:latin typeface="Poppins" panose="020B0604020202020204" charset="0"/>
                <a:cs typeface="Poppins" panose="020B0604020202020204" charset="0"/>
              </a:rPr>
              <a:t>    return Text('Hello, Flutter!');</a:t>
            </a:r>
          </a:p>
          <a:p>
            <a:pPr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231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1E704-F859-7EF9-959D-6C5EC080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Stateful Widget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29FFA-7FA4-A97B-229C-E22B97B85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stateful widget in Flutter is a type of widget that can change its appearance and behavior dynamically during runtime. </a:t>
            </a:r>
          </a:p>
          <a:p>
            <a:r>
              <a:rPr lang="en-US" dirty="0"/>
              <a:t>Unlike stateless widgets, which are immutable once built, stateful widgets possess a mutable "state" that can be updated, triggering a rebuild of the widget's part of the UI to reflect these changes.</a:t>
            </a:r>
          </a:p>
          <a:p>
            <a:pPr marL="938529" lvl="1" indent="-571500" algn="just">
              <a:lnSpc>
                <a:spcPts val="5507"/>
              </a:lnSpc>
            </a:pPr>
            <a:r>
              <a:rPr lang="en-US" sz="3600" dirty="0">
                <a:latin typeface="Poppins" panose="020B0604020202020204" charset="0"/>
                <a:cs typeface="Poppins" panose="020B0604020202020204" charset="0"/>
              </a:rPr>
              <a:t>Example: Checkbox, Form, Slider </a:t>
            </a:r>
            <a:r>
              <a:rPr lang="en-US" sz="3600" dirty="0" err="1">
                <a:latin typeface="Poppins" panose="020B0604020202020204" charset="0"/>
                <a:cs typeface="Poppins" panose="020B0604020202020204" charset="0"/>
              </a:rPr>
              <a:t>etc</a:t>
            </a:r>
            <a:endParaRPr lang="en-US" sz="3600" dirty="0">
              <a:latin typeface="Poppins" panose="020B0604020202020204" charset="0"/>
              <a:cs typeface="Poppins" panose="020B0604020202020204" charset="0"/>
            </a:endParaRPr>
          </a:p>
          <a:p>
            <a:pPr marL="367029" lvl="1" indent="0" algn="just">
              <a:lnSpc>
                <a:spcPts val="5507"/>
              </a:lnSpc>
              <a:buNone/>
            </a:pPr>
            <a:endParaRPr lang="en-US" sz="3600" u="sng" dirty="0">
              <a:solidFill>
                <a:schemeClr val="tx2">
                  <a:lumMod val="60000"/>
                  <a:lumOff val="40000"/>
                </a:schemeClr>
              </a:solidFill>
              <a:latin typeface="Poppins" panose="020B0604020202020204" charset="0"/>
              <a:cs typeface="Poppins" panose="020B060402020202020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96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90B6-4CF9-5389-AC8C-B4378F2C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Widget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29D1F-6BDE-2830-8AC0-917936DAB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/>
              <a:t>The `</a:t>
            </a:r>
            <a:r>
              <a:rPr lang="en-US" sz="3000" b="1" dirty="0"/>
              <a:t>Text</a:t>
            </a:r>
            <a:r>
              <a:rPr lang="en-US" sz="3000" dirty="0"/>
              <a:t>` widget is the most basic widget for displaying String of text in Flutter. It renders a simple run of text with a single style. </a:t>
            </a:r>
          </a:p>
          <a:p>
            <a:r>
              <a:rPr lang="en-US" sz="30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It's designed to be highly customizable, allowing developers to create rich and visually appealing text displays.</a:t>
            </a:r>
            <a:endParaRPr lang="en-US" sz="3000" dirty="0"/>
          </a:p>
          <a:p>
            <a:pPr marL="0" indent="0">
              <a:buNone/>
            </a:pPr>
            <a:endParaRPr lang="en-IN" sz="30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	Text(</a:t>
            </a:r>
            <a:br>
              <a:rPr lang="en-IN" dirty="0"/>
            </a:br>
            <a:r>
              <a:rPr lang="en-IN" dirty="0"/>
              <a:t>	'Hello, Flutter!’,</a:t>
            </a:r>
            <a:br>
              <a:rPr lang="en-IN" dirty="0"/>
            </a:br>
            <a:r>
              <a:rPr lang="en-IN" dirty="0"/>
              <a:t>	style: TextStyle(</a:t>
            </a:r>
            <a:r>
              <a:rPr lang="en-IN" dirty="0" err="1"/>
              <a:t>fontSize</a:t>
            </a:r>
            <a:r>
              <a:rPr lang="en-IN" dirty="0"/>
              <a:t>: 20, </a:t>
            </a:r>
            <a:r>
              <a:rPr lang="en-IN" dirty="0" err="1"/>
              <a:t>color</a:t>
            </a:r>
            <a:r>
              <a:rPr lang="en-IN" dirty="0"/>
              <a:t>: </a:t>
            </a:r>
            <a:r>
              <a:rPr lang="en-IN" dirty="0" err="1"/>
              <a:t>Colors.black</a:t>
            </a:r>
            <a:r>
              <a:rPr lang="en-IN" dirty="0"/>
              <a:t>),</a:t>
            </a:r>
            <a:br>
              <a:rPr lang="en-IN" dirty="0"/>
            </a:br>
            <a:r>
              <a:rPr lang="en-IN" dirty="0"/>
              <a:t>	)</a:t>
            </a:r>
          </a:p>
        </p:txBody>
      </p:sp>
    </p:spTree>
    <p:extLst>
      <p:ext uri="{BB962C8B-B14F-4D97-AF65-F5344CB8AC3E}">
        <p14:creationId xmlns:p14="http://schemas.microsoft.com/office/powerpoint/2010/main" val="3598210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356C-9444-5511-27BD-415FB238B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Styles in Text Widget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D95318B-8F6B-DA81-5A78-412038646B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35374"/>
            <a:ext cx="11353800" cy="41318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 The color of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 The size of the font.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fontWeight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 The thickness of the glyphs (e.g.,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FontWeight.bold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fontStyle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 Whether the text is italic or normal (e.g.,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FontStyle.italic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letterSpacing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 The space between characters.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wordSpacing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 The space between words.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 Adds lines to the text (e.g.,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TextDecoration.underline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decorationColor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,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decorationStyle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,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decorationThickness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 Properties for the text decoration.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 The height of the line of text as a multiple of the font size.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 A list of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Shadow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objects to apply shadows to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14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3C06-E402-9339-1009-51463332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 widget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4E31-0172-6A31-2EE7-07E3BCFB2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Icon widget in Flutter is used to display a graphical icon, typically from an </a:t>
            </a:r>
            <a:r>
              <a:rPr lang="en-US" dirty="0" err="1"/>
              <a:t>IconData</a:t>
            </a:r>
            <a:r>
              <a:rPr lang="en-US" dirty="0"/>
              <a:t> source like the Material Design Icons provided by Flutter's Icons class. </a:t>
            </a:r>
          </a:p>
          <a:p>
            <a:r>
              <a:rPr lang="en-US" dirty="0"/>
              <a:t>It is a non-interactive widget, meaning it does not directly handle user input like taps or clicks. For interactive icons, the </a:t>
            </a:r>
            <a:r>
              <a:rPr lang="en-US" dirty="0" err="1"/>
              <a:t>IconButton</a:t>
            </a:r>
            <a:r>
              <a:rPr lang="en-US" dirty="0"/>
              <a:t> widget should be used.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548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F03F4-D206-94B0-C3B0-2FC3BE0B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icon(</a:t>
            </a:r>
            <a:r>
              <a:rPr lang="en-US" dirty="0" err="1"/>
              <a:t>IconData</a:t>
            </a:r>
            <a:r>
              <a:rPr lang="en-US" dirty="0"/>
              <a:t>): This is a required property that takes an </a:t>
            </a:r>
            <a:r>
              <a:rPr lang="en-US" dirty="0" err="1"/>
              <a:t>IconData</a:t>
            </a:r>
            <a:r>
              <a:rPr lang="en-US" dirty="0"/>
              <a:t> object, specifying the icon to be displayed (e.g., </a:t>
            </a:r>
            <a:r>
              <a:rPr lang="en-US" dirty="0" err="1"/>
              <a:t>Icons.favorite</a:t>
            </a:r>
            <a:r>
              <a:rPr lang="en-US" dirty="0"/>
              <a:t>, </a:t>
            </a:r>
            <a:r>
              <a:rPr lang="en-US" dirty="0" err="1"/>
              <a:t>Icons.settings</a:t>
            </a:r>
            <a:r>
              <a:rPr lang="en-US" dirty="0"/>
              <a:t>).</a:t>
            </a:r>
          </a:p>
          <a:p>
            <a:r>
              <a:rPr lang="en-US" dirty="0"/>
              <a:t>size(double): Sets the size of the icon. The default value is typically 24.0.</a:t>
            </a:r>
          </a:p>
          <a:p>
            <a:r>
              <a:rPr lang="en-US" dirty="0"/>
              <a:t>color(Color): Determines the color of the icon. If not specified, it defaults to the ambient Material theme's icon color.</a:t>
            </a:r>
          </a:p>
          <a:p>
            <a:r>
              <a:rPr lang="en-US" dirty="0" err="1"/>
              <a:t>semanticLabel</a:t>
            </a:r>
            <a:r>
              <a:rPr lang="en-US" dirty="0"/>
              <a:t>(String): Provides a string label for accessibility purposes, which can be read by screen readers.</a:t>
            </a:r>
          </a:p>
          <a:p>
            <a:r>
              <a:rPr lang="en-US" dirty="0" err="1"/>
              <a:t>textDirection</a:t>
            </a:r>
            <a:r>
              <a:rPr lang="en-US" dirty="0"/>
              <a:t>(</a:t>
            </a:r>
            <a:r>
              <a:rPr lang="en-US" dirty="0" err="1"/>
              <a:t>TextDirection</a:t>
            </a:r>
            <a:r>
              <a:rPr lang="en-US" dirty="0"/>
              <a:t>): Specifies the text direction for rendering the icon. If null, it defaults to the ambient Directionality.</a:t>
            </a:r>
          </a:p>
          <a:p>
            <a:r>
              <a:rPr lang="en-US" dirty="0"/>
              <a:t>shadows(List&lt;Shadow&gt;): Allows applying a list of shadows to the icon for visual effects.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EAEC3D-015C-B52A-6999-F9F85A72A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73963"/>
            <a:ext cx="934044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Key properties of the 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Icon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widget include: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54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D7BC2-B209-25B1-114B-2A447445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</a:t>
            </a:r>
          </a:p>
        </p:txBody>
      </p:sp>
      <p:pic>
        <p:nvPicPr>
          <p:cNvPr id="2050" name="Picture 2" descr="The following code snippet would generate a row of icons consisting of a pink heart, a green musical note, and a blue umbrella, each progressively bigger than the last.">
            <a:extLst>
              <a:ext uri="{FF2B5EF4-FFF2-40B4-BE49-F238E27FC236}">
                <a16:creationId xmlns:a16="http://schemas.microsoft.com/office/drawing/2014/main" id="{84B5BDAC-282D-873D-4F48-8A0AB33418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743" y="443912"/>
            <a:ext cx="1905000" cy="1066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549A1F-8AED-A9D2-FEEC-2703742EE87C}"/>
              </a:ext>
            </a:extLst>
          </p:cNvPr>
          <p:cNvSpPr txBox="1"/>
          <p:nvPr/>
        </p:nvSpPr>
        <p:spPr>
          <a:xfrm>
            <a:off x="1232451" y="2828836"/>
            <a:ext cx="93229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0" i="0" dirty="0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Icon( </a:t>
            </a:r>
            <a:r>
              <a:rPr lang="en-IN" sz="2000" b="0" i="0" dirty="0" err="1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Icons.favorite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, </a:t>
            </a:r>
            <a:r>
              <a:rPr lang="en-IN" sz="2000" b="0" i="0" dirty="0" err="1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color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: </a:t>
            </a:r>
            <a:r>
              <a:rPr lang="en-IN" sz="2000" b="0" i="0" dirty="0" err="1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Colors.pink,</a:t>
            </a:r>
            <a:r>
              <a:rPr lang="en-IN" sz="2000" dirty="0" err="1"/>
              <a:t>size</a:t>
            </a:r>
            <a:r>
              <a:rPr lang="en-IN" sz="2000" dirty="0"/>
              <a:t>: 24.0,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 ), </a:t>
            </a:r>
          </a:p>
          <a:p>
            <a:r>
              <a:rPr lang="en-IN" sz="2000" b="0" i="0" dirty="0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Icon( </a:t>
            </a:r>
            <a:r>
              <a:rPr lang="en-IN" sz="2000" b="0" i="0" dirty="0" err="1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Icons.audiotrack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, </a:t>
            </a:r>
            <a:r>
              <a:rPr lang="en-IN" sz="2000" b="0" i="0" dirty="0" err="1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color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: </a:t>
            </a:r>
            <a:r>
              <a:rPr lang="en-IN" sz="2000" b="0" i="0" dirty="0" err="1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Colors.green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, size: </a:t>
            </a:r>
            <a:r>
              <a:rPr lang="en-IN" sz="2000" b="0" i="0" dirty="0">
                <a:solidFill>
                  <a:srgbClr val="008080"/>
                </a:solidFill>
                <a:effectLst/>
                <a:latin typeface="Roboto Mono" panose="020F0502020204030204" pitchFamily="49" charset="0"/>
              </a:rPr>
              <a:t>30.0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, ), </a:t>
            </a:r>
          </a:p>
          <a:p>
            <a:r>
              <a:rPr lang="en-IN" sz="2000" b="0" i="0" dirty="0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Icon( </a:t>
            </a:r>
            <a:r>
              <a:rPr lang="en-IN" sz="2000" b="0" i="0" dirty="0" err="1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Icons.beach_access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, </a:t>
            </a:r>
            <a:r>
              <a:rPr lang="en-IN" sz="2000" b="0" i="0" dirty="0" err="1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color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: </a:t>
            </a:r>
            <a:r>
              <a:rPr lang="en-IN" sz="2000" b="0" i="0" dirty="0" err="1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Colors.blue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, size: </a:t>
            </a:r>
            <a:r>
              <a:rPr lang="en-IN" sz="2000" b="0" i="0" dirty="0">
                <a:solidFill>
                  <a:srgbClr val="008080"/>
                </a:solidFill>
                <a:effectLst/>
                <a:latin typeface="Roboto Mono" panose="020F0502020204030204" pitchFamily="49" charset="0"/>
              </a:rPr>
              <a:t>36.0</a:t>
            </a:r>
            <a:r>
              <a:rPr lang="en-IN" sz="2000" b="0" i="0" dirty="0">
                <a:solidFill>
                  <a:srgbClr val="111111"/>
                </a:solidFill>
                <a:effectLst/>
                <a:latin typeface="Roboto Mono" panose="020F0502020204030204" pitchFamily="49" charset="0"/>
              </a:rPr>
              <a:t>,),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457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901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Google Sans</vt:lpstr>
      <vt:lpstr>Poppins</vt:lpstr>
      <vt:lpstr>Roboto Mono</vt:lpstr>
      <vt:lpstr>Office Theme</vt:lpstr>
      <vt:lpstr>UI DESIGN FLUTTER</vt:lpstr>
      <vt:lpstr>WIDGETS</vt:lpstr>
      <vt:lpstr>Stateless Widgets</vt:lpstr>
      <vt:lpstr>Stateful Widget</vt:lpstr>
      <vt:lpstr>Text Widget</vt:lpstr>
      <vt:lpstr>Text Styles in Text Widget</vt:lpstr>
      <vt:lpstr>ICON widget</vt:lpstr>
      <vt:lpstr>Key properties of the Icon widget include: </vt:lpstr>
      <vt:lpstr>Example </vt:lpstr>
      <vt:lpstr>Image widget</vt:lpstr>
      <vt:lpstr>pubspec.YAML</vt:lpstr>
      <vt:lpstr>File arrangement in pubspec.yaml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padmapriya.mvmhyd@gmail.com</dc:creator>
  <cp:lastModifiedBy>padmapriya.mvmhyd@gmail.com</cp:lastModifiedBy>
  <cp:revision>4</cp:revision>
  <dcterms:created xsi:type="dcterms:W3CDTF">2025-08-06T06:58:45Z</dcterms:created>
  <dcterms:modified xsi:type="dcterms:W3CDTF">2025-08-13T05:09:26Z</dcterms:modified>
</cp:coreProperties>
</file>