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2"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F71F-C548-09F5-36AF-AD03D17B0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EE40E6-96D9-B28C-76B6-212E99ADF4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14622D-BFE8-1C51-67A8-A9BE4E4A41A0}"/>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5" name="Footer Placeholder 4">
            <a:extLst>
              <a:ext uri="{FF2B5EF4-FFF2-40B4-BE49-F238E27FC236}">
                <a16:creationId xmlns:a16="http://schemas.microsoft.com/office/drawing/2014/main" id="{589FAD3B-E036-D09D-0316-06B6D5E66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E1967-72FA-989C-ED39-CDEA53172B41}"/>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390250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2124-8C4C-2DB2-1913-6DBE744498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53F8CD-62CD-8821-F5B8-3282435F2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6F596-6CF8-CBE6-F4A1-699864138975}"/>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5" name="Footer Placeholder 4">
            <a:extLst>
              <a:ext uri="{FF2B5EF4-FFF2-40B4-BE49-F238E27FC236}">
                <a16:creationId xmlns:a16="http://schemas.microsoft.com/office/drawing/2014/main" id="{8CE4A280-DA5D-0B45-D237-837F00BCB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D57C7-8A8D-54D1-9ED9-CBC8290E5BE9}"/>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229768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424AF-FD39-0EE8-520B-5E22F41A07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F71D84-5166-A8E5-1A8D-8556C33CD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378AE-92AB-9DA5-9BEE-24AFA289F4AA}"/>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5" name="Footer Placeholder 4">
            <a:extLst>
              <a:ext uri="{FF2B5EF4-FFF2-40B4-BE49-F238E27FC236}">
                <a16:creationId xmlns:a16="http://schemas.microsoft.com/office/drawing/2014/main" id="{DD9DEB22-F66D-45ED-5D75-E313E448E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2C9FC-FD8B-DAA9-7D7B-86CD1E74272F}"/>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152522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75D7-9FB1-E7D5-2385-B76D3B81BC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44CFAC-49AB-451F-F86D-6CE0BF1D1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7EC41-F5FA-444A-98D5-E795C6990CB2}"/>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5" name="Footer Placeholder 4">
            <a:extLst>
              <a:ext uri="{FF2B5EF4-FFF2-40B4-BE49-F238E27FC236}">
                <a16:creationId xmlns:a16="http://schemas.microsoft.com/office/drawing/2014/main" id="{26875C76-D485-CA2D-4398-4EF446C6C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18F44-854A-38C2-4F26-277768CD51A9}"/>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268265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7211-C50E-53BA-C9AA-F965B142A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308DFB-B6D9-9AA1-73ED-B4A88B758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3E85F-444B-2706-6544-EF3A9DE9964D}"/>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5" name="Footer Placeholder 4">
            <a:extLst>
              <a:ext uri="{FF2B5EF4-FFF2-40B4-BE49-F238E27FC236}">
                <a16:creationId xmlns:a16="http://schemas.microsoft.com/office/drawing/2014/main" id="{A55E80B3-8DB2-A664-DF0B-25185024C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97899-E2E8-D0B9-B419-37DE54112ED0}"/>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12567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7901-D9B3-EC57-E60D-E3C322C148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DF8BEB-E62D-58AF-EAAC-4D4AB155F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CB8EDD-B2EA-F1D2-9A02-5353A2E38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767D7D-A995-FAEE-BF20-6A8DDD2B1566}"/>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6" name="Footer Placeholder 5">
            <a:extLst>
              <a:ext uri="{FF2B5EF4-FFF2-40B4-BE49-F238E27FC236}">
                <a16:creationId xmlns:a16="http://schemas.microsoft.com/office/drawing/2014/main" id="{D8B79FE9-3479-E5F4-BBB2-FC45E46D3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424CF-BB46-7454-BD7E-175FB90ECC53}"/>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208609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7DE6-F6DB-CB81-1B1A-5577D5BE40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3F88B-B4E7-DD87-DC49-2A2F497E5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AACF0B-1DAC-B616-B633-77D117086F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77B0A6-CFF9-D786-E5AA-2694C0D7E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8793E-2565-672E-D320-5FC4BC3A7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0D9E52-F6FD-101E-D9C0-C11B132C4792}"/>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8" name="Footer Placeholder 7">
            <a:extLst>
              <a:ext uri="{FF2B5EF4-FFF2-40B4-BE49-F238E27FC236}">
                <a16:creationId xmlns:a16="http://schemas.microsoft.com/office/drawing/2014/main" id="{827C368D-5878-9F47-C889-8FF12D799C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08CBDD-67C5-2214-AB66-708EB87915C5}"/>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325823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B684-5E18-CE76-AA46-72639A69A9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E8561B-FA3E-DE14-7FC7-D27D1D01946F}"/>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4" name="Footer Placeholder 3">
            <a:extLst>
              <a:ext uri="{FF2B5EF4-FFF2-40B4-BE49-F238E27FC236}">
                <a16:creationId xmlns:a16="http://schemas.microsoft.com/office/drawing/2014/main" id="{2D8CD81E-D73E-0A7A-5216-1039DD6647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59D2E5-92E6-6A9F-FDEB-C0D6FB9A4CF6}"/>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418183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0911E-2C37-F666-8DA7-1C9F1AF1BCBE}"/>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3" name="Footer Placeholder 2">
            <a:extLst>
              <a:ext uri="{FF2B5EF4-FFF2-40B4-BE49-F238E27FC236}">
                <a16:creationId xmlns:a16="http://schemas.microsoft.com/office/drawing/2014/main" id="{FCF52248-3833-D9B9-CCA0-A86D6F39EB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BE7B8-E380-E8F9-AEAD-9891E039A754}"/>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84916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7032-011C-B753-852E-937FC3DE4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D4424-9FB5-011F-C9B9-8BC44821C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A9761F-B98D-37F4-3714-F0D10374F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E9D5C-2716-45E8-03C0-59CB6300718F}"/>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6" name="Footer Placeholder 5">
            <a:extLst>
              <a:ext uri="{FF2B5EF4-FFF2-40B4-BE49-F238E27FC236}">
                <a16:creationId xmlns:a16="http://schemas.microsoft.com/office/drawing/2014/main" id="{2C543407-F08E-82D0-9DF6-C54AEBDD6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4F8E33-E3E7-D70B-B02B-22A178A51627}"/>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41340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90AB-9C9F-D274-E608-D88C138AF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8FC8C-DAE7-37D9-D018-1D0C598B0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0FEDA5-0447-CEBA-4A2F-D90875F98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D373C-82AC-2103-20BE-FC7B0717FE92}"/>
              </a:ext>
            </a:extLst>
          </p:cNvPr>
          <p:cNvSpPr>
            <a:spLocks noGrp="1"/>
          </p:cNvSpPr>
          <p:nvPr>
            <p:ph type="dt" sz="half" idx="10"/>
          </p:nvPr>
        </p:nvSpPr>
        <p:spPr/>
        <p:txBody>
          <a:bodyPr/>
          <a:lstStyle/>
          <a:p>
            <a:fld id="{4BFB8794-6219-4058-8299-22C540EA31B6}" type="datetimeFigureOut">
              <a:rPr lang="en-IN" smtClean="0"/>
              <a:t>17-09-2025</a:t>
            </a:fld>
            <a:endParaRPr lang="en-IN"/>
          </a:p>
        </p:txBody>
      </p:sp>
      <p:sp>
        <p:nvSpPr>
          <p:cNvPr id="6" name="Footer Placeholder 5">
            <a:extLst>
              <a:ext uri="{FF2B5EF4-FFF2-40B4-BE49-F238E27FC236}">
                <a16:creationId xmlns:a16="http://schemas.microsoft.com/office/drawing/2014/main" id="{EE84CAA0-F444-200B-AD4F-8265514A9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F6DA1-6B6C-9343-05BD-49075A98A786}"/>
              </a:ext>
            </a:extLst>
          </p:cNvPr>
          <p:cNvSpPr>
            <a:spLocks noGrp="1"/>
          </p:cNvSpPr>
          <p:nvPr>
            <p:ph type="sldNum" sz="quarter" idx="12"/>
          </p:nvPr>
        </p:nvSpPr>
        <p:spPr/>
        <p:txBody>
          <a:bodyPr/>
          <a:lstStyle/>
          <a:p>
            <a:fld id="{C63E8472-A676-4512-8722-8A9D6458563D}" type="slidenum">
              <a:rPr lang="en-IN" smtClean="0"/>
              <a:t>‹#›</a:t>
            </a:fld>
            <a:endParaRPr lang="en-IN"/>
          </a:p>
        </p:txBody>
      </p:sp>
    </p:spTree>
    <p:extLst>
      <p:ext uri="{BB962C8B-B14F-4D97-AF65-F5344CB8AC3E}">
        <p14:creationId xmlns:p14="http://schemas.microsoft.com/office/powerpoint/2010/main" val="287669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404ABE-367B-7A48-A067-FB249BF6CC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0763B3-85D7-C61E-942E-C026D9A05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AB451-B874-B174-BF64-753DD9316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B8794-6219-4058-8299-22C540EA31B6}" type="datetimeFigureOut">
              <a:rPr lang="en-IN" smtClean="0"/>
              <a:t>17-09-2025</a:t>
            </a:fld>
            <a:endParaRPr lang="en-IN"/>
          </a:p>
        </p:txBody>
      </p:sp>
      <p:sp>
        <p:nvSpPr>
          <p:cNvPr id="5" name="Footer Placeholder 4">
            <a:extLst>
              <a:ext uri="{FF2B5EF4-FFF2-40B4-BE49-F238E27FC236}">
                <a16:creationId xmlns:a16="http://schemas.microsoft.com/office/drawing/2014/main" id="{F0354422-61DD-19F2-A924-1F287ABB7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30297-04BD-5800-AFC6-42D552F1B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E8472-A676-4512-8722-8A9D6458563D}" type="slidenum">
              <a:rPr lang="en-IN" smtClean="0"/>
              <a:t>‹#›</a:t>
            </a:fld>
            <a:endParaRPr lang="en-IN"/>
          </a:p>
        </p:txBody>
      </p:sp>
    </p:spTree>
    <p:extLst>
      <p:ext uri="{BB962C8B-B14F-4D97-AF65-F5344CB8AC3E}">
        <p14:creationId xmlns:p14="http://schemas.microsoft.com/office/powerpoint/2010/main" val="83157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AC52-EE54-6060-A8D2-C3BD2500DDD0}"/>
              </a:ext>
            </a:extLst>
          </p:cNvPr>
          <p:cNvSpPr>
            <a:spLocks noGrp="1"/>
          </p:cNvSpPr>
          <p:nvPr>
            <p:ph type="ctrTitle"/>
          </p:nvPr>
        </p:nvSpPr>
        <p:spPr/>
        <p:txBody>
          <a:bodyPr/>
          <a:lstStyle/>
          <a:p>
            <a:r>
              <a:rPr lang="en-IN" dirty="0"/>
              <a:t>Layout widget</a:t>
            </a:r>
          </a:p>
        </p:txBody>
      </p:sp>
      <p:sp>
        <p:nvSpPr>
          <p:cNvPr id="3" name="Subtitle 2">
            <a:extLst>
              <a:ext uri="{FF2B5EF4-FFF2-40B4-BE49-F238E27FC236}">
                <a16:creationId xmlns:a16="http://schemas.microsoft.com/office/drawing/2014/main" id="{C49058FC-9A64-C88F-EEAA-BC9784683829}"/>
              </a:ext>
            </a:extLst>
          </p:cNvPr>
          <p:cNvSpPr>
            <a:spLocks noGrp="1"/>
          </p:cNvSpPr>
          <p:nvPr>
            <p:ph type="subTitle" idx="1"/>
          </p:nvPr>
        </p:nvSpPr>
        <p:spPr/>
        <p:txBody>
          <a:bodyPr/>
          <a:lstStyle/>
          <a:p>
            <a:r>
              <a:rPr lang="en-IN" dirty="0"/>
              <a:t>Week 7</a:t>
            </a:r>
          </a:p>
        </p:txBody>
      </p:sp>
    </p:spTree>
    <p:extLst>
      <p:ext uri="{BB962C8B-B14F-4D97-AF65-F5344CB8AC3E}">
        <p14:creationId xmlns:p14="http://schemas.microsoft.com/office/powerpoint/2010/main" val="19379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827A-B37F-200C-8951-62E2F687A16F}"/>
              </a:ext>
            </a:extLst>
          </p:cNvPr>
          <p:cNvSpPr>
            <a:spLocks noGrp="1"/>
          </p:cNvSpPr>
          <p:nvPr>
            <p:ph type="title"/>
          </p:nvPr>
        </p:nvSpPr>
        <p:spPr/>
        <p:txBody>
          <a:bodyPr/>
          <a:lstStyle/>
          <a:p>
            <a:r>
              <a:rPr lang="en-IN" dirty="0"/>
              <a:t>Layout Widgets</a:t>
            </a:r>
          </a:p>
        </p:txBody>
      </p:sp>
      <p:sp>
        <p:nvSpPr>
          <p:cNvPr id="3" name="Content Placeholder 2">
            <a:extLst>
              <a:ext uri="{FF2B5EF4-FFF2-40B4-BE49-F238E27FC236}">
                <a16:creationId xmlns:a16="http://schemas.microsoft.com/office/drawing/2014/main" id="{3A43F34C-C40D-5697-BECE-116F853E4493}"/>
              </a:ext>
            </a:extLst>
          </p:cNvPr>
          <p:cNvSpPr>
            <a:spLocks noGrp="1"/>
          </p:cNvSpPr>
          <p:nvPr>
            <p:ph idx="1"/>
          </p:nvPr>
        </p:nvSpPr>
        <p:spPr/>
        <p:txBody>
          <a:bodyPr/>
          <a:lstStyle/>
          <a:p>
            <a:r>
              <a:rPr lang="en-US" dirty="0"/>
              <a:t>Layout widgets are a fundamental part of Flutter’s widget library, designed to structure and organize visual elements within your app’s user interface. </a:t>
            </a:r>
          </a:p>
          <a:p>
            <a:r>
              <a:rPr lang="en-US" dirty="0"/>
              <a:t>They control how child widgets are displayed on the screen, including their size, position, and alignment. </a:t>
            </a:r>
          </a:p>
          <a:p>
            <a:r>
              <a:rPr lang="en-US" dirty="0"/>
              <a:t>Using layout widgets effectively is crucial for creating responsive and visually appealing designs.</a:t>
            </a:r>
            <a:endParaRPr lang="en-IN" dirty="0"/>
          </a:p>
        </p:txBody>
      </p:sp>
    </p:spTree>
    <p:extLst>
      <p:ext uri="{BB962C8B-B14F-4D97-AF65-F5344CB8AC3E}">
        <p14:creationId xmlns:p14="http://schemas.microsoft.com/office/powerpoint/2010/main" val="278060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0345-ECA1-E2BF-4324-10209B61448E}"/>
              </a:ext>
            </a:extLst>
          </p:cNvPr>
          <p:cNvSpPr>
            <a:spLocks noGrp="1"/>
          </p:cNvSpPr>
          <p:nvPr>
            <p:ph type="title"/>
          </p:nvPr>
        </p:nvSpPr>
        <p:spPr/>
        <p:txBody>
          <a:bodyPr/>
          <a:lstStyle/>
          <a:p>
            <a:r>
              <a:rPr lang="en-IN" dirty="0"/>
              <a:t>Layout a Widget</a:t>
            </a:r>
          </a:p>
        </p:txBody>
      </p:sp>
      <p:sp>
        <p:nvSpPr>
          <p:cNvPr id="3" name="Content Placeholder 2">
            <a:extLst>
              <a:ext uri="{FF2B5EF4-FFF2-40B4-BE49-F238E27FC236}">
                <a16:creationId xmlns:a16="http://schemas.microsoft.com/office/drawing/2014/main" id="{08EC2C2D-33FA-E279-B2FA-4B8063E81869}"/>
              </a:ext>
            </a:extLst>
          </p:cNvPr>
          <p:cNvSpPr>
            <a:spLocks noGrp="1"/>
          </p:cNvSpPr>
          <p:nvPr>
            <p:ph idx="1"/>
          </p:nvPr>
        </p:nvSpPr>
        <p:spPr/>
        <p:txBody>
          <a:bodyPr/>
          <a:lstStyle/>
          <a:p>
            <a:r>
              <a:rPr lang="en-US" dirty="0"/>
              <a:t>Flutter allows us to create a layout by composing multiple widgets to build more complex widgets. </a:t>
            </a:r>
          </a:p>
          <a:p>
            <a:pPr marL="0" indent="0">
              <a:buNone/>
            </a:pPr>
            <a:endParaRPr lang="en-US" dirty="0"/>
          </a:p>
          <a:p>
            <a:r>
              <a:rPr lang="en-US" dirty="0"/>
              <a:t>The following steps show how to layout a widget:</a:t>
            </a:r>
          </a:p>
          <a:p>
            <a:pPr lvl="1"/>
            <a:r>
              <a:rPr lang="en-US" b="1" dirty="0"/>
              <a:t>Step 1:</a:t>
            </a:r>
            <a:r>
              <a:rPr lang="en-US" dirty="0"/>
              <a:t> First, you need to select a Layout widget.</a:t>
            </a:r>
          </a:p>
          <a:p>
            <a:pPr lvl="1"/>
            <a:r>
              <a:rPr lang="en-US" b="1" dirty="0"/>
              <a:t>Step 2:</a:t>
            </a:r>
            <a:r>
              <a:rPr lang="en-US" dirty="0"/>
              <a:t> Next, create a visible widget.</a:t>
            </a:r>
          </a:p>
          <a:p>
            <a:pPr lvl="1"/>
            <a:r>
              <a:rPr lang="en-US" b="1" dirty="0"/>
              <a:t>Step 3:</a:t>
            </a:r>
            <a:r>
              <a:rPr lang="en-US" dirty="0"/>
              <a:t> Then, add the visible widget to the layout widget.</a:t>
            </a:r>
          </a:p>
          <a:p>
            <a:pPr lvl="1"/>
            <a:r>
              <a:rPr lang="en-US" b="1" dirty="0"/>
              <a:t>Step 4:</a:t>
            </a:r>
            <a:r>
              <a:rPr lang="en-US" dirty="0"/>
              <a:t> Finally, add the layout widget to the page where you want to display.</a:t>
            </a:r>
          </a:p>
          <a:p>
            <a:endParaRPr lang="en-IN" dirty="0"/>
          </a:p>
        </p:txBody>
      </p:sp>
    </p:spTree>
    <p:extLst>
      <p:ext uri="{BB962C8B-B14F-4D97-AF65-F5344CB8AC3E}">
        <p14:creationId xmlns:p14="http://schemas.microsoft.com/office/powerpoint/2010/main" val="44211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2D953-8F26-9586-EE37-4ED313C16C26}"/>
              </a:ext>
            </a:extLst>
          </p:cNvPr>
          <p:cNvSpPr>
            <a:spLocks noGrp="1"/>
          </p:cNvSpPr>
          <p:nvPr>
            <p:ph type="title"/>
          </p:nvPr>
        </p:nvSpPr>
        <p:spPr/>
        <p:txBody>
          <a:bodyPr/>
          <a:lstStyle/>
          <a:p>
            <a:r>
              <a:rPr lang="en-IN" dirty="0"/>
              <a:t>Example for Layout Widget</a:t>
            </a:r>
          </a:p>
        </p:txBody>
      </p:sp>
      <p:pic>
        <p:nvPicPr>
          <p:cNvPr id="8" name="Content Placeholder 7">
            <a:extLst>
              <a:ext uri="{FF2B5EF4-FFF2-40B4-BE49-F238E27FC236}">
                <a16:creationId xmlns:a16="http://schemas.microsoft.com/office/drawing/2014/main" id="{1D211376-1196-BB22-BC3D-4CEEC60F6253}"/>
              </a:ext>
            </a:extLst>
          </p:cNvPr>
          <p:cNvPicPr>
            <a:picLocks noGrp="1" noChangeAspect="1"/>
          </p:cNvPicPr>
          <p:nvPr>
            <p:ph sz="half" idx="1"/>
          </p:nvPr>
        </p:nvPicPr>
        <p:blipFill>
          <a:blip r:embed="rId2"/>
          <a:stretch>
            <a:fillRect/>
          </a:stretch>
        </p:blipFill>
        <p:spPr>
          <a:xfrm>
            <a:off x="2011557" y="3339548"/>
            <a:ext cx="2834886" cy="1092313"/>
          </a:xfrm>
          <a:prstGeom prst="rect">
            <a:avLst/>
          </a:prstGeom>
        </p:spPr>
      </p:pic>
      <p:pic>
        <p:nvPicPr>
          <p:cNvPr id="10" name="Content Placeholder 9">
            <a:extLst>
              <a:ext uri="{FF2B5EF4-FFF2-40B4-BE49-F238E27FC236}">
                <a16:creationId xmlns:a16="http://schemas.microsoft.com/office/drawing/2014/main" id="{579097EF-54C5-F827-9734-7E39BD12AF92}"/>
              </a:ext>
            </a:extLst>
          </p:cNvPr>
          <p:cNvPicPr>
            <a:picLocks noGrp="1" noChangeAspect="1"/>
          </p:cNvPicPr>
          <p:nvPr>
            <p:ph sz="half" idx="2"/>
          </p:nvPr>
        </p:nvPicPr>
        <p:blipFill>
          <a:blip r:embed="rId3"/>
          <a:stretch>
            <a:fillRect/>
          </a:stretch>
        </p:blipFill>
        <p:spPr>
          <a:xfrm>
            <a:off x="6335819" y="2267594"/>
            <a:ext cx="4854361" cy="3467400"/>
          </a:xfrm>
          <a:prstGeom prst="rect">
            <a:avLst/>
          </a:prstGeom>
        </p:spPr>
      </p:pic>
    </p:spTree>
    <p:extLst>
      <p:ext uri="{BB962C8B-B14F-4D97-AF65-F5344CB8AC3E}">
        <p14:creationId xmlns:p14="http://schemas.microsoft.com/office/powerpoint/2010/main" val="402900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69235F-BA2D-5989-FC32-4D79235CE7AF}"/>
              </a:ext>
            </a:extLst>
          </p:cNvPr>
          <p:cNvSpPr>
            <a:spLocks noGrp="1"/>
          </p:cNvSpPr>
          <p:nvPr>
            <p:ph type="title"/>
          </p:nvPr>
        </p:nvSpPr>
        <p:spPr/>
        <p:txBody>
          <a:bodyPr/>
          <a:lstStyle/>
          <a:p>
            <a:r>
              <a:rPr lang="en-US" dirty="0"/>
              <a:t>Types of Layout Widgets</a:t>
            </a:r>
            <a:endParaRPr lang="en-IN" dirty="0"/>
          </a:p>
        </p:txBody>
      </p:sp>
      <p:sp>
        <p:nvSpPr>
          <p:cNvPr id="6" name="Content Placeholder 5">
            <a:extLst>
              <a:ext uri="{FF2B5EF4-FFF2-40B4-BE49-F238E27FC236}">
                <a16:creationId xmlns:a16="http://schemas.microsoft.com/office/drawing/2014/main" id="{AEF1060A-62E0-B4C5-CDD9-DD774A393E09}"/>
              </a:ext>
            </a:extLst>
          </p:cNvPr>
          <p:cNvSpPr>
            <a:spLocks noGrp="1"/>
          </p:cNvSpPr>
          <p:nvPr>
            <p:ph idx="1"/>
          </p:nvPr>
        </p:nvSpPr>
        <p:spPr/>
        <p:txBody>
          <a:bodyPr/>
          <a:lstStyle/>
          <a:p>
            <a:r>
              <a:rPr lang="en-US" dirty="0"/>
              <a:t> The layout widget into two types:</a:t>
            </a:r>
          </a:p>
          <a:p>
            <a:pPr marL="457200" lvl="1" indent="0">
              <a:buNone/>
            </a:pPr>
            <a:r>
              <a:rPr lang="en-US" dirty="0"/>
              <a:t>	1.</a:t>
            </a:r>
            <a:r>
              <a:rPr lang="en-US" sz="2800" dirty="0"/>
              <a:t>Single Child Widget</a:t>
            </a:r>
          </a:p>
          <a:p>
            <a:pPr marL="0" indent="0">
              <a:buNone/>
            </a:pPr>
            <a:r>
              <a:rPr lang="en-US" dirty="0"/>
              <a:t>	2.Multiple Child Widget</a:t>
            </a:r>
          </a:p>
          <a:p>
            <a:pPr marL="0" indent="0">
              <a:buNone/>
            </a:pPr>
            <a:endParaRPr lang="en-IN" dirty="0"/>
          </a:p>
        </p:txBody>
      </p:sp>
    </p:spTree>
    <p:extLst>
      <p:ext uri="{BB962C8B-B14F-4D97-AF65-F5344CB8AC3E}">
        <p14:creationId xmlns:p14="http://schemas.microsoft.com/office/powerpoint/2010/main" val="18455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40833E-1640-74E5-5210-CC3237A98926}"/>
              </a:ext>
            </a:extLst>
          </p:cNvPr>
          <p:cNvSpPr>
            <a:spLocks noGrp="1"/>
          </p:cNvSpPr>
          <p:nvPr>
            <p:ph type="title"/>
          </p:nvPr>
        </p:nvSpPr>
        <p:spPr/>
        <p:txBody>
          <a:bodyPr/>
          <a:lstStyle/>
          <a:p>
            <a:r>
              <a:rPr lang="en-US" dirty="0"/>
              <a:t>Single child layout widget</a:t>
            </a:r>
            <a:endParaRPr lang="en-IN" dirty="0"/>
          </a:p>
        </p:txBody>
      </p:sp>
      <p:sp>
        <p:nvSpPr>
          <p:cNvPr id="6" name="Content Placeholder 5">
            <a:extLst>
              <a:ext uri="{FF2B5EF4-FFF2-40B4-BE49-F238E27FC236}">
                <a16:creationId xmlns:a16="http://schemas.microsoft.com/office/drawing/2014/main" id="{2452986E-9F4E-7637-52ED-2ADDE7639D44}"/>
              </a:ext>
            </a:extLst>
          </p:cNvPr>
          <p:cNvSpPr>
            <a:spLocks noGrp="1"/>
          </p:cNvSpPr>
          <p:nvPr>
            <p:ph idx="1"/>
          </p:nvPr>
        </p:nvSpPr>
        <p:spPr/>
        <p:txBody>
          <a:bodyPr/>
          <a:lstStyle/>
          <a:p>
            <a:r>
              <a:rPr lang="en-US" dirty="0"/>
              <a:t>The single child layout widget is a type of widget, which can have only </a:t>
            </a:r>
            <a:r>
              <a:rPr lang="en-US" b="1" dirty="0"/>
              <a:t>one child widget</a:t>
            </a:r>
            <a:r>
              <a:rPr lang="en-US" dirty="0"/>
              <a:t> inside the parent layout widget. These widgets can also contain special layout functionality. </a:t>
            </a:r>
          </a:p>
          <a:p>
            <a:r>
              <a:rPr lang="en-US" dirty="0"/>
              <a:t>Flutter provides us many single child widgets to make the app UI attractive. If we use these widgets appropriately, it can save our time and makes the app code more readable</a:t>
            </a:r>
            <a:r>
              <a:rPr lang="en-US"/>
              <a:t>. </a:t>
            </a:r>
            <a:endParaRPr lang="en-US" dirty="0"/>
          </a:p>
        </p:txBody>
      </p:sp>
    </p:spTree>
    <p:extLst>
      <p:ext uri="{BB962C8B-B14F-4D97-AF65-F5344CB8AC3E}">
        <p14:creationId xmlns:p14="http://schemas.microsoft.com/office/powerpoint/2010/main" val="206013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5528-C426-BBD7-C99B-E22AC3B7E0AF}"/>
              </a:ext>
            </a:extLst>
          </p:cNvPr>
          <p:cNvSpPr>
            <a:spLocks noGrp="1"/>
          </p:cNvSpPr>
          <p:nvPr>
            <p:ph type="title"/>
          </p:nvPr>
        </p:nvSpPr>
        <p:spPr/>
        <p:txBody>
          <a:bodyPr>
            <a:normAutofit/>
          </a:bodyPr>
          <a:lstStyle/>
          <a:p>
            <a:r>
              <a:rPr lang="en-US" dirty="0"/>
              <a:t>The list of different types of single child widgets are:</a:t>
            </a:r>
            <a:endParaRPr lang="en-IN" dirty="0"/>
          </a:p>
        </p:txBody>
      </p:sp>
      <p:sp>
        <p:nvSpPr>
          <p:cNvPr id="3" name="Content Placeholder 2">
            <a:extLst>
              <a:ext uri="{FF2B5EF4-FFF2-40B4-BE49-F238E27FC236}">
                <a16:creationId xmlns:a16="http://schemas.microsoft.com/office/drawing/2014/main" id="{1E400304-D333-4340-805C-737C9B425DB7}"/>
              </a:ext>
            </a:extLst>
          </p:cNvPr>
          <p:cNvSpPr>
            <a:spLocks noGrp="1"/>
          </p:cNvSpPr>
          <p:nvPr>
            <p:ph idx="1"/>
          </p:nvPr>
        </p:nvSpPr>
        <p:spPr/>
        <p:txBody>
          <a:bodyPr>
            <a:normAutofit fontScale="92500" lnSpcReduction="20000"/>
          </a:bodyPr>
          <a:lstStyle/>
          <a:p>
            <a:r>
              <a:rPr lang="en-US" b="1" dirty="0"/>
              <a:t>Container:</a:t>
            </a:r>
            <a:r>
              <a:rPr lang="en-US" dirty="0"/>
              <a:t> It is the most popular layout widget that provides customizable options for painting, positioning, and sizing of widgets.</a:t>
            </a:r>
          </a:p>
          <a:p>
            <a:r>
              <a:rPr lang="en-US" b="1" dirty="0"/>
              <a:t>Padding:</a:t>
            </a:r>
            <a:r>
              <a:rPr lang="en-US" dirty="0"/>
              <a:t> It is a widget that is used to arrange its child widget by the given padding. It contains </a:t>
            </a:r>
            <a:r>
              <a:rPr lang="en-US" b="1" dirty="0" err="1"/>
              <a:t>EdgeInsets</a:t>
            </a:r>
            <a:r>
              <a:rPr lang="en-US" dirty="0"/>
              <a:t> and </a:t>
            </a:r>
            <a:r>
              <a:rPr lang="en-US" b="1" dirty="0" err="1"/>
              <a:t>EdgeInsets.fromLTRB</a:t>
            </a:r>
            <a:r>
              <a:rPr lang="en-US" dirty="0"/>
              <a:t> for the desired side where you want to provide padding</a:t>
            </a:r>
          </a:p>
          <a:p>
            <a:r>
              <a:rPr lang="en-US" b="1" dirty="0"/>
              <a:t>Center:</a:t>
            </a:r>
            <a:r>
              <a:rPr lang="en-US" dirty="0"/>
              <a:t> This widget allows you to center the child widget within itself.</a:t>
            </a:r>
          </a:p>
          <a:p>
            <a:r>
              <a:rPr lang="en-US" b="1" dirty="0"/>
              <a:t>Align:</a:t>
            </a:r>
            <a:r>
              <a:rPr lang="en-US" dirty="0"/>
              <a:t> It is a widget, which aligns its child widget within itself and sizes it based on the child's size. It provides more control to place the child widget in the exact position where you need it.</a:t>
            </a:r>
          </a:p>
          <a:p>
            <a:r>
              <a:rPr lang="en-US" b="1" dirty="0" err="1"/>
              <a:t>SizedBox</a:t>
            </a:r>
            <a:r>
              <a:rPr lang="en-US" b="1" dirty="0"/>
              <a:t>:</a:t>
            </a:r>
            <a:r>
              <a:rPr lang="en-US" dirty="0"/>
              <a:t> This widget allows you to give the specified size to the child widget through all screens.</a:t>
            </a:r>
          </a:p>
          <a:p>
            <a:r>
              <a:rPr lang="en-US" b="1" dirty="0"/>
              <a:t>FittedBox:</a:t>
            </a:r>
            <a:r>
              <a:rPr lang="en-US" dirty="0"/>
              <a:t> It scales and positions the child widget according to the specified </a:t>
            </a:r>
            <a:r>
              <a:rPr lang="en-US" b="1" dirty="0"/>
              <a:t>fit</a:t>
            </a:r>
            <a:r>
              <a:rPr lang="en-US" dirty="0"/>
              <a:t>.</a:t>
            </a:r>
            <a:endParaRPr lang="en-IN" dirty="0"/>
          </a:p>
        </p:txBody>
      </p:sp>
    </p:spTree>
    <p:extLst>
      <p:ext uri="{BB962C8B-B14F-4D97-AF65-F5344CB8AC3E}">
        <p14:creationId xmlns:p14="http://schemas.microsoft.com/office/powerpoint/2010/main" val="371739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3087-68A5-301D-82B9-6CB1D2D07E20}"/>
              </a:ext>
            </a:extLst>
          </p:cNvPr>
          <p:cNvSpPr>
            <a:spLocks noGrp="1"/>
          </p:cNvSpPr>
          <p:nvPr>
            <p:ph type="title"/>
          </p:nvPr>
        </p:nvSpPr>
        <p:spPr/>
        <p:txBody>
          <a:bodyPr/>
          <a:lstStyle/>
          <a:p>
            <a:r>
              <a:rPr lang="en-US" dirty="0"/>
              <a:t>Multiple child widgets</a:t>
            </a:r>
            <a:endParaRPr lang="en-IN" dirty="0"/>
          </a:p>
        </p:txBody>
      </p:sp>
      <p:sp>
        <p:nvSpPr>
          <p:cNvPr id="3" name="Content Placeholder 2">
            <a:extLst>
              <a:ext uri="{FF2B5EF4-FFF2-40B4-BE49-F238E27FC236}">
                <a16:creationId xmlns:a16="http://schemas.microsoft.com/office/drawing/2014/main" id="{8A18AE86-1472-4657-6AD6-7719847F5559}"/>
              </a:ext>
            </a:extLst>
          </p:cNvPr>
          <p:cNvSpPr>
            <a:spLocks noGrp="1"/>
          </p:cNvSpPr>
          <p:nvPr>
            <p:ph idx="1"/>
          </p:nvPr>
        </p:nvSpPr>
        <p:spPr/>
        <p:txBody>
          <a:bodyPr/>
          <a:lstStyle/>
          <a:p>
            <a:r>
              <a:rPr lang="en-US" dirty="0"/>
              <a:t>The multiple child widgets are a type of widget, which contains </a:t>
            </a:r>
            <a:r>
              <a:rPr lang="en-US" b="1" dirty="0"/>
              <a:t>more than one child widget</a:t>
            </a:r>
            <a:r>
              <a:rPr lang="en-US" dirty="0"/>
              <a:t>, and the layout of these widgets are </a:t>
            </a:r>
            <a:r>
              <a:rPr lang="en-US" b="1" dirty="0"/>
              <a:t>unique</a:t>
            </a:r>
            <a:r>
              <a:rPr lang="en-US" dirty="0"/>
              <a:t>. </a:t>
            </a:r>
          </a:p>
          <a:p>
            <a:r>
              <a:rPr lang="en-US" dirty="0"/>
              <a:t>For example, Row widget laying out of its child widget in a horizontal direction, and Column widget laying out of its child widget in a vertical direction. </a:t>
            </a:r>
          </a:p>
          <a:p>
            <a:r>
              <a:rPr lang="en-US" dirty="0"/>
              <a:t>If we combine the Row and Column widget, then it can build any level of the complex widget.</a:t>
            </a:r>
          </a:p>
          <a:p>
            <a:pPr marL="0" indent="0">
              <a:buNone/>
            </a:pPr>
            <a:endParaRPr lang="en-IN" dirty="0"/>
          </a:p>
        </p:txBody>
      </p:sp>
    </p:spTree>
    <p:extLst>
      <p:ext uri="{BB962C8B-B14F-4D97-AF65-F5344CB8AC3E}">
        <p14:creationId xmlns:p14="http://schemas.microsoft.com/office/powerpoint/2010/main" val="401692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0105-21AE-94F7-D670-7107E4B09077}"/>
              </a:ext>
            </a:extLst>
          </p:cNvPr>
          <p:cNvSpPr>
            <a:spLocks noGrp="1"/>
          </p:cNvSpPr>
          <p:nvPr>
            <p:ph type="title"/>
          </p:nvPr>
        </p:nvSpPr>
        <p:spPr/>
        <p:txBody>
          <a:bodyPr/>
          <a:lstStyle/>
          <a:p>
            <a:r>
              <a:rPr lang="en-US" dirty="0"/>
              <a:t>Different types of multiple child widgets:</a:t>
            </a:r>
            <a:endParaRPr lang="en-IN" dirty="0"/>
          </a:p>
        </p:txBody>
      </p:sp>
      <p:sp>
        <p:nvSpPr>
          <p:cNvPr id="3" name="Content Placeholder 2">
            <a:extLst>
              <a:ext uri="{FF2B5EF4-FFF2-40B4-BE49-F238E27FC236}">
                <a16:creationId xmlns:a16="http://schemas.microsoft.com/office/drawing/2014/main" id="{C8824C4E-52F2-4286-1AF1-5FE31873E4E8}"/>
              </a:ext>
            </a:extLst>
          </p:cNvPr>
          <p:cNvSpPr>
            <a:spLocks noGrp="1"/>
          </p:cNvSpPr>
          <p:nvPr>
            <p:ph idx="1"/>
          </p:nvPr>
        </p:nvSpPr>
        <p:spPr/>
        <p:txBody>
          <a:bodyPr>
            <a:normAutofit fontScale="85000" lnSpcReduction="20000"/>
          </a:bodyPr>
          <a:lstStyle/>
          <a:p>
            <a:r>
              <a:rPr lang="en-US" b="1" dirty="0"/>
              <a:t>Column:</a:t>
            </a:r>
            <a:r>
              <a:rPr lang="en-US" dirty="0"/>
              <a:t> It allows to arrange its child widgets in a vertical direction.</a:t>
            </a:r>
          </a:p>
          <a:p>
            <a:r>
              <a:rPr lang="en-US" b="1" dirty="0" err="1"/>
              <a:t>ListView</a:t>
            </a:r>
            <a:r>
              <a:rPr lang="en-US" b="1" dirty="0"/>
              <a:t>:</a:t>
            </a:r>
            <a:r>
              <a:rPr lang="en-US" dirty="0"/>
              <a:t> It is the most popular scrolling widget that allows us to arrange its child widgets one after another in scroll direction.</a:t>
            </a:r>
          </a:p>
          <a:p>
            <a:r>
              <a:rPr lang="en-US" b="1" dirty="0" err="1"/>
              <a:t>GridView</a:t>
            </a:r>
            <a:r>
              <a:rPr lang="en-US" b="1" dirty="0"/>
              <a:t>:</a:t>
            </a:r>
            <a:r>
              <a:rPr lang="en-US" dirty="0"/>
              <a:t> It allows us to arrange its child widgets as a scrollable, 2D array of widgets. It consists of a repeated pattern of cells arrayed in a horizontal and vertical layout.</a:t>
            </a:r>
          </a:p>
          <a:p>
            <a:r>
              <a:rPr lang="en-US" b="1" dirty="0"/>
              <a:t>Expanded:</a:t>
            </a:r>
            <a:r>
              <a:rPr lang="en-US" dirty="0"/>
              <a:t> It allows to make the children of a Row and Column widget to occupy the maximum possible area.</a:t>
            </a:r>
          </a:p>
          <a:p>
            <a:r>
              <a:rPr lang="en-US" b="1" dirty="0"/>
              <a:t>Table:</a:t>
            </a:r>
            <a:r>
              <a:rPr lang="en-US" dirty="0"/>
              <a:t> It is a widget that allows us to arrange its children in a </a:t>
            </a:r>
            <a:r>
              <a:rPr lang="en-US" dirty="0" err="1"/>
              <a:t>tablebased</a:t>
            </a:r>
            <a:r>
              <a:rPr lang="en-US" dirty="0"/>
              <a:t> widget.</a:t>
            </a:r>
          </a:p>
          <a:p>
            <a:r>
              <a:rPr lang="en-US" b="1" dirty="0"/>
              <a:t>Flow:</a:t>
            </a:r>
            <a:r>
              <a:rPr lang="en-US" dirty="0"/>
              <a:t> It allows us to implements the flow-based widget.</a:t>
            </a:r>
          </a:p>
          <a:p>
            <a:r>
              <a:rPr lang="en-US" b="1" dirty="0"/>
              <a:t>Stack:</a:t>
            </a:r>
            <a:r>
              <a:rPr lang="en-US" dirty="0"/>
              <a:t> It is an essential widget, which is mainly used for overlapping several children widgets. It allows you to put up the multiple layers onto the screen</a:t>
            </a:r>
            <a:r>
              <a:rPr lang="en-US"/>
              <a:t>. </a:t>
            </a:r>
            <a:endParaRPr lang="en-US" dirty="0"/>
          </a:p>
          <a:p>
            <a:endParaRPr lang="en-IN" dirty="0"/>
          </a:p>
        </p:txBody>
      </p:sp>
    </p:spTree>
    <p:extLst>
      <p:ext uri="{BB962C8B-B14F-4D97-AF65-F5344CB8AC3E}">
        <p14:creationId xmlns:p14="http://schemas.microsoft.com/office/powerpoint/2010/main" val="2628838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648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Layout widget</vt:lpstr>
      <vt:lpstr>Layout Widgets</vt:lpstr>
      <vt:lpstr>Layout a Widget</vt:lpstr>
      <vt:lpstr>Example for Layout Widget</vt:lpstr>
      <vt:lpstr>Types of Layout Widgets</vt:lpstr>
      <vt:lpstr>Single child layout widget</vt:lpstr>
      <vt:lpstr>The list of different types of single child widgets are:</vt:lpstr>
      <vt:lpstr>Multiple child widgets</vt:lpstr>
      <vt:lpstr>Different types of multiple child widgets: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padmapriya.mvmhyd@gmail.com</dc:creator>
  <cp:lastModifiedBy>padmapriya.mvmhyd@gmail.com</cp:lastModifiedBy>
  <cp:revision>3</cp:revision>
  <dcterms:created xsi:type="dcterms:W3CDTF">2025-08-28T10:17:12Z</dcterms:created>
  <dcterms:modified xsi:type="dcterms:W3CDTF">2025-09-17T04:32:00Z</dcterms:modified>
</cp:coreProperties>
</file>