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9"/>
  </p:notesMasterIdLst>
  <p:sldIdLst>
    <p:sldId id="256" r:id="rId2"/>
    <p:sldId id="258" r:id="rId3"/>
    <p:sldId id="295" r:id="rId4"/>
    <p:sldId id="296" r:id="rId5"/>
    <p:sldId id="299" r:id="rId6"/>
    <p:sldId id="300" r:id="rId7"/>
    <p:sldId id="274" r:id="rId8"/>
    <p:sldId id="293" r:id="rId9"/>
    <p:sldId id="301" r:id="rId10"/>
    <p:sldId id="260" r:id="rId11"/>
    <p:sldId id="309" r:id="rId12"/>
    <p:sldId id="303" r:id="rId13"/>
    <p:sldId id="304" r:id="rId14"/>
    <p:sldId id="305" r:id="rId15"/>
    <p:sldId id="306" r:id="rId16"/>
    <p:sldId id="307" r:id="rId17"/>
    <p:sldId id="302" r:id="rId18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9758" autoAdjust="0"/>
  </p:normalViewPr>
  <p:slideViewPr>
    <p:cSldViewPr snapToGrid="0">
      <p:cViewPr>
        <p:scale>
          <a:sx n="150" d="100"/>
          <a:sy n="150" d="100"/>
        </p:scale>
        <p:origin x="701" y="1310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2126"/>
    </p:cViewPr>
  </p:outlin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04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803405"/>
            <a:ext cx="744093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3632201"/>
            <a:ext cx="744093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8780" y="4314328"/>
            <a:ext cx="2292288" cy="374642"/>
          </a:xfrm>
        </p:spPr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0135" y="4323848"/>
            <a:ext cx="504063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0795" y="1430869"/>
            <a:ext cx="2160270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49" y="4697363"/>
            <a:ext cx="8522353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860" y="941440"/>
            <a:ext cx="8522199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5516718"/>
            <a:ext cx="8521065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753533"/>
            <a:ext cx="8521065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769" y="3649135"/>
            <a:ext cx="7977781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881" y="381003"/>
            <a:ext cx="2292288" cy="365125"/>
          </a:xfrm>
        </p:spPr>
        <p:txBody>
          <a:bodyPr/>
          <a:lstStyle>
            <a:lvl1pPr algn="r">
              <a:defRPr/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0068" y="379944"/>
            <a:ext cx="550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4182" y="381003"/>
            <a:ext cx="506952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68" y="753536"/>
            <a:ext cx="79943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26794" y="3365559"/>
            <a:ext cx="7554280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768" y="3959865"/>
            <a:ext cx="7994334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881" y="381003"/>
            <a:ext cx="2292288" cy="365125"/>
          </a:xfrm>
        </p:spPr>
        <p:txBody>
          <a:bodyPr/>
          <a:lstStyle>
            <a:lvl1pPr algn="r">
              <a:defRPr/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0068" y="379944"/>
            <a:ext cx="550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4182" y="381003"/>
            <a:ext cx="506952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46" y="933450"/>
            <a:ext cx="48006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50082" y="2701290"/>
            <a:ext cx="48006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90" y="1124703"/>
            <a:ext cx="799012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768" y="3648318"/>
            <a:ext cx="7988916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881" y="378885"/>
            <a:ext cx="2292288" cy="365125"/>
          </a:xfrm>
        </p:spPr>
        <p:txBody>
          <a:bodyPr/>
          <a:lstStyle>
            <a:lvl1pPr algn="r">
              <a:defRPr/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0068" y="378885"/>
            <a:ext cx="550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4182" y="381003"/>
            <a:ext cx="506952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0286" y="762002"/>
            <a:ext cx="6780846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40069" y="2202081"/>
            <a:ext cx="272194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0068" y="2904565"/>
            <a:ext cx="2721940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431" y="2201333"/>
            <a:ext cx="272194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8902" y="2904067"/>
            <a:ext cx="2721940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40794" y="2192866"/>
            <a:ext cx="272194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40794" y="2904565"/>
            <a:ext cx="2721940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80286" y="762000"/>
            <a:ext cx="6780846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42289" y="4191003"/>
            <a:ext cx="271812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42289" y="2362200"/>
            <a:ext cx="271812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42289" y="4873767"/>
            <a:ext cx="271812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4734" y="4191003"/>
            <a:ext cx="2716036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44733" y="2362200"/>
            <a:ext cx="2716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36" y="4873766"/>
            <a:ext cx="271603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9164" y="4191003"/>
            <a:ext cx="272197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39262" y="2362200"/>
            <a:ext cx="271520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39164" y="4873764"/>
            <a:ext cx="271880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2194561"/>
            <a:ext cx="8521065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930" y="745067"/>
            <a:ext cx="162020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9" y="745067"/>
            <a:ext cx="6460809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3881" y="379944"/>
            <a:ext cx="2292288" cy="365125"/>
          </a:xfrm>
        </p:spPr>
        <p:txBody>
          <a:bodyPr/>
          <a:lstStyle>
            <a:lvl1pPr algn="r">
              <a:defRPr/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68" y="381003"/>
            <a:ext cx="550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4182" y="381003"/>
            <a:ext cx="506952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96012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753533"/>
            <a:ext cx="8521064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767" y="3641727"/>
            <a:ext cx="8261034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3881" y="381003"/>
            <a:ext cx="2292288" cy="365125"/>
          </a:xfrm>
        </p:spPr>
        <p:txBody>
          <a:bodyPr/>
          <a:lstStyle>
            <a:lvl1pPr algn="r">
              <a:defRPr/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68" y="381003"/>
            <a:ext cx="5505800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4182" y="381003"/>
            <a:ext cx="506952" cy="365125"/>
          </a:xfrm>
        </p:spPr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9" y="2194561"/>
            <a:ext cx="4200525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2194561"/>
            <a:ext cx="4200525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286" y="762000"/>
            <a:ext cx="67808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100" y="2183802"/>
            <a:ext cx="40004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9" y="3132668"/>
            <a:ext cx="4183023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630" y="2183802"/>
            <a:ext cx="4020504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3132668"/>
            <a:ext cx="420052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524000"/>
            <a:ext cx="324040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21" y="746762"/>
            <a:ext cx="5127112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3124202"/>
            <a:ext cx="3240405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524000"/>
            <a:ext cx="5412678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0725" y="751244"/>
            <a:ext cx="2870409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7" y="3124202"/>
            <a:ext cx="541267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6012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0286" y="764373"/>
            <a:ext cx="678084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2194561"/>
            <a:ext cx="852106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8846" y="6356353"/>
            <a:ext cx="22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D46B-B7A0-4B55-A512-D57122A47F5E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69" y="6355848"/>
            <a:ext cx="612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0864" y="381003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200150" y="1701479"/>
            <a:ext cx="8401050" cy="2152890"/>
          </a:xfrm>
        </p:spPr>
        <p:txBody>
          <a:bodyPr>
            <a:normAutofit/>
          </a:bodyPr>
          <a:lstStyle/>
          <a:p>
            <a:r>
              <a:rPr lang="en-US" b="1" spc="225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HEART FAILURE PREDICTION USING ML</a:t>
            </a:r>
          </a:p>
          <a:p>
            <a:endParaRPr lang="en-US" b="1" spc="225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US" b="1" spc="225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b="1" spc="225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GUIDE</a:t>
            </a:r>
            <a:r>
              <a:rPr lang="en-US" spc="225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 B.LALITHA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2931" y="3622876"/>
            <a:ext cx="3357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SUBMITTED BY-</a:t>
            </a:r>
          </a:p>
          <a:p>
            <a:r>
              <a:rPr lang="en-US" dirty="0" smtClean="0"/>
              <a:t>             SHASHANK GUPTA</a:t>
            </a:r>
          </a:p>
          <a:p>
            <a:r>
              <a:rPr lang="en-US" dirty="0" smtClean="0"/>
              <a:t>             SHWEJAN SHASHANK</a:t>
            </a:r>
          </a:p>
          <a:p>
            <a:r>
              <a:rPr lang="en-US" dirty="0" smtClean="0"/>
              <a:t>             MAHESHWAR  REDDY</a:t>
            </a:r>
          </a:p>
          <a:p>
            <a:r>
              <a:rPr lang="en-US" dirty="0" smtClean="0"/>
              <a:t>             CHARAN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7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04" y="349251"/>
            <a:ext cx="8281035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7481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360" y="1686560"/>
            <a:ext cx="6918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1.Udemy –Machine learning with python</a:t>
            </a:r>
          </a:p>
          <a:p>
            <a:endParaRPr lang="en-US" dirty="0" smtClean="0"/>
          </a:p>
          <a:p>
            <a:r>
              <a:rPr lang="en-US" dirty="0" smtClean="0"/>
              <a:t>2.Youtube</a:t>
            </a:r>
          </a:p>
          <a:p>
            <a:endParaRPr lang="en-US" dirty="0" smtClean="0"/>
          </a:p>
          <a:p>
            <a:r>
              <a:rPr lang="en-US" dirty="0" smtClean="0"/>
              <a:t>3.www.python.org(packages documentation)</a:t>
            </a:r>
          </a:p>
          <a:p>
            <a:endParaRPr lang="en-US" dirty="0" smtClean="0"/>
          </a:p>
          <a:p>
            <a:r>
              <a:rPr lang="en-US" dirty="0" smtClean="0"/>
              <a:t>4.Sklearn official  documentation</a:t>
            </a:r>
          </a:p>
          <a:p>
            <a:endParaRPr lang="en-US" dirty="0" smtClean="0"/>
          </a:p>
          <a:p>
            <a:r>
              <a:rPr lang="en-US" dirty="0" smtClean="0"/>
              <a:t>5.Nptel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12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86"/>
            <a:ext cx="9601200" cy="5116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104" y="613458"/>
            <a:ext cx="552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CLEVELAND DATASET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d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21" y="763270"/>
            <a:ext cx="8584406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d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558800"/>
            <a:ext cx="9001760" cy="56492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365760"/>
            <a:ext cx="9240919" cy="6085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387"/>
            <a:ext cx="9601200" cy="5480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3884" y="636608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 descr="PO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6" y="2581154"/>
            <a:ext cx="9285716" cy="32756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764372"/>
            <a:ext cx="8573455" cy="5514507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Thank you</a:t>
            </a:r>
            <a:r>
              <a:rPr lang="en-US" smtClean="0">
                <a:latin typeface="Algerian" pitchFamily="82" charset="0"/>
              </a:rPr>
              <a:t/>
            </a:r>
            <a:br>
              <a:rPr lang="en-US" smtClean="0">
                <a:latin typeface="Algerian" pitchFamily="82" charset="0"/>
              </a:rPr>
            </a:br>
            <a:r>
              <a:rPr lang="en-US" smtClean="0">
                <a:latin typeface="Algerian" pitchFamily="82" charset="0"/>
              </a:rPr>
              <a:t>  </a:t>
            </a:r>
            <a:br>
              <a:rPr lang="en-US" smtClean="0">
                <a:latin typeface="Algerian" pitchFamily="82" charset="0"/>
              </a:rPr>
            </a:br>
            <a:r>
              <a:rPr lang="en-US" smtClean="0">
                <a:latin typeface="Algerian" pitchFamily="82" charset="0"/>
              </a:rPr>
              <a:t/>
            </a:r>
            <a:br>
              <a:rPr lang="en-US" smtClean="0">
                <a:latin typeface="Algerian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9" y="6146800"/>
            <a:ext cx="8521065" cy="71886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4" y="356395"/>
            <a:ext cx="8281035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975" y="1350567"/>
            <a:ext cx="7917252" cy="4818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Disease.</a:t>
            </a:r>
          </a:p>
          <a:p>
            <a:pPr algn="just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Heart Disease dataset has some non-linear tendency.</a:t>
            </a:r>
          </a:p>
          <a:p>
            <a:pPr algn="just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Machine Learning Models (fetching 85.81% accuracy).</a:t>
            </a:r>
          </a:p>
          <a:p>
            <a:pPr algn="just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data contains hidden information which is useful for making effective decisions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xmlns="" val="29099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3073" y="1"/>
            <a:ext cx="828103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92" y="1187355"/>
            <a:ext cx="7895016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only 14 of them are actually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4" y="382136"/>
            <a:ext cx="8281035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Oldpeak : ST depression induced by exercise relative to rest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: the slope of the peak exercise ST segment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upsloping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flat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downsloping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: number of major vessels (0‐3) colored by flourosopy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 : 3 = normal; 6 = fixed defect; 7 = reversable defect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&lt; 50% diameter narrowing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7833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418" y="351692"/>
            <a:ext cx="6780849" cy="1273630"/>
          </a:xfrm>
        </p:spPr>
        <p:txBody>
          <a:bodyPr/>
          <a:lstStyle/>
          <a:p>
            <a:pPr algn="ctr"/>
            <a:r>
              <a:rPr lang="en-US" dirty="0" smtClean="0"/>
              <a:t>Existing system </a:t>
            </a:r>
            <a:br>
              <a:rPr lang="en-US" dirty="0" smtClean="0"/>
            </a:br>
            <a:r>
              <a:rPr lang="en-US" dirty="0" smtClean="0"/>
              <a:t>and its limitations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9" y="1718268"/>
            <a:ext cx="8521065" cy="5315578"/>
          </a:xfrm>
        </p:spPr>
        <p:txBody>
          <a:bodyPr>
            <a:normAutofit/>
          </a:bodyPr>
          <a:lstStyle/>
          <a:p>
            <a:r>
              <a:rPr lang="en-US" dirty="0" smtClean="0"/>
              <a:t>Clinical decisions are often made based on doctors' intuition and experience rather than on the knowledge rich data hidden in the database</a:t>
            </a:r>
          </a:p>
          <a:p>
            <a:r>
              <a:rPr lang="en-US" dirty="0" smtClean="0"/>
              <a:t>This practice leads to unwanted biases, errors and excessive medical costs which affects the quality of service provided to patients</a:t>
            </a:r>
          </a:p>
          <a:p>
            <a:r>
              <a:rPr lang="en-US" dirty="0" smtClean="0"/>
              <a:t>There are many ways that a medical misdiagnosis can present itself. Whether a doctor is at fault, or hospital staff, a misdiagnosis of a serious illness can have very extreme and harmful effects</a:t>
            </a:r>
          </a:p>
          <a:p>
            <a:r>
              <a:rPr lang="en-US" dirty="0" smtClean="0"/>
              <a:t>Medical Misdiagnoses are a serious risk to our healthcare profession. If they continue, then people will fear going to the hospital f treatment.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692" y="401935"/>
            <a:ext cx="6780849" cy="1283678"/>
          </a:xfrm>
        </p:spPr>
        <p:txBody>
          <a:bodyPr/>
          <a:lstStyle/>
          <a:p>
            <a:pPr algn="ctr"/>
            <a:r>
              <a:rPr lang="en-US" dirty="0" smtClean="0"/>
              <a:t>Proposed system </a:t>
            </a:r>
            <a:br>
              <a:rPr lang="en-US" dirty="0" smtClean="0"/>
            </a:br>
            <a:r>
              <a:rPr lang="en-US" dirty="0" smtClean="0"/>
              <a:t>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20" y="2009671"/>
            <a:ext cx="8521065" cy="44903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The main objective of this project is to develop a prototype Intelligent Heart Disease Prediction System using three data mining modeling techniques, namely, PCA, SVM  </a:t>
            </a:r>
          </a:p>
          <a:p>
            <a:endParaRPr lang="en-US" dirty="0" smtClean="0"/>
          </a:p>
          <a:p>
            <a:r>
              <a:rPr lang="en-US" dirty="0" smtClean="0"/>
              <a:t>This practice leads to unwanted biases, errors and excessive medical costs which affects the quality of service provided to patients.</a:t>
            </a:r>
          </a:p>
          <a:p>
            <a:endParaRPr lang="en-US" dirty="0" smtClean="0"/>
          </a:p>
          <a:p>
            <a:r>
              <a:rPr lang="en-US" dirty="0" smtClean="0"/>
              <a:t> Thus we proposed the computer based patient records could reduce medical errors, enhance patient safety decrease unwanted practice variation, and improve patient outcome.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86" y="418422"/>
            <a:ext cx="8281035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0926" y="4464497"/>
            <a:ext cx="42672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 smtClean="0"/>
              <a:t>No</a:t>
            </a:r>
            <a:endParaRPr lang="en-US" sz="1351" dirty="0"/>
          </a:p>
        </p:txBody>
      </p:sp>
      <p:sp>
        <p:nvSpPr>
          <p:cNvPr id="36" name="TextBox 35"/>
          <p:cNvSpPr txBox="1"/>
          <p:nvPr/>
        </p:nvSpPr>
        <p:spPr>
          <a:xfrm>
            <a:off x="3687745" y="44011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543848" y="1422387"/>
            <a:ext cx="6472623" cy="3974413"/>
            <a:chOff x="2054637" y="842276"/>
            <a:chExt cx="8219204" cy="5299215"/>
          </a:xfrm>
        </p:grpSpPr>
        <p:grpSp>
          <p:nvGrpSpPr>
            <p:cNvPr id="40" name="Group 53"/>
            <p:cNvGrpSpPr/>
            <p:nvPr/>
          </p:nvGrpSpPr>
          <p:grpSpPr>
            <a:xfrm>
              <a:off x="2054637" y="842276"/>
              <a:ext cx="8219204" cy="5299215"/>
              <a:chOff x="2567073" y="1070379"/>
              <a:chExt cx="8219204" cy="556243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</a:t>
                </a:r>
                <a:r>
                  <a:rPr lang="en-US" sz="1351" dirty="0" smtClean="0"/>
                  <a:t>dataset</a:t>
                </a:r>
                <a:endParaRPr lang="en-US" sz="135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61" name="Straight Arrow Connector 60"/>
              <p:cNvCxnSpPr>
                <a:stCxn id="44" idx="4"/>
                <a:endCxn id="46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Straight Arrow Connector 61"/>
              <p:cNvCxnSpPr>
                <a:stCxn id="46" idx="2"/>
                <a:endCxn id="48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Straight Arrow Connector 62"/>
              <p:cNvCxnSpPr>
                <a:stCxn id="48" idx="2"/>
                <a:endCxn id="50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Straight Arrow Connector 63"/>
              <p:cNvCxnSpPr>
                <a:stCxn id="50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Straight Arrow Connector 66"/>
              <p:cNvCxnSpPr>
                <a:endCxn id="56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8" name="Straight Arrow Connector 67"/>
              <p:cNvCxnSpPr>
                <a:stCxn id="56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Straight Arrow Connector 68"/>
              <p:cNvCxnSpPr>
                <a:stCxn id="55" idx="2"/>
                <a:endCxn id="57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Straight Arrow Connector 69"/>
              <p:cNvCxnSpPr>
                <a:stCxn id="57" idx="2"/>
                <a:endCxn id="59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3167" y="4757280"/>
              <a:ext cx="1378667" cy="1231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1" dirty="0"/>
                <a:t>If </a:t>
              </a:r>
              <a:r>
                <a:rPr lang="en-US" sz="1351" dirty="0">
                  <a:solidFill>
                    <a:schemeClr val="bg1"/>
                  </a:solidFill>
                </a:rPr>
                <a:t>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666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4" y="215004"/>
            <a:ext cx="8281035" cy="1325563"/>
          </a:xfrm>
        </p:spPr>
        <p:txBody>
          <a:bodyPr/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786" y="1540566"/>
            <a:ext cx="7091632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1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2319"/>
            <a:ext cx="8431215" cy="1244601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9" y="1422401"/>
            <a:ext cx="8521065" cy="4796286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HARDWARE REQUIRED:</a:t>
            </a:r>
          </a:p>
          <a:p>
            <a:r>
              <a:rPr lang="en-US" dirty="0" smtClean="0"/>
              <a:t>1 GB RAM or more</a:t>
            </a:r>
          </a:p>
          <a:p>
            <a:r>
              <a:rPr lang="en-US" dirty="0" smtClean="0"/>
              <a:t>32 or 64 bit processor</a:t>
            </a:r>
          </a:p>
          <a:p>
            <a:r>
              <a:rPr lang="en-US" dirty="0" smtClean="0"/>
              <a:t>1Ghz speed</a:t>
            </a:r>
          </a:p>
          <a:p>
            <a:r>
              <a:rPr lang="en-US" dirty="0" smtClean="0"/>
              <a:t>6 GB memory or more.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SOFTWARE REQUIRED:</a:t>
            </a:r>
          </a:p>
          <a:p>
            <a:r>
              <a:rPr lang="en-US" dirty="0" smtClean="0"/>
              <a:t>Windows operating system.</a:t>
            </a:r>
          </a:p>
          <a:p>
            <a:r>
              <a:rPr lang="en-US" dirty="0" smtClean="0"/>
              <a:t>Python 2.7 or above.</a:t>
            </a:r>
          </a:p>
          <a:p>
            <a:r>
              <a:rPr lang="en-US" dirty="0" smtClean="0"/>
              <a:t>SVM machine learning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 (1)</Template>
  <TotalTime>2889</TotalTime>
  <Words>379</Words>
  <Application>Microsoft Office PowerPoint</Application>
  <PresentationFormat>Custom</PresentationFormat>
  <Paragraphs>113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Slide 1</vt:lpstr>
      <vt:lpstr>ABSTRACT:</vt:lpstr>
      <vt:lpstr>ATTRIBUTES USED:</vt:lpstr>
      <vt:lpstr>Slide 4</vt:lpstr>
      <vt:lpstr>Existing system  and its limitations             </vt:lpstr>
      <vt:lpstr>Proposed system  and advantages</vt:lpstr>
      <vt:lpstr>Implementation</vt:lpstr>
      <vt:lpstr>METHODOLOGY:</vt:lpstr>
      <vt:lpstr>   </vt:lpstr>
      <vt:lpstr>references:</vt:lpstr>
      <vt:lpstr>Slide 11</vt:lpstr>
      <vt:lpstr>Slide 12</vt:lpstr>
      <vt:lpstr>Slide 13</vt:lpstr>
      <vt:lpstr>Slide 14</vt:lpstr>
      <vt:lpstr>Slide 15</vt:lpstr>
      <vt:lpstr>RESults:</vt:lpstr>
      <vt:lpstr>Thank you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DELL</cp:lastModifiedBy>
  <cp:revision>428</cp:revision>
  <dcterms:created xsi:type="dcterms:W3CDTF">2015-12-06T04:20:06Z</dcterms:created>
  <dcterms:modified xsi:type="dcterms:W3CDTF">2019-03-25T08:06:47Z</dcterms:modified>
</cp:coreProperties>
</file>