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22AAB41-4BBC-4A33-AC1F-433CCE93B3AE}">
  <a:tblStyle styleId="{322AAB41-4BBC-4A33-AC1F-433CCE93B3A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2f541cbb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2f541cbb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2f541cbb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2f541cbb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2f541cbb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2f541cbb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2f541cbb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2f541cbb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2f541cbb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2f541cbb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2f541cbb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2f541cbb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2f541cbb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2f541cbb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2f541cbb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2f541cbb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2f541cbb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2f541cbb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2f541cbb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2f541cbb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2f541cbb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2f541cbb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2f541cbb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2f541cbb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2f541cbb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2f541cbb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2f541cbb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2f541cbb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2f541cbb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2f541cbb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855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Go-Back N Protocol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Computer Networks</a:t>
            </a:r>
            <a:endParaRPr/>
          </a:p>
        </p:txBody>
      </p:sp>
      <p:sp>
        <p:nvSpPr>
          <p:cNvPr id="56" name="Google Shape;56;p13"/>
          <p:cNvSpPr txBox="1"/>
          <p:nvPr/>
        </p:nvSpPr>
        <p:spPr>
          <a:xfrm>
            <a:off x="6438200" y="4084200"/>
            <a:ext cx="6779400" cy="7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-Ashish Gupta (2015MT10725)</a:t>
            </a:r>
            <a:endParaRPr/>
          </a:p>
          <a:p>
            <a:pPr indent="0" lvl="0" marL="0" rtl="0" algn="l">
              <a:spcBef>
                <a:spcPts val="0"/>
              </a:spcBef>
              <a:spcAft>
                <a:spcPts val="0"/>
              </a:spcAft>
              <a:buNone/>
            </a:pPr>
            <a:r>
              <a:rPr lang="en-GB"/>
              <a:t>-Tarun Gupta (2015MT60568)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21400"/>
            <a:ext cx="8520600" cy="11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Summary of the experiments(contd.):</a:t>
            </a:r>
            <a:endParaRPr/>
          </a:p>
          <a:p>
            <a:pPr indent="0" lvl="0" marL="0" rtl="0" algn="l">
              <a:spcBef>
                <a:spcPts val="0"/>
              </a:spcBef>
              <a:spcAft>
                <a:spcPts val="0"/>
              </a:spcAft>
              <a:buNone/>
            </a:pPr>
            <a:r>
              <a:rPr lang="en-GB" sz="1800"/>
              <a:t>4. </a:t>
            </a:r>
            <a:r>
              <a:rPr lang="en-GB" sz="1800"/>
              <a:t>Packet drop probability - 0</a:t>
            </a:r>
            <a:endParaRPr sz="1800"/>
          </a:p>
        </p:txBody>
      </p:sp>
      <p:sp>
        <p:nvSpPr>
          <p:cNvPr id="117" name="Google Shape;117;p22"/>
          <p:cNvSpPr txBox="1"/>
          <p:nvPr>
            <p:ph idx="1" type="body"/>
          </p:nvPr>
        </p:nvSpPr>
        <p:spPr>
          <a:xfrm>
            <a:off x="-982100" y="46952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8" name="Google Shape;118;p22"/>
          <p:cNvPicPr preferRelativeResize="0"/>
          <p:nvPr/>
        </p:nvPicPr>
        <p:blipFill>
          <a:blip r:embed="rId3">
            <a:alphaModFix/>
          </a:blip>
          <a:stretch>
            <a:fillRect/>
          </a:stretch>
        </p:blipFill>
        <p:spPr>
          <a:xfrm>
            <a:off x="200100" y="1436000"/>
            <a:ext cx="8632199" cy="302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21400"/>
            <a:ext cx="8520600" cy="11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Summary of the experiments(contd.):</a:t>
            </a:r>
            <a:endParaRPr/>
          </a:p>
          <a:p>
            <a:pPr indent="0" lvl="0" marL="0" rtl="0" algn="l">
              <a:spcBef>
                <a:spcPts val="0"/>
              </a:spcBef>
              <a:spcAft>
                <a:spcPts val="0"/>
              </a:spcAft>
              <a:buNone/>
            </a:pPr>
            <a:r>
              <a:rPr lang="en-GB" sz="1800"/>
              <a:t>1</a:t>
            </a:r>
            <a:r>
              <a:rPr lang="en-GB" sz="1800"/>
              <a:t>. Transmit window size-7 (Error Probability - 0.05)</a:t>
            </a:r>
            <a:endParaRPr sz="1800"/>
          </a:p>
        </p:txBody>
      </p:sp>
      <p:sp>
        <p:nvSpPr>
          <p:cNvPr id="124" name="Google Shape;124;p23"/>
          <p:cNvSpPr txBox="1"/>
          <p:nvPr>
            <p:ph idx="1" type="body"/>
          </p:nvPr>
        </p:nvSpPr>
        <p:spPr>
          <a:xfrm>
            <a:off x="53650" y="29768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5" name="Google Shape;125;p23"/>
          <p:cNvPicPr preferRelativeResize="0"/>
          <p:nvPr/>
        </p:nvPicPr>
        <p:blipFill>
          <a:blip r:embed="rId3">
            <a:alphaModFix/>
          </a:blip>
          <a:stretch>
            <a:fillRect/>
          </a:stretch>
        </p:blipFill>
        <p:spPr>
          <a:xfrm>
            <a:off x="376650" y="1059275"/>
            <a:ext cx="8520600" cy="3719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221400"/>
            <a:ext cx="8520600" cy="11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Summary of the experiments(contd.):</a:t>
            </a:r>
            <a:endParaRPr/>
          </a:p>
          <a:p>
            <a:pPr indent="0" lvl="0" marL="0" rtl="0" algn="l">
              <a:spcBef>
                <a:spcPts val="0"/>
              </a:spcBef>
              <a:spcAft>
                <a:spcPts val="0"/>
              </a:spcAft>
              <a:buNone/>
            </a:pPr>
            <a:r>
              <a:rPr lang="en-GB" sz="1800"/>
              <a:t>2</a:t>
            </a:r>
            <a:r>
              <a:rPr lang="en-GB" sz="1800"/>
              <a:t>. Transmit window size-5 (Error Probability - 0.05)</a:t>
            </a:r>
            <a:endParaRPr sz="1800"/>
          </a:p>
        </p:txBody>
      </p:sp>
      <p:sp>
        <p:nvSpPr>
          <p:cNvPr id="131" name="Google Shape;131;p24"/>
          <p:cNvSpPr txBox="1"/>
          <p:nvPr>
            <p:ph idx="1" type="body"/>
          </p:nvPr>
        </p:nvSpPr>
        <p:spPr>
          <a:xfrm>
            <a:off x="53650" y="29768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2" name="Google Shape;132;p24"/>
          <p:cNvPicPr preferRelativeResize="0"/>
          <p:nvPr/>
        </p:nvPicPr>
        <p:blipFill>
          <a:blip r:embed="rId3">
            <a:alphaModFix/>
          </a:blip>
          <a:stretch>
            <a:fillRect/>
          </a:stretch>
        </p:blipFill>
        <p:spPr>
          <a:xfrm>
            <a:off x="376650" y="1386575"/>
            <a:ext cx="7991849" cy="3486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221400"/>
            <a:ext cx="8520600" cy="11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Summary of the experiments(contd.):</a:t>
            </a:r>
            <a:endParaRPr/>
          </a:p>
          <a:p>
            <a:pPr indent="0" lvl="0" marL="0" rtl="0" algn="l">
              <a:spcBef>
                <a:spcPts val="0"/>
              </a:spcBef>
              <a:spcAft>
                <a:spcPts val="0"/>
              </a:spcAft>
              <a:buNone/>
            </a:pPr>
            <a:r>
              <a:rPr lang="en-GB" sz="1800"/>
              <a:t>3</a:t>
            </a:r>
            <a:r>
              <a:rPr lang="en-GB" sz="1800"/>
              <a:t>. Transmit window size-9 (Error Probability 0.05)</a:t>
            </a:r>
            <a:endParaRPr sz="1800"/>
          </a:p>
        </p:txBody>
      </p:sp>
      <p:sp>
        <p:nvSpPr>
          <p:cNvPr id="138" name="Google Shape;138;p25"/>
          <p:cNvSpPr txBox="1"/>
          <p:nvPr>
            <p:ph idx="1" type="body"/>
          </p:nvPr>
        </p:nvSpPr>
        <p:spPr>
          <a:xfrm>
            <a:off x="53650" y="29768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9" name="Google Shape;139;p25"/>
          <p:cNvPicPr preferRelativeResize="0"/>
          <p:nvPr/>
        </p:nvPicPr>
        <p:blipFill>
          <a:blip r:embed="rId3">
            <a:alphaModFix/>
          </a:blip>
          <a:stretch>
            <a:fillRect/>
          </a:stretch>
        </p:blipFill>
        <p:spPr>
          <a:xfrm>
            <a:off x="376650" y="1053525"/>
            <a:ext cx="8455649" cy="3701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244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Observations:</a:t>
            </a:r>
            <a:endParaRPr/>
          </a:p>
        </p:txBody>
      </p:sp>
      <p:graphicFrame>
        <p:nvGraphicFramePr>
          <p:cNvPr id="145" name="Google Shape;145;p26"/>
          <p:cNvGraphicFramePr/>
          <p:nvPr/>
        </p:nvGraphicFramePr>
        <p:xfrm>
          <a:off x="952500" y="1368395"/>
          <a:ext cx="3000000" cy="3000000"/>
        </p:xfrm>
        <a:graphic>
          <a:graphicData uri="http://schemas.openxmlformats.org/drawingml/2006/table">
            <a:tbl>
              <a:tblPr>
                <a:noFill/>
                <a:tableStyleId>{322AAB41-4BBC-4A33-AC1F-433CCE93B3AE}</a:tableStyleId>
              </a:tblPr>
              <a:tblGrid>
                <a:gridCol w="2484700"/>
                <a:gridCol w="2088800"/>
                <a:gridCol w="2088800"/>
              </a:tblGrid>
              <a:tr h="544800">
                <a:tc>
                  <a:txBody>
                    <a:bodyPr>
                      <a:noAutofit/>
                    </a:bodyPr>
                    <a:lstStyle/>
                    <a:p>
                      <a:pPr indent="0" lvl="0" marL="0" rtl="0" algn="ctr">
                        <a:spcBef>
                          <a:spcPts val="0"/>
                        </a:spcBef>
                        <a:spcAft>
                          <a:spcPts val="0"/>
                        </a:spcAft>
                        <a:buNone/>
                      </a:pPr>
                      <a:r>
                        <a:rPr lang="en-GB"/>
                        <a:t>Packet drop probability</a:t>
                      </a:r>
                      <a:endParaRPr/>
                    </a:p>
                  </a:txBody>
                  <a:tcPr marT="91425" marB="91425" marR="91425" marL="91425"/>
                </a:tc>
                <a:tc>
                  <a:txBody>
                    <a:bodyPr>
                      <a:noAutofit/>
                    </a:bodyPr>
                    <a:lstStyle/>
                    <a:p>
                      <a:pPr indent="0" lvl="0" marL="0" rtl="0" algn="ctr">
                        <a:spcBef>
                          <a:spcPts val="0"/>
                        </a:spcBef>
                        <a:spcAft>
                          <a:spcPts val="0"/>
                        </a:spcAft>
                        <a:buNone/>
                      </a:pPr>
                      <a:r>
                        <a:rPr lang="en-GB"/>
                        <a:t>Throughput (packets/second)</a:t>
                      </a:r>
                      <a:endParaRPr/>
                    </a:p>
                  </a:txBody>
                  <a:tcPr marT="91425" marB="91425" marR="91425" marL="91425"/>
                </a:tc>
                <a:tc>
                  <a:txBody>
                    <a:bodyPr>
                      <a:noAutofit/>
                    </a:bodyPr>
                    <a:lstStyle/>
                    <a:p>
                      <a:pPr indent="0" lvl="0" marL="0" rtl="0" algn="ctr">
                        <a:spcBef>
                          <a:spcPts val="0"/>
                        </a:spcBef>
                        <a:spcAft>
                          <a:spcPts val="0"/>
                        </a:spcAft>
                        <a:buNone/>
                      </a:pPr>
                      <a:r>
                        <a:rPr lang="en-GB"/>
                        <a:t>Packets received/(Packets sent + packets resent)</a:t>
                      </a:r>
                      <a:endParaRPr/>
                    </a:p>
                  </a:txBody>
                  <a:tcPr marT="91425" marB="91425" marR="91425" marL="91425"/>
                </a:tc>
              </a:tr>
              <a:tr h="544800">
                <a:tc>
                  <a:txBody>
                    <a:bodyPr>
                      <a:noAutofit/>
                    </a:bodyPr>
                    <a:lstStyle/>
                    <a:p>
                      <a:pPr indent="0" lvl="0" marL="0" rtl="0" algn="ctr">
                        <a:spcBef>
                          <a:spcPts val="0"/>
                        </a:spcBef>
                        <a:spcAft>
                          <a:spcPts val="0"/>
                        </a:spcAft>
                        <a:buNone/>
                      </a:pPr>
                      <a:r>
                        <a:rPr lang="en-GB"/>
                        <a:t>0.1</a:t>
                      </a:r>
                      <a:endParaRPr/>
                    </a:p>
                  </a:txBody>
                  <a:tcPr marT="91425" marB="91425" marR="91425" marL="91425"/>
                </a:tc>
                <a:tc>
                  <a:txBody>
                    <a:bodyPr>
                      <a:noAutofit/>
                    </a:bodyPr>
                    <a:lstStyle/>
                    <a:p>
                      <a:pPr indent="0" lvl="0" marL="0" rtl="0" algn="ctr">
                        <a:spcBef>
                          <a:spcPts val="0"/>
                        </a:spcBef>
                        <a:spcAft>
                          <a:spcPts val="0"/>
                        </a:spcAft>
                        <a:buNone/>
                      </a:pPr>
                      <a:r>
                        <a:rPr lang="en-GB"/>
                        <a:t>9.80</a:t>
                      </a:r>
                      <a:endParaRPr/>
                    </a:p>
                  </a:txBody>
                  <a:tcPr marT="91425" marB="91425" marR="91425" marL="91425"/>
                </a:tc>
                <a:tc>
                  <a:txBody>
                    <a:bodyPr>
                      <a:noAutofit/>
                    </a:bodyPr>
                    <a:lstStyle/>
                    <a:p>
                      <a:pPr indent="0" lvl="0" marL="0" rtl="0" algn="ctr">
                        <a:spcBef>
                          <a:spcPts val="0"/>
                        </a:spcBef>
                        <a:spcAft>
                          <a:spcPts val="0"/>
                        </a:spcAft>
                        <a:buNone/>
                      </a:pPr>
                      <a:r>
                        <a:rPr lang="en-GB"/>
                        <a:t>0.52</a:t>
                      </a:r>
                      <a:endParaRPr/>
                    </a:p>
                  </a:txBody>
                  <a:tcPr marT="91425" marB="91425" marR="91425" marL="91425"/>
                </a:tc>
              </a:tr>
              <a:tr h="544800">
                <a:tc>
                  <a:txBody>
                    <a:bodyPr>
                      <a:noAutofit/>
                    </a:bodyPr>
                    <a:lstStyle/>
                    <a:p>
                      <a:pPr indent="0" lvl="0" marL="0" rtl="0" algn="ctr">
                        <a:spcBef>
                          <a:spcPts val="0"/>
                        </a:spcBef>
                        <a:spcAft>
                          <a:spcPts val="0"/>
                        </a:spcAft>
                        <a:buNone/>
                      </a:pPr>
                      <a:r>
                        <a:rPr lang="en-GB"/>
                        <a:t>0.05</a:t>
                      </a:r>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lang="en-GB">
                          <a:solidFill>
                            <a:schemeClr val="dk1"/>
                          </a:solidFill>
                        </a:rPr>
                        <a:t>14.10</a:t>
                      </a:r>
                      <a:endParaRPr/>
                    </a:p>
                  </a:txBody>
                  <a:tcPr marT="91425" marB="91425" marR="91425" marL="91425"/>
                </a:tc>
                <a:tc>
                  <a:txBody>
                    <a:bodyPr>
                      <a:noAutofit/>
                    </a:bodyPr>
                    <a:lstStyle/>
                    <a:p>
                      <a:pPr indent="0" lvl="0" marL="0" rtl="0" algn="ctr">
                        <a:spcBef>
                          <a:spcPts val="0"/>
                        </a:spcBef>
                        <a:spcAft>
                          <a:spcPts val="0"/>
                        </a:spcAft>
                        <a:buNone/>
                      </a:pPr>
                      <a:r>
                        <a:rPr lang="en-GB">
                          <a:solidFill>
                            <a:schemeClr val="dk1"/>
                          </a:solidFill>
                        </a:rPr>
                        <a:t>0.56</a:t>
                      </a:r>
                      <a:endParaRPr>
                        <a:solidFill>
                          <a:schemeClr val="dk1"/>
                        </a:solidFill>
                      </a:endParaRPr>
                    </a:p>
                  </a:txBody>
                  <a:tcPr marT="91425" marB="91425" marR="91425" marL="91425"/>
                </a:tc>
              </a:tr>
              <a:tr h="550100">
                <a:tc>
                  <a:txBody>
                    <a:bodyPr>
                      <a:noAutofit/>
                    </a:bodyPr>
                    <a:lstStyle/>
                    <a:p>
                      <a:pPr indent="0" lvl="0" marL="0" rtl="0" algn="ctr">
                        <a:spcBef>
                          <a:spcPts val="0"/>
                        </a:spcBef>
                        <a:spcAft>
                          <a:spcPts val="0"/>
                        </a:spcAft>
                        <a:buNone/>
                      </a:pPr>
                      <a:r>
                        <a:rPr lang="en-GB"/>
                        <a:t>0.01</a:t>
                      </a:r>
                      <a:endParaRPr/>
                    </a:p>
                  </a:txBody>
                  <a:tcPr marT="91425" marB="91425" marR="91425" marL="91425"/>
                </a:tc>
                <a:tc>
                  <a:txBody>
                    <a:bodyPr>
                      <a:noAutofit/>
                    </a:bodyPr>
                    <a:lstStyle/>
                    <a:p>
                      <a:pPr indent="0" lvl="0" marL="0" rtl="0" algn="ctr">
                        <a:spcBef>
                          <a:spcPts val="0"/>
                        </a:spcBef>
                        <a:spcAft>
                          <a:spcPts val="0"/>
                        </a:spcAft>
                        <a:buNone/>
                      </a:pPr>
                      <a:r>
                        <a:rPr lang="en-GB"/>
                        <a:t>47.12</a:t>
                      </a:r>
                      <a:endParaRPr/>
                    </a:p>
                  </a:txBody>
                  <a:tcPr marT="91425" marB="91425" marR="91425" marL="91425"/>
                </a:tc>
                <a:tc>
                  <a:txBody>
                    <a:bodyPr>
                      <a:noAutofit/>
                    </a:bodyPr>
                    <a:lstStyle/>
                    <a:p>
                      <a:pPr indent="0" lvl="0" marL="0" rtl="0" algn="ctr">
                        <a:spcBef>
                          <a:spcPts val="0"/>
                        </a:spcBef>
                        <a:spcAft>
                          <a:spcPts val="0"/>
                        </a:spcAft>
                        <a:buNone/>
                      </a:pPr>
                      <a:r>
                        <a:rPr lang="en-GB"/>
                        <a:t>0.87</a:t>
                      </a:r>
                      <a:endParaRPr/>
                    </a:p>
                  </a:txBody>
                  <a:tcPr marT="91425" marB="91425" marR="91425" marL="91425"/>
                </a:tc>
              </a:tr>
              <a:tr h="550100">
                <a:tc>
                  <a:txBody>
                    <a:bodyPr>
                      <a:noAutofit/>
                    </a:bodyPr>
                    <a:lstStyle/>
                    <a:p>
                      <a:pPr indent="0" lvl="0" marL="0" rtl="0" algn="ctr">
                        <a:spcBef>
                          <a:spcPts val="0"/>
                        </a:spcBef>
                        <a:spcAft>
                          <a:spcPts val="0"/>
                        </a:spcAft>
                        <a:buNone/>
                      </a:pPr>
                      <a:r>
                        <a:rPr lang="en-GB"/>
                        <a:t>0</a:t>
                      </a:r>
                      <a:endParaRPr/>
                    </a:p>
                  </a:txBody>
                  <a:tcPr marT="91425" marB="91425" marR="91425" marL="91425"/>
                </a:tc>
                <a:tc>
                  <a:txBody>
                    <a:bodyPr>
                      <a:noAutofit/>
                    </a:bodyPr>
                    <a:lstStyle/>
                    <a:p>
                      <a:pPr indent="0" lvl="0" marL="0" rtl="0" algn="ctr">
                        <a:spcBef>
                          <a:spcPts val="0"/>
                        </a:spcBef>
                        <a:spcAft>
                          <a:spcPts val="0"/>
                        </a:spcAft>
                        <a:buNone/>
                      </a:pPr>
                      <a:r>
                        <a:rPr lang="en-GB"/>
                        <a:t>132.25</a:t>
                      </a:r>
                      <a:endParaRPr/>
                    </a:p>
                  </a:txBody>
                  <a:tcPr marT="91425" marB="91425" marR="91425" marL="91425"/>
                </a:tc>
                <a:tc>
                  <a:txBody>
                    <a:bodyPr>
                      <a:noAutofit/>
                    </a:bodyPr>
                    <a:lstStyle/>
                    <a:p>
                      <a:pPr indent="0" lvl="0" marL="0" rtl="0" algn="ctr">
                        <a:spcBef>
                          <a:spcPts val="0"/>
                        </a:spcBef>
                        <a:spcAft>
                          <a:spcPts val="0"/>
                        </a:spcAft>
                        <a:buNone/>
                      </a:pPr>
                      <a:r>
                        <a:rPr lang="en-GB"/>
                        <a:t>0.99</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idx="1" type="body"/>
          </p:nvPr>
        </p:nvSpPr>
        <p:spPr>
          <a:xfrm>
            <a:off x="311700" y="1152475"/>
            <a:ext cx="8520600" cy="391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Both curves tend to zero as the error probability increases to 1</a:t>
            </a:r>
            <a:endParaRPr/>
          </a:p>
        </p:txBody>
      </p:sp>
      <p:pic>
        <p:nvPicPr>
          <p:cNvPr id="151" name="Google Shape;151;p27" title="Chart"/>
          <p:cNvPicPr preferRelativeResize="0"/>
          <p:nvPr/>
        </p:nvPicPr>
        <p:blipFill>
          <a:blip r:embed="rId3">
            <a:alphaModFix/>
          </a:blip>
          <a:stretch>
            <a:fillRect/>
          </a:stretch>
        </p:blipFill>
        <p:spPr>
          <a:xfrm>
            <a:off x="311699" y="1639925"/>
            <a:ext cx="4491024" cy="3314700"/>
          </a:xfrm>
          <a:prstGeom prst="rect">
            <a:avLst/>
          </a:prstGeom>
          <a:noFill/>
          <a:ln>
            <a:noFill/>
          </a:ln>
        </p:spPr>
      </p:pic>
      <p:pic>
        <p:nvPicPr>
          <p:cNvPr id="152" name="Google Shape;152;p27" title="Chart"/>
          <p:cNvPicPr preferRelativeResize="0"/>
          <p:nvPr/>
        </p:nvPicPr>
        <p:blipFill>
          <a:blip r:embed="rId4">
            <a:alphaModFix/>
          </a:blip>
          <a:stretch>
            <a:fillRect/>
          </a:stretch>
        </p:blipFill>
        <p:spPr>
          <a:xfrm>
            <a:off x="4643000" y="1643500"/>
            <a:ext cx="4189299" cy="3307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205775" y="18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Conclusions:</a:t>
            </a:r>
            <a:endParaRPr/>
          </a:p>
        </p:txBody>
      </p:sp>
      <p:sp>
        <p:nvSpPr>
          <p:cNvPr id="158" name="Google Shape;158;p28"/>
          <p:cNvSpPr txBox="1"/>
          <p:nvPr>
            <p:ph idx="1" type="body"/>
          </p:nvPr>
        </p:nvSpPr>
        <p:spPr>
          <a:xfrm>
            <a:off x="311700" y="699950"/>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As we increase the packet drop probability, the number of packets reaching the receiver decreases due to which the throughput decreases. Also, the ratio number of packets received to the total number of packets sent and resent decreases. The ratio is proportional to the efficiency of Go-BackN algorithm.</a:t>
            </a:r>
            <a:endParaRPr sz="1600"/>
          </a:p>
          <a:p>
            <a:pPr indent="-330200" lvl="0" marL="457200" rtl="0" algn="l">
              <a:spcBef>
                <a:spcPts val="0"/>
              </a:spcBef>
              <a:spcAft>
                <a:spcPts val="0"/>
              </a:spcAft>
              <a:buSzPts val="1600"/>
              <a:buChar char="●"/>
            </a:pPr>
            <a:r>
              <a:rPr lang="en-GB" sz="1600"/>
              <a:t>For error free packet transmission, almost all the packets sent are received by the receiver within the timeout window and almost zero packets need to be resent.</a:t>
            </a:r>
            <a:endParaRPr sz="1600"/>
          </a:p>
          <a:p>
            <a:pPr indent="-330200" lvl="0" marL="457200" rtl="0" algn="l">
              <a:spcBef>
                <a:spcPts val="0"/>
              </a:spcBef>
              <a:spcAft>
                <a:spcPts val="0"/>
              </a:spcAft>
              <a:buSzPts val="1600"/>
              <a:buChar char="●"/>
            </a:pPr>
            <a:r>
              <a:rPr lang="en-GB" sz="1600"/>
              <a:t>For packet drop probability 0.01, transmit window size 9 gave best performance in terms of throughput.</a:t>
            </a:r>
            <a:endParaRPr sz="1600"/>
          </a:p>
          <a:p>
            <a:pPr indent="-330200" lvl="0" marL="457200" rtl="0" algn="l">
              <a:spcBef>
                <a:spcPts val="0"/>
              </a:spcBef>
              <a:spcAft>
                <a:spcPts val="0"/>
              </a:spcAft>
              <a:buSzPts val="1600"/>
              <a:buChar char="●"/>
            </a:pPr>
            <a:r>
              <a:rPr lang="en-GB" sz="1600"/>
              <a:t>The number of packets needed to be re-sent increases with increasing drop probability as even a single packet drop leads to resending of whole window packets.</a:t>
            </a:r>
            <a:endParaRPr sz="1600"/>
          </a:p>
          <a:p>
            <a:pPr indent="-330200" lvl="0" marL="457200" rtl="0" algn="l">
              <a:spcBef>
                <a:spcPts val="0"/>
              </a:spcBef>
              <a:spcAft>
                <a:spcPts val="0"/>
              </a:spcAft>
              <a:buSzPts val="1600"/>
              <a:buChar char="●"/>
            </a:pPr>
            <a:r>
              <a:rPr lang="en-GB" sz="1600"/>
              <a:t>With increasing packet drop probability, the end-to-end delay increases because more number of packets need to be resent.</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80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we have done?</a:t>
            </a:r>
            <a:endParaRPr/>
          </a:p>
          <a:p>
            <a:pPr indent="0" lvl="0" marL="0" rtl="0" algn="l">
              <a:spcBef>
                <a:spcPts val="0"/>
              </a:spcBef>
              <a:spcAft>
                <a:spcPts val="0"/>
              </a:spcAft>
              <a:buNone/>
            </a:pPr>
            <a:r>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We implemented Go Back N protocol which is a sliding window protocol. The protocol facilitates sending and receiving of data between two hosts H1 and H2 where both hosts act as senders and receivers of data and ack frames.</a:t>
            </a:r>
            <a:endParaRPr/>
          </a:p>
          <a:p>
            <a:pPr indent="-342900" lvl="0" marL="457200" rtl="0" algn="l">
              <a:spcBef>
                <a:spcPts val="0"/>
              </a:spcBef>
              <a:spcAft>
                <a:spcPts val="0"/>
              </a:spcAft>
              <a:buSzPts val="1800"/>
              <a:buChar char="●"/>
            </a:pPr>
            <a:r>
              <a:rPr lang="en-GB"/>
              <a:t>The working of protocol was analyzed with varying parameters such as packet drop probability, ack drop probability, transmit window size and timeout window etc.</a:t>
            </a:r>
            <a:endParaRPr/>
          </a:p>
          <a:p>
            <a:pPr indent="-342900" lvl="0" marL="457200" rtl="0" algn="l">
              <a:spcBef>
                <a:spcPts val="0"/>
              </a:spcBef>
              <a:spcAft>
                <a:spcPts val="0"/>
              </a:spcAft>
              <a:buSzPts val="1800"/>
              <a:buChar char="●"/>
            </a:pPr>
            <a:r>
              <a:rPr lang="en-GB"/>
              <a:t>Packet and ack frames were created as per the specifications provided in the assignment problem statement to emulate what happens in real life.</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we implemented the algorithm:</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We used socket programming to simulate sending and receiving of data and ack frames between two hosts, H1 and H2. Two sockets corresponding to the two hosts were created and were bounded to the two addresses (ip, port).</a:t>
            </a:r>
            <a:endParaRPr/>
          </a:p>
          <a:p>
            <a:pPr indent="-342900" lvl="0" marL="457200" rtl="0" algn="l">
              <a:spcBef>
                <a:spcPts val="0"/>
              </a:spcBef>
              <a:spcAft>
                <a:spcPts val="0"/>
              </a:spcAft>
              <a:buSzPts val="1800"/>
              <a:buChar char="●"/>
            </a:pPr>
            <a:r>
              <a:rPr lang="en-GB"/>
              <a:t>Two threads were created, the first thread being the sender thread and the second thread was the receiver thread.</a:t>
            </a:r>
            <a:endParaRPr/>
          </a:p>
          <a:p>
            <a:pPr indent="-342900" lvl="0" marL="457200" rtl="0" algn="l">
              <a:spcBef>
                <a:spcPts val="0"/>
              </a:spcBef>
              <a:spcAft>
                <a:spcPts val="0"/>
              </a:spcAft>
              <a:buSzPts val="1800"/>
              <a:buChar char="●"/>
            </a:pPr>
            <a:r>
              <a:rPr lang="en-GB"/>
              <a:t>An event named “resend_packets” which when triggered results in the sender thread re-sending the packets buffered in a queue held by the sender thread. This event is triggered whenever there is a timeout in receiving an ack for a packet sent by the sender thread. After re-sending the packets, the event is cleared and the algorithm generates new packets to send.</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How we implemented the algorithm(contd.):</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The “should_dro</a:t>
            </a:r>
            <a:r>
              <a:rPr lang="en-GB"/>
              <a:t>p” function simulates the error probabilities mentioned for packets and acks</a:t>
            </a:r>
            <a:r>
              <a:rPr lang="en-GB"/>
              <a:t>. A random number between 0 and 1 is generated and if the random number is less than threshold, the corresponding packet is dropped.</a:t>
            </a:r>
            <a:endParaRPr/>
          </a:p>
          <a:p>
            <a:pPr indent="-342900" lvl="0" marL="457200" rtl="0" algn="l">
              <a:spcBef>
                <a:spcPts val="0"/>
              </a:spcBef>
              <a:spcAft>
                <a:spcPts val="0"/>
              </a:spcAft>
              <a:buSzPts val="1800"/>
              <a:buChar char="●"/>
            </a:pPr>
            <a:r>
              <a:rPr lang="en-GB"/>
              <a:t>The packets are sent as datagrams i.e. UDP packets. </a:t>
            </a:r>
            <a:endParaRPr/>
          </a:p>
          <a:p>
            <a:pPr indent="-342900" lvl="0" marL="457200" rtl="0" algn="l">
              <a:spcBef>
                <a:spcPts val="0"/>
              </a:spcBef>
              <a:spcAft>
                <a:spcPts val="0"/>
              </a:spcAft>
              <a:buSzPts val="1800"/>
              <a:buChar char="●"/>
            </a:pPr>
            <a:r>
              <a:rPr lang="en-GB"/>
              <a:t>The packets are successfully received only if their sequence numbers are equal to “frame_expected”. In the other case, packet is simply discarded. Acks are considered cumulative and processed as such.</a:t>
            </a:r>
            <a:endParaRPr/>
          </a:p>
          <a:p>
            <a:pPr indent="-342900" lvl="0" marL="457200" rtl="0" algn="l">
              <a:spcBef>
                <a:spcPts val="0"/>
              </a:spcBef>
              <a:spcAft>
                <a:spcPts val="0"/>
              </a:spcAft>
              <a:buSzPts val="1800"/>
              <a:buChar char="●"/>
            </a:pPr>
            <a:r>
              <a:rPr lang="en-GB"/>
              <a:t>The data and ack frames need to be pickled before sending them because they can only be sent in a stringified format. They are unpickled at the receiver ends.</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91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Simulation Log (No packet and Ack drop)</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1" name="Google Shape;81;p17"/>
          <p:cNvPicPr preferRelativeResize="0"/>
          <p:nvPr/>
        </p:nvPicPr>
        <p:blipFill>
          <a:blip r:embed="rId3">
            <a:alphaModFix/>
          </a:blip>
          <a:stretch>
            <a:fillRect/>
          </a:stretch>
        </p:blipFill>
        <p:spPr>
          <a:xfrm>
            <a:off x="311700" y="664625"/>
            <a:ext cx="8520600" cy="4102226"/>
          </a:xfrm>
          <a:prstGeom prst="rect">
            <a:avLst/>
          </a:prstGeom>
          <a:noFill/>
          <a:ln>
            <a:noFill/>
          </a:ln>
        </p:spPr>
      </p:pic>
      <p:sp>
        <p:nvSpPr>
          <p:cNvPr id="82" name="Google Shape;82;p17"/>
          <p:cNvSpPr txBox="1"/>
          <p:nvPr/>
        </p:nvSpPr>
        <p:spPr>
          <a:xfrm>
            <a:off x="1777300" y="4766850"/>
            <a:ext cx="67794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Complete log in the file - host1_without_error.log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91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Simulation Log (Packet drop and ack drop)</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9" name="Google Shape;89;p18"/>
          <p:cNvSpPr txBox="1"/>
          <p:nvPr/>
        </p:nvSpPr>
        <p:spPr>
          <a:xfrm>
            <a:off x="1777300" y="4766850"/>
            <a:ext cx="67794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Complete log in the file - host1.log</a:t>
            </a:r>
            <a:endParaRPr/>
          </a:p>
        </p:txBody>
      </p:sp>
      <p:pic>
        <p:nvPicPr>
          <p:cNvPr id="90" name="Google Shape;90;p18"/>
          <p:cNvPicPr preferRelativeResize="0"/>
          <p:nvPr/>
        </p:nvPicPr>
        <p:blipFill>
          <a:blip r:embed="rId3">
            <a:alphaModFix/>
          </a:blip>
          <a:stretch>
            <a:fillRect/>
          </a:stretch>
        </p:blipFill>
        <p:spPr>
          <a:xfrm>
            <a:off x="39475" y="935350"/>
            <a:ext cx="9065049" cy="369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221400"/>
            <a:ext cx="8520600" cy="11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Summary of the experiments:</a:t>
            </a:r>
            <a:endParaRPr/>
          </a:p>
          <a:p>
            <a:pPr indent="-342900" lvl="0" marL="457200" rtl="0" algn="l">
              <a:spcBef>
                <a:spcPts val="0"/>
              </a:spcBef>
              <a:spcAft>
                <a:spcPts val="0"/>
              </a:spcAft>
              <a:buSzPts val="1800"/>
              <a:buAutoNum type="arabicPeriod"/>
            </a:pPr>
            <a:r>
              <a:rPr lang="en-GB" sz="1800"/>
              <a:t>Packet drop probability - 0.1</a:t>
            </a:r>
            <a:endParaRPr sz="1800"/>
          </a:p>
        </p:txBody>
      </p:sp>
      <p:sp>
        <p:nvSpPr>
          <p:cNvPr id="96" name="Google Shape;96;p19"/>
          <p:cNvSpPr txBox="1"/>
          <p:nvPr>
            <p:ph idx="1" type="body"/>
          </p:nvPr>
        </p:nvSpPr>
        <p:spPr>
          <a:xfrm>
            <a:off x="53650" y="29768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7" name="Google Shape;97;p19"/>
          <p:cNvPicPr preferRelativeResize="0"/>
          <p:nvPr/>
        </p:nvPicPr>
        <p:blipFill>
          <a:blip r:embed="rId3">
            <a:alphaModFix/>
          </a:blip>
          <a:stretch>
            <a:fillRect/>
          </a:stretch>
        </p:blipFill>
        <p:spPr>
          <a:xfrm>
            <a:off x="311700" y="1206000"/>
            <a:ext cx="8262549" cy="3492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221400"/>
            <a:ext cx="8520600" cy="11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Summary of the experiments (contd):</a:t>
            </a:r>
            <a:endParaRPr/>
          </a:p>
          <a:p>
            <a:pPr indent="0" lvl="0" marL="0" rtl="0" algn="l">
              <a:spcBef>
                <a:spcPts val="0"/>
              </a:spcBef>
              <a:spcAft>
                <a:spcPts val="0"/>
              </a:spcAft>
              <a:buNone/>
            </a:pPr>
            <a:r>
              <a:rPr lang="en-GB" sz="1800"/>
              <a:t>2. </a:t>
            </a:r>
            <a:r>
              <a:rPr lang="en-GB" sz="1800"/>
              <a:t>Packet drop probability - 0.01</a:t>
            </a:r>
            <a:endParaRPr sz="1800"/>
          </a:p>
        </p:txBody>
      </p:sp>
      <p:sp>
        <p:nvSpPr>
          <p:cNvPr id="103" name="Google Shape;103;p20"/>
          <p:cNvSpPr txBox="1"/>
          <p:nvPr>
            <p:ph idx="1" type="body"/>
          </p:nvPr>
        </p:nvSpPr>
        <p:spPr>
          <a:xfrm>
            <a:off x="53650" y="29768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4" name="Google Shape;104;p20"/>
          <p:cNvPicPr preferRelativeResize="0"/>
          <p:nvPr/>
        </p:nvPicPr>
        <p:blipFill>
          <a:blip r:embed="rId3">
            <a:alphaModFix/>
          </a:blip>
          <a:stretch>
            <a:fillRect/>
          </a:stretch>
        </p:blipFill>
        <p:spPr>
          <a:xfrm>
            <a:off x="311700" y="1388875"/>
            <a:ext cx="8421650" cy="3166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221400"/>
            <a:ext cx="8520600" cy="11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Summary of the experiments(contd.):</a:t>
            </a:r>
            <a:endParaRPr/>
          </a:p>
          <a:p>
            <a:pPr indent="0" lvl="0" marL="0" rtl="0" algn="l">
              <a:spcBef>
                <a:spcPts val="0"/>
              </a:spcBef>
              <a:spcAft>
                <a:spcPts val="0"/>
              </a:spcAft>
              <a:buNone/>
            </a:pPr>
            <a:r>
              <a:rPr lang="en-GB" sz="1800"/>
              <a:t>3. </a:t>
            </a:r>
            <a:r>
              <a:rPr lang="en-GB" sz="1800"/>
              <a:t>Packet drop probability - 0.05</a:t>
            </a:r>
            <a:endParaRPr sz="1800"/>
          </a:p>
        </p:txBody>
      </p:sp>
      <p:sp>
        <p:nvSpPr>
          <p:cNvPr id="110" name="Google Shape;110;p21"/>
          <p:cNvSpPr txBox="1"/>
          <p:nvPr>
            <p:ph idx="1" type="body"/>
          </p:nvPr>
        </p:nvSpPr>
        <p:spPr>
          <a:xfrm>
            <a:off x="53650" y="29768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1" name="Google Shape;111;p21"/>
          <p:cNvPicPr preferRelativeResize="0"/>
          <p:nvPr/>
        </p:nvPicPr>
        <p:blipFill>
          <a:blip r:embed="rId3">
            <a:alphaModFix/>
          </a:blip>
          <a:stretch>
            <a:fillRect/>
          </a:stretch>
        </p:blipFill>
        <p:spPr>
          <a:xfrm>
            <a:off x="376650" y="1059275"/>
            <a:ext cx="8520600" cy="3719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