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3"/>
    <p:sldMasterId id="2147483653" r:id="rId4"/>
    <p:sldMasterId id="2147483654" r:id="rId5"/>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Noto Sans Symbols"/>
      <p:regular r:id="rId19"/>
      <p:bold r:id="rId20"/>
    </p:embeddedFont>
    <p:embeddedFont>
      <p:font typeface="Syncopate"/>
      <p:regular r:id="rId21"/>
      <p:bold r:id="rId22"/>
    </p:embeddedFont>
    <p:embeddedFont>
      <p:font typeface="Archiv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otoSansSymbols-bold.fntdata"/><Relationship Id="rId22" Type="http://schemas.openxmlformats.org/officeDocument/2006/relationships/font" Target="fonts/Syncopate-bold.fntdata"/><Relationship Id="rId21" Type="http://schemas.openxmlformats.org/officeDocument/2006/relationships/font" Target="fonts/Syncopate-regular.fntdata"/><Relationship Id="rId24" Type="http://schemas.openxmlformats.org/officeDocument/2006/relationships/font" Target="fonts/Archivo-bold.fntdata"/><Relationship Id="rId23" Type="http://schemas.openxmlformats.org/officeDocument/2006/relationships/font" Target="fonts/Archiv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font" Target="fonts/Archivo-boldItalic.fntdata"/><Relationship Id="rId25" Type="http://schemas.openxmlformats.org/officeDocument/2006/relationships/font" Target="fonts/Archivo-italic.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NotoSansSymbols-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3f56a703e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33f56a703ec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b3f3bc3b29065c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b3f3bc3b29065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b958ec2464bf79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b958ec2464bf7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b958ec2464bf79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b958ec2464bf7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3f56a703e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33f56a703ec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76" name="Shape 76"/>
        <p:cNvGrpSpPr/>
        <p:nvPr/>
      </p:nvGrpSpPr>
      <p:grpSpPr>
        <a:xfrm>
          <a:off x="0" y="0"/>
          <a:ext cx="0" cy="0"/>
          <a:chOff x="0" y="0"/>
          <a:chExt cx="0" cy="0"/>
        </a:xfrm>
      </p:grpSpPr>
      <p:sp>
        <p:nvSpPr>
          <p:cNvPr id="77" name="Google Shape;77;p2"/>
          <p:cNvSpPr txBox="1"/>
          <p:nvPr>
            <p:ph type="title"/>
          </p:nvPr>
        </p:nvSpPr>
        <p:spPr>
          <a:xfrm>
            <a:off x="2347920" y="707760"/>
            <a:ext cx="4447800" cy="1225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ype="blank">
  <p:cSld name="BLANK">
    <p:spTree>
      <p:nvGrpSpPr>
        <p:cNvPr id="97" name="Shape 9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blank">
  <p:cSld name="BLANK">
    <p:spTree>
      <p:nvGrpSpPr>
        <p:cNvPr id="129" name="Shape 12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type="blank">
  <p:cSld name="BLANK">
    <p:spTree>
      <p:nvGrpSpPr>
        <p:cNvPr id="180" name="Shape 18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 Id="rId3"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3640" cy="5143320"/>
          </a:xfrm>
          <a:prstGeom prst="rect">
            <a:avLst/>
          </a:prstGeom>
          <a:noFill/>
          <a:ln>
            <a:noFill/>
          </a:ln>
        </p:spPr>
      </p:pic>
      <p:sp>
        <p:nvSpPr>
          <p:cNvPr id="7" name="Google Shape;7;p1"/>
          <p:cNvSpPr txBox="1"/>
          <p:nvPr>
            <p:ph type="title"/>
          </p:nvPr>
        </p:nvSpPr>
        <p:spPr>
          <a:xfrm>
            <a:off x="2003760" y="1668240"/>
            <a:ext cx="5119920" cy="14425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8" name="Google Shape;8;p1"/>
          <p:cNvGrpSpPr/>
          <p:nvPr/>
        </p:nvGrpSpPr>
        <p:grpSpPr>
          <a:xfrm>
            <a:off x="363600" y="272880"/>
            <a:ext cx="8416080" cy="4597200"/>
            <a:chOff x="363600" y="272880"/>
            <a:chExt cx="8416080" cy="4597200"/>
          </a:xfrm>
        </p:grpSpPr>
        <p:pic>
          <p:nvPicPr>
            <p:cNvPr id="9" name="Google Shape;9;p1"/>
            <p:cNvPicPr preferRelativeResize="0"/>
            <p:nvPr/>
          </p:nvPicPr>
          <p:blipFill rotWithShape="1">
            <a:blip r:embed="rId2">
              <a:alphaModFix/>
            </a:blip>
            <a:srcRect b="0" l="0" r="0" t="0"/>
            <a:stretch/>
          </p:blipFill>
          <p:spPr>
            <a:xfrm>
              <a:off x="363600" y="4551840"/>
              <a:ext cx="2007000" cy="318240"/>
            </a:xfrm>
            <a:prstGeom prst="rect">
              <a:avLst/>
            </a:prstGeom>
            <a:noFill/>
            <a:ln>
              <a:noFill/>
            </a:ln>
          </p:spPr>
        </p:pic>
        <p:pic>
          <p:nvPicPr>
            <p:cNvPr id="10" name="Google Shape;10;p1"/>
            <p:cNvPicPr preferRelativeResize="0"/>
            <p:nvPr/>
          </p:nvPicPr>
          <p:blipFill rotWithShape="1">
            <a:blip r:embed="rId2">
              <a:alphaModFix/>
            </a:blip>
            <a:srcRect b="0" l="0" r="0" t="0"/>
            <a:stretch/>
          </p:blipFill>
          <p:spPr>
            <a:xfrm>
              <a:off x="6772680" y="272880"/>
              <a:ext cx="2007000" cy="318240"/>
            </a:xfrm>
            <a:prstGeom prst="rect">
              <a:avLst/>
            </a:prstGeom>
            <a:noFill/>
            <a:ln>
              <a:noFill/>
            </a:ln>
          </p:spPr>
        </p:pic>
      </p:grpSp>
      <p:grpSp>
        <p:nvGrpSpPr>
          <p:cNvPr id="11" name="Google Shape;11;p1"/>
          <p:cNvGrpSpPr/>
          <p:nvPr/>
        </p:nvGrpSpPr>
        <p:grpSpPr>
          <a:xfrm>
            <a:off x="795960" y="186120"/>
            <a:ext cx="8026920" cy="4708080"/>
            <a:chOff x="795960" y="186120"/>
            <a:chExt cx="8026920" cy="4708080"/>
          </a:xfrm>
        </p:grpSpPr>
        <p:sp>
          <p:nvSpPr>
            <p:cNvPr id="12" name="Google Shape;12;p1"/>
            <p:cNvSpPr/>
            <p:nvPr/>
          </p:nvSpPr>
          <p:spPr>
            <a:xfrm>
              <a:off x="795960" y="288072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 name="Google Shape;13;p1"/>
            <p:cNvSpPr/>
            <p:nvPr/>
          </p:nvSpPr>
          <p:spPr>
            <a:xfrm>
              <a:off x="8745480" y="112500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 name="Google Shape;14;p1"/>
            <p:cNvSpPr/>
            <p:nvPr/>
          </p:nvSpPr>
          <p:spPr>
            <a:xfrm>
              <a:off x="3991680" y="48168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 name="Google Shape;15;p1"/>
            <p:cNvSpPr/>
            <p:nvPr/>
          </p:nvSpPr>
          <p:spPr>
            <a:xfrm>
              <a:off x="3991680" y="18612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6" name="Google Shape;16;p1"/>
          <p:cNvGrpSpPr/>
          <p:nvPr/>
        </p:nvGrpSpPr>
        <p:grpSpPr>
          <a:xfrm>
            <a:off x="5211360" y="2075760"/>
            <a:ext cx="4252680" cy="3328560"/>
            <a:chOff x="5211360" y="2075760"/>
            <a:chExt cx="4252680" cy="3328560"/>
          </a:xfrm>
        </p:grpSpPr>
        <p:grpSp>
          <p:nvGrpSpPr>
            <p:cNvPr id="17" name="Google Shape;17;p1"/>
            <p:cNvGrpSpPr/>
            <p:nvPr/>
          </p:nvGrpSpPr>
          <p:grpSpPr>
            <a:xfrm>
              <a:off x="8487720" y="4095720"/>
              <a:ext cx="437760" cy="938520"/>
              <a:chOff x="8487720" y="4095720"/>
              <a:chExt cx="437760" cy="938520"/>
            </a:xfrm>
          </p:grpSpPr>
          <p:sp>
            <p:nvSpPr>
              <p:cNvPr id="18" name="Google Shape;18;p1"/>
              <p:cNvSpPr/>
              <p:nvPr/>
            </p:nvSpPr>
            <p:spPr>
              <a:xfrm rot="10800000">
                <a:off x="883188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 name="Google Shape;19;p1"/>
              <p:cNvSpPr/>
              <p:nvPr/>
            </p:nvSpPr>
            <p:spPr>
              <a:xfrm rot="10800000">
                <a:off x="883188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 name="Google Shape;20;p1"/>
              <p:cNvSpPr/>
              <p:nvPr/>
            </p:nvSpPr>
            <p:spPr>
              <a:xfrm rot="10800000">
                <a:off x="883188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 name="Google Shape;21;p1"/>
              <p:cNvSpPr/>
              <p:nvPr/>
            </p:nvSpPr>
            <p:spPr>
              <a:xfrm rot="10800000">
                <a:off x="8831880" y="4433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 name="Google Shape;22;p1"/>
              <p:cNvSpPr/>
              <p:nvPr/>
            </p:nvSpPr>
            <p:spPr>
              <a:xfrm rot="10800000">
                <a:off x="8831880" y="42649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 name="Google Shape;23;p1"/>
              <p:cNvSpPr/>
              <p:nvPr/>
            </p:nvSpPr>
            <p:spPr>
              <a:xfrm rot="10800000">
                <a:off x="8831880" y="40957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 name="Google Shape;24;p1"/>
              <p:cNvSpPr/>
              <p:nvPr/>
            </p:nvSpPr>
            <p:spPr>
              <a:xfrm rot="10800000">
                <a:off x="865728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 name="Google Shape;25;p1"/>
              <p:cNvSpPr/>
              <p:nvPr/>
            </p:nvSpPr>
            <p:spPr>
              <a:xfrm rot="10800000">
                <a:off x="865728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 name="Google Shape;26;p1"/>
              <p:cNvSpPr/>
              <p:nvPr/>
            </p:nvSpPr>
            <p:spPr>
              <a:xfrm rot="10800000">
                <a:off x="865728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 name="Google Shape;27;p1"/>
              <p:cNvSpPr/>
              <p:nvPr/>
            </p:nvSpPr>
            <p:spPr>
              <a:xfrm rot="10800000">
                <a:off x="848772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8" name="Google Shape;28;p1"/>
              <p:cNvSpPr/>
              <p:nvPr/>
            </p:nvSpPr>
            <p:spPr>
              <a:xfrm rot="10800000">
                <a:off x="848772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29" name="Google Shape;29;p1"/>
            <p:cNvSpPr/>
            <p:nvPr/>
          </p:nvSpPr>
          <p:spPr>
            <a:xfrm rot="10800000">
              <a:off x="8379360" y="23400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30" name="Google Shape;30;p1"/>
            <p:cNvGrpSpPr/>
            <p:nvPr/>
          </p:nvGrpSpPr>
          <p:grpSpPr>
            <a:xfrm>
              <a:off x="5211360" y="2075760"/>
              <a:ext cx="4252680" cy="3328560"/>
              <a:chOff x="5211360" y="2075760"/>
              <a:chExt cx="4252680" cy="3328560"/>
            </a:xfrm>
          </p:grpSpPr>
          <p:sp>
            <p:nvSpPr>
              <p:cNvPr id="31" name="Google Shape;31;p1"/>
              <p:cNvSpPr/>
              <p:nvPr/>
            </p:nvSpPr>
            <p:spPr>
              <a:xfrm rot="10800000">
                <a:off x="5211360" y="2075760"/>
                <a:ext cx="4057200" cy="322236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2" name="Google Shape;32;p1"/>
              <p:cNvSpPr/>
              <p:nvPr/>
            </p:nvSpPr>
            <p:spPr>
              <a:xfrm rot="10800000">
                <a:off x="6175080" y="231300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3" name="Google Shape;33;p1"/>
              <p:cNvSpPr/>
              <p:nvPr/>
            </p:nvSpPr>
            <p:spPr>
              <a:xfrm rot="10800000">
                <a:off x="7382520" y="390168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cxnSp>
            <p:nvCxnSpPr>
              <p:cNvPr id="34" name="Google Shape;34;p1"/>
              <p:cNvCxnSpPr/>
              <p:nvPr/>
            </p:nvCxnSpPr>
            <p:spPr>
              <a:xfrm flipH="1" rot="10800000">
                <a:off x="7458840" y="3346200"/>
                <a:ext cx="2005200" cy="2004840"/>
              </a:xfrm>
              <a:prstGeom prst="straightConnector1">
                <a:avLst/>
              </a:prstGeom>
              <a:noFill/>
              <a:ln cap="flat" cmpd="sng" w="19050">
                <a:solidFill>
                  <a:srgbClr val="FFFFFF"/>
                </a:solidFill>
                <a:prstDash val="solid"/>
                <a:round/>
                <a:headEnd len="sm" w="sm" type="none"/>
                <a:tailEnd len="sm" w="sm" type="none"/>
              </a:ln>
            </p:spPr>
          </p:cxnSp>
          <p:grpSp>
            <p:nvGrpSpPr>
              <p:cNvPr id="35" name="Google Shape;35;p1"/>
              <p:cNvGrpSpPr/>
              <p:nvPr/>
            </p:nvGrpSpPr>
            <p:grpSpPr>
              <a:xfrm>
                <a:off x="6207480" y="2556000"/>
                <a:ext cx="2953440" cy="2742120"/>
                <a:chOff x="6207480" y="2556000"/>
                <a:chExt cx="2953440" cy="2742120"/>
              </a:xfrm>
            </p:grpSpPr>
            <p:sp>
              <p:nvSpPr>
                <p:cNvPr id="36" name="Google Shape;36;p1"/>
                <p:cNvSpPr/>
                <p:nvPr/>
              </p:nvSpPr>
              <p:spPr>
                <a:xfrm rot="10800000">
                  <a:off x="6393240" y="2556000"/>
                  <a:ext cx="2767680" cy="2741760"/>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7" name="Google Shape;37;p1"/>
                <p:cNvSpPr/>
                <p:nvPr/>
              </p:nvSpPr>
              <p:spPr>
                <a:xfrm rot="10800000">
                  <a:off x="6296040" y="2987640"/>
                  <a:ext cx="2336760" cy="2310480"/>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8" name="Google Shape;38;p1"/>
                <p:cNvSpPr/>
                <p:nvPr/>
              </p:nvSpPr>
              <p:spPr>
                <a:xfrm rot="10800000">
                  <a:off x="6207480" y="3220920"/>
                  <a:ext cx="2099880" cy="2077200"/>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39" name="Google Shape;39;p1"/>
              <p:cNvGrpSpPr/>
              <p:nvPr/>
            </p:nvGrpSpPr>
            <p:grpSpPr>
              <a:xfrm>
                <a:off x="5717520" y="2621880"/>
                <a:ext cx="2383200" cy="2130480"/>
                <a:chOff x="5717520" y="2621880"/>
                <a:chExt cx="2383200" cy="2130480"/>
              </a:xfrm>
            </p:grpSpPr>
            <p:sp>
              <p:nvSpPr>
                <p:cNvPr id="40" name="Google Shape;40;p1"/>
                <p:cNvSpPr/>
                <p:nvPr/>
              </p:nvSpPr>
              <p:spPr>
                <a:xfrm rot="10800000">
                  <a:off x="6452640" y="264672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1" name="Google Shape;41;p1"/>
                <p:cNvSpPr/>
                <p:nvPr/>
              </p:nvSpPr>
              <p:spPr>
                <a:xfrm rot="10800000">
                  <a:off x="5796360" y="299052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2" name="Google Shape;42;p1"/>
                <p:cNvSpPr/>
                <p:nvPr/>
              </p:nvSpPr>
              <p:spPr>
                <a:xfrm rot="10800000">
                  <a:off x="6372000" y="41360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3" name="Google Shape;43;p1"/>
                <p:cNvSpPr/>
                <p:nvPr/>
              </p:nvSpPr>
              <p:spPr>
                <a:xfrm rot="10800000">
                  <a:off x="5717520" y="46472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 name="Google Shape;44;p1"/>
                <p:cNvSpPr/>
                <p:nvPr/>
              </p:nvSpPr>
              <p:spPr>
                <a:xfrm rot="10800000">
                  <a:off x="7503480" y="296496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5" name="Google Shape;45;p1"/>
                <p:cNvSpPr/>
                <p:nvPr/>
              </p:nvSpPr>
              <p:spPr>
                <a:xfrm rot="10800000">
                  <a:off x="8048160" y="262188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grpSp>
        <p:nvGrpSpPr>
          <p:cNvPr id="46" name="Google Shape;46;p1"/>
          <p:cNvGrpSpPr/>
          <p:nvPr/>
        </p:nvGrpSpPr>
        <p:grpSpPr>
          <a:xfrm>
            <a:off x="-286920" y="-182160"/>
            <a:ext cx="4251960" cy="3328200"/>
            <a:chOff x="-286920" y="-182160"/>
            <a:chExt cx="4251960" cy="3328200"/>
          </a:xfrm>
        </p:grpSpPr>
        <p:grpSp>
          <p:nvGrpSpPr>
            <p:cNvPr id="47" name="Google Shape;47;p1"/>
            <p:cNvGrpSpPr/>
            <p:nvPr/>
          </p:nvGrpSpPr>
          <p:grpSpPr>
            <a:xfrm>
              <a:off x="250920" y="187560"/>
              <a:ext cx="437760" cy="938520"/>
              <a:chOff x="250920" y="187560"/>
              <a:chExt cx="437760" cy="938520"/>
            </a:xfrm>
          </p:grpSpPr>
          <p:sp>
            <p:nvSpPr>
              <p:cNvPr id="48" name="Google Shape;48;p1"/>
              <p:cNvSpPr/>
              <p:nvPr/>
            </p:nvSpPr>
            <p:spPr>
              <a:xfrm>
                <a:off x="250920" y="1875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9" name="Google Shape;49;p1"/>
              <p:cNvSpPr/>
              <p:nvPr/>
            </p:nvSpPr>
            <p:spPr>
              <a:xfrm>
                <a:off x="250920" y="356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0" name="Google Shape;50;p1"/>
              <p:cNvSpPr/>
              <p:nvPr/>
            </p:nvSpPr>
            <p:spPr>
              <a:xfrm>
                <a:off x="250920" y="5256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1" name="Google Shape;51;p1"/>
              <p:cNvSpPr/>
              <p:nvPr/>
            </p:nvSpPr>
            <p:spPr>
              <a:xfrm>
                <a:off x="250920" y="6944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2" name="Google Shape;52;p1"/>
              <p:cNvSpPr/>
              <p:nvPr/>
            </p:nvSpPr>
            <p:spPr>
              <a:xfrm>
                <a:off x="250920" y="863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3" name="Google Shape;53;p1"/>
              <p:cNvSpPr/>
              <p:nvPr/>
            </p:nvSpPr>
            <p:spPr>
              <a:xfrm>
                <a:off x="250920" y="103248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4" name="Google Shape;54;p1"/>
              <p:cNvSpPr/>
              <p:nvPr/>
            </p:nvSpPr>
            <p:spPr>
              <a:xfrm>
                <a:off x="425520" y="1875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5" name="Google Shape;55;p1"/>
              <p:cNvSpPr/>
              <p:nvPr/>
            </p:nvSpPr>
            <p:spPr>
              <a:xfrm>
                <a:off x="425520" y="356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6" name="Google Shape;56;p1"/>
              <p:cNvSpPr/>
              <p:nvPr/>
            </p:nvSpPr>
            <p:spPr>
              <a:xfrm>
                <a:off x="425520" y="5256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7" name="Google Shape;57;p1"/>
              <p:cNvSpPr/>
              <p:nvPr/>
            </p:nvSpPr>
            <p:spPr>
              <a:xfrm>
                <a:off x="595080" y="1875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8" name="Google Shape;58;p1"/>
              <p:cNvSpPr/>
              <p:nvPr/>
            </p:nvSpPr>
            <p:spPr>
              <a:xfrm>
                <a:off x="595080" y="356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59" name="Google Shape;59;p1"/>
            <p:cNvGrpSpPr/>
            <p:nvPr/>
          </p:nvGrpSpPr>
          <p:grpSpPr>
            <a:xfrm>
              <a:off x="-286920" y="-182160"/>
              <a:ext cx="4251960" cy="3328200"/>
              <a:chOff x="-286920" y="-182160"/>
              <a:chExt cx="4251960" cy="3328200"/>
            </a:xfrm>
          </p:grpSpPr>
          <p:sp>
            <p:nvSpPr>
              <p:cNvPr id="60" name="Google Shape;60;p1"/>
              <p:cNvSpPr/>
              <p:nvPr/>
            </p:nvSpPr>
            <p:spPr>
              <a:xfrm>
                <a:off x="-92160" y="-76320"/>
                <a:ext cx="4057200" cy="322236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1" name="Google Shape;61;p1"/>
              <p:cNvSpPr/>
              <p:nvPr/>
            </p:nvSpPr>
            <p:spPr>
              <a:xfrm>
                <a:off x="-76320" y="-7632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2" name="Google Shape;62;p1"/>
              <p:cNvSpPr/>
              <p:nvPr/>
            </p:nvSpPr>
            <p:spPr>
              <a:xfrm>
                <a:off x="-97920" y="-18216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cxnSp>
            <p:nvCxnSpPr>
              <p:cNvPr id="63" name="Google Shape;63;p1"/>
              <p:cNvCxnSpPr/>
              <p:nvPr/>
            </p:nvCxnSpPr>
            <p:spPr>
              <a:xfrm flipH="1">
                <a:off x="-286920" y="-128880"/>
                <a:ext cx="2004480" cy="2004840"/>
              </a:xfrm>
              <a:prstGeom prst="straightConnector1">
                <a:avLst/>
              </a:prstGeom>
              <a:noFill/>
              <a:ln cap="flat" cmpd="sng" w="19050">
                <a:solidFill>
                  <a:srgbClr val="FFFFFF"/>
                </a:solidFill>
                <a:prstDash val="solid"/>
                <a:round/>
                <a:headEnd len="sm" w="sm" type="none"/>
                <a:tailEnd len="sm" w="sm" type="none"/>
              </a:ln>
            </p:spPr>
          </p:cxnSp>
          <p:grpSp>
            <p:nvGrpSpPr>
              <p:cNvPr id="64" name="Google Shape;64;p1"/>
              <p:cNvGrpSpPr/>
              <p:nvPr/>
            </p:nvGrpSpPr>
            <p:grpSpPr>
              <a:xfrm>
                <a:off x="15480" y="-76320"/>
                <a:ext cx="2953440" cy="2741760"/>
                <a:chOff x="15480" y="-76320"/>
                <a:chExt cx="2953440" cy="2741760"/>
              </a:xfrm>
            </p:grpSpPr>
            <p:sp>
              <p:nvSpPr>
                <p:cNvPr id="65" name="Google Shape;65;p1"/>
                <p:cNvSpPr/>
                <p:nvPr/>
              </p:nvSpPr>
              <p:spPr>
                <a:xfrm>
                  <a:off x="15480" y="-76320"/>
                  <a:ext cx="2767680" cy="2741760"/>
                </a:xfrm>
                <a:custGeom>
                  <a:rect b="b" l="l" r="r" t="t"/>
                  <a:pathLst>
                    <a:path extrusionOk="0" h="2303" w="2325">
                      <a:moveTo>
                        <a:pt x="2325" y="0"/>
                      </a:moveTo>
                      <a:lnTo>
                        <a:pt x="2285" y="0"/>
                      </a:lnTo>
                      <a:lnTo>
                        <a:pt x="0" y="2303"/>
                      </a:lnTo>
                      <a:lnTo>
                        <a:pt x="2325"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6" name="Google Shape;66;p1"/>
                <p:cNvSpPr/>
                <p:nvPr/>
              </p:nvSpPr>
              <p:spPr>
                <a:xfrm>
                  <a:off x="543600" y="-76320"/>
                  <a:ext cx="2336760" cy="2310480"/>
                </a:xfrm>
                <a:custGeom>
                  <a:rect b="b" l="l" r="r" t="t"/>
                  <a:pathLst>
                    <a:path extrusionOk="0" h="1941" w="1963">
                      <a:moveTo>
                        <a:pt x="1963" y="0"/>
                      </a:moveTo>
                      <a:lnTo>
                        <a:pt x="1929" y="0"/>
                      </a:lnTo>
                      <a:lnTo>
                        <a:pt x="0" y="1941"/>
                      </a:lnTo>
                      <a:lnTo>
                        <a:pt x="1963"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7" name="Google Shape;67;p1"/>
                <p:cNvSpPr/>
                <p:nvPr/>
              </p:nvSpPr>
              <p:spPr>
                <a:xfrm>
                  <a:off x="869040" y="-76320"/>
                  <a:ext cx="2099880" cy="2077200"/>
                </a:xfrm>
                <a:custGeom>
                  <a:rect b="b" l="l" r="r" t="t"/>
                  <a:pathLst>
                    <a:path extrusionOk="0" h="1745" w="1764">
                      <a:moveTo>
                        <a:pt x="1764" y="0"/>
                      </a:moveTo>
                      <a:lnTo>
                        <a:pt x="1732" y="0"/>
                      </a:lnTo>
                      <a:lnTo>
                        <a:pt x="0" y="1745"/>
                      </a:lnTo>
                      <a:lnTo>
                        <a:pt x="1764"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68" name="Google Shape;68;p1"/>
              <p:cNvGrpSpPr/>
              <p:nvPr/>
            </p:nvGrpSpPr>
            <p:grpSpPr>
              <a:xfrm>
                <a:off x="1076040" y="469800"/>
                <a:ext cx="2382840" cy="2130120"/>
                <a:chOff x="1076040" y="469800"/>
                <a:chExt cx="2382840" cy="2130120"/>
              </a:xfrm>
            </p:grpSpPr>
            <p:sp>
              <p:nvSpPr>
                <p:cNvPr id="69" name="Google Shape;69;p1"/>
                <p:cNvSpPr/>
                <p:nvPr/>
              </p:nvSpPr>
              <p:spPr>
                <a:xfrm>
                  <a:off x="1100160" y="106092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0" name="Google Shape;70;p1"/>
                <p:cNvSpPr/>
                <p:nvPr/>
              </p:nvSpPr>
              <p:spPr>
                <a:xfrm>
                  <a:off x="1646280" y="54828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1" name="Google Shape;71;p1"/>
                <p:cNvSpPr/>
                <p:nvPr/>
              </p:nvSpPr>
              <p:spPr>
                <a:xfrm>
                  <a:off x="2699640" y="9806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2" name="Google Shape;72;p1"/>
                <p:cNvSpPr/>
                <p:nvPr/>
              </p:nvSpPr>
              <p:spPr>
                <a:xfrm>
                  <a:off x="3353760" y="46980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3" name="Google Shape;73;p1"/>
                <p:cNvSpPr/>
                <p:nvPr/>
              </p:nvSpPr>
              <p:spPr>
                <a:xfrm>
                  <a:off x="1620360" y="220464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4" name="Google Shape;74;p1"/>
                <p:cNvSpPr/>
                <p:nvPr/>
              </p:nvSpPr>
              <p:spPr>
                <a:xfrm>
                  <a:off x="1076040" y="254736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sp>
        <p:nvSpPr>
          <p:cNvPr id="75" name="Google Shape;75;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pic>
        <p:nvPicPr>
          <p:cNvPr id="80" name="Google Shape;80;p3"/>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81" name="Google Shape;81;p3"/>
          <p:cNvSpPr txBox="1"/>
          <p:nvPr>
            <p:ph type="title"/>
          </p:nvPr>
        </p:nvSpPr>
        <p:spPr>
          <a:xfrm>
            <a:off x="1022040" y="1231920"/>
            <a:ext cx="3436920" cy="18097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2" name="Google Shape;82;p3"/>
          <p:cNvSpPr txBox="1"/>
          <p:nvPr>
            <p:ph idx="1" type="body"/>
          </p:nvPr>
        </p:nvSpPr>
        <p:spPr>
          <a:xfrm>
            <a:off x="4847400" y="981360"/>
            <a:ext cx="3274200" cy="3180960"/>
          </a:xfrm>
          <a:prstGeom prst="rect">
            <a:avLst/>
          </a:prstGeom>
          <a:noFill/>
          <a:ln cap="flat" cmpd="sng" w="9525">
            <a:solidFill>
              <a:schemeClr val="dk1"/>
            </a:solidFill>
            <a:prstDash val="solid"/>
            <a:round/>
            <a:headEnd len="sm" w="sm" type="none"/>
            <a:tailEnd len="sm" w="sm" type="none"/>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3" name="Google Shape;83;p3"/>
          <p:cNvSpPr/>
          <p:nvPr/>
        </p:nvSpPr>
        <p:spPr>
          <a:xfrm rot="10800000">
            <a:off x="6104880" y="2682720"/>
            <a:ext cx="3098160" cy="246060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4" name="Google Shape;84;p3"/>
          <p:cNvSpPr/>
          <p:nvPr/>
        </p:nvSpPr>
        <p:spPr>
          <a:xfrm rot="10800000">
            <a:off x="6936480" y="455292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85" name="Google Shape;85;p3"/>
          <p:cNvGrpSpPr/>
          <p:nvPr/>
        </p:nvGrpSpPr>
        <p:grpSpPr>
          <a:xfrm>
            <a:off x="6381360" y="3529080"/>
            <a:ext cx="3153240" cy="940320"/>
            <a:chOff x="6381360" y="3529080"/>
            <a:chExt cx="3153240" cy="940320"/>
          </a:xfrm>
        </p:grpSpPr>
        <p:sp>
          <p:nvSpPr>
            <p:cNvPr id="86" name="Google Shape;86;p3"/>
            <p:cNvSpPr/>
            <p:nvPr/>
          </p:nvSpPr>
          <p:spPr>
            <a:xfrm rot="10800000">
              <a:off x="6381360" y="353232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7" name="Google Shape;87;p3"/>
            <p:cNvSpPr/>
            <p:nvPr/>
          </p:nvSpPr>
          <p:spPr>
            <a:xfrm rot="10800000">
              <a:off x="7370640" y="352908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8" name="Google Shape;88;p3"/>
            <p:cNvSpPr/>
            <p:nvPr/>
          </p:nvSpPr>
          <p:spPr>
            <a:xfrm rot="10800000">
              <a:off x="7124760" y="363240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9" name="Google Shape;89;p3"/>
            <p:cNvSpPr/>
            <p:nvPr/>
          </p:nvSpPr>
          <p:spPr>
            <a:xfrm rot="10800000">
              <a:off x="7347600" y="390204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90" name="Google Shape;90;p3"/>
            <p:cNvSpPr/>
            <p:nvPr/>
          </p:nvSpPr>
          <p:spPr>
            <a:xfrm rot="10800000">
              <a:off x="7098480" y="400284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
        <p:nvSpPr>
          <p:cNvPr id="91" name="Google Shape;91;p3"/>
          <p:cNvSpPr/>
          <p:nvPr/>
        </p:nvSpPr>
        <p:spPr>
          <a:xfrm>
            <a:off x="-76320" y="-7632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92" name="Google Shape;92;p3"/>
          <p:cNvGrpSpPr/>
          <p:nvPr/>
        </p:nvGrpSpPr>
        <p:grpSpPr>
          <a:xfrm>
            <a:off x="394920" y="281160"/>
            <a:ext cx="8294040" cy="4613040"/>
            <a:chOff x="394920" y="281160"/>
            <a:chExt cx="8294040" cy="4613040"/>
          </a:xfrm>
        </p:grpSpPr>
        <p:sp>
          <p:nvSpPr>
            <p:cNvPr id="93" name="Google Shape;93;p3"/>
            <p:cNvSpPr/>
            <p:nvPr/>
          </p:nvSpPr>
          <p:spPr>
            <a:xfrm>
              <a:off x="394920" y="323964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94" name="Google Shape;94;p3"/>
            <p:cNvSpPr/>
            <p:nvPr/>
          </p:nvSpPr>
          <p:spPr>
            <a:xfrm>
              <a:off x="2140560" y="28116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95" name="Google Shape;95;p3"/>
            <p:cNvSpPr/>
            <p:nvPr/>
          </p:nvSpPr>
          <p:spPr>
            <a:xfrm>
              <a:off x="3991680" y="48168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96" name="Google Shape;96;p3"/>
            <p:cNvSpPr/>
            <p:nvPr/>
          </p:nvSpPr>
          <p:spPr>
            <a:xfrm rot="10800000">
              <a:off x="8611560" y="90396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id="99" name="Google Shape;99;p5"/>
          <p:cNvPicPr preferRelativeResize="0"/>
          <p:nvPr/>
        </p:nvPicPr>
        <p:blipFill rotWithShape="1">
          <a:blip r:embed="rId1">
            <a:alphaModFix/>
          </a:blip>
          <a:srcRect b="0" l="0" r="0" t="0"/>
          <a:stretch/>
        </p:blipFill>
        <p:spPr>
          <a:xfrm>
            <a:off x="0" y="0"/>
            <a:ext cx="9143640" cy="5143320"/>
          </a:xfrm>
          <a:prstGeom prst="rect">
            <a:avLst/>
          </a:prstGeom>
          <a:noFill/>
          <a:ln>
            <a:noFill/>
          </a:ln>
        </p:spPr>
      </p:pic>
      <p:sp>
        <p:nvSpPr>
          <p:cNvPr id="100" name="Google Shape;100;p5"/>
          <p:cNvSpPr txBox="1"/>
          <p:nvPr>
            <p:ph type="title"/>
          </p:nvPr>
        </p:nvSpPr>
        <p:spPr>
          <a:xfrm>
            <a:off x="2038320" y="2396880"/>
            <a:ext cx="5067360" cy="13921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1" name="Google Shape;101;p5"/>
          <p:cNvSpPr txBox="1"/>
          <p:nvPr>
            <p:ph idx="2" type="title"/>
          </p:nvPr>
        </p:nvSpPr>
        <p:spPr>
          <a:xfrm>
            <a:off x="3916080" y="1068120"/>
            <a:ext cx="1311840" cy="122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102" name="Google Shape;102;p5"/>
          <p:cNvGrpSpPr/>
          <p:nvPr/>
        </p:nvGrpSpPr>
        <p:grpSpPr>
          <a:xfrm>
            <a:off x="421920" y="272880"/>
            <a:ext cx="8357760" cy="4649400"/>
            <a:chOff x="421920" y="272880"/>
            <a:chExt cx="8357760" cy="4649400"/>
          </a:xfrm>
        </p:grpSpPr>
        <p:pic>
          <p:nvPicPr>
            <p:cNvPr id="103" name="Google Shape;103;p5"/>
            <p:cNvPicPr preferRelativeResize="0"/>
            <p:nvPr/>
          </p:nvPicPr>
          <p:blipFill rotWithShape="1">
            <a:blip r:embed="rId2">
              <a:alphaModFix/>
            </a:blip>
            <a:srcRect b="0" l="0" r="0" t="0"/>
            <a:stretch/>
          </p:blipFill>
          <p:spPr>
            <a:xfrm>
              <a:off x="6772680" y="272880"/>
              <a:ext cx="2007000" cy="318240"/>
            </a:xfrm>
            <a:prstGeom prst="rect">
              <a:avLst/>
            </a:prstGeom>
            <a:noFill/>
            <a:ln>
              <a:noFill/>
            </a:ln>
          </p:spPr>
        </p:pic>
        <p:pic>
          <p:nvPicPr>
            <p:cNvPr id="104" name="Google Shape;104;p5"/>
            <p:cNvPicPr preferRelativeResize="0"/>
            <p:nvPr/>
          </p:nvPicPr>
          <p:blipFill rotWithShape="1">
            <a:blip r:embed="rId2">
              <a:alphaModFix/>
            </a:blip>
            <a:srcRect b="0" l="0" r="0" t="0"/>
            <a:stretch/>
          </p:blipFill>
          <p:spPr>
            <a:xfrm>
              <a:off x="421920" y="4604040"/>
              <a:ext cx="2007000" cy="318240"/>
            </a:xfrm>
            <a:prstGeom prst="rect">
              <a:avLst/>
            </a:prstGeom>
            <a:noFill/>
            <a:ln>
              <a:noFill/>
            </a:ln>
          </p:spPr>
        </p:pic>
      </p:grpSp>
      <p:grpSp>
        <p:nvGrpSpPr>
          <p:cNvPr id="105" name="Google Shape;105;p5"/>
          <p:cNvGrpSpPr/>
          <p:nvPr/>
        </p:nvGrpSpPr>
        <p:grpSpPr>
          <a:xfrm>
            <a:off x="344520" y="438480"/>
            <a:ext cx="8345880" cy="4379400"/>
            <a:chOff x="344520" y="438480"/>
            <a:chExt cx="8345880" cy="4379400"/>
          </a:xfrm>
        </p:grpSpPr>
        <p:sp>
          <p:nvSpPr>
            <p:cNvPr id="106" name="Google Shape;106;p5"/>
            <p:cNvSpPr/>
            <p:nvPr/>
          </p:nvSpPr>
          <p:spPr>
            <a:xfrm>
              <a:off x="8613000" y="161460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07" name="Google Shape;107;p5"/>
            <p:cNvSpPr/>
            <p:nvPr/>
          </p:nvSpPr>
          <p:spPr>
            <a:xfrm>
              <a:off x="4758480" y="47404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08" name="Google Shape;108;p5"/>
            <p:cNvSpPr/>
            <p:nvPr/>
          </p:nvSpPr>
          <p:spPr>
            <a:xfrm>
              <a:off x="4929840" y="4384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09" name="Google Shape;109;p5"/>
            <p:cNvSpPr/>
            <p:nvPr/>
          </p:nvSpPr>
          <p:spPr>
            <a:xfrm>
              <a:off x="344520" y="318096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110" name="Google Shape;110;p5"/>
          <p:cNvGrpSpPr/>
          <p:nvPr/>
        </p:nvGrpSpPr>
        <p:grpSpPr>
          <a:xfrm>
            <a:off x="-347400" y="0"/>
            <a:ext cx="3429720" cy="2460600"/>
            <a:chOff x="-347400" y="0"/>
            <a:chExt cx="3429720" cy="2460600"/>
          </a:xfrm>
        </p:grpSpPr>
        <p:sp>
          <p:nvSpPr>
            <p:cNvPr id="111" name="Google Shape;111;p5"/>
            <p:cNvSpPr/>
            <p:nvPr/>
          </p:nvSpPr>
          <p:spPr>
            <a:xfrm>
              <a:off x="-15840" y="0"/>
              <a:ext cx="3098160" cy="246060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12" name="Google Shape;112;p5"/>
            <p:cNvSpPr/>
            <p:nvPr/>
          </p:nvSpPr>
          <p:spPr>
            <a:xfrm>
              <a:off x="-15840" y="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113" name="Google Shape;113;p5"/>
            <p:cNvGrpSpPr/>
            <p:nvPr/>
          </p:nvGrpSpPr>
          <p:grpSpPr>
            <a:xfrm>
              <a:off x="-347400" y="673920"/>
              <a:ext cx="3153240" cy="940320"/>
              <a:chOff x="-347400" y="673920"/>
              <a:chExt cx="3153240" cy="940320"/>
            </a:xfrm>
          </p:grpSpPr>
          <p:sp>
            <p:nvSpPr>
              <p:cNvPr id="114" name="Google Shape;114;p5"/>
              <p:cNvSpPr/>
              <p:nvPr/>
            </p:nvSpPr>
            <p:spPr>
              <a:xfrm>
                <a:off x="-347400" y="67392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15" name="Google Shape;115;p5"/>
              <p:cNvSpPr/>
              <p:nvPr/>
            </p:nvSpPr>
            <p:spPr>
              <a:xfrm>
                <a:off x="-5040" y="121536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16" name="Google Shape;116;p5"/>
              <p:cNvSpPr/>
              <p:nvPr/>
            </p:nvSpPr>
            <p:spPr>
              <a:xfrm>
                <a:off x="-5040" y="111168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17" name="Google Shape;117;p5"/>
              <p:cNvSpPr/>
              <p:nvPr/>
            </p:nvSpPr>
            <p:spPr>
              <a:xfrm>
                <a:off x="1793160" y="119448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18" name="Google Shape;118;p5"/>
              <p:cNvSpPr/>
              <p:nvPr/>
            </p:nvSpPr>
            <p:spPr>
              <a:xfrm>
                <a:off x="2039040" y="109080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119" name="Google Shape;119;p5"/>
          <p:cNvGrpSpPr/>
          <p:nvPr/>
        </p:nvGrpSpPr>
        <p:grpSpPr>
          <a:xfrm>
            <a:off x="6072120" y="2682720"/>
            <a:ext cx="3429360" cy="2460960"/>
            <a:chOff x="6072120" y="2682720"/>
            <a:chExt cx="3429360" cy="2460960"/>
          </a:xfrm>
        </p:grpSpPr>
        <p:sp>
          <p:nvSpPr>
            <p:cNvPr id="120" name="Google Shape;120;p5"/>
            <p:cNvSpPr/>
            <p:nvPr/>
          </p:nvSpPr>
          <p:spPr>
            <a:xfrm rot="10800000">
              <a:off x="6072120" y="2682720"/>
              <a:ext cx="3098160" cy="246060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21" name="Google Shape;121;p5"/>
            <p:cNvSpPr/>
            <p:nvPr/>
          </p:nvSpPr>
          <p:spPr>
            <a:xfrm rot="10800000">
              <a:off x="6887880" y="455292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122" name="Google Shape;122;p5"/>
            <p:cNvGrpSpPr/>
            <p:nvPr/>
          </p:nvGrpSpPr>
          <p:grpSpPr>
            <a:xfrm>
              <a:off x="6348240" y="3529080"/>
              <a:ext cx="3153240" cy="940320"/>
              <a:chOff x="6348240" y="3529080"/>
              <a:chExt cx="3153240" cy="940320"/>
            </a:xfrm>
          </p:grpSpPr>
          <p:sp>
            <p:nvSpPr>
              <p:cNvPr id="123" name="Google Shape;123;p5"/>
              <p:cNvSpPr/>
              <p:nvPr/>
            </p:nvSpPr>
            <p:spPr>
              <a:xfrm rot="10800000">
                <a:off x="6348240" y="353232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24" name="Google Shape;124;p5"/>
              <p:cNvSpPr/>
              <p:nvPr/>
            </p:nvSpPr>
            <p:spPr>
              <a:xfrm rot="10800000">
                <a:off x="7337880" y="352908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25" name="Google Shape;125;p5"/>
              <p:cNvSpPr/>
              <p:nvPr/>
            </p:nvSpPr>
            <p:spPr>
              <a:xfrm rot="10800000">
                <a:off x="7092000" y="363240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26" name="Google Shape;126;p5"/>
              <p:cNvSpPr/>
              <p:nvPr/>
            </p:nvSpPr>
            <p:spPr>
              <a:xfrm rot="10800000">
                <a:off x="7314480" y="390204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27" name="Google Shape;127;p5"/>
              <p:cNvSpPr/>
              <p:nvPr/>
            </p:nvSpPr>
            <p:spPr>
              <a:xfrm rot="10800000">
                <a:off x="7065360" y="400284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128" name="Google Shape;128;p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pic>
        <p:nvPicPr>
          <p:cNvPr id="131" name="Google Shape;131;p7"/>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132" name="Google Shape;132;p7"/>
          <p:cNvSpPr txBox="1"/>
          <p:nvPr>
            <p:ph type="title"/>
          </p:nvPr>
        </p:nvSpPr>
        <p:spPr>
          <a:xfrm>
            <a:off x="2135520" y="1374480"/>
            <a:ext cx="4872600" cy="14605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133" name="Google Shape;133;p7"/>
          <p:cNvGrpSpPr/>
          <p:nvPr/>
        </p:nvGrpSpPr>
        <p:grpSpPr>
          <a:xfrm>
            <a:off x="175860" y="210780"/>
            <a:ext cx="8792280" cy="4771080"/>
            <a:chOff x="175860" y="210780"/>
            <a:chExt cx="8792280" cy="4771080"/>
          </a:xfrm>
        </p:grpSpPr>
        <p:grpSp>
          <p:nvGrpSpPr>
            <p:cNvPr id="134" name="Google Shape;134;p7"/>
            <p:cNvGrpSpPr/>
            <p:nvPr/>
          </p:nvGrpSpPr>
          <p:grpSpPr>
            <a:xfrm>
              <a:off x="175860" y="210780"/>
              <a:ext cx="1127520" cy="71280"/>
              <a:chOff x="175860" y="210780"/>
              <a:chExt cx="1127520" cy="71280"/>
            </a:xfrm>
          </p:grpSpPr>
          <p:sp>
            <p:nvSpPr>
              <p:cNvPr id="135" name="Google Shape;135;p7"/>
              <p:cNvSpPr/>
              <p:nvPr/>
            </p:nvSpPr>
            <p:spPr>
              <a:xfrm rot="5400000">
                <a:off x="123192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36" name="Google Shape;136;p7"/>
              <p:cNvSpPr/>
              <p:nvPr/>
            </p:nvSpPr>
            <p:spPr>
              <a:xfrm rot="5400000">
                <a:off x="110016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37" name="Google Shape;137;p7"/>
              <p:cNvSpPr/>
              <p:nvPr/>
            </p:nvSpPr>
            <p:spPr>
              <a:xfrm rot="5400000">
                <a:off x="96804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38" name="Google Shape;138;p7"/>
              <p:cNvSpPr/>
              <p:nvPr/>
            </p:nvSpPr>
            <p:spPr>
              <a:xfrm rot="5400000">
                <a:off x="83592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39" name="Google Shape;139;p7"/>
              <p:cNvSpPr/>
              <p:nvPr/>
            </p:nvSpPr>
            <p:spPr>
              <a:xfrm rot="5400000">
                <a:off x="70416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40" name="Google Shape;140;p7"/>
              <p:cNvSpPr/>
              <p:nvPr/>
            </p:nvSpPr>
            <p:spPr>
              <a:xfrm rot="5400000">
                <a:off x="57204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41" name="Google Shape;141;p7"/>
              <p:cNvSpPr/>
              <p:nvPr/>
            </p:nvSpPr>
            <p:spPr>
              <a:xfrm rot="5400000">
                <a:off x="43992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42" name="Google Shape;142;p7"/>
              <p:cNvSpPr/>
              <p:nvPr/>
            </p:nvSpPr>
            <p:spPr>
              <a:xfrm rot="5400000">
                <a:off x="30816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43" name="Google Shape;143;p7"/>
              <p:cNvSpPr/>
              <p:nvPr/>
            </p:nvSpPr>
            <p:spPr>
              <a:xfrm rot="5400000">
                <a:off x="17604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144" name="Google Shape;144;p7"/>
            <p:cNvGrpSpPr/>
            <p:nvPr/>
          </p:nvGrpSpPr>
          <p:grpSpPr>
            <a:xfrm>
              <a:off x="7840260" y="4910580"/>
              <a:ext cx="1127880" cy="71280"/>
              <a:chOff x="7840260" y="4910580"/>
              <a:chExt cx="1127880" cy="71280"/>
            </a:xfrm>
          </p:grpSpPr>
          <p:sp>
            <p:nvSpPr>
              <p:cNvPr id="145" name="Google Shape;145;p7"/>
              <p:cNvSpPr/>
              <p:nvPr/>
            </p:nvSpPr>
            <p:spPr>
              <a:xfrm rot="5400000">
                <a:off x="889668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46" name="Google Shape;146;p7"/>
              <p:cNvSpPr/>
              <p:nvPr/>
            </p:nvSpPr>
            <p:spPr>
              <a:xfrm rot="5400000">
                <a:off x="876456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47" name="Google Shape;147;p7"/>
              <p:cNvSpPr/>
              <p:nvPr/>
            </p:nvSpPr>
            <p:spPr>
              <a:xfrm rot="5400000">
                <a:off x="863244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48" name="Google Shape;148;p7"/>
              <p:cNvSpPr/>
              <p:nvPr/>
            </p:nvSpPr>
            <p:spPr>
              <a:xfrm rot="5400000">
                <a:off x="850068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49" name="Google Shape;149;p7"/>
              <p:cNvSpPr/>
              <p:nvPr/>
            </p:nvSpPr>
            <p:spPr>
              <a:xfrm rot="5400000">
                <a:off x="836856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50" name="Google Shape;150;p7"/>
              <p:cNvSpPr/>
              <p:nvPr/>
            </p:nvSpPr>
            <p:spPr>
              <a:xfrm rot="5400000">
                <a:off x="823644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51" name="Google Shape;151;p7"/>
              <p:cNvSpPr/>
              <p:nvPr/>
            </p:nvSpPr>
            <p:spPr>
              <a:xfrm rot="5400000">
                <a:off x="810468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52" name="Google Shape;152;p7"/>
              <p:cNvSpPr/>
              <p:nvPr/>
            </p:nvSpPr>
            <p:spPr>
              <a:xfrm rot="5400000">
                <a:off x="797256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53" name="Google Shape;153;p7"/>
              <p:cNvSpPr/>
              <p:nvPr/>
            </p:nvSpPr>
            <p:spPr>
              <a:xfrm rot="5400000">
                <a:off x="784044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grpSp>
        <p:nvGrpSpPr>
          <p:cNvPr id="154" name="Google Shape;154;p7"/>
          <p:cNvGrpSpPr/>
          <p:nvPr/>
        </p:nvGrpSpPr>
        <p:grpSpPr>
          <a:xfrm>
            <a:off x="453600" y="438480"/>
            <a:ext cx="8052840" cy="4196160"/>
            <a:chOff x="453600" y="438480"/>
            <a:chExt cx="8052840" cy="4196160"/>
          </a:xfrm>
        </p:grpSpPr>
        <p:sp>
          <p:nvSpPr>
            <p:cNvPr id="155" name="Google Shape;155;p7"/>
            <p:cNvSpPr/>
            <p:nvPr/>
          </p:nvSpPr>
          <p:spPr>
            <a:xfrm>
              <a:off x="453600" y="13744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56" name="Google Shape;156;p7"/>
            <p:cNvSpPr/>
            <p:nvPr/>
          </p:nvSpPr>
          <p:spPr>
            <a:xfrm>
              <a:off x="4929840" y="4384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57" name="Google Shape;157;p7"/>
            <p:cNvSpPr/>
            <p:nvPr/>
          </p:nvSpPr>
          <p:spPr>
            <a:xfrm>
              <a:off x="8429040" y="363744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58" name="Google Shape;158;p7"/>
            <p:cNvSpPr/>
            <p:nvPr/>
          </p:nvSpPr>
          <p:spPr>
            <a:xfrm>
              <a:off x="4745520" y="455724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159" name="Google Shape;159;p7"/>
          <p:cNvGrpSpPr/>
          <p:nvPr/>
        </p:nvGrpSpPr>
        <p:grpSpPr>
          <a:xfrm>
            <a:off x="-57600" y="2414880"/>
            <a:ext cx="3349440" cy="2801160"/>
            <a:chOff x="-57600" y="2414880"/>
            <a:chExt cx="3349440" cy="2801160"/>
          </a:xfrm>
        </p:grpSpPr>
        <p:sp>
          <p:nvSpPr>
            <p:cNvPr id="160" name="Google Shape;160;p7"/>
            <p:cNvSpPr/>
            <p:nvPr/>
          </p:nvSpPr>
          <p:spPr>
            <a:xfrm flipH="1" rot="10800000">
              <a:off x="-57600" y="2556000"/>
              <a:ext cx="3349440" cy="26600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61" name="Google Shape;161;p7"/>
            <p:cNvSpPr/>
            <p:nvPr/>
          </p:nvSpPr>
          <p:spPr>
            <a:xfrm flipH="1" rot="10800000">
              <a:off x="-21960" y="371340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162" name="Google Shape;162;p7"/>
            <p:cNvGrpSpPr/>
            <p:nvPr/>
          </p:nvGrpSpPr>
          <p:grpSpPr>
            <a:xfrm>
              <a:off x="614880" y="2414880"/>
              <a:ext cx="2383200" cy="2130480"/>
              <a:chOff x="614880" y="2414880"/>
              <a:chExt cx="2383200" cy="2130480"/>
            </a:xfrm>
          </p:grpSpPr>
          <p:sp>
            <p:nvSpPr>
              <p:cNvPr id="163" name="Google Shape;163;p7"/>
              <p:cNvSpPr/>
              <p:nvPr/>
            </p:nvSpPr>
            <p:spPr>
              <a:xfrm flipH="1">
                <a:off x="1350360" y="300636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64" name="Google Shape;164;p7"/>
              <p:cNvSpPr/>
              <p:nvPr/>
            </p:nvSpPr>
            <p:spPr>
              <a:xfrm flipH="1">
                <a:off x="694080" y="249336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65" name="Google Shape;165;p7"/>
              <p:cNvSpPr/>
              <p:nvPr/>
            </p:nvSpPr>
            <p:spPr>
              <a:xfrm flipH="1">
                <a:off x="1269360" y="292608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66" name="Google Shape;166;p7"/>
              <p:cNvSpPr/>
              <p:nvPr/>
            </p:nvSpPr>
            <p:spPr>
              <a:xfrm flipH="1">
                <a:off x="614880" y="241488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67" name="Google Shape;167;p7"/>
              <p:cNvSpPr/>
              <p:nvPr/>
            </p:nvSpPr>
            <p:spPr>
              <a:xfrm flipH="1">
                <a:off x="2401200" y="414972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68" name="Google Shape;168;p7"/>
              <p:cNvSpPr/>
              <p:nvPr/>
            </p:nvSpPr>
            <p:spPr>
              <a:xfrm flipH="1">
                <a:off x="2945520" y="449280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169" name="Google Shape;169;p7"/>
          <p:cNvGrpSpPr/>
          <p:nvPr/>
        </p:nvGrpSpPr>
        <p:grpSpPr>
          <a:xfrm>
            <a:off x="5858280" y="0"/>
            <a:ext cx="3349440" cy="2781360"/>
            <a:chOff x="5858280" y="0"/>
            <a:chExt cx="3349440" cy="2781360"/>
          </a:xfrm>
        </p:grpSpPr>
        <p:sp>
          <p:nvSpPr>
            <p:cNvPr id="170" name="Google Shape;170;p7"/>
            <p:cNvSpPr/>
            <p:nvPr/>
          </p:nvSpPr>
          <p:spPr>
            <a:xfrm flipH="1">
              <a:off x="5858280" y="0"/>
              <a:ext cx="3349440" cy="26600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71" name="Google Shape;171;p7"/>
            <p:cNvSpPr/>
            <p:nvPr/>
          </p:nvSpPr>
          <p:spPr>
            <a:xfrm flipH="1">
              <a:off x="7278840" y="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172" name="Google Shape;172;p7"/>
            <p:cNvGrpSpPr/>
            <p:nvPr/>
          </p:nvGrpSpPr>
          <p:grpSpPr>
            <a:xfrm>
              <a:off x="6204960" y="650880"/>
              <a:ext cx="2383200" cy="2130480"/>
              <a:chOff x="6204960" y="650880"/>
              <a:chExt cx="2383200" cy="2130480"/>
            </a:xfrm>
          </p:grpSpPr>
          <p:sp>
            <p:nvSpPr>
              <p:cNvPr id="173" name="Google Shape;173;p7"/>
              <p:cNvSpPr/>
              <p:nvPr/>
            </p:nvSpPr>
            <p:spPr>
              <a:xfrm flipH="1" rot="10800000">
                <a:off x="6229440" y="67464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74" name="Google Shape;174;p7"/>
              <p:cNvSpPr/>
              <p:nvPr/>
            </p:nvSpPr>
            <p:spPr>
              <a:xfrm flipH="1" rot="10800000">
                <a:off x="6775560" y="101916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75" name="Google Shape;175;p7"/>
              <p:cNvSpPr/>
              <p:nvPr/>
            </p:nvSpPr>
            <p:spPr>
              <a:xfrm flipH="1" rot="10800000">
                <a:off x="7828560" y="21650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76" name="Google Shape;176;p7"/>
              <p:cNvSpPr/>
              <p:nvPr/>
            </p:nvSpPr>
            <p:spPr>
              <a:xfrm flipH="1" rot="10800000">
                <a:off x="8483040" y="26762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77" name="Google Shape;177;p7"/>
              <p:cNvSpPr/>
              <p:nvPr/>
            </p:nvSpPr>
            <p:spPr>
              <a:xfrm flipH="1" rot="10800000">
                <a:off x="6749640" y="99396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78" name="Google Shape;178;p7"/>
              <p:cNvSpPr/>
              <p:nvPr/>
            </p:nvSpPr>
            <p:spPr>
              <a:xfrm flipH="1" rot="10800000">
                <a:off x="6204960" y="65088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179" name="Google Shape;179;p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type="title"/>
          </p:nvPr>
        </p:nvSpPr>
        <p:spPr>
          <a:xfrm>
            <a:off x="2000160" y="1666800"/>
            <a:ext cx="5124240" cy="1437840"/>
          </a:xfrm>
          <a:prstGeom prst="rect">
            <a:avLst/>
          </a:prstGeom>
          <a:noFill/>
          <a:ln>
            <a:noFill/>
          </a:ln>
        </p:spPr>
        <p:txBody>
          <a:bodyPr anchorCtr="0" anchor="b" bIns="91425" lIns="91425" spcFirstLastPara="1" rIns="91425" wrap="square" tIns="91425">
            <a:normAutofit fontScale="96725" lnSpcReduction="10000"/>
          </a:bodyPr>
          <a:lstStyle/>
          <a:p>
            <a:pPr indent="0" lvl="0" marL="0" rtl="0" algn="ctr">
              <a:lnSpc>
                <a:spcPct val="100000"/>
              </a:lnSpc>
              <a:spcBef>
                <a:spcPts val="0"/>
              </a:spcBef>
              <a:spcAft>
                <a:spcPts val="0"/>
              </a:spcAft>
              <a:buClr>
                <a:schemeClr val="dk1"/>
              </a:buClr>
              <a:buSzPct val="100000"/>
              <a:buFont typeface="Syncopate"/>
              <a:buNone/>
            </a:pPr>
            <a:r>
              <a:rPr b="0" lang="en" sz="4600" strike="noStrike">
                <a:solidFill>
                  <a:schemeClr val="dk1"/>
                </a:solidFill>
                <a:latin typeface="Syncopate"/>
                <a:ea typeface="Syncopate"/>
                <a:cs typeface="Syncopate"/>
                <a:sym typeface="Syncopate"/>
              </a:rPr>
              <a:t>Netflix Content Analysis</a:t>
            </a:r>
            <a:endParaRPr b="0" sz="4600" strike="noStrike">
              <a:solidFill>
                <a:schemeClr val="dk1"/>
              </a:solidFill>
              <a:latin typeface="Arial"/>
              <a:ea typeface="Arial"/>
              <a:cs typeface="Arial"/>
              <a:sym typeface="Arial"/>
            </a:endParaRPr>
          </a:p>
        </p:txBody>
      </p:sp>
      <p:sp>
        <p:nvSpPr>
          <p:cNvPr id="186" name="Google Shape;186;p9"/>
          <p:cNvSpPr txBox="1"/>
          <p:nvPr>
            <p:ph idx="1" type="subTitle"/>
          </p:nvPr>
        </p:nvSpPr>
        <p:spPr>
          <a:xfrm>
            <a:off x="2000160" y="3000240"/>
            <a:ext cx="5124240" cy="47592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1600"/>
              <a:buFont typeface="Archivo"/>
              <a:buNone/>
            </a:pPr>
            <a:r>
              <a:rPr b="0" i="0" lang="en" sz="1600" u="none" cap="none" strike="noStrike">
                <a:solidFill>
                  <a:schemeClr val="dk1"/>
                </a:solidFill>
                <a:latin typeface="Archivo"/>
                <a:ea typeface="Archivo"/>
                <a:cs typeface="Archivo"/>
                <a:sym typeface="Archivo"/>
              </a:rPr>
              <a:t>Exploring Data-Driven Strategies for Content Selection</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8"/>
          <p:cNvSpPr txBox="1"/>
          <p:nvPr/>
        </p:nvSpPr>
        <p:spPr>
          <a:xfrm>
            <a:off x="216825" y="265025"/>
            <a:ext cx="8636700" cy="5025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0"/>
              </a:spcAft>
              <a:buNone/>
            </a:pPr>
            <a:r>
              <a:rPr b="1" lang="en" sz="1500">
                <a:solidFill>
                  <a:schemeClr val="dk1"/>
                </a:solidFill>
                <a:latin typeface="Syncopate"/>
                <a:ea typeface="Syncopate"/>
                <a:cs typeface="Syncopate"/>
                <a:sym typeface="Syncopate"/>
              </a:rPr>
              <a:t>Suggested Improvements for Netflix's Content Strategy Based on Analysi</a:t>
            </a:r>
            <a:endParaRPr sz="1100">
              <a:solidFill>
                <a:schemeClr val="dk1"/>
              </a:solidFill>
            </a:endParaRPr>
          </a:p>
          <a:p>
            <a:pPr indent="0" lvl="0" marL="0" rtl="0" algn="l">
              <a:lnSpc>
                <a:spcPct val="115000"/>
              </a:lnSpc>
              <a:spcBef>
                <a:spcPts val="1200"/>
              </a:spcBef>
              <a:spcAft>
                <a:spcPts val="0"/>
              </a:spcAft>
              <a:buNone/>
            </a:pPr>
            <a:r>
              <a:rPr b="1" lang="en" sz="1300">
                <a:solidFill>
                  <a:schemeClr val="dk1"/>
                </a:solidFill>
              </a:rPr>
              <a:t>1. Expand Genre Diversity</a:t>
            </a:r>
            <a:endParaRPr b="1" sz="1300">
              <a:solidFill>
                <a:schemeClr val="dk1"/>
              </a:solidFill>
            </a:endParaRPr>
          </a:p>
          <a:p>
            <a:pPr indent="0" lvl="0" marL="0" rtl="0" algn="l">
              <a:lnSpc>
                <a:spcPct val="115000"/>
              </a:lnSpc>
              <a:spcBef>
                <a:spcPts val="1200"/>
              </a:spcBef>
              <a:spcAft>
                <a:spcPts val="0"/>
              </a:spcAft>
              <a:buNone/>
            </a:pPr>
            <a:r>
              <a:rPr lang="en" sz="1100">
                <a:solidFill>
                  <a:schemeClr val="dk1"/>
                </a:solidFill>
              </a:rPr>
              <a:t>Invest in high-growth genres such as thrillers, documentaries, and sci-fi, which are gaining traction among viewers.</a:t>
            </a:r>
            <a:endParaRPr sz="1100">
              <a:solidFill>
                <a:schemeClr val="dk1"/>
              </a:solidFill>
            </a:endParaRPr>
          </a:p>
          <a:p>
            <a:pPr indent="0" lvl="0" marL="0" rtl="0" algn="l">
              <a:lnSpc>
                <a:spcPct val="115000"/>
              </a:lnSpc>
              <a:spcBef>
                <a:spcPts val="1400"/>
              </a:spcBef>
              <a:spcAft>
                <a:spcPts val="0"/>
              </a:spcAft>
              <a:buNone/>
            </a:pPr>
            <a:r>
              <a:rPr b="1" lang="en" sz="1300">
                <a:solidFill>
                  <a:schemeClr val="dk1"/>
                </a:solidFill>
              </a:rPr>
              <a:t>2. Boost International &amp; Regional Content</a:t>
            </a:r>
            <a:endParaRPr b="1" sz="1300">
              <a:solidFill>
                <a:schemeClr val="dk1"/>
              </a:solidFill>
            </a:endParaRPr>
          </a:p>
          <a:p>
            <a:pPr indent="0" lvl="0" marL="0" rtl="0" algn="l">
              <a:lnSpc>
                <a:spcPct val="115000"/>
              </a:lnSpc>
              <a:spcBef>
                <a:spcPts val="1400"/>
              </a:spcBef>
              <a:spcAft>
                <a:spcPts val="0"/>
              </a:spcAft>
              <a:buNone/>
            </a:pPr>
            <a:r>
              <a:rPr lang="en" sz="1100">
                <a:solidFill>
                  <a:schemeClr val="dk1"/>
                </a:solidFill>
              </a:rPr>
              <a:t>   </a:t>
            </a:r>
            <a:r>
              <a:rPr lang="en" sz="1100">
                <a:solidFill>
                  <a:schemeClr val="dk1"/>
                </a:solidFill>
              </a:rPr>
              <a:t>Increase non-English content, as Spanish, Korean, and Hindi movies are showing significant demand.</a:t>
            </a:r>
            <a:endParaRPr sz="1100">
              <a:solidFill>
                <a:schemeClr val="dk1"/>
              </a:solidFill>
            </a:endParaRPr>
          </a:p>
          <a:p>
            <a:pPr indent="0" lvl="0" marL="0" rtl="0" algn="l">
              <a:lnSpc>
                <a:spcPct val="115000"/>
              </a:lnSpc>
              <a:spcBef>
                <a:spcPts val="1400"/>
              </a:spcBef>
              <a:spcAft>
                <a:spcPts val="0"/>
              </a:spcAft>
              <a:buNone/>
            </a:pPr>
            <a:r>
              <a:rPr b="1" lang="en" sz="1300">
                <a:solidFill>
                  <a:schemeClr val="dk1"/>
                </a:solidFill>
              </a:rPr>
              <a:t>3. Optimize Content Release Strategies</a:t>
            </a:r>
            <a:endParaRPr b="1" sz="1300">
              <a:solidFill>
                <a:schemeClr val="dk1"/>
              </a:solidFill>
            </a:endParaRPr>
          </a:p>
          <a:p>
            <a:pPr indent="0" lvl="0" marL="457200" rtl="0" algn="l">
              <a:lnSpc>
                <a:spcPct val="115000"/>
              </a:lnSpc>
              <a:spcBef>
                <a:spcPts val="1200"/>
              </a:spcBef>
              <a:spcAft>
                <a:spcPts val="0"/>
              </a:spcAft>
              <a:buNone/>
            </a:pPr>
            <a:r>
              <a:rPr lang="en" sz="1100">
                <a:solidFill>
                  <a:schemeClr val="dk1"/>
                </a:solidFill>
              </a:rPr>
              <a:t>Strategically time content releases—such as releasing high-budget films during peak seasons like holidays and summer.</a:t>
            </a:r>
            <a:endParaRPr sz="1100">
              <a:solidFill>
                <a:schemeClr val="dk1"/>
              </a:solidFill>
            </a:endParaRPr>
          </a:p>
          <a:p>
            <a:pPr indent="0" lvl="0" marL="0" rtl="0" algn="l">
              <a:lnSpc>
                <a:spcPct val="115000"/>
              </a:lnSpc>
              <a:spcBef>
                <a:spcPts val="1400"/>
              </a:spcBef>
              <a:spcAft>
                <a:spcPts val="0"/>
              </a:spcAft>
              <a:buNone/>
            </a:pPr>
            <a:r>
              <a:rPr b="1" lang="en" sz="1300">
                <a:solidFill>
                  <a:schemeClr val="dk1"/>
                </a:solidFill>
              </a:rPr>
              <a:t>4. Improve Personalization &amp; Recommendations</a:t>
            </a:r>
            <a:endParaRPr b="1" sz="1300">
              <a:solidFill>
                <a:schemeClr val="dk1"/>
              </a:solidFill>
            </a:endParaRPr>
          </a:p>
          <a:p>
            <a:pPr indent="0" lvl="0" marL="457200" rtl="0" algn="l">
              <a:lnSpc>
                <a:spcPct val="115000"/>
              </a:lnSpc>
              <a:spcBef>
                <a:spcPts val="1200"/>
              </a:spcBef>
              <a:spcAft>
                <a:spcPts val="0"/>
              </a:spcAft>
              <a:buNone/>
            </a:pPr>
            <a:r>
              <a:rPr lang="en" sz="1100">
                <a:solidFill>
                  <a:schemeClr val="dk1"/>
                </a:solidFill>
              </a:rPr>
              <a:t>Enhance AI-driven recommendations to promote underperforming but highly rated movies.</a:t>
            </a:r>
            <a:endParaRPr sz="1100">
              <a:solidFill>
                <a:schemeClr val="dk1"/>
              </a:solidFill>
            </a:endParaRPr>
          </a:p>
          <a:p>
            <a:pPr indent="0" lvl="0" marL="0" rtl="0" algn="l">
              <a:lnSpc>
                <a:spcPct val="115000"/>
              </a:lnSpc>
              <a:spcBef>
                <a:spcPts val="1400"/>
              </a:spcBef>
              <a:spcAft>
                <a:spcPts val="0"/>
              </a:spcAft>
              <a:buNone/>
            </a:pPr>
            <a:r>
              <a:rPr b="1" lang="en" sz="1300">
                <a:solidFill>
                  <a:schemeClr val="dk1"/>
                </a:solidFill>
              </a:rPr>
              <a:t>5. Increase User Engagement through Exclusive Content</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Produce more Netflix Originals in high-demand genres to retain subscribers.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Leverage collaborations with top creators and film industries globally to create exclusive, high-quality content.</a:t>
            </a:r>
            <a:endParaRPr b="1" sz="1300">
              <a:solidFill>
                <a:schemeClr val="dk1"/>
              </a:solidFill>
            </a:endParaRPr>
          </a:p>
          <a:p>
            <a:pPr indent="0" lvl="0" marL="457200" rtl="0" algn="l">
              <a:lnSpc>
                <a:spcPct val="115000"/>
              </a:lnSpc>
              <a:spcBef>
                <a:spcPts val="1200"/>
              </a:spcBef>
              <a:spcAft>
                <a:spcPts val="1200"/>
              </a:spcAft>
              <a:buNone/>
            </a:pPr>
            <a:r>
              <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9"/>
          <p:cNvSpPr txBox="1"/>
          <p:nvPr>
            <p:ph idx="4294967295" type="title"/>
          </p:nvPr>
        </p:nvSpPr>
        <p:spPr>
          <a:xfrm>
            <a:off x="361375" y="277025"/>
            <a:ext cx="8239200" cy="1756200"/>
          </a:xfrm>
          <a:prstGeom prst="rect">
            <a:avLst/>
          </a:prstGeom>
          <a:noFill/>
          <a:ln>
            <a:noFill/>
          </a:ln>
        </p:spPr>
        <p:txBody>
          <a:bodyPr anchorCtr="0" anchor="b" bIns="91425" lIns="91425" spcFirstLastPara="1" rIns="91425" wrap="square" tIns="91425">
            <a:normAutofit fontScale="90000"/>
          </a:bodyPr>
          <a:lstStyle/>
          <a:p>
            <a:pPr indent="0" lvl="0" marL="0" marR="0" rtl="0" algn="ctr">
              <a:lnSpc>
                <a:spcPct val="100000"/>
              </a:lnSpc>
              <a:spcBef>
                <a:spcPts val="0"/>
              </a:spcBef>
              <a:spcAft>
                <a:spcPts val="0"/>
              </a:spcAft>
              <a:buClr>
                <a:schemeClr val="dk1"/>
              </a:buClr>
              <a:buSzPct val="100000"/>
              <a:buFont typeface="Syncopate"/>
              <a:buNone/>
            </a:pPr>
            <a:r>
              <a:rPr b="0" i="0" lang="en" sz="7200" u="none" cap="none" strike="noStrike">
                <a:solidFill>
                  <a:schemeClr val="dk1"/>
                </a:solidFill>
                <a:latin typeface="Syncopate"/>
                <a:ea typeface="Syncopate"/>
                <a:cs typeface="Syncopate"/>
                <a:sym typeface="Syncopate"/>
              </a:rPr>
              <a:t>Conclusions</a:t>
            </a:r>
            <a:endParaRPr b="0" i="0" sz="7200" u="none" cap="none" strike="noStrike">
              <a:solidFill>
                <a:schemeClr val="dk1"/>
              </a:solidFill>
              <a:latin typeface="Arial"/>
              <a:ea typeface="Arial"/>
              <a:cs typeface="Arial"/>
              <a:sym typeface="Arial"/>
            </a:endParaRPr>
          </a:p>
        </p:txBody>
      </p:sp>
      <p:sp>
        <p:nvSpPr>
          <p:cNvPr id="245" name="Google Shape;245;p19"/>
          <p:cNvSpPr txBox="1"/>
          <p:nvPr>
            <p:ph idx="4294967295" type="subTitle"/>
          </p:nvPr>
        </p:nvSpPr>
        <p:spPr>
          <a:xfrm>
            <a:off x="987750" y="2228450"/>
            <a:ext cx="7311600" cy="2553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400">
                <a:solidFill>
                  <a:schemeClr val="dk1"/>
                </a:solidFill>
              </a:rPr>
              <a:t>The </a:t>
            </a:r>
            <a:r>
              <a:rPr b="1" lang="en" sz="1400">
                <a:solidFill>
                  <a:schemeClr val="dk1"/>
                </a:solidFill>
              </a:rPr>
              <a:t>Netflix Content Strategy Analysis</a:t>
            </a:r>
            <a:r>
              <a:rPr lang="en" sz="1400">
                <a:solidFill>
                  <a:schemeClr val="dk1"/>
                </a:solidFill>
              </a:rPr>
              <a:t> provides deep insights into the platform’s content trends, audience preferences, and engagement patterns. Through </a:t>
            </a:r>
            <a:r>
              <a:rPr b="1" lang="en" sz="1400">
                <a:solidFill>
                  <a:schemeClr val="dk1"/>
                </a:solidFill>
              </a:rPr>
              <a:t>data-driven exploration</a:t>
            </a:r>
            <a:r>
              <a:rPr lang="en" sz="1400">
                <a:solidFill>
                  <a:schemeClr val="dk1"/>
                </a:solidFill>
              </a:rPr>
              <a:t>, we identified key factors such as the </a:t>
            </a:r>
            <a:r>
              <a:rPr b="1" lang="en" sz="1400">
                <a:solidFill>
                  <a:schemeClr val="dk1"/>
                </a:solidFill>
              </a:rPr>
              <a:t>most popular genres, language trends, rating distributions, and content growth over time</a:t>
            </a:r>
            <a:r>
              <a:rPr lang="en" sz="1400">
                <a:solidFill>
                  <a:schemeClr val="dk1"/>
                </a:solidFill>
              </a:rPr>
              <a:t>.</a:t>
            </a:r>
            <a:endParaRPr sz="1400">
              <a:solidFill>
                <a:schemeClr val="dk1"/>
              </a:solidFill>
            </a:endParaRPr>
          </a:p>
          <a:p>
            <a:pPr indent="0" lvl="0" marL="0" rtl="0" algn="just">
              <a:lnSpc>
                <a:spcPct val="115000"/>
              </a:lnSpc>
              <a:spcBef>
                <a:spcPts val="1200"/>
              </a:spcBef>
              <a:spcAft>
                <a:spcPts val="0"/>
              </a:spcAft>
              <a:buNone/>
            </a:pPr>
            <a:r>
              <a:rPr lang="en" sz="1400">
                <a:solidFill>
                  <a:schemeClr val="dk1"/>
                </a:solidFill>
              </a:rPr>
              <a:t>The findings reveal that Netflix's success is driven by </a:t>
            </a:r>
            <a:r>
              <a:rPr b="1" lang="en" sz="1400">
                <a:solidFill>
                  <a:schemeClr val="dk1"/>
                </a:solidFill>
              </a:rPr>
              <a:t>strategic investments in high-performing genres</a:t>
            </a:r>
            <a:r>
              <a:rPr lang="en" sz="1400">
                <a:solidFill>
                  <a:schemeClr val="dk1"/>
                </a:solidFill>
              </a:rPr>
              <a:t>, increasing demand for </a:t>
            </a:r>
            <a:r>
              <a:rPr b="1" lang="en" sz="1400">
                <a:solidFill>
                  <a:schemeClr val="dk1"/>
                </a:solidFill>
              </a:rPr>
              <a:t>regional and international content</a:t>
            </a:r>
            <a:r>
              <a:rPr lang="en" sz="1400">
                <a:solidFill>
                  <a:schemeClr val="dk1"/>
                </a:solidFill>
              </a:rPr>
              <a:t>, and a growing shift toward </a:t>
            </a:r>
            <a:r>
              <a:rPr b="1" lang="en" sz="1400">
                <a:solidFill>
                  <a:schemeClr val="dk1"/>
                </a:solidFill>
              </a:rPr>
              <a:t>data-driven content recommendations</a:t>
            </a:r>
            <a:r>
              <a:rPr lang="en" sz="1400">
                <a:solidFill>
                  <a:schemeClr val="dk1"/>
                </a:solidFill>
              </a:rPr>
              <a:t>. By leveraging these insights, Netflix can further </a:t>
            </a:r>
            <a:r>
              <a:rPr b="1" lang="en" sz="1400">
                <a:solidFill>
                  <a:schemeClr val="dk1"/>
                </a:solidFill>
              </a:rPr>
              <a:t>optimize its content acquisition and production strategy</a:t>
            </a:r>
            <a:r>
              <a:rPr lang="en" sz="1400">
                <a:solidFill>
                  <a:schemeClr val="dk1"/>
                </a:solidFill>
              </a:rPr>
              <a:t>, ensuring maximum audience engagement and competitive advantage in the streaming industry.</a:t>
            </a:r>
            <a:endParaRPr sz="1400">
              <a:solidFill>
                <a:schemeClr val="dk1"/>
              </a:solidFill>
            </a:endParaRPr>
          </a:p>
          <a:p>
            <a:pPr indent="0" lvl="0" marL="0" marR="0" rtl="0" algn="just">
              <a:lnSpc>
                <a:spcPct val="100000"/>
              </a:lnSpc>
              <a:spcBef>
                <a:spcPts val="1200"/>
              </a:spcBef>
              <a:spcAft>
                <a:spcPts val="0"/>
              </a:spcAft>
              <a:buClr>
                <a:schemeClr val="dk1"/>
              </a:buClr>
              <a:buSzPts val="1600"/>
              <a:buFont typeface="Archivo"/>
              <a:buNone/>
            </a:pPr>
            <a:r>
              <a:t/>
            </a:r>
            <a:endParaRPr sz="1400">
              <a:solidFill>
                <a:schemeClr val="dk1"/>
              </a:solidFill>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idx="4294967295" type="title"/>
          </p:nvPr>
        </p:nvSpPr>
        <p:spPr>
          <a:xfrm>
            <a:off x="644375" y="265000"/>
            <a:ext cx="4457100" cy="98100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2800"/>
              <a:buFont typeface="Syncopate"/>
              <a:buNone/>
            </a:pPr>
            <a:r>
              <a:rPr b="0" i="0" lang="en" sz="2800" u="none" cap="none" strike="noStrike">
                <a:solidFill>
                  <a:schemeClr val="dk1"/>
                </a:solidFill>
                <a:latin typeface="Syncopate"/>
                <a:ea typeface="Syncopate"/>
                <a:cs typeface="Syncopate"/>
                <a:sym typeface="Syncopate"/>
              </a:rPr>
              <a:t>Introduction</a:t>
            </a:r>
            <a:endParaRPr b="0" i="0" sz="2800" u="none" cap="none" strike="noStrike">
              <a:solidFill>
                <a:schemeClr val="dk1"/>
              </a:solidFill>
              <a:latin typeface="Arial"/>
              <a:ea typeface="Arial"/>
              <a:cs typeface="Arial"/>
              <a:sym typeface="Arial"/>
            </a:endParaRPr>
          </a:p>
        </p:txBody>
      </p:sp>
      <p:sp>
        <p:nvSpPr>
          <p:cNvPr id="192" name="Google Shape;192;p10"/>
          <p:cNvSpPr txBox="1"/>
          <p:nvPr>
            <p:ph idx="4294967295" type="subTitle"/>
          </p:nvPr>
        </p:nvSpPr>
        <p:spPr>
          <a:xfrm>
            <a:off x="469775" y="1397300"/>
            <a:ext cx="4806300" cy="33606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chemeClr val="dk1"/>
              </a:buClr>
              <a:buSzPts val="1400"/>
              <a:buFont typeface="Archivo"/>
              <a:buNone/>
            </a:pPr>
            <a:r>
              <a:rPr lang="en" sz="1400">
                <a:solidFill>
                  <a:schemeClr val="dk1"/>
                </a:solidFill>
                <a:latin typeface="Noto Sans Symbols"/>
                <a:ea typeface="Noto Sans Symbols"/>
                <a:cs typeface="Noto Sans Symbols"/>
                <a:sym typeface="Noto Sans Symbols"/>
              </a:rPr>
              <a:t>Netflix has revolutionized the entertainment industry by providing an extensive collection of movies, TV shows, and original content. Its success is driven by a data-driven content strategy, which helps the platform identify trends, predict audience preferences, and make informed decisions about content acquisition and production.</a:t>
            </a:r>
            <a:endParaRPr sz="1400">
              <a:solidFill>
                <a:schemeClr val="dk1"/>
              </a:solidFill>
              <a:latin typeface="Noto Sans Symbols"/>
              <a:ea typeface="Noto Sans Symbols"/>
              <a:cs typeface="Noto Sans Symbols"/>
              <a:sym typeface="Noto Sans Symbols"/>
            </a:endParaRPr>
          </a:p>
          <a:p>
            <a:pPr indent="0" lvl="0" marL="0" marR="0" rtl="0" algn="l">
              <a:lnSpc>
                <a:spcPct val="100000"/>
              </a:lnSpc>
              <a:spcBef>
                <a:spcPts val="0"/>
              </a:spcBef>
              <a:spcAft>
                <a:spcPts val="0"/>
              </a:spcAft>
              <a:buClr>
                <a:schemeClr val="dk1"/>
              </a:buClr>
              <a:buSzPts val="1400"/>
              <a:buFont typeface="Archivo"/>
              <a:buNone/>
            </a:pPr>
            <a:r>
              <a:t/>
            </a:r>
            <a:endParaRPr sz="1400">
              <a:solidFill>
                <a:schemeClr val="dk1"/>
              </a:solidFill>
              <a:latin typeface="Noto Sans Symbols"/>
              <a:ea typeface="Noto Sans Symbols"/>
              <a:cs typeface="Noto Sans Symbols"/>
              <a:sym typeface="Noto Sans Symbols"/>
            </a:endParaRPr>
          </a:p>
          <a:p>
            <a:pPr indent="0" lvl="0" marL="0" marR="0" rtl="0" algn="l">
              <a:lnSpc>
                <a:spcPct val="100000"/>
              </a:lnSpc>
              <a:spcBef>
                <a:spcPts val="0"/>
              </a:spcBef>
              <a:spcAft>
                <a:spcPts val="0"/>
              </a:spcAft>
              <a:buClr>
                <a:schemeClr val="dk1"/>
              </a:buClr>
              <a:buSzPts val="1400"/>
              <a:buFont typeface="Archivo"/>
              <a:buNone/>
            </a:pPr>
            <a:r>
              <a:rPr lang="en" sz="1400">
                <a:solidFill>
                  <a:schemeClr val="dk1"/>
                </a:solidFill>
                <a:latin typeface="Noto Sans Symbols"/>
                <a:ea typeface="Noto Sans Symbols"/>
                <a:cs typeface="Noto Sans Symbols"/>
                <a:sym typeface="Noto Sans Symbols"/>
              </a:rPr>
              <a:t>In today’s competitive streaming market, Netflix continuously analyzes viewer engagement, genre performance, and content popularity to maximize user satisfaction and retention. By leveraging advanced data analytics and machine learning, Netflix ensures that the right content reaches the right audience at the right time.</a:t>
            </a:r>
            <a:endParaRPr sz="1400">
              <a:solidFill>
                <a:schemeClr val="dk1"/>
              </a:solidFill>
              <a:latin typeface="Noto Sans Symbols"/>
              <a:ea typeface="Noto Sans Symbols"/>
              <a:cs typeface="Noto Sans Symbols"/>
              <a:sym typeface="Noto Sans Symbols"/>
            </a:endParaRPr>
          </a:p>
        </p:txBody>
      </p:sp>
      <p:pic>
        <p:nvPicPr>
          <p:cNvPr id="193" name="Google Shape;193;p10"/>
          <p:cNvPicPr preferRelativeResize="0"/>
          <p:nvPr/>
        </p:nvPicPr>
        <p:blipFill>
          <a:blip r:embed="rId3">
            <a:alphaModFix/>
          </a:blip>
          <a:stretch>
            <a:fillRect/>
          </a:stretch>
        </p:blipFill>
        <p:spPr>
          <a:xfrm>
            <a:off x="5518475" y="1397300"/>
            <a:ext cx="3178475" cy="299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p:nvPr/>
        </p:nvSpPr>
        <p:spPr>
          <a:xfrm rot="10800000">
            <a:off x="8658360" y="2991240"/>
            <a:ext cx="75960" cy="75960"/>
          </a:xfrm>
          <a:prstGeom prst="rect">
            <a:avLst/>
          </a:prstGeom>
          <a:solidFill>
            <a:srgbClr val="000000"/>
          </a:solidFill>
          <a:ln>
            <a:noFill/>
          </a:ln>
        </p:spPr>
        <p:txBody>
          <a:bodyPr anchorCtr="0" anchor="t" bIns="38150" lIns="870823075" spcFirstLastPara="1" rIns="870823075" wrap="square" tIns="38150">
            <a:noAutofit/>
          </a:bodyPr>
          <a:lstStyle/>
          <a:p>
            <a:pPr indent="0" lvl="0" marL="0" marR="0" rtl="0" algn="ctr">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199" name="Google Shape;199;p11"/>
          <p:cNvSpPr txBox="1"/>
          <p:nvPr>
            <p:ph idx="4294967295" type="title"/>
          </p:nvPr>
        </p:nvSpPr>
        <p:spPr>
          <a:xfrm>
            <a:off x="2092000" y="132125"/>
            <a:ext cx="5047200" cy="790500"/>
          </a:xfrm>
          <a:prstGeom prst="rect">
            <a:avLst/>
          </a:prstGeom>
          <a:noFill/>
          <a:ln>
            <a:noFill/>
          </a:ln>
        </p:spPr>
        <p:txBody>
          <a:bodyPr anchorCtr="0" anchor="b" bIns="91425" lIns="91425" spcFirstLastPara="1" rIns="91425" wrap="square" tIns="91425">
            <a:normAutofit fontScale="90000"/>
          </a:bodyPr>
          <a:lstStyle/>
          <a:p>
            <a:pPr indent="0" lvl="0" marL="0" marR="0" rtl="0" algn="ctr">
              <a:lnSpc>
                <a:spcPct val="100000"/>
              </a:lnSpc>
              <a:spcBef>
                <a:spcPts val="0"/>
              </a:spcBef>
              <a:spcAft>
                <a:spcPts val="0"/>
              </a:spcAft>
              <a:buClr>
                <a:schemeClr val="dk1"/>
              </a:buClr>
              <a:buSzPct val="100000"/>
              <a:buFont typeface="Syncopate"/>
              <a:buNone/>
            </a:pPr>
            <a:r>
              <a:rPr lang="en" sz="4000">
                <a:solidFill>
                  <a:schemeClr val="dk1"/>
                </a:solidFill>
                <a:latin typeface="Syncopate"/>
                <a:ea typeface="Syncopate"/>
                <a:cs typeface="Syncopate"/>
                <a:sym typeface="Syncopate"/>
              </a:rPr>
              <a:t>Objective</a:t>
            </a:r>
            <a:endParaRPr b="0" i="0" sz="4000" u="none" cap="none" strike="noStrike">
              <a:solidFill>
                <a:schemeClr val="dk1"/>
              </a:solidFill>
              <a:latin typeface="Arial"/>
              <a:ea typeface="Arial"/>
              <a:cs typeface="Arial"/>
              <a:sym typeface="Arial"/>
            </a:endParaRPr>
          </a:p>
        </p:txBody>
      </p:sp>
      <p:sp>
        <p:nvSpPr>
          <p:cNvPr id="200" name="Google Shape;200;p11"/>
          <p:cNvSpPr txBox="1"/>
          <p:nvPr>
            <p:ph idx="4294967295" type="subTitle"/>
          </p:nvPr>
        </p:nvSpPr>
        <p:spPr>
          <a:xfrm>
            <a:off x="507900" y="1222725"/>
            <a:ext cx="8636100" cy="34860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SzPts val="1000"/>
              <a:buFont typeface="Arial"/>
              <a:buNone/>
            </a:pPr>
            <a:r>
              <a:rPr lang="en" sz="1300">
                <a:solidFill>
                  <a:schemeClr val="dk1"/>
                </a:solidFill>
                <a:latin typeface="Noto Sans Symbols"/>
                <a:ea typeface="Noto Sans Symbols"/>
                <a:cs typeface="Noto Sans Symbols"/>
                <a:sym typeface="Noto Sans Symbols"/>
              </a:rPr>
              <a:t>The primary goal of this analysis is to understand Netflix’s content trends and optimize its content strategy using data-driven insights. The key objectives include:</a:t>
            </a:r>
            <a:endParaRPr sz="1300">
              <a:solidFill>
                <a:schemeClr val="dk1"/>
              </a:solidFill>
              <a:latin typeface="Noto Sans Symbols"/>
              <a:ea typeface="Noto Sans Symbols"/>
              <a:cs typeface="Noto Sans Symbols"/>
              <a:sym typeface="Noto Sans Symbols"/>
            </a:endParaRPr>
          </a:p>
          <a:p>
            <a:pPr indent="0" lvl="0" marL="0" marR="0" rtl="0" algn="l">
              <a:lnSpc>
                <a:spcPct val="80000"/>
              </a:lnSpc>
              <a:spcBef>
                <a:spcPts val="0"/>
              </a:spcBef>
              <a:spcAft>
                <a:spcPts val="0"/>
              </a:spcAft>
              <a:buSzPts val="1000"/>
              <a:buFont typeface="Arial"/>
              <a:buNone/>
            </a:pPr>
            <a:r>
              <a:t/>
            </a:r>
            <a:endParaRPr sz="1300">
              <a:solidFill>
                <a:schemeClr val="dk1"/>
              </a:solidFill>
              <a:latin typeface="Noto Sans Symbols"/>
              <a:ea typeface="Noto Sans Symbols"/>
              <a:cs typeface="Noto Sans Symbols"/>
              <a:sym typeface="Noto Sans Symbols"/>
            </a:endParaRPr>
          </a:p>
          <a:p>
            <a:pPr indent="-330200" lvl="0" marL="457200" marR="0" rtl="0" algn="l">
              <a:lnSpc>
                <a:spcPct val="80000"/>
              </a:lnSpc>
              <a:spcBef>
                <a:spcPts val="0"/>
              </a:spcBef>
              <a:spcAft>
                <a:spcPts val="0"/>
              </a:spcAft>
              <a:buClr>
                <a:schemeClr val="dk1"/>
              </a:buClr>
              <a:buSzPts val="1600"/>
              <a:buFont typeface="Noto Sans Symbols"/>
              <a:buChar char="●"/>
            </a:pPr>
            <a:r>
              <a:rPr b="1" lang="en" sz="1600">
                <a:solidFill>
                  <a:schemeClr val="dk1"/>
                </a:solidFill>
                <a:latin typeface="Noto Sans Symbols"/>
                <a:ea typeface="Noto Sans Symbols"/>
                <a:cs typeface="Noto Sans Symbols"/>
                <a:sym typeface="Noto Sans Symbols"/>
              </a:rPr>
              <a:t>Analyze Content Trends</a:t>
            </a:r>
            <a:endParaRPr b="1" sz="1600">
              <a:solidFill>
                <a:schemeClr val="dk1"/>
              </a:solidFill>
              <a:latin typeface="Noto Sans Symbols"/>
              <a:ea typeface="Noto Sans Symbols"/>
              <a:cs typeface="Noto Sans Symbols"/>
              <a:sym typeface="Noto Sans Symbols"/>
            </a:endParaRPr>
          </a:p>
          <a:p>
            <a:pPr indent="0" lvl="0" marL="0" marR="0" rtl="0" algn="l">
              <a:lnSpc>
                <a:spcPct val="80000"/>
              </a:lnSpc>
              <a:spcBef>
                <a:spcPts val="0"/>
              </a:spcBef>
              <a:spcAft>
                <a:spcPts val="0"/>
              </a:spcAft>
              <a:buSzPts val="688"/>
              <a:buNone/>
            </a:pPr>
            <a:r>
              <a:rPr lang="en" sz="1300">
                <a:solidFill>
                  <a:schemeClr val="dk1"/>
                </a:solidFill>
                <a:latin typeface="Noto Sans Symbols"/>
                <a:ea typeface="Noto Sans Symbols"/>
                <a:cs typeface="Noto Sans Symbols"/>
                <a:sym typeface="Noto Sans Symbols"/>
              </a:rPr>
              <a:t>           Identify how Netflix’s content library has evolved over the years.</a:t>
            </a:r>
            <a:endParaRPr sz="1300">
              <a:solidFill>
                <a:schemeClr val="dk1"/>
              </a:solidFill>
              <a:latin typeface="Noto Sans Symbols"/>
              <a:ea typeface="Noto Sans Symbols"/>
              <a:cs typeface="Noto Sans Symbols"/>
              <a:sym typeface="Noto Sans Symbols"/>
            </a:endParaRPr>
          </a:p>
          <a:p>
            <a:pPr indent="0" lvl="0" marL="457200" marR="0" rtl="0" algn="l">
              <a:lnSpc>
                <a:spcPct val="80000"/>
              </a:lnSpc>
              <a:spcBef>
                <a:spcPts val="0"/>
              </a:spcBef>
              <a:spcAft>
                <a:spcPts val="0"/>
              </a:spcAft>
              <a:buSzPts val="688"/>
              <a:buNone/>
            </a:pPr>
            <a:r>
              <a:t/>
            </a:r>
            <a:endParaRPr sz="1300">
              <a:solidFill>
                <a:schemeClr val="dk1"/>
              </a:solidFill>
              <a:latin typeface="Noto Sans Symbols"/>
              <a:ea typeface="Noto Sans Symbols"/>
              <a:cs typeface="Noto Sans Symbols"/>
              <a:sym typeface="Noto Sans Symbols"/>
            </a:endParaRPr>
          </a:p>
          <a:p>
            <a:pPr indent="-330200" lvl="0" marL="457200" marR="0" rtl="0" algn="l">
              <a:lnSpc>
                <a:spcPct val="80000"/>
              </a:lnSpc>
              <a:spcBef>
                <a:spcPts val="0"/>
              </a:spcBef>
              <a:spcAft>
                <a:spcPts val="0"/>
              </a:spcAft>
              <a:buClr>
                <a:schemeClr val="dk1"/>
              </a:buClr>
              <a:buSzPts val="1600"/>
              <a:buFont typeface="Noto Sans Symbols"/>
              <a:buChar char="●"/>
            </a:pPr>
            <a:r>
              <a:rPr b="1" lang="en" sz="1600">
                <a:solidFill>
                  <a:schemeClr val="dk1"/>
                </a:solidFill>
                <a:latin typeface="Noto Sans Symbols"/>
                <a:ea typeface="Noto Sans Symbols"/>
                <a:cs typeface="Noto Sans Symbols"/>
                <a:sym typeface="Noto Sans Symbols"/>
              </a:rPr>
              <a:t>Identify Popular Genres</a:t>
            </a:r>
            <a:endParaRPr b="1" sz="1600">
              <a:solidFill>
                <a:schemeClr val="dk1"/>
              </a:solidFill>
              <a:latin typeface="Noto Sans Symbols"/>
              <a:ea typeface="Noto Sans Symbols"/>
              <a:cs typeface="Noto Sans Symbols"/>
              <a:sym typeface="Noto Sans Symbols"/>
            </a:endParaRPr>
          </a:p>
          <a:p>
            <a:pPr indent="0" lvl="0" marL="457200" marR="0" rtl="0" algn="l">
              <a:lnSpc>
                <a:spcPct val="80000"/>
              </a:lnSpc>
              <a:spcBef>
                <a:spcPts val="0"/>
              </a:spcBef>
              <a:spcAft>
                <a:spcPts val="0"/>
              </a:spcAft>
              <a:buSzPts val="688"/>
              <a:buNone/>
            </a:pPr>
            <a:r>
              <a:rPr lang="en" sz="1300">
                <a:solidFill>
                  <a:schemeClr val="dk1"/>
                </a:solidFill>
                <a:latin typeface="Noto Sans Symbols"/>
                <a:ea typeface="Noto Sans Symbols"/>
                <a:cs typeface="Noto Sans Symbols"/>
                <a:sym typeface="Noto Sans Symbols"/>
              </a:rPr>
              <a:t>Determine which genres attract the most viewers and engagement.</a:t>
            </a:r>
            <a:endParaRPr sz="1300">
              <a:solidFill>
                <a:schemeClr val="dk1"/>
              </a:solidFill>
              <a:latin typeface="Noto Sans Symbols"/>
              <a:ea typeface="Noto Sans Symbols"/>
              <a:cs typeface="Noto Sans Symbols"/>
              <a:sym typeface="Noto Sans Symbols"/>
            </a:endParaRPr>
          </a:p>
          <a:p>
            <a:pPr indent="0" lvl="0" marL="457200" marR="0" rtl="0" algn="l">
              <a:lnSpc>
                <a:spcPct val="80000"/>
              </a:lnSpc>
              <a:spcBef>
                <a:spcPts val="0"/>
              </a:spcBef>
              <a:spcAft>
                <a:spcPts val="0"/>
              </a:spcAft>
              <a:buSzPts val="688"/>
              <a:buNone/>
            </a:pPr>
            <a:r>
              <a:t/>
            </a:r>
            <a:endParaRPr sz="1300">
              <a:solidFill>
                <a:schemeClr val="dk1"/>
              </a:solidFill>
              <a:latin typeface="Noto Sans Symbols"/>
              <a:ea typeface="Noto Sans Symbols"/>
              <a:cs typeface="Noto Sans Symbols"/>
              <a:sym typeface="Noto Sans Symbols"/>
            </a:endParaRPr>
          </a:p>
          <a:p>
            <a:pPr indent="0" lvl="0" marL="457200" marR="0" rtl="0" algn="l">
              <a:lnSpc>
                <a:spcPct val="80000"/>
              </a:lnSpc>
              <a:spcBef>
                <a:spcPts val="0"/>
              </a:spcBef>
              <a:spcAft>
                <a:spcPts val="0"/>
              </a:spcAft>
              <a:buSzPts val="688"/>
              <a:buNone/>
            </a:pPr>
            <a:r>
              <a:t/>
            </a:r>
            <a:endParaRPr b="1" sz="1300">
              <a:solidFill>
                <a:schemeClr val="dk1"/>
              </a:solidFill>
              <a:latin typeface="Noto Sans Symbols"/>
              <a:ea typeface="Noto Sans Symbols"/>
              <a:cs typeface="Noto Sans Symbols"/>
              <a:sym typeface="Noto Sans Symbols"/>
            </a:endParaRPr>
          </a:p>
          <a:p>
            <a:pPr indent="-330200" lvl="0" marL="457200" marR="0" rtl="0" algn="l">
              <a:lnSpc>
                <a:spcPct val="80000"/>
              </a:lnSpc>
              <a:spcBef>
                <a:spcPts val="0"/>
              </a:spcBef>
              <a:spcAft>
                <a:spcPts val="0"/>
              </a:spcAft>
              <a:buClr>
                <a:schemeClr val="dk1"/>
              </a:buClr>
              <a:buSzPts val="1600"/>
              <a:buFont typeface="Noto Sans Symbols"/>
              <a:buChar char="●"/>
            </a:pPr>
            <a:r>
              <a:rPr b="1" lang="en" sz="1600">
                <a:solidFill>
                  <a:schemeClr val="dk1"/>
                </a:solidFill>
                <a:latin typeface="Noto Sans Symbols"/>
                <a:ea typeface="Noto Sans Symbols"/>
                <a:cs typeface="Noto Sans Symbols"/>
                <a:sym typeface="Noto Sans Symbols"/>
              </a:rPr>
              <a:t>Evaluate Audience Engagement</a:t>
            </a:r>
            <a:endParaRPr b="1" sz="1600">
              <a:solidFill>
                <a:schemeClr val="dk1"/>
              </a:solidFill>
              <a:latin typeface="Noto Sans Symbols"/>
              <a:ea typeface="Noto Sans Symbols"/>
              <a:cs typeface="Noto Sans Symbols"/>
              <a:sym typeface="Noto Sans Symbols"/>
            </a:endParaRPr>
          </a:p>
          <a:p>
            <a:pPr indent="0" lvl="0" marL="457200" marR="0" rtl="0" algn="l">
              <a:lnSpc>
                <a:spcPct val="80000"/>
              </a:lnSpc>
              <a:spcBef>
                <a:spcPts val="0"/>
              </a:spcBef>
              <a:spcAft>
                <a:spcPts val="0"/>
              </a:spcAft>
              <a:buSzPts val="688"/>
              <a:buNone/>
            </a:pPr>
            <a:r>
              <a:rPr lang="en" sz="1300">
                <a:solidFill>
                  <a:schemeClr val="dk1"/>
                </a:solidFill>
                <a:latin typeface="Noto Sans Symbols"/>
                <a:ea typeface="Noto Sans Symbols"/>
                <a:cs typeface="Noto Sans Symbols"/>
                <a:sym typeface="Noto Sans Symbols"/>
              </a:rPr>
              <a:t>Study the relationship between vote count, ratings, and popularity.</a:t>
            </a:r>
            <a:endParaRPr sz="1300">
              <a:solidFill>
                <a:schemeClr val="dk1"/>
              </a:solidFill>
              <a:latin typeface="Noto Sans Symbols"/>
              <a:ea typeface="Noto Sans Symbols"/>
              <a:cs typeface="Noto Sans Symbols"/>
              <a:sym typeface="Noto Sans Symbols"/>
            </a:endParaRPr>
          </a:p>
          <a:p>
            <a:pPr indent="0" lvl="0" marL="457200" marR="0" rtl="0" algn="l">
              <a:lnSpc>
                <a:spcPct val="80000"/>
              </a:lnSpc>
              <a:spcBef>
                <a:spcPts val="0"/>
              </a:spcBef>
              <a:spcAft>
                <a:spcPts val="0"/>
              </a:spcAft>
              <a:buSzPts val="688"/>
              <a:buNone/>
            </a:pPr>
            <a:r>
              <a:t/>
            </a:r>
            <a:endParaRPr sz="1300">
              <a:solidFill>
                <a:schemeClr val="dk1"/>
              </a:solidFill>
              <a:latin typeface="Noto Sans Symbols"/>
              <a:ea typeface="Noto Sans Symbols"/>
              <a:cs typeface="Noto Sans Symbols"/>
              <a:sym typeface="Noto Sans Symbols"/>
            </a:endParaRPr>
          </a:p>
          <a:p>
            <a:pPr indent="0" lvl="0" marL="457200" marR="0" rtl="0" algn="l">
              <a:lnSpc>
                <a:spcPct val="80000"/>
              </a:lnSpc>
              <a:spcBef>
                <a:spcPts val="0"/>
              </a:spcBef>
              <a:spcAft>
                <a:spcPts val="0"/>
              </a:spcAft>
              <a:buSzPts val="688"/>
              <a:buNone/>
            </a:pPr>
            <a:r>
              <a:t/>
            </a:r>
            <a:endParaRPr sz="1300">
              <a:solidFill>
                <a:schemeClr val="dk1"/>
              </a:solidFill>
              <a:latin typeface="Noto Sans Symbols"/>
              <a:ea typeface="Noto Sans Symbols"/>
              <a:cs typeface="Noto Sans Symbols"/>
              <a:sym typeface="Noto Sans Symbols"/>
            </a:endParaRPr>
          </a:p>
          <a:p>
            <a:pPr indent="-330200" lvl="0" marL="457200" marR="0" rtl="0" algn="l">
              <a:lnSpc>
                <a:spcPct val="80000"/>
              </a:lnSpc>
              <a:spcBef>
                <a:spcPts val="0"/>
              </a:spcBef>
              <a:spcAft>
                <a:spcPts val="0"/>
              </a:spcAft>
              <a:buClr>
                <a:schemeClr val="dk1"/>
              </a:buClr>
              <a:buSzPts val="1600"/>
              <a:buFont typeface="Noto Sans Symbols"/>
              <a:buChar char="●"/>
            </a:pPr>
            <a:r>
              <a:rPr b="1" lang="en" sz="1600">
                <a:solidFill>
                  <a:schemeClr val="dk1"/>
                </a:solidFill>
                <a:latin typeface="Noto Sans Symbols"/>
                <a:ea typeface="Noto Sans Symbols"/>
                <a:cs typeface="Noto Sans Symbols"/>
                <a:sym typeface="Noto Sans Symbols"/>
              </a:rPr>
              <a:t>Strategic Content Investment</a:t>
            </a:r>
            <a:endParaRPr b="1" sz="1600">
              <a:solidFill>
                <a:schemeClr val="dk1"/>
              </a:solidFill>
              <a:latin typeface="Noto Sans Symbols"/>
              <a:ea typeface="Noto Sans Symbols"/>
              <a:cs typeface="Noto Sans Symbols"/>
              <a:sym typeface="Noto Sans Symbols"/>
            </a:endParaRPr>
          </a:p>
          <a:p>
            <a:pPr indent="0" lvl="0" marL="0" marR="0" rtl="0" algn="l">
              <a:lnSpc>
                <a:spcPct val="80000"/>
              </a:lnSpc>
              <a:spcBef>
                <a:spcPts val="0"/>
              </a:spcBef>
              <a:spcAft>
                <a:spcPts val="0"/>
              </a:spcAft>
              <a:buSzPts val="688"/>
              <a:buNone/>
            </a:pPr>
            <a:r>
              <a:rPr lang="en" sz="1300">
                <a:solidFill>
                  <a:schemeClr val="dk1"/>
                </a:solidFill>
                <a:latin typeface="Noto Sans Symbols"/>
                <a:ea typeface="Noto Sans Symbols"/>
                <a:cs typeface="Noto Sans Symbols"/>
                <a:sym typeface="Noto Sans Symbols"/>
              </a:rPr>
              <a:t>            Identify high-performing content and optimize future investments.</a:t>
            </a:r>
            <a:endParaRPr sz="1300">
              <a:solidFill>
                <a:schemeClr val="dk1"/>
              </a:solidFill>
              <a:latin typeface="Noto Sans Symbols"/>
              <a:ea typeface="Noto Sans Symbols"/>
              <a:cs typeface="Noto Sans Symbols"/>
              <a:sym typeface="Noto Sans Symbols"/>
            </a:endParaRPr>
          </a:p>
          <a:p>
            <a:pPr indent="0" lvl="0" marL="0" marR="0" rtl="0" algn="l">
              <a:lnSpc>
                <a:spcPct val="80000"/>
              </a:lnSpc>
              <a:spcBef>
                <a:spcPts val="0"/>
              </a:spcBef>
              <a:spcAft>
                <a:spcPts val="0"/>
              </a:spcAft>
              <a:buSzPts val="688"/>
              <a:buNone/>
            </a:pPr>
            <a:r>
              <a:t/>
            </a:r>
            <a:endParaRPr b="1" sz="1500">
              <a:solidFill>
                <a:schemeClr val="dk1"/>
              </a:solidFill>
              <a:latin typeface="Noto Sans Symbols"/>
              <a:ea typeface="Noto Sans Symbols"/>
              <a:cs typeface="Noto Sans Symbols"/>
              <a:sym typeface="Noto Sans Symbols"/>
            </a:endParaRPr>
          </a:p>
          <a:p>
            <a:pPr indent="-323850" lvl="0" marL="457200" marR="0" rtl="0" algn="l">
              <a:lnSpc>
                <a:spcPct val="80000"/>
              </a:lnSpc>
              <a:spcBef>
                <a:spcPts val="0"/>
              </a:spcBef>
              <a:spcAft>
                <a:spcPts val="0"/>
              </a:spcAft>
              <a:buClr>
                <a:schemeClr val="dk1"/>
              </a:buClr>
              <a:buSzPts val="1500"/>
              <a:buFont typeface="Noto Sans Symbols"/>
              <a:buChar char="●"/>
            </a:pPr>
            <a:r>
              <a:rPr b="1" lang="en" sz="1500">
                <a:solidFill>
                  <a:schemeClr val="dk1"/>
                </a:solidFill>
                <a:latin typeface="Noto Sans Symbols"/>
                <a:ea typeface="Noto Sans Symbols"/>
                <a:cs typeface="Noto Sans Symbols"/>
                <a:sym typeface="Noto Sans Symbols"/>
              </a:rPr>
              <a:t>Predict Future Trends</a:t>
            </a:r>
            <a:endParaRPr b="1" sz="1500">
              <a:solidFill>
                <a:schemeClr val="dk1"/>
              </a:solidFill>
              <a:latin typeface="Noto Sans Symbols"/>
              <a:ea typeface="Noto Sans Symbols"/>
              <a:cs typeface="Noto Sans Symbols"/>
              <a:sym typeface="Noto Sans Symbols"/>
            </a:endParaRPr>
          </a:p>
          <a:p>
            <a:pPr indent="0" lvl="0" marL="457200" marR="0" rtl="0" algn="l">
              <a:lnSpc>
                <a:spcPct val="80000"/>
              </a:lnSpc>
              <a:spcBef>
                <a:spcPts val="0"/>
              </a:spcBef>
              <a:spcAft>
                <a:spcPts val="0"/>
              </a:spcAft>
              <a:buSzPts val="688"/>
              <a:buNone/>
            </a:pPr>
            <a:r>
              <a:rPr lang="en" sz="1300">
                <a:solidFill>
                  <a:schemeClr val="dk1"/>
                </a:solidFill>
                <a:latin typeface="Noto Sans Symbols"/>
                <a:ea typeface="Noto Sans Symbols"/>
                <a:cs typeface="Noto Sans Symbols"/>
                <a:sym typeface="Noto Sans Symbols"/>
              </a:rPr>
              <a:t>Use past data to predict future content trends and audience behavior.</a:t>
            </a:r>
            <a:endParaRPr sz="1300">
              <a:solidFill>
                <a:schemeClr val="dk1"/>
              </a:solidFill>
              <a:latin typeface="Noto Sans Symbols"/>
              <a:ea typeface="Noto Sans Symbols"/>
              <a:cs typeface="Noto Sans Symbols"/>
              <a:sym typeface="Noto Sans Symbols"/>
            </a:endParaRPr>
          </a:p>
          <a:p>
            <a:pPr indent="0" lvl="0" marL="0" marR="0" rtl="0" algn="l">
              <a:lnSpc>
                <a:spcPct val="80000"/>
              </a:lnSpc>
              <a:spcBef>
                <a:spcPts val="0"/>
              </a:spcBef>
              <a:spcAft>
                <a:spcPts val="0"/>
              </a:spcAft>
              <a:buSzPts val="1000"/>
              <a:buFont typeface="Arial"/>
              <a:buNone/>
            </a:pPr>
            <a:r>
              <a:t/>
            </a:r>
            <a:endParaRPr sz="1300">
              <a:solidFill>
                <a:schemeClr val="dk1"/>
              </a:solidFill>
              <a:latin typeface="Noto Sans Symbols"/>
              <a:ea typeface="Noto Sans Symbols"/>
              <a:cs typeface="Noto Sans Symbols"/>
              <a:sym typeface="Noto Sans Symbol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nvSpPr>
        <p:spPr>
          <a:xfrm>
            <a:off x="338675" y="666975"/>
            <a:ext cx="8613300" cy="455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rPr>
              <a:t>                      </a:t>
            </a:r>
            <a:r>
              <a:rPr b="1" lang="en" sz="3600">
                <a:solidFill>
                  <a:schemeClr val="dk1"/>
                </a:solidFill>
                <a:latin typeface="Syncopate"/>
                <a:ea typeface="Syncopate"/>
                <a:cs typeface="Syncopate"/>
                <a:sym typeface="Syncopate"/>
              </a:rPr>
              <a:t>  Scope</a:t>
            </a:r>
            <a:endParaRPr b="1" sz="3600">
              <a:solidFill>
                <a:schemeClr val="dk1"/>
              </a:solidFill>
              <a:latin typeface="Syncopate"/>
              <a:ea typeface="Syncopate"/>
              <a:cs typeface="Syncopate"/>
              <a:sym typeface="Syncopate"/>
            </a:endParaRPr>
          </a:p>
          <a:p>
            <a:pPr indent="-330200" lvl="0" marL="457200" rtl="0" algn="l">
              <a:spcBef>
                <a:spcPts val="0"/>
              </a:spcBef>
              <a:spcAft>
                <a:spcPts val="0"/>
              </a:spcAft>
              <a:buClr>
                <a:schemeClr val="dk1"/>
              </a:buClr>
              <a:buSzPts val="1600"/>
              <a:buChar char="●"/>
            </a:pPr>
            <a:r>
              <a:rPr b="1" lang="en" sz="1600">
                <a:solidFill>
                  <a:schemeClr val="dk1"/>
                </a:solidFill>
              </a:rPr>
              <a:t>Content Performance Analysis</a:t>
            </a:r>
            <a:endParaRPr b="1" sz="1600">
              <a:solidFill>
                <a:schemeClr val="dk1"/>
              </a:solidFill>
            </a:endParaRPr>
          </a:p>
          <a:p>
            <a:pPr indent="0" lvl="0" marL="457200" rtl="0" algn="l">
              <a:spcBef>
                <a:spcPts val="0"/>
              </a:spcBef>
              <a:spcAft>
                <a:spcPts val="0"/>
              </a:spcAft>
              <a:buNone/>
            </a:pPr>
            <a:r>
              <a:rPr lang="en">
                <a:solidFill>
                  <a:schemeClr val="dk1"/>
                </a:solidFill>
              </a:rPr>
              <a:t>Analyzing the number of movie releases over time.</a:t>
            </a:r>
            <a:endParaRPr>
              <a:solidFill>
                <a:schemeClr val="dk1"/>
              </a:solidFill>
            </a:endParaRPr>
          </a:p>
          <a:p>
            <a:pPr indent="0" lvl="0" marL="457200" rtl="0" algn="l">
              <a:spcBef>
                <a:spcPts val="0"/>
              </a:spcBef>
              <a:spcAft>
                <a:spcPts val="0"/>
              </a:spcAft>
              <a:buNone/>
            </a:pPr>
            <a:r>
              <a:t/>
            </a:r>
            <a:endParaRPr>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Genre-Wise Insights</a:t>
            </a:r>
            <a:endParaRPr b="1" sz="1600">
              <a:solidFill>
                <a:schemeClr val="dk1"/>
              </a:solidFill>
            </a:endParaRPr>
          </a:p>
          <a:p>
            <a:pPr indent="0" lvl="0" marL="457200" rtl="0" algn="l">
              <a:spcBef>
                <a:spcPts val="0"/>
              </a:spcBef>
              <a:spcAft>
                <a:spcPts val="0"/>
              </a:spcAft>
              <a:buNone/>
            </a:pPr>
            <a:r>
              <a:rPr lang="en">
                <a:solidFill>
                  <a:schemeClr val="dk1"/>
                </a:solidFill>
              </a:rPr>
              <a:t>Examining the most popular genres on Netflix.</a:t>
            </a:r>
            <a:endParaRPr>
              <a:solidFill>
                <a:schemeClr val="dk1"/>
              </a:solidFill>
            </a:endParaRPr>
          </a:p>
          <a:p>
            <a:pPr indent="0" lvl="0" marL="457200" rtl="0" algn="l">
              <a:spcBef>
                <a:spcPts val="0"/>
              </a:spcBef>
              <a:spcAft>
                <a:spcPts val="0"/>
              </a:spcAft>
              <a:buNone/>
            </a:pPr>
            <a:r>
              <a:t/>
            </a:r>
            <a:endParaRPr>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Audience Engagement &amp; Ratings</a:t>
            </a:r>
            <a:endParaRPr b="1" sz="1600">
              <a:solidFill>
                <a:schemeClr val="dk1"/>
              </a:solidFill>
            </a:endParaRPr>
          </a:p>
          <a:p>
            <a:pPr indent="0" lvl="0" marL="457200" rtl="0" algn="l">
              <a:spcBef>
                <a:spcPts val="0"/>
              </a:spcBef>
              <a:spcAft>
                <a:spcPts val="0"/>
              </a:spcAft>
              <a:buNone/>
            </a:pPr>
            <a:r>
              <a:rPr lang="en">
                <a:solidFill>
                  <a:schemeClr val="dk1"/>
                </a:solidFill>
              </a:rPr>
              <a:t>Evaluating the impact of vote count, ratings, and popularity.</a:t>
            </a:r>
            <a:endParaRPr>
              <a:solidFill>
                <a:schemeClr val="dk1"/>
              </a:solidFill>
            </a:endParaRPr>
          </a:p>
          <a:p>
            <a:pPr indent="0" lvl="0" marL="457200" rtl="0" algn="l">
              <a:spcBef>
                <a:spcPts val="0"/>
              </a:spcBef>
              <a:spcAft>
                <a:spcPts val="0"/>
              </a:spcAft>
              <a:buNone/>
            </a:pPr>
            <a:r>
              <a:t/>
            </a:r>
            <a:endParaRPr>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Strategic Recommendations</a:t>
            </a:r>
            <a:endParaRPr b="1" sz="1600">
              <a:solidFill>
                <a:schemeClr val="dk1"/>
              </a:solidFill>
            </a:endParaRPr>
          </a:p>
          <a:p>
            <a:pPr indent="0" lvl="0" marL="457200" rtl="0" algn="l">
              <a:spcBef>
                <a:spcPts val="0"/>
              </a:spcBef>
              <a:spcAft>
                <a:spcPts val="0"/>
              </a:spcAft>
              <a:buNone/>
            </a:pPr>
            <a:r>
              <a:rPr lang="en">
                <a:solidFill>
                  <a:schemeClr val="dk1"/>
                </a:solidFill>
              </a:rPr>
              <a:t>Highlighting content gaps and opportunities for future investments.</a:t>
            </a:r>
            <a:endParaRPr>
              <a:solidFill>
                <a:schemeClr val="dk1"/>
              </a:solidFill>
            </a:endParaRPr>
          </a:p>
          <a:p>
            <a:pPr indent="0" lvl="0" marL="457200" rtl="0" algn="l">
              <a:spcBef>
                <a:spcPts val="0"/>
              </a:spcBef>
              <a:spcAft>
                <a:spcPts val="0"/>
              </a:spcAft>
              <a:buNone/>
            </a:pPr>
            <a:r>
              <a:t/>
            </a:r>
            <a:endParaRPr>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Future Trends &amp; AI Integration</a:t>
            </a:r>
            <a:endParaRPr b="1" sz="1600">
              <a:solidFill>
                <a:schemeClr val="dk1"/>
              </a:solidFill>
            </a:endParaRPr>
          </a:p>
          <a:p>
            <a:pPr indent="0" lvl="0" marL="457200" rtl="0" algn="l">
              <a:spcBef>
                <a:spcPts val="0"/>
              </a:spcBef>
              <a:spcAft>
                <a:spcPts val="0"/>
              </a:spcAft>
              <a:buNone/>
            </a:pPr>
            <a:r>
              <a:rPr lang="en">
                <a:solidFill>
                  <a:schemeClr val="dk1"/>
                </a:solidFill>
              </a:rPr>
              <a:t>Predicting emerging content trends in the streaming industry.</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nvSpPr>
        <p:spPr>
          <a:xfrm>
            <a:off x="583650" y="776075"/>
            <a:ext cx="7926300" cy="609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Syncopate"/>
                <a:ea typeface="Syncopate"/>
                <a:cs typeface="Syncopate"/>
                <a:sym typeface="Syncopate"/>
              </a:rPr>
              <a:t>About the Dataset</a:t>
            </a:r>
            <a:endParaRPr b="1" sz="1600">
              <a:solidFill>
                <a:schemeClr val="dk1"/>
              </a:solidFill>
              <a:latin typeface="Syncopate"/>
              <a:ea typeface="Syncopate"/>
              <a:cs typeface="Syncopate"/>
              <a:sym typeface="Syncopate"/>
            </a:endParaRPr>
          </a:p>
          <a:p>
            <a:pPr indent="0" lvl="0" marL="0" rtl="0" algn="ctr">
              <a:spcBef>
                <a:spcPts val="0"/>
              </a:spcBef>
              <a:spcAft>
                <a:spcPts val="0"/>
              </a:spcAft>
              <a:buNone/>
            </a:pPr>
            <a:r>
              <a:t/>
            </a:r>
            <a:endParaRPr b="1" sz="1600">
              <a:solidFill>
                <a:schemeClr val="dk1"/>
              </a:solidFill>
            </a:endParaRPr>
          </a:p>
          <a:p>
            <a:pPr indent="0" lvl="0" marL="0" rtl="0" algn="l">
              <a:spcBef>
                <a:spcPts val="0"/>
              </a:spcBef>
              <a:spcAft>
                <a:spcPts val="0"/>
              </a:spcAft>
              <a:buNone/>
            </a:pPr>
            <a:r>
              <a:rPr lang="en" sz="1600">
                <a:solidFill>
                  <a:schemeClr val="dk1"/>
                </a:solidFill>
              </a:rPr>
              <a:t>The dataset used for this analysis contains key details about Netflix movies, including:</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 Movie Title – The name of the movie.</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Release Date &amp; Year – The year of release to track content trends.</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Popularity Score – Measures how popular a movie is among users.</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Vote Count &amp; Vote Average – User engagement metrics based on ratings.</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 </a:t>
            </a:r>
            <a:r>
              <a:rPr lang="en" sz="1600">
                <a:solidFill>
                  <a:schemeClr val="dk1"/>
                </a:solidFill>
              </a:rPr>
              <a:t>Genre – Categorization of movies based on type (e.g., Action, Drama).</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Original Language – The language in which the movie was originally released.</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nvSpPr>
        <p:spPr>
          <a:xfrm>
            <a:off x="204775" y="516450"/>
            <a:ext cx="7143000" cy="4603200"/>
          </a:xfrm>
          <a:prstGeom prst="rect">
            <a:avLst/>
          </a:prstGeom>
          <a:noFill/>
          <a:ln>
            <a:noFill/>
          </a:ln>
          <a:effectLst>
            <a:outerShdw blurRad="57150" rotWithShape="0" algn="bl" dir="5400000" dist="19050">
              <a:srgbClr val="000000">
                <a:alpha val="50000"/>
              </a:srgbClr>
            </a:outerShdw>
          </a:effectLst>
        </p:spPr>
        <p:txBody>
          <a:bodyPr anchorCtr="0" anchor="t" bIns="0" lIns="0" spcFirstLastPara="1" rIns="0" wrap="square" tIns="0">
            <a:spAutoFit/>
          </a:bodyPr>
          <a:lstStyle/>
          <a:p>
            <a:pPr indent="0" lvl="0" marL="0" rtl="0" algn="ctr">
              <a:spcBef>
                <a:spcPts val="0"/>
              </a:spcBef>
              <a:spcAft>
                <a:spcPts val="0"/>
              </a:spcAft>
              <a:buNone/>
            </a:pPr>
            <a:r>
              <a:rPr b="1" lang="en" sz="1800">
                <a:solidFill>
                  <a:schemeClr val="dk1"/>
                </a:solidFill>
              </a:rPr>
              <a:t>                   Netflix Content Release Trends</a:t>
            </a:r>
            <a:endParaRPr b="1" sz="1800">
              <a:solidFill>
                <a:schemeClr val="dk1"/>
              </a:solidFill>
            </a:endParaRPr>
          </a:p>
          <a:p>
            <a:pPr indent="0" lvl="0" marL="0" rtl="0" algn="ctr">
              <a:spcBef>
                <a:spcPts val="0"/>
              </a:spcBef>
              <a:spcAft>
                <a:spcPts val="0"/>
              </a:spcAft>
              <a:buNone/>
            </a:pPr>
            <a:r>
              <a:t/>
            </a:r>
            <a:endParaRPr b="1" sz="1800">
              <a:solidFill>
                <a:schemeClr val="dk1"/>
              </a:solidFill>
            </a:endParaRPr>
          </a:p>
          <a:p>
            <a:pPr indent="0" lvl="0" marL="0" rtl="0" algn="ctr">
              <a:spcBef>
                <a:spcPts val="0"/>
              </a:spcBef>
              <a:spcAft>
                <a:spcPts val="0"/>
              </a:spcAft>
              <a:buNone/>
            </a:pPr>
            <a:r>
              <a:t/>
            </a:r>
            <a:endParaRPr b="1" sz="1800">
              <a:solidFill>
                <a:schemeClr val="dk1"/>
              </a:solidFill>
            </a:endParaRPr>
          </a:p>
          <a:p>
            <a:pPr indent="0" lvl="0" marL="0" rtl="0" algn="ctr">
              <a:spcBef>
                <a:spcPts val="0"/>
              </a:spcBef>
              <a:spcAft>
                <a:spcPts val="0"/>
              </a:spcAft>
              <a:buNone/>
            </a:pPr>
            <a:r>
              <a:t/>
            </a:r>
            <a:endParaRPr b="1" sz="1800">
              <a:solidFill>
                <a:schemeClr val="dk1"/>
              </a:solidFill>
            </a:endParaRPr>
          </a:p>
          <a:p>
            <a:pPr indent="0" lvl="0" marL="0" rtl="0" algn="l">
              <a:spcBef>
                <a:spcPts val="0"/>
              </a:spcBef>
              <a:spcAft>
                <a:spcPts val="0"/>
              </a:spcAft>
              <a:buNone/>
            </a:pPr>
            <a:r>
              <a:rPr lang="en" sz="1100">
                <a:solidFill>
                  <a:schemeClr val="dk1"/>
                </a:solidFill>
              </a:rPr>
              <a:t>This Histogram represents the distribution of Netflix content based </a:t>
            </a:r>
            <a:endParaRPr sz="1100">
              <a:solidFill>
                <a:schemeClr val="dk1"/>
              </a:solidFill>
            </a:endParaRPr>
          </a:p>
          <a:p>
            <a:pPr indent="0" lvl="0" marL="0" rtl="0" algn="l">
              <a:spcBef>
                <a:spcPts val="0"/>
              </a:spcBef>
              <a:spcAft>
                <a:spcPts val="0"/>
              </a:spcAft>
              <a:buNone/>
            </a:pPr>
            <a:r>
              <a:rPr lang="en" sz="1100">
                <a:solidFill>
                  <a:schemeClr val="dk1"/>
                </a:solidFill>
              </a:rPr>
              <a:t>on their </a:t>
            </a:r>
            <a:r>
              <a:rPr b="1" lang="en" sz="1100">
                <a:solidFill>
                  <a:schemeClr val="dk1"/>
                </a:solidFill>
              </a:rPr>
              <a:t>release dates</a:t>
            </a:r>
            <a:r>
              <a:rPr lang="en" sz="1100">
                <a:solidFill>
                  <a:schemeClr val="dk1"/>
                </a:solidFill>
              </a:rPr>
              <a: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rPr b="1" lang="en" sz="1300">
                <a:solidFill>
                  <a:schemeClr val="dk1"/>
                </a:solidFill>
              </a:rPr>
              <a:t>1️.Minimal Content Before 1980 </a:t>
            </a:r>
            <a:endParaRPr sz="1100">
              <a:solidFill>
                <a:schemeClr val="dk1"/>
              </a:solidFill>
            </a:endParaRPr>
          </a:p>
          <a:p>
            <a:pPr indent="0" lvl="0" marL="0" rtl="0" algn="l">
              <a:lnSpc>
                <a:spcPct val="115000"/>
              </a:lnSpc>
              <a:spcBef>
                <a:spcPts val="1200"/>
              </a:spcBef>
              <a:spcAft>
                <a:spcPts val="0"/>
              </a:spcAft>
              <a:buNone/>
            </a:pPr>
            <a:r>
              <a:rPr lang="en" sz="1300">
                <a:solidFill>
                  <a:schemeClr val="dk1"/>
                </a:solidFill>
              </a:rPr>
              <a:t>2️.</a:t>
            </a:r>
            <a:r>
              <a:rPr b="1" lang="en" sz="1300">
                <a:solidFill>
                  <a:schemeClr val="dk1"/>
                </a:solidFill>
              </a:rPr>
              <a:t>Gradual Growth in the 1980s-1990s</a:t>
            </a:r>
            <a:r>
              <a:rPr lang="en" sz="13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1300">
                <a:solidFill>
                  <a:schemeClr val="dk1"/>
                </a:solidFill>
              </a:rPr>
              <a:t>3️.</a:t>
            </a:r>
            <a:r>
              <a:rPr b="1" lang="en" sz="1300">
                <a:solidFill>
                  <a:schemeClr val="dk1"/>
                </a:solidFill>
              </a:rPr>
              <a:t>Sharp Increase After 2000</a:t>
            </a:r>
            <a:r>
              <a:rPr lang="en" sz="13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1300">
                <a:solidFill>
                  <a:schemeClr val="dk1"/>
                </a:solidFill>
              </a:rPr>
              <a:t>4️ .</a:t>
            </a:r>
            <a:r>
              <a:rPr b="1" lang="en" sz="1300">
                <a:solidFill>
                  <a:schemeClr val="dk1"/>
                </a:solidFill>
              </a:rPr>
              <a:t>Explosive Growth After 2015</a:t>
            </a:r>
            <a:r>
              <a:rPr lang="en" sz="1300">
                <a:solidFill>
                  <a:schemeClr val="dk1"/>
                </a:solidFill>
              </a:rPr>
              <a:t> </a:t>
            </a: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1300">
                <a:solidFill>
                  <a:schemeClr val="dk1"/>
                </a:solidFill>
              </a:rPr>
              <a:t>5️ .</a:t>
            </a:r>
            <a:r>
              <a:rPr b="1" lang="en" sz="1300">
                <a:solidFill>
                  <a:schemeClr val="dk1"/>
                </a:solidFill>
              </a:rPr>
              <a:t>Focus on Recent Releases</a:t>
            </a:r>
            <a:r>
              <a:rPr lang="en" sz="1300">
                <a:solidFill>
                  <a:schemeClr val="dk1"/>
                </a:solidFill>
              </a:rPr>
              <a:t> </a:t>
            </a:r>
            <a:r>
              <a:rPr lang="en" sz="1300">
                <a:solidFill>
                  <a:schemeClr val="dk1"/>
                </a:solidFill>
              </a:rPr>
              <a:t>– </a:t>
            </a:r>
            <a:endParaRPr sz="13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a:solidFill>
                <a:schemeClr val="dk1"/>
              </a:solidFill>
            </a:endParaRPr>
          </a:p>
        </p:txBody>
      </p:sp>
      <p:pic>
        <p:nvPicPr>
          <p:cNvPr id="216" name="Google Shape;216;p14"/>
          <p:cNvPicPr preferRelativeResize="0"/>
          <p:nvPr/>
        </p:nvPicPr>
        <p:blipFill>
          <a:blip r:embed="rId3">
            <a:alphaModFix/>
          </a:blip>
          <a:stretch>
            <a:fillRect/>
          </a:stretch>
        </p:blipFill>
        <p:spPr>
          <a:xfrm>
            <a:off x="4396925" y="1292675"/>
            <a:ext cx="4186750" cy="293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5"/>
          <p:cNvSpPr txBox="1"/>
          <p:nvPr/>
        </p:nvSpPr>
        <p:spPr>
          <a:xfrm>
            <a:off x="0" y="481850"/>
            <a:ext cx="4252200" cy="444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L</a:t>
            </a:r>
            <a:r>
              <a:rPr b="1" lang="en" sz="1600">
                <a:solidFill>
                  <a:schemeClr val="dk1"/>
                </a:solidFill>
              </a:rPr>
              <a:t>anguage Distribution of Pie chart</a:t>
            </a:r>
            <a:endParaRPr b="1" sz="1600">
              <a:solidFill>
                <a:schemeClr val="dk1"/>
              </a:solidFill>
            </a:endParaRPr>
          </a:p>
          <a:p>
            <a:pPr indent="0" lvl="0" marL="0" rtl="0" algn="l">
              <a:lnSpc>
                <a:spcPct val="115000"/>
              </a:lnSpc>
              <a:spcBef>
                <a:spcPts val="1200"/>
              </a:spcBef>
              <a:spcAft>
                <a:spcPts val="0"/>
              </a:spcAft>
              <a:buNone/>
            </a:pPr>
            <a:r>
              <a:rPr lang="en" sz="1100">
                <a:solidFill>
                  <a:schemeClr val="dk1"/>
                </a:solidFill>
              </a:rPr>
              <a:t>1️.</a:t>
            </a:r>
            <a:r>
              <a:rPr b="1" lang="en" sz="1100">
                <a:solidFill>
                  <a:schemeClr val="dk1"/>
                </a:solidFill>
              </a:rPr>
              <a:t>English Dominates (79.6%)</a:t>
            </a:r>
            <a:r>
              <a:rPr lang="en" sz="1100">
                <a:solidFill>
                  <a:schemeClr val="dk1"/>
                </a:solidFill>
              </a:rPr>
              <a:t> – The majority of Netflix movies are in English, highlighting its global influence in content production.</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2️.</a:t>
            </a:r>
            <a:r>
              <a:rPr b="1" lang="en" sz="1100">
                <a:solidFill>
                  <a:schemeClr val="dk1"/>
                </a:solidFill>
              </a:rPr>
              <a:t>Japanese (8%) is the Second Most Common</a:t>
            </a:r>
            <a:r>
              <a:rPr lang="en" sz="1100">
                <a:solidFill>
                  <a:schemeClr val="dk1"/>
                </a:solidFill>
              </a:rPr>
              <a:t> – Suggests strong representation of Japanese cinema, possibly due to anime and live-action films.</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3️. </a:t>
            </a:r>
            <a:r>
              <a:rPr b="1" lang="en" sz="1100">
                <a:solidFill>
                  <a:schemeClr val="dk1"/>
                </a:solidFill>
              </a:rPr>
              <a:t>French, Spanish, and Korean Hold Small Shares</a:t>
            </a:r>
            <a:r>
              <a:rPr lang="en" sz="1100">
                <a:solidFill>
                  <a:schemeClr val="dk1"/>
                </a:solidFill>
              </a:rPr>
              <a:t> – These languages have a niche presence, aligning with Netflix's regional expansions.</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4️.</a:t>
            </a:r>
            <a:r>
              <a:rPr b="1" lang="en" sz="1100">
                <a:solidFill>
                  <a:schemeClr val="dk1"/>
                </a:solidFill>
              </a:rPr>
              <a:t>Diverse but Limited Non-English Content</a:t>
            </a:r>
            <a:r>
              <a:rPr lang="en" sz="1100">
                <a:solidFill>
                  <a:schemeClr val="dk1"/>
                </a:solidFill>
              </a:rPr>
              <a:t> – Other languages like Chinese, Italian, Russian, and German contribute minimally, reflecting a market still focused on English-speaking audiences.</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5️.</a:t>
            </a:r>
            <a:r>
              <a:rPr b="1" lang="en" sz="1100">
                <a:solidFill>
                  <a:schemeClr val="dk1"/>
                </a:solidFill>
              </a:rPr>
              <a:t>Potential Growth in International Content</a:t>
            </a:r>
            <a:r>
              <a:rPr lang="en" sz="1100">
                <a:solidFill>
                  <a:schemeClr val="dk1"/>
                </a:solidFill>
              </a:rPr>
              <a:t> – With Netflix's increasing investment in foreign-language productions, this distribution may shift in the future.</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pic>
        <p:nvPicPr>
          <p:cNvPr id="222" name="Google Shape;222;p15"/>
          <p:cNvPicPr preferRelativeResize="0"/>
          <p:nvPr/>
        </p:nvPicPr>
        <p:blipFill>
          <a:blip r:embed="rId3">
            <a:alphaModFix/>
          </a:blip>
          <a:stretch>
            <a:fillRect/>
          </a:stretch>
        </p:blipFill>
        <p:spPr>
          <a:xfrm>
            <a:off x="4203950" y="999800"/>
            <a:ext cx="4842349" cy="3541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txBox="1"/>
          <p:nvPr/>
        </p:nvSpPr>
        <p:spPr>
          <a:xfrm>
            <a:off x="200675" y="397525"/>
            <a:ext cx="4252200" cy="473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scatter plot showing the relationship between Popularity and Vote Average of movies.</a:t>
            </a:r>
            <a:endParaRPr b="1">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b="1" lang="en">
                <a:solidFill>
                  <a:schemeClr val="dk1"/>
                </a:solidFill>
              </a:rPr>
              <a:t>No Strong Correlation</a:t>
            </a:r>
            <a:r>
              <a:rPr lang="en">
                <a:solidFill>
                  <a:schemeClr val="dk1"/>
                </a:solidFill>
              </a:rPr>
              <a:t> – Popular movies don’t always have high ratings.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Dense Cluster at Low Popularity</a:t>
            </a:r>
            <a:r>
              <a:rPr lang="en">
                <a:solidFill>
                  <a:schemeClr val="dk1"/>
                </a:solidFill>
              </a:rPr>
              <a:t> – Most movies have low popularity scores.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High-Rated Movies Exist Across Popularity</a:t>
            </a:r>
            <a:r>
              <a:rPr lang="en">
                <a:solidFill>
                  <a:schemeClr val="dk1"/>
                </a:solidFill>
              </a:rPr>
              <a:t> – Some less popular films have high ratings.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Outliers with Extreme Popularity</a:t>
            </a:r>
            <a:r>
              <a:rPr lang="en">
                <a:solidFill>
                  <a:schemeClr val="dk1"/>
                </a:solidFill>
              </a:rPr>
              <a:t> – Few movies have very high popularity scores.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Quality vs. Hype</a:t>
            </a:r>
            <a:r>
              <a:rPr lang="en">
                <a:solidFill>
                  <a:schemeClr val="dk1"/>
                </a:solidFill>
              </a:rPr>
              <a:t> – Popularity doesn’t always mean higher ratings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pic>
        <p:nvPicPr>
          <p:cNvPr id="228" name="Google Shape;228;p16"/>
          <p:cNvPicPr preferRelativeResize="0"/>
          <p:nvPr/>
        </p:nvPicPr>
        <p:blipFill>
          <a:blip r:embed="rId3">
            <a:alphaModFix/>
          </a:blip>
          <a:stretch>
            <a:fillRect/>
          </a:stretch>
        </p:blipFill>
        <p:spPr>
          <a:xfrm>
            <a:off x="4452875" y="1132750"/>
            <a:ext cx="4587001" cy="31426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idx="4294967295" type="title"/>
          </p:nvPr>
        </p:nvSpPr>
        <p:spPr>
          <a:xfrm>
            <a:off x="1078000" y="168650"/>
            <a:ext cx="7408200" cy="840900"/>
          </a:xfrm>
          <a:prstGeom prst="rect">
            <a:avLst/>
          </a:prstGeom>
          <a:noFill/>
          <a:ln>
            <a:noFill/>
          </a:ln>
        </p:spPr>
        <p:txBody>
          <a:bodyPr anchorCtr="0" anchor="b" bIns="91425" lIns="91425" spcFirstLastPara="1" rIns="91425" wrap="square" tIns="91425">
            <a:normAutofit fontScale="90000"/>
          </a:bodyPr>
          <a:lstStyle/>
          <a:p>
            <a:pPr indent="0" lvl="0" marL="0" marR="0" rtl="0" algn="ctr">
              <a:lnSpc>
                <a:spcPct val="100000"/>
              </a:lnSpc>
              <a:spcBef>
                <a:spcPts val="0"/>
              </a:spcBef>
              <a:spcAft>
                <a:spcPts val="0"/>
              </a:spcAft>
              <a:buClr>
                <a:schemeClr val="dk1"/>
              </a:buClr>
              <a:buSzPct val="288000"/>
              <a:buFont typeface="Syncopate"/>
              <a:buNone/>
            </a:pPr>
            <a:r>
              <a:rPr lang="en" sz="2500">
                <a:solidFill>
                  <a:schemeClr val="dk1"/>
                </a:solidFill>
                <a:latin typeface="Syncopate"/>
                <a:ea typeface="Syncopate"/>
                <a:cs typeface="Syncopate"/>
                <a:sym typeface="Syncopate"/>
              </a:rPr>
              <a:t> Netflix Content Strategy Analysis – Key Insights</a:t>
            </a:r>
            <a:endParaRPr b="0" i="0" sz="2500" u="none" cap="none" strike="noStrike">
              <a:solidFill>
                <a:schemeClr val="dk1"/>
              </a:solidFill>
              <a:latin typeface="Arial"/>
              <a:ea typeface="Arial"/>
              <a:cs typeface="Arial"/>
              <a:sym typeface="Arial"/>
            </a:endParaRPr>
          </a:p>
        </p:txBody>
      </p:sp>
      <p:sp>
        <p:nvSpPr>
          <p:cNvPr id="234" name="Google Shape;234;p17"/>
          <p:cNvSpPr txBox="1"/>
          <p:nvPr>
            <p:ph idx="4294967295" type="subTitle"/>
          </p:nvPr>
        </p:nvSpPr>
        <p:spPr>
          <a:xfrm>
            <a:off x="457750" y="1009550"/>
            <a:ext cx="8624700" cy="281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solidFill>
                  <a:schemeClr val="dk1"/>
                </a:solidFill>
              </a:rPr>
              <a:t>Q1: How has Netflix's content library grown over time?</a:t>
            </a:r>
            <a:br>
              <a:rPr b="1" lang="en" sz="1300">
                <a:solidFill>
                  <a:schemeClr val="dk1"/>
                </a:solidFill>
              </a:rPr>
            </a:br>
            <a:r>
              <a:rPr lang="en" sz="1300">
                <a:solidFill>
                  <a:schemeClr val="dk1"/>
                </a:solidFill>
              </a:rPr>
              <a:t>  Netflix has </a:t>
            </a:r>
            <a:r>
              <a:rPr b="1" lang="en" sz="1300">
                <a:solidFill>
                  <a:schemeClr val="dk1"/>
                </a:solidFill>
              </a:rPr>
              <a:t>significantly increased</a:t>
            </a:r>
            <a:r>
              <a:rPr lang="en" sz="1300">
                <a:solidFill>
                  <a:schemeClr val="dk1"/>
                </a:solidFill>
              </a:rPr>
              <a:t> the number of movies in its library, especially in the </a:t>
            </a:r>
            <a:r>
              <a:rPr b="1" lang="en" sz="1300">
                <a:solidFill>
                  <a:schemeClr val="dk1"/>
                </a:solidFill>
              </a:rPr>
              <a:t>2010s and 2020s</a:t>
            </a:r>
            <a:r>
              <a:rPr lang="en" sz="1300">
                <a:solidFill>
                  <a:schemeClr val="dk1"/>
                </a:solidFill>
              </a:rPr>
              <a:t>, reflecting its expansion strategy.</a:t>
            </a:r>
            <a:endParaRPr sz="1300">
              <a:solidFill>
                <a:schemeClr val="dk1"/>
              </a:solidFill>
            </a:endParaRPr>
          </a:p>
          <a:p>
            <a:pPr indent="0" lvl="0" marL="0" rtl="0" algn="l">
              <a:lnSpc>
                <a:spcPct val="115000"/>
              </a:lnSpc>
              <a:spcBef>
                <a:spcPts val="1200"/>
              </a:spcBef>
              <a:spcAft>
                <a:spcPts val="0"/>
              </a:spcAft>
              <a:buNone/>
            </a:pPr>
            <a:r>
              <a:rPr lang="en" sz="1300">
                <a:solidFill>
                  <a:schemeClr val="dk1"/>
                </a:solidFill>
              </a:rPr>
              <a:t>🔹 </a:t>
            </a:r>
            <a:r>
              <a:rPr b="1" lang="en" sz="1300">
                <a:solidFill>
                  <a:schemeClr val="dk1"/>
                </a:solidFill>
              </a:rPr>
              <a:t>Q2: What are the most popular genres on Netflix?</a:t>
            </a:r>
            <a:br>
              <a:rPr b="1" lang="en" sz="1300">
                <a:solidFill>
                  <a:schemeClr val="dk1"/>
                </a:solidFill>
              </a:rPr>
            </a:br>
            <a:r>
              <a:rPr lang="en" sz="1300">
                <a:solidFill>
                  <a:schemeClr val="dk1"/>
                </a:solidFill>
              </a:rPr>
              <a:t> The top-performing genres include </a:t>
            </a:r>
            <a:r>
              <a:rPr b="1" lang="en" sz="1300">
                <a:solidFill>
                  <a:schemeClr val="dk1"/>
                </a:solidFill>
              </a:rPr>
              <a:t>Drama, Comedy, and Action</a:t>
            </a:r>
            <a:r>
              <a:rPr lang="en" sz="1300">
                <a:solidFill>
                  <a:schemeClr val="dk1"/>
                </a:solidFill>
              </a:rPr>
              <a:t>, while </a:t>
            </a:r>
            <a:r>
              <a:rPr b="1" lang="en" sz="1300">
                <a:solidFill>
                  <a:schemeClr val="dk1"/>
                </a:solidFill>
              </a:rPr>
              <a:t>Thrillers and Documentaries</a:t>
            </a:r>
            <a:r>
              <a:rPr lang="en" sz="1300">
                <a:solidFill>
                  <a:schemeClr val="dk1"/>
                </a:solidFill>
              </a:rPr>
              <a:t> have gained popularity in recent years.</a:t>
            </a:r>
            <a:endParaRPr sz="1300">
              <a:solidFill>
                <a:schemeClr val="dk1"/>
              </a:solidFill>
            </a:endParaRPr>
          </a:p>
          <a:p>
            <a:pPr indent="0" lvl="0" marL="0" rtl="0" algn="l">
              <a:lnSpc>
                <a:spcPct val="115000"/>
              </a:lnSpc>
              <a:spcBef>
                <a:spcPts val="1200"/>
              </a:spcBef>
              <a:spcAft>
                <a:spcPts val="0"/>
              </a:spcAft>
              <a:buNone/>
            </a:pPr>
            <a:r>
              <a:rPr lang="en" sz="1300">
                <a:solidFill>
                  <a:schemeClr val="dk1"/>
                </a:solidFill>
              </a:rPr>
              <a:t>🔹 </a:t>
            </a:r>
            <a:r>
              <a:rPr b="1" lang="en" sz="1300">
                <a:solidFill>
                  <a:schemeClr val="dk1"/>
                </a:solidFill>
              </a:rPr>
              <a:t>Q3: How do audience ratings impact a movie’s popularity?</a:t>
            </a:r>
            <a:br>
              <a:rPr b="1" lang="en" sz="1300">
                <a:solidFill>
                  <a:schemeClr val="dk1"/>
                </a:solidFill>
              </a:rPr>
            </a:br>
            <a:r>
              <a:rPr lang="en" sz="1300">
                <a:solidFill>
                  <a:schemeClr val="dk1"/>
                </a:solidFill>
              </a:rPr>
              <a:t> Movies with </a:t>
            </a:r>
            <a:r>
              <a:rPr b="1" lang="en" sz="1300">
                <a:solidFill>
                  <a:schemeClr val="dk1"/>
                </a:solidFill>
              </a:rPr>
              <a:t>higher vote counts and ratings</a:t>
            </a:r>
            <a:r>
              <a:rPr lang="en" sz="1300">
                <a:solidFill>
                  <a:schemeClr val="dk1"/>
                </a:solidFill>
              </a:rPr>
              <a:t> generally have </a:t>
            </a:r>
            <a:r>
              <a:rPr b="1" lang="en" sz="1300">
                <a:solidFill>
                  <a:schemeClr val="dk1"/>
                </a:solidFill>
              </a:rPr>
              <a:t>higher popularity</a:t>
            </a:r>
            <a:r>
              <a:rPr lang="en" sz="1300">
                <a:solidFill>
                  <a:schemeClr val="dk1"/>
                </a:solidFill>
              </a:rPr>
              <a:t>, but some </a:t>
            </a:r>
            <a:r>
              <a:rPr b="1" lang="en" sz="1300">
                <a:solidFill>
                  <a:schemeClr val="dk1"/>
                </a:solidFill>
              </a:rPr>
              <a:t>highly rated niche movies</a:t>
            </a:r>
            <a:r>
              <a:rPr lang="en" sz="1300">
                <a:solidFill>
                  <a:schemeClr val="dk1"/>
                </a:solidFill>
              </a:rPr>
              <a:t> receive lower engagement, indicating a selective audience.</a:t>
            </a:r>
            <a:endParaRPr sz="1300">
              <a:solidFill>
                <a:schemeClr val="dk1"/>
              </a:solidFill>
            </a:endParaRPr>
          </a:p>
          <a:p>
            <a:pPr indent="0" lvl="0" marL="0" rtl="0" algn="l">
              <a:lnSpc>
                <a:spcPct val="115000"/>
              </a:lnSpc>
              <a:spcBef>
                <a:spcPts val="1200"/>
              </a:spcBef>
              <a:spcAft>
                <a:spcPts val="0"/>
              </a:spcAft>
              <a:buNone/>
            </a:pPr>
            <a:r>
              <a:rPr lang="en" sz="1300">
                <a:solidFill>
                  <a:schemeClr val="dk1"/>
                </a:solidFill>
              </a:rPr>
              <a:t>🔹 </a:t>
            </a:r>
            <a:r>
              <a:rPr b="1" lang="en" sz="1300">
                <a:solidFill>
                  <a:schemeClr val="dk1"/>
                </a:solidFill>
              </a:rPr>
              <a:t>Q4: How does the release year and decade affect movie engagement?</a:t>
            </a:r>
            <a:br>
              <a:rPr b="1" lang="en" sz="1300">
                <a:solidFill>
                  <a:schemeClr val="dk1"/>
                </a:solidFill>
              </a:rPr>
            </a:br>
            <a:r>
              <a:rPr lang="en" sz="1300">
                <a:solidFill>
                  <a:schemeClr val="dk1"/>
                </a:solidFill>
              </a:rPr>
              <a:t> Movies from the </a:t>
            </a:r>
            <a:r>
              <a:rPr b="1" lang="en" sz="1300">
                <a:solidFill>
                  <a:schemeClr val="dk1"/>
                </a:solidFill>
              </a:rPr>
              <a:t>2010s and later</a:t>
            </a:r>
            <a:r>
              <a:rPr lang="en" sz="1300">
                <a:solidFill>
                  <a:schemeClr val="dk1"/>
                </a:solidFill>
              </a:rPr>
              <a:t> receive </a:t>
            </a:r>
            <a:r>
              <a:rPr b="1" lang="en" sz="1300">
                <a:solidFill>
                  <a:schemeClr val="dk1"/>
                </a:solidFill>
              </a:rPr>
              <a:t>higher engagement</a:t>
            </a:r>
            <a:r>
              <a:rPr lang="en" sz="1300">
                <a:solidFill>
                  <a:schemeClr val="dk1"/>
                </a:solidFill>
              </a:rPr>
              <a:t>, while older movies (pre-2000s) tend to have lower visibility on the platform.</a:t>
            </a:r>
            <a:endParaRPr sz="1300">
              <a:solidFill>
                <a:schemeClr val="dk1"/>
              </a:solidFill>
            </a:endParaRPr>
          </a:p>
          <a:p>
            <a:pPr indent="0" lvl="0" marL="0" rtl="0" algn="l">
              <a:lnSpc>
                <a:spcPct val="115000"/>
              </a:lnSpc>
              <a:spcBef>
                <a:spcPts val="1200"/>
              </a:spcBef>
              <a:spcAft>
                <a:spcPts val="0"/>
              </a:spcAft>
              <a:buNone/>
            </a:pPr>
            <a:r>
              <a:rPr lang="en" sz="1300">
                <a:solidFill>
                  <a:schemeClr val="dk1"/>
                </a:solidFill>
              </a:rPr>
              <a:t>🔹 </a:t>
            </a:r>
            <a:r>
              <a:rPr b="1" lang="en" sz="1300">
                <a:solidFill>
                  <a:schemeClr val="dk1"/>
                </a:solidFill>
              </a:rPr>
              <a:t>Q5: What role does language play in content popularity?</a:t>
            </a:r>
            <a:br>
              <a:rPr b="1" lang="en" sz="1300">
                <a:solidFill>
                  <a:schemeClr val="dk1"/>
                </a:solidFill>
              </a:rPr>
            </a:br>
            <a:r>
              <a:rPr lang="en" sz="1300">
                <a:solidFill>
                  <a:schemeClr val="dk1"/>
                </a:solidFill>
              </a:rPr>
              <a:t> While </a:t>
            </a:r>
            <a:r>
              <a:rPr b="1" lang="en" sz="1300">
                <a:solidFill>
                  <a:schemeClr val="dk1"/>
                </a:solidFill>
              </a:rPr>
              <a:t>English-language movies dominate</a:t>
            </a:r>
            <a:r>
              <a:rPr lang="en" sz="1300">
                <a:solidFill>
                  <a:schemeClr val="dk1"/>
                </a:solidFill>
              </a:rPr>
              <a:t>, non-English content—especially in </a:t>
            </a:r>
            <a:r>
              <a:rPr b="1" lang="en" sz="1300">
                <a:solidFill>
                  <a:schemeClr val="dk1"/>
                </a:solidFill>
              </a:rPr>
              <a:t>Spanish, Korean, and Hindi</a:t>
            </a:r>
            <a:r>
              <a:rPr lang="en" sz="1300">
                <a:solidFill>
                  <a:schemeClr val="dk1"/>
                </a:solidFill>
              </a:rPr>
              <a:t>—is experiencing </a:t>
            </a:r>
            <a:r>
              <a:rPr b="1" lang="en" sz="1300">
                <a:solidFill>
                  <a:schemeClr val="dk1"/>
                </a:solidFill>
              </a:rPr>
              <a:t>growing demand</a:t>
            </a:r>
            <a:r>
              <a:rPr lang="en" sz="1300">
                <a:solidFill>
                  <a:schemeClr val="dk1"/>
                </a:solidFill>
              </a:rPr>
              <a:t>.</a:t>
            </a:r>
            <a:endParaRPr sz="1300">
              <a:solidFill>
                <a:schemeClr val="dk1"/>
              </a:solidFill>
            </a:endParaRPr>
          </a:p>
          <a:p>
            <a:pPr indent="0" lvl="0" marL="0" marR="0" rtl="0" algn="ctr">
              <a:lnSpc>
                <a:spcPct val="100000"/>
              </a:lnSpc>
              <a:spcBef>
                <a:spcPts val="1200"/>
              </a:spcBef>
              <a:spcAft>
                <a:spcPts val="0"/>
              </a:spcAft>
              <a:buClr>
                <a:schemeClr val="dk1"/>
              </a:buClr>
              <a:buSzPts val="1600"/>
              <a:buFont typeface="Archivo"/>
              <a:buNone/>
            </a:pPr>
            <a:r>
              <a:t/>
            </a:r>
            <a:endParaRPr sz="1300">
              <a:solidFill>
                <a:schemeClr val="dk1"/>
              </a:solidFill>
              <a:latin typeface="Noto Sans Symbols"/>
              <a:ea typeface="Noto Sans Symbols"/>
              <a:cs typeface="Noto Sans Symbols"/>
              <a:sym typeface="Noto Sans Symbols"/>
            </a:endParaRPr>
          </a:p>
        </p:txBody>
      </p:sp>
    </p:spTree>
  </p:cSld>
  <p:clrMapOvr>
    <a:masterClrMapping/>
  </p:clrMapOvr>
</p:sld>
</file>

<file path=ppt/theme/theme1.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