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92" r:id="rId1"/>
  </p:sldMasterIdLst>
  <p:notesMasterIdLst>
    <p:notesMasterId r:id="rId19"/>
  </p:notesMasterIdLst>
  <p:sldIdLst>
    <p:sldId id="256" r:id="rId2"/>
    <p:sldId id="257" r:id="rId3"/>
    <p:sldId id="258" r:id="rId4"/>
    <p:sldId id="259" r:id="rId5"/>
    <p:sldId id="260" r:id="rId6"/>
    <p:sldId id="261" r:id="rId7"/>
    <p:sldId id="278" r:id="rId8"/>
    <p:sldId id="263" r:id="rId9"/>
    <p:sldId id="264" r:id="rId10"/>
    <p:sldId id="265" r:id="rId11"/>
    <p:sldId id="266" r:id="rId12"/>
    <p:sldId id="267" r:id="rId13"/>
    <p:sldId id="268" r:id="rId14"/>
    <p:sldId id="269" r:id="rId15"/>
    <p:sldId id="270" r:id="rId16"/>
    <p:sldId id="279"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E273"/>
    <a:srgbClr val="5480E2"/>
    <a:srgbClr val="E949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0252" autoAdjust="0"/>
  </p:normalViewPr>
  <p:slideViewPr>
    <p:cSldViewPr snapToGrid="0">
      <p:cViewPr varScale="1">
        <p:scale>
          <a:sx n="81" d="100"/>
          <a:sy n="81" d="100"/>
        </p:scale>
        <p:origin x="93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93DC7-554E-4DC2-A76B-B20742823352}" type="datetimeFigureOut">
              <a:rPr lang="en-IN" smtClean="0"/>
              <a:t>01-12-2023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DD76B-4E1D-462C-8EFA-71589CA348F1}" type="slidenum">
              <a:rPr lang="en-IN" smtClean="0"/>
              <a:t>‹#›</a:t>
            </a:fld>
            <a:endParaRPr lang="en-IN"/>
          </a:p>
        </p:txBody>
      </p:sp>
    </p:spTree>
    <p:extLst>
      <p:ext uri="{BB962C8B-B14F-4D97-AF65-F5344CB8AC3E}">
        <p14:creationId xmlns:p14="http://schemas.microsoft.com/office/powerpoint/2010/main" val="226536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0DD76B-4E1D-462C-8EFA-71589CA348F1}" type="slidenum">
              <a:rPr lang="en-IN" smtClean="0"/>
              <a:t>2</a:t>
            </a:fld>
            <a:endParaRPr lang="en-IN" dirty="0"/>
          </a:p>
        </p:txBody>
      </p:sp>
    </p:spTree>
    <p:extLst>
      <p:ext uri="{BB962C8B-B14F-4D97-AF65-F5344CB8AC3E}">
        <p14:creationId xmlns:p14="http://schemas.microsoft.com/office/powerpoint/2010/main" val="3644823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C6D66A-29F8-4630-BAC1-6B9FBAD785B0}" type="datetime1">
              <a:rPr lang="en-US" smtClean="0"/>
              <a:t>12/1/2023</a:t>
            </a:fld>
            <a:endParaRPr lang="en-US" dirty="0"/>
          </a:p>
        </p:txBody>
      </p:sp>
      <p:sp>
        <p:nvSpPr>
          <p:cNvPr id="5" name="Footer Placeholder 4"/>
          <p:cNvSpPr>
            <a:spLocks noGrp="1"/>
          </p:cNvSpPr>
          <p:nvPr>
            <p:ph type="ftr" sz="quarter" idx="11"/>
          </p:nvPr>
        </p:nvSpPr>
        <p:spPr/>
        <p:txBody>
          <a:bodyPr/>
          <a:lstStyle/>
          <a:p>
            <a:r>
              <a:rPr lang="en-US"/>
              <a:t>Karunadu Technologies PVT LTD,KKGECK.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169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193C43-4647-427C-AF65-7151B6749028}" type="datetime1">
              <a:rPr lang="en-US" smtClean="0"/>
              <a:t>12/1/2023</a:t>
            </a:fld>
            <a:endParaRPr lang="en-US" dirty="0"/>
          </a:p>
        </p:txBody>
      </p:sp>
      <p:sp>
        <p:nvSpPr>
          <p:cNvPr id="6" name="Footer Placeholder 5"/>
          <p:cNvSpPr>
            <a:spLocks noGrp="1"/>
          </p:cNvSpPr>
          <p:nvPr>
            <p:ph type="ftr" sz="quarter" idx="11"/>
          </p:nvPr>
        </p:nvSpPr>
        <p:spPr/>
        <p:txBody>
          <a:bodyPr/>
          <a:lstStyle/>
          <a:p>
            <a:r>
              <a:rPr lang="en-US"/>
              <a:t>Karunadu Technologies PVT LTD,KKGECK.</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70832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3193C43-4647-427C-AF65-7151B6749028}" type="datetime1">
              <a:rPr lang="en-US" smtClean="0"/>
              <a:t>12/1/2023</a:t>
            </a:fld>
            <a:endParaRPr lang="en-US" dirty="0"/>
          </a:p>
        </p:txBody>
      </p:sp>
      <p:sp>
        <p:nvSpPr>
          <p:cNvPr id="5" name="Footer Placeholder 4"/>
          <p:cNvSpPr>
            <a:spLocks noGrp="1"/>
          </p:cNvSpPr>
          <p:nvPr>
            <p:ph type="ftr" sz="quarter" idx="11"/>
          </p:nvPr>
        </p:nvSpPr>
        <p:spPr/>
        <p:txBody>
          <a:bodyPr/>
          <a:lstStyle/>
          <a:p>
            <a:r>
              <a:rPr lang="en-US"/>
              <a:t>Karunadu Technologies PVT LTD,KKGECK.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599511"/>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3193C43-4647-427C-AF65-7151B6749028}" type="datetime1">
              <a:rPr lang="en-US" smtClean="0"/>
              <a:t>12/1/2023</a:t>
            </a:fld>
            <a:endParaRPr lang="en-US" dirty="0"/>
          </a:p>
        </p:txBody>
      </p:sp>
      <p:sp>
        <p:nvSpPr>
          <p:cNvPr id="5" name="Footer Placeholder 4"/>
          <p:cNvSpPr>
            <a:spLocks noGrp="1"/>
          </p:cNvSpPr>
          <p:nvPr>
            <p:ph type="ftr" sz="quarter" idx="11"/>
          </p:nvPr>
        </p:nvSpPr>
        <p:spPr/>
        <p:txBody>
          <a:bodyPr/>
          <a:lstStyle/>
          <a:p>
            <a:r>
              <a:rPr lang="en-US"/>
              <a:t>Karunadu Technologies PVT LTD,KKGECK.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89406229"/>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193C43-4647-427C-AF65-7151B6749028}" type="datetime1">
              <a:rPr lang="en-US" smtClean="0"/>
              <a:t>12/1/2023</a:t>
            </a:fld>
            <a:endParaRPr lang="en-US" dirty="0"/>
          </a:p>
        </p:txBody>
      </p:sp>
      <p:sp>
        <p:nvSpPr>
          <p:cNvPr id="5" name="Footer Placeholder 4"/>
          <p:cNvSpPr>
            <a:spLocks noGrp="1"/>
          </p:cNvSpPr>
          <p:nvPr>
            <p:ph type="ftr" sz="quarter" idx="11"/>
          </p:nvPr>
        </p:nvSpPr>
        <p:spPr/>
        <p:txBody>
          <a:bodyPr/>
          <a:lstStyle/>
          <a:p>
            <a:r>
              <a:rPr lang="en-US"/>
              <a:t>Karunadu Technologies PVT LTD,KKGECK.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357955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193C43-4647-427C-AF65-7151B6749028}" type="datetime1">
              <a:rPr lang="en-US" smtClean="0"/>
              <a:t>12/1/2023</a:t>
            </a:fld>
            <a:endParaRPr lang="en-US" dirty="0"/>
          </a:p>
        </p:txBody>
      </p:sp>
      <p:sp>
        <p:nvSpPr>
          <p:cNvPr id="4" name="Footer Placeholder 4"/>
          <p:cNvSpPr>
            <a:spLocks noGrp="1"/>
          </p:cNvSpPr>
          <p:nvPr>
            <p:ph type="ftr" sz="quarter" idx="11"/>
          </p:nvPr>
        </p:nvSpPr>
        <p:spPr/>
        <p:txBody>
          <a:bodyPr/>
          <a:lstStyle/>
          <a:p>
            <a:r>
              <a:rPr lang="en-US"/>
              <a:t>Karunadu Technologies PVT LTD,KKGECK.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6143412"/>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193C43-4647-427C-AF65-7151B6749028}" type="datetime1">
              <a:rPr lang="en-US" smtClean="0"/>
              <a:t>12/1/2023</a:t>
            </a:fld>
            <a:endParaRPr lang="en-US" dirty="0"/>
          </a:p>
        </p:txBody>
      </p:sp>
      <p:sp>
        <p:nvSpPr>
          <p:cNvPr id="4" name="Footer Placeholder 4"/>
          <p:cNvSpPr>
            <a:spLocks noGrp="1"/>
          </p:cNvSpPr>
          <p:nvPr>
            <p:ph type="ftr" sz="quarter" idx="11"/>
          </p:nvPr>
        </p:nvSpPr>
        <p:spPr/>
        <p:txBody>
          <a:bodyPr/>
          <a:lstStyle/>
          <a:p>
            <a:r>
              <a:rPr lang="en-US"/>
              <a:t>Karunadu Technologies PVT LTD,KKGECK.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3490461"/>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F8442-A4F0-41D4-B625-10E65E5A05D1}" type="datetime1">
              <a:rPr lang="en-US" smtClean="0"/>
              <a:t>12/1/2023</a:t>
            </a:fld>
            <a:endParaRPr lang="en-US" dirty="0"/>
          </a:p>
        </p:txBody>
      </p:sp>
      <p:sp>
        <p:nvSpPr>
          <p:cNvPr id="5" name="Footer Placeholder 4"/>
          <p:cNvSpPr>
            <a:spLocks noGrp="1"/>
          </p:cNvSpPr>
          <p:nvPr>
            <p:ph type="ftr" sz="quarter" idx="11"/>
          </p:nvPr>
        </p:nvSpPr>
        <p:spPr/>
        <p:txBody>
          <a:bodyPr/>
          <a:lstStyle/>
          <a:p>
            <a:r>
              <a:rPr lang="en-US"/>
              <a:t>Karunadu Technologies PVT LTD,KKGECK.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825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EFF02-6C2C-47FE-8FFD-3C4E89A03911}" type="datetime1">
              <a:rPr lang="en-US" smtClean="0"/>
              <a:t>12/1/2023</a:t>
            </a:fld>
            <a:endParaRPr lang="en-US" dirty="0"/>
          </a:p>
        </p:txBody>
      </p:sp>
      <p:sp>
        <p:nvSpPr>
          <p:cNvPr id="5" name="Footer Placeholder 4"/>
          <p:cNvSpPr>
            <a:spLocks noGrp="1"/>
          </p:cNvSpPr>
          <p:nvPr>
            <p:ph type="ftr" sz="quarter" idx="11"/>
          </p:nvPr>
        </p:nvSpPr>
        <p:spPr/>
        <p:txBody>
          <a:bodyPr/>
          <a:lstStyle/>
          <a:p>
            <a:r>
              <a:rPr lang="en-US"/>
              <a:t>Karunadu Technologies PVT LTD,KKGECK.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491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B0E4CF-9879-4743-887C-54D7625E9ECD}" type="datetime1">
              <a:rPr lang="en-US" smtClean="0"/>
              <a:t>12/1/2023</a:t>
            </a:fld>
            <a:endParaRPr lang="en-US" dirty="0"/>
          </a:p>
        </p:txBody>
      </p:sp>
      <p:sp>
        <p:nvSpPr>
          <p:cNvPr id="5" name="Footer Placeholder 4"/>
          <p:cNvSpPr>
            <a:spLocks noGrp="1"/>
          </p:cNvSpPr>
          <p:nvPr>
            <p:ph type="ftr" sz="quarter" idx="11"/>
          </p:nvPr>
        </p:nvSpPr>
        <p:spPr/>
        <p:txBody>
          <a:bodyPr/>
          <a:lstStyle/>
          <a:p>
            <a:r>
              <a:rPr lang="en-US"/>
              <a:t>Karunadu Technologies PVT LTD,KKGECK.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374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FBC76F-5261-40C6-A4B1-E21F39F42BAE}" type="datetime1">
              <a:rPr lang="en-US" smtClean="0"/>
              <a:t>12/1/2023</a:t>
            </a:fld>
            <a:endParaRPr lang="en-US" dirty="0"/>
          </a:p>
        </p:txBody>
      </p:sp>
      <p:sp>
        <p:nvSpPr>
          <p:cNvPr id="5" name="Footer Placeholder 4"/>
          <p:cNvSpPr>
            <a:spLocks noGrp="1"/>
          </p:cNvSpPr>
          <p:nvPr>
            <p:ph type="ftr" sz="quarter" idx="11"/>
          </p:nvPr>
        </p:nvSpPr>
        <p:spPr/>
        <p:txBody>
          <a:bodyPr/>
          <a:lstStyle/>
          <a:p>
            <a:r>
              <a:rPr lang="en-US"/>
              <a:t>Karunadu Technologies PVT LTD,KKGECK.</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73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FE9E51-7667-4B70-8883-7CCD6534305D}" type="datetime1">
              <a:rPr lang="en-US" smtClean="0"/>
              <a:t>12/1/2023</a:t>
            </a:fld>
            <a:endParaRPr lang="en-US" dirty="0"/>
          </a:p>
        </p:txBody>
      </p:sp>
      <p:sp>
        <p:nvSpPr>
          <p:cNvPr id="6" name="Footer Placeholder 5"/>
          <p:cNvSpPr>
            <a:spLocks noGrp="1"/>
          </p:cNvSpPr>
          <p:nvPr>
            <p:ph type="ftr" sz="quarter" idx="11"/>
          </p:nvPr>
        </p:nvSpPr>
        <p:spPr/>
        <p:txBody>
          <a:bodyPr/>
          <a:lstStyle/>
          <a:p>
            <a:r>
              <a:rPr lang="en-US"/>
              <a:t>Karunadu Technologies PVT LTD,KKGECK.</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833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549FC2-B847-47E0-B42E-6A4ED6280EA0}" type="datetime1">
              <a:rPr lang="en-US" smtClean="0"/>
              <a:t>12/1/2023</a:t>
            </a:fld>
            <a:endParaRPr lang="en-US" dirty="0"/>
          </a:p>
        </p:txBody>
      </p:sp>
      <p:sp>
        <p:nvSpPr>
          <p:cNvPr id="8" name="Footer Placeholder 7"/>
          <p:cNvSpPr>
            <a:spLocks noGrp="1"/>
          </p:cNvSpPr>
          <p:nvPr>
            <p:ph type="ftr" sz="quarter" idx="11"/>
          </p:nvPr>
        </p:nvSpPr>
        <p:spPr/>
        <p:txBody>
          <a:bodyPr/>
          <a:lstStyle/>
          <a:p>
            <a:r>
              <a:rPr lang="en-US"/>
              <a:t>Karunadu Technologies PVT LTD,KKGECK.</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48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C218A44-BA8C-48DA-A9AD-4E95BC64F7D3}" type="datetime1">
              <a:rPr lang="en-US" smtClean="0"/>
              <a:t>12/1/2023</a:t>
            </a:fld>
            <a:endParaRPr lang="en-US" dirty="0"/>
          </a:p>
        </p:txBody>
      </p:sp>
      <p:sp>
        <p:nvSpPr>
          <p:cNvPr id="5" name="Footer Placeholder 3"/>
          <p:cNvSpPr>
            <a:spLocks noGrp="1"/>
          </p:cNvSpPr>
          <p:nvPr>
            <p:ph type="ftr" sz="quarter" idx="11"/>
          </p:nvPr>
        </p:nvSpPr>
        <p:spPr/>
        <p:txBody>
          <a:bodyPr/>
          <a:lstStyle/>
          <a:p>
            <a:r>
              <a:rPr lang="en-US"/>
              <a:t>Karunadu Technologies PVT LTD,KKGECK.</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035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C5C9CF-5EE9-4E78-8DD7-6E697B80916F}" type="datetime1">
              <a:rPr lang="en-US" smtClean="0"/>
              <a:t>12/1/2023</a:t>
            </a:fld>
            <a:endParaRPr lang="en-US" dirty="0"/>
          </a:p>
        </p:txBody>
      </p:sp>
      <p:sp>
        <p:nvSpPr>
          <p:cNvPr id="5" name="Footer Placeholder 2"/>
          <p:cNvSpPr>
            <a:spLocks noGrp="1"/>
          </p:cNvSpPr>
          <p:nvPr>
            <p:ph type="ftr" sz="quarter" idx="11"/>
          </p:nvPr>
        </p:nvSpPr>
        <p:spPr/>
        <p:txBody>
          <a:bodyPr/>
          <a:lstStyle/>
          <a:p>
            <a:r>
              <a:rPr lang="en-US"/>
              <a:t>Karunadu Technologies PVT LTD,KKGECK.</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883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8184801-5409-4E99-8B50-C7290AFAFFFF}" type="datetime1">
              <a:rPr lang="en-US" smtClean="0"/>
              <a:t>12/1/2023</a:t>
            </a:fld>
            <a:endParaRPr lang="en-US" dirty="0"/>
          </a:p>
        </p:txBody>
      </p:sp>
      <p:sp>
        <p:nvSpPr>
          <p:cNvPr id="5" name="Footer Placeholder 5"/>
          <p:cNvSpPr>
            <a:spLocks noGrp="1"/>
          </p:cNvSpPr>
          <p:nvPr>
            <p:ph type="ftr" sz="quarter" idx="11"/>
          </p:nvPr>
        </p:nvSpPr>
        <p:spPr/>
        <p:txBody>
          <a:bodyPr/>
          <a:lstStyle/>
          <a:p>
            <a:r>
              <a:rPr lang="en-US"/>
              <a:t>Karunadu Technologies PVT LTD,KKGECK.</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3862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D354EB7-08EF-4539-A854-70DC7195D8F2}" type="datetime1">
              <a:rPr lang="en-US" smtClean="0"/>
              <a:t>12/1/2023</a:t>
            </a:fld>
            <a:endParaRPr lang="en-US" dirty="0"/>
          </a:p>
        </p:txBody>
      </p:sp>
      <p:sp>
        <p:nvSpPr>
          <p:cNvPr id="6" name="Footer Placeholder 5"/>
          <p:cNvSpPr>
            <a:spLocks noGrp="1"/>
          </p:cNvSpPr>
          <p:nvPr>
            <p:ph type="ftr" sz="quarter" idx="11"/>
          </p:nvPr>
        </p:nvSpPr>
        <p:spPr/>
        <p:txBody>
          <a:bodyPr/>
          <a:lstStyle/>
          <a:p>
            <a:r>
              <a:rPr lang="en-US"/>
              <a:t>Karunadu Technologies PVT LTD,KKGECK.</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2605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193C43-4647-427C-AF65-7151B6749028}" type="datetime1">
              <a:rPr lang="en-US" smtClean="0"/>
              <a:t>12/1/2023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err="1"/>
              <a:t>Karunadu</a:t>
            </a:r>
            <a:r>
              <a:rPr lang="en-US" dirty="0"/>
              <a:t> Technologies PVT LTD,KKGECK.</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1640957"/>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hf sldNum="0"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B80F-D7B4-41FC-54E9-FF9C25DAC9F6}"/>
              </a:ext>
            </a:extLst>
          </p:cNvPr>
          <p:cNvSpPr>
            <a:spLocks noGrp="1"/>
          </p:cNvSpPr>
          <p:nvPr>
            <p:ph type="ctrTitle"/>
          </p:nvPr>
        </p:nvSpPr>
        <p:spPr>
          <a:xfrm>
            <a:off x="514351" y="685801"/>
            <a:ext cx="10991850" cy="2333624"/>
          </a:xfrm>
        </p:spPr>
        <p:txBody>
          <a:bodyPr>
            <a:scene3d>
              <a:camera prst="orthographicFront"/>
              <a:lightRig rig="threePt" dir="t"/>
            </a:scene3d>
            <a:sp3d extrusionH="57150">
              <a:bevelT w="12700" h="69850" prst="relaxedInset"/>
              <a:bevelB h="6350" prst="artDeco"/>
            </a:sp3d>
          </a:bodyPr>
          <a:lstStyle/>
          <a:p>
            <a:pPr algn="ctr"/>
            <a:r>
              <a:rPr lang="en-US" sz="4800" b="1" i="1" u="sng" dirty="0">
                <a:solidFill>
                  <a:srgbClr val="70E273"/>
                </a:solidFill>
                <a:effectLst>
                  <a:glow rad="520700">
                    <a:schemeClr val="accent1">
                      <a:alpha val="38000"/>
                    </a:schemeClr>
                  </a:glow>
                  <a:outerShdw blurRad="647700" dist="50800" dir="5400000" algn="ctr" rotWithShape="0">
                    <a:srgbClr val="000000">
                      <a:alpha val="98000"/>
                    </a:srgbClr>
                  </a:outerShdw>
                  <a:reflection stA="70000" endPos="20000" dist="50800" dir="5400000" sy="-100000" algn="bl" rotWithShape="0"/>
                </a:effectLst>
                <a:highlight>
                  <a:srgbClr val="000000"/>
                </a:highlight>
                <a:latin typeface="STCaiyun" panose="02010800040101010101" pitchFamily="2" charset="-122"/>
                <a:ea typeface="STCaiyun" panose="02010800040101010101" pitchFamily="2" charset="-122"/>
              </a:rPr>
              <a:t>K.R.Pete Krishna </a:t>
            </a:r>
            <a:br>
              <a:rPr lang="en-US" sz="4800" b="1" i="1" u="sng" dirty="0">
                <a:solidFill>
                  <a:srgbClr val="70E273"/>
                </a:solidFill>
                <a:effectLst>
                  <a:glow rad="520700">
                    <a:schemeClr val="accent1">
                      <a:alpha val="38000"/>
                    </a:schemeClr>
                  </a:glow>
                  <a:outerShdw blurRad="647700" dist="50800" dir="5400000" algn="ctr" rotWithShape="0">
                    <a:srgbClr val="000000">
                      <a:alpha val="98000"/>
                    </a:srgbClr>
                  </a:outerShdw>
                  <a:reflection stA="70000" endPos="20000" dist="50800" dir="5400000" sy="-100000" algn="bl" rotWithShape="0"/>
                </a:effectLst>
                <a:highlight>
                  <a:srgbClr val="000000"/>
                </a:highlight>
                <a:latin typeface="STCaiyun" panose="02010800040101010101" pitchFamily="2" charset="-122"/>
                <a:ea typeface="STCaiyun" panose="02010800040101010101" pitchFamily="2" charset="-122"/>
              </a:rPr>
            </a:br>
            <a:r>
              <a:rPr lang="en-US" sz="4800" b="1" i="1" u="sng" dirty="0">
                <a:solidFill>
                  <a:srgbClr val="FFC000"/>
                </a:solidFill>
                <a:effectLst>
                  <a:glow rad="520700">
                    <a:schemeClr val="accent1">
                      <a:alpha val="38000"/>
                    </a:schemeClr>
                  </a:glow>
                  <a:outerShdw blurRad="647700" dist="50800" dir="5400000" algn="ctr" rotWithShape="0">
                    <a:srgbClr val="000000">
                      <a:alpha val="98000"/>
                    </a:srgbClr>
                  </a:outerShdw>
                  <a:reflection stA="70000" endPos="20000" dist="50800" dir="5400000" sy="-100000" algn="bl" rotWithShape="0"/>
                </a:effectLst>
                <a:highlight>
                  <a:srgbClr val="000000"/>
                </a:highlight>
                <a:latin typeface="STCaiyun" panose="02010800040101010101" pitchFamily="2" charset="-122"/>
                <a:ea typeface="STCaiyun" panose="02010800040101010101" pitchFamily="2" charset="-122"/>
              </a:rPr>
              <a:t>Government Engineering College</a:t>
            </a:r>
            <a:br>
              <a:rPr lang="en-US" sz="4800" b="1" i="1" u="sng" dirty="0">
                <a:solidFill>
                  <a:srgbClr val="FFC000"/>
                </a:solidFill>
                <a:effectLst>
                  <a:glow rad="520700">
                    <a:schemeClr val="accent1">
                      <a:alpha val="38000"/>
                    </a:schemeClr>
                  </a:glow>
                  <a:outerShdw blurRad="647700" dist="50800" dir="5400000" algn="ctr" rotWithShape="0">
                    <a:srgbClr val="000000">
                      <a:alpha val="98000"/>
                    </a:srgbClr>
                  </a:outerShdw>
                  <a:reflection stA="70000" endPos="20000" dist="50800" dir="5400000" sy="-100000" algn="bl" rotWithShape="0"/>
                </a:effectLst>
                <a:highlight>
                  <a:srgbClr val="000000"/>
                </a:highlight>
                <a:latin typeface="STCaiyun" panose="02010800040101010101" pitchFamily="2" charset="-122"/>
                <a:ea typeface="STCaiyun" panose="02010800040101010101" pitchFamily="2" charset="-122"/>
              </a:rPr>
            </a:br>
            <a:r>
              <a:rPr lang="en-US" sz="4800" b="1" i="1" u="sng" dirty="0">
                <a:solidFill>
                  <a:schemeClr val="accent4">
                    <a:lumMod val="40000"/>
                    <a:lumOff val="60000"/>
                  </a:schemeClr>
                </a:solidFill>
                <a:effectLst>
                  <a:glow rad="520700">
                    <a:schemeClr val="accent1">
                      <a:alpha val="38000"/>
                    </a:schemeClr>
                  </a:glow>
                  <a:outerShdw blurRad="647700" dist="50800" dir="5400000" algn="ctr" rotWithShape="0">
                    <a:srgbClr val="000000">
                      <a:alpha val="98000"/>
                    </a:srgbClr>
                  </a:outerShdw>
                  <a:reflection stA="70000" endPos="20000" dist="50800" dir="5400000" sy="-100000" algn="bl" rotWithShape="0"/>
                </a:effectLst>
                <a:highlight>
                  <a:srgbClr val="000000"/>
                </a:highlight>
                <a:latin typeface="STCaiyun" panose="02010800040101010101" pitchFamily="2" charset="-122"/>
                <a:ea typeface="STCaiyun" panose="02010800040101010101" pitchFamily="2" charset="-122"/>
              </a:rPr>
              <a:t>K.R.Pete Mandya-571426</a:t>
            </a:r>
            <a:endParaRPr lang="en-US" sz="4800" dirty="0">
              <a:highlight>
                <a:srgbClr val="00FF00"/>
              </a:highlight>
              <a:latin typeface="STCaiyun" panose="02010800040101010101" pitchFamily="2" charset="-122"/>
              <a:ea typeface="STCaiyun" panose="02010800040101010101" pitchFamily="2" charset="-122"/>
            </a:endParaRPr>
          </a:p>
        </p:txBody>
      </p:sp>
      <p:sp>
        <p:nvSpPr>
          <p:cNvPr id="3" name="Subtitle 2">
            <a:extLst>
              <a:ext uri="{FF2B5EF4-FFF2-40B4-BE49-F238E27FC236}">
                <a16:creationId xmlns:a16="http://schemas.microsoft.com/office/drawing/2014/main" id="{9C91F4FA-AE2A-4DCF-B07B-2E6FBCFB04E4}"/>
              </a:ext>
            </a:extLst>
          </p:cNvPr>
          <p:cNvSpPr>
            <a:spLocks noGrp="1"/>
          </p:cNvSpPr>
          <p:nvPr>
            <p:ph type="subTitle" idx="1"/>
          </p:nvPr>
        </p:nvSpPr>
        <p:spPr>
          <a:xfrm>
            <a:off x="1044406" y="3703097"/>
            <a:ext cx="10239375" cy="2673382"/>
          </a:xfrm>
        </p:spPr>
        <p:txBody>
          <a:bodyPr>
            <a:normAutofit fontScale="25000" lnSpcReduction="20000"/>
          </a:bodyPr>
          <a:lstStyle/>
          <a:p>
            <a:pPr lvl="1" algn="l"/>
            <a:r>
              <a:rPr lang="en-US" sz="8000" b="1" i="1" dirty="0">
                <a:solidFill>
                  <a:srgbClr val="C00000"/>
                </a:solidFill>
              </a:rPr>
              <a:t>Name: </a:t>
            </a:r>
            <a:r>
              <a:rPr lang="en-US" sz="8000" b="1" i="1" dirty="0">
                <a:solidFill>
                  <a:srgbClr val="5480E2"/>
                </a:solidFill>
              </a:rPr>
              <a:t>Shweta Ninganagouda Patil                            </a:t>
            </a:r>
          </a:p>
          <a:p>
            <a:pPr lvl="1" algn="l"/>
            <a:r>
              <a:rPr lang="en-US" sz="8000" b="1" i="1" dirty="0">
                <a:solidFill>
                  <a:srgbClr val="C00000"/>
                </a:solidFill>
              </a:rPr>
              <a:t>USN:</a:t>
            </a:r>
            <a:r>
              <a:rPr lang="en-US" sz="8000" b="1" i="1" dirty="0">
                <a:solidFill>
                  <a:srgbClr val="5480E2"/>
                </a:solidFill>
              </a:rPr>
              <a:t> </a:t>
            </a:r>
            <a:r>
              <a:rPr lang="en-US" sz="8000" b="1" i="1" dirty="0">
                <a:solidFill>
                  <a:srgbClr val="0070C0"/>
                </a:solidFill>
              </a:rPr>
              <a:t>4GK21EC039</a:t>
            </a:r>
          </a:p>
          <a:p>
            <a:pPr lvl="1" algn="l"/>
            <a:r>
              <a:rPr lang="en-US" sz="8000" b="1" i="1" dirty="0">
                <a:solidFill>
                  <a:srgbClr val="C00000"/>
                </a:solidFill>
              </a:rPr>
              <a:t>Semister: </a:t>
            </a:r>
            <a:r>
              <a:rPr lang="en-US" sz="8000" b="1" i="1" dirty="0">
                <a:solidFill>
                  <a:srgbClr val="0070C0"/>
                </a:solidFill>
              </a:rPr>
              <a:t>5</a:t>
            </a:r>
            <a:r>
              <a:rPr lang="en-US" sz="8000" b="1" i="1" baseline="30000" dirty="0">
                <a:solidFill>
                  <a:srgbClr val="0070C0"/>
                </a:solidFill>
              </a:rPr>
              <a:t>TH</a:t>
            </a:r>
            <a:r>
              <a:rPr lang="en-US" sz="8000" b="1" i="1" dirty="0">
                <a:solidFill>
                  <a:srgbClr val="0070C0"/>
                </a:solidFill>
              </a:rPr>
              <a:t> Sem</a:t>
            </a:r>
          </a:p>
          <a:p>
            <a:pPr lvl="1" algn="l"/>
            <a:r>
              <a:rPr lang="en-US" sz="8000" b="1" i="1" dirty="0">
                <a:solidFill>
                  <a:srgbClr val="C00000"/>
                </a:solidFill>
              </a:rPr>
              <a:t>Branch: </a:t>
            </a:r>
            <a:r>
              <a:rPr lang="en-US" sz="8000" b="1" i="1" dirty="0">
                <a:solidFill>
                  <a:srgbClr val="0070C0"/>
                </a:solidFill>
              </a:rPr>
              <a:t>ECE</a:t>
            </a:r>
          </a:p>
          <a:p>
            <a:pPr lvl="1" algn="l"/>
            <a:r>
              <a:rPr lang="en-US" sz="8000" b="1" i="1" u="sng" cap="all" dirty="0" err="1">
                <a:solidFill>
                  <a:srgbClr val="0070C0"/>
                </a:solidFill>
              </a:rPr>
              <a:t>Topic:used</a:t>
            </a:r>
            <a:r>
              <a:rPr lang="en-US" sz="8000" b="1" i="1" u="sng" cap="all" dirty="0">
                <a:solidFill>
                  <a:srgbClr val="0070C0"/>
                </a:solidFill>
              </a:rPr>
              <a:t> car price prediction using multiple  </a:t>
            </a:r>
            <a:r>
              <a:rPr lang="en-US" sz="8000" b="1" i="1" u="sng" cap="all">
                <a:solidFill>
                  <a:srgbClr val="0070C0"/>
                </a:solidFill>
              </a:rPr>
              <a:t>linear regression</a:t>
            </a:r>
            <a:endParaRPr lang="en-US" sz="8000" b="1" i="1" u="sng" cap="all" dirty="0">
              <a:solidFill>
                <a:srgbClr val="0070C0"/>
              </a:solidFill>
            </a:endParaRPr>
          </a:p>
          <a:p>
            <a:pPr lvl="1" algn="l"/>
            <a:r>
              <a:rPr lang="en-US" sz="8000" b="1" i="1" cap="none" dirty="0">
                <a:solidFill>
                  <a:srgbClr val="FFFF00"/>
                </a:solidFill>
                <a:highlight>
                  <a:srgbClr val="FF0000"/>
                </a:highlight>
              </a:rPr>
              <a:t> Internship On</a:t>
            </a:r>
          </a:p>
          <a:p>
            <a:r>
              <a:rPr lang="en-US" sz="8000" b="1" i="1" cap="none" dirty="0">
                <a:solidFill>
                  <a:srgbClr val="FFFF00"/>
                </a:solidFill>
              </a:rPr>
              <a:t>                       Python With Machine-learning.</a:t>
            </a:r>
          </a:p>
          <a:p>
            <a:r>
              <a:rPr lang="en-US" sz="8000" b="1" i="1" cap="none" dirty="0">
                <a:solidFill>
                  <a:srgbClr val="FFFF00"/>
                </a:solidFill>
              </a:rPr>
              <a:t>                       At Karunadu Technologies Private Limited</a:t>
            </a:r>
          </a:p>
          <a:p>
            <a:pPr algn="ctr">
              <a:lnSpc>
                <a:spcPct val="150000"/>
              </a:lnSpc>
            </a:pPr>
            <a:r>
              <a:rPr lang="en-US" b="1" i="1" dirty="0">
                <a:solidFill>
                  <a:srgbClr val="FFFF00"/>
                </a:solidFill>
                <a:highlight>
                  <a:srgbClr val="FF0000"/>
                </a:highlight>
              </a:rPr>
              <a:t>                                         </a:t>
            </a:r>
          </a:p>
        </p:txBody>
      </p:sp>
    </p:spTree>
    <p:extLst>
      <p:ext uri="{BB962C8B-B14F-4D97-AF65-F5344CB8AC3E}">
        <p14:creationId xmlns:p14="http://schemas.microsoft.com/office/powerpoint/2010/main" val="321986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4F2BEC-AC75-D427-6B5A-41FE31CC8E2D}"/>
              </a:ext>
            </a:extLst>
          </p:cNvPr>
          <p:cNvSpPr>
            <a:spLocks noGrp="1"/>
          </p:cNvSpPr>
          <p:nvPr>
            <p:ph idx="1"/>
          </p:nvPr>
        </p:nvSpPr>
        <p:spPr>
          <a:xfrm>
            <a:off x="141402" y="122548"/>
            <a:ext cx="11924907" cy="6608190"/>
          </a:xfrm>
        </p:spPr>
        <p:txBody>
          <a:bodyPr/>
          <a:lstStyle/>
          <a:p>
            <a:r>
              <a:rPr lang="en-US" b="1" dirty="0">
                <a:latin typeface="Times New Roman" panose="02020603050405020304" pitchFamily="18" charset="0"/>
                <a:cs typeface="Times New Roman" panose="02020603050405020304" pitchFamily="18" charset="0"/>
              </a:rPr>
              <a:t>Then we need to convert Non-Numeric to Numeric.</a:t>
            </a:r>
          </a:p>
          <a:p>
            <a:pPr marL="0" indent="0">
              <a:buNone/>
            </a:pPr>
            <a:r>
              <a:rPr lang="en-US" dirty="0"/>
              <a:t>     </a:t>
            </a:r>
          </a:p>
          <a:p>
            <a:pPr marL="0" indent="0">
              <a:buNone/>
            </a:pPr>
            <a:r>
              <a:rPr lang="en-US" dirty="0"/>
              <a:t> </a:t>
            </a:r>
            <a:r>
              <a:rPr lang="en-US" b="1" i="1" u="sng" dirty="0">
                <a:solidFill>
                  <a:srgbClr val="FFFF00"/>
                </a:solidFill>
              </a:rPr>
              <a:t>Code:</a:t>
            </a:r>
            <a:endParaRPr lang="en-US" dirty="0">
              <a:solidFill>
                <a:srgbClr val="FFFF00"/>
              </a:solidFill>
            </a:endParaRPr>
          </a:p>
          <a:p>
            <a:pPr marL="0" indent="0">
              <a:buNone/>
            </a:pPr>
            <a:endParaRPr lang="en-US" b="1" i="1" u="sng" dirty="0">
              <a:solidFill>
                <a:srgbClr val="FFFF00"/>
              </a:solidFill>
            </a:endParaRPr>
          </a:p>
          <a:p>
            <a:pPr marL="0" indent="0">
              <a:buNone/>
            </a:pPr>
            <a:endParaRPr lang="en-US" b="1" i="1" u="sng" dirty="0">
              <a:solidFill>
                <a:srgbClr val="FFFF00"/>
              </a:solidFill>
            </a:endParaRPr>
          </a:p>
          <a:p>
            <a:pPr marL="0" indent="0">
              <a:buNone/>
            </a:pPr>
            <a:endParaRPr lang="en-US" b="1" i="1" u="sng" dirty="0">
              <a:solidFill>
                <a:srgbClr val="FFFF00"/>
              </a:solidFill>
            </a:endParaRPr>
          </a:p>
          <a:p>
            <a:pPr marL="0" indent="0">
              <a:buNone/>
            </a:pPr>
            <a:endParaRPr lang="en-US" b="1" i="1" u="sng" dirty="0">
              <a:solidFill>
                <a:srgbClr val="FFFF00"/>
              </a:solidFill>
            </a:endParaRPr>
          </a:p>
          <a:p>
            <a:pPr marL="0" indent="0">
              <a:buNone/>
            </a:pPr>
            <a:endParaRPr lang="en-US" b="1" i="1" u="sng" dirty="0">
              <a:solidFill>
                <a:srgbClr val="FFFF00"/>
              </a:solidFill>
            </a:endParaRPr>
          </a:p>
          <a:p>
            <a:pPr marL="0" indent="0">
              <a:buNone/>
            </a:pPr>
            <a:endParaRPr lang="en-US" b="1" i="1" u="sng" dirty="0">
              <a:solidFill>
                <a:srgbClr val="FFFF00"/>
              </a:solidFill>
            </a:endParaRPr>
          </a:p>
          <a:p>
            <a:pPr marL="0" indent="0">
              <a:buNone/>
            </a:pPr>
            <a:r>
              <a:rPr lang="en-US" b="1" i="1" u="sng" dirty="0">
                <a:solidFill>
                  <a:srgbClr val="FFFF00"/>
                </a:solidFill>
              </a:rPr>
              <a:t>          </a:t>
            </a:r>
          </a:p>
          <a:p>
            <a:pPr marL="0" indent="0">
              <a:buNone/>
            </a:pPr>
            <a:r>
              <a:rPr lang="en-US" b="1" i="1" dirty="0">
                <a:solidFill>
                  <a:srgbClr val="FFFF00"/>
                </a:solidFill>
              </a:rPr>
              <a:t>       </a:t>
            </a:r>
            <a:r>
              <a:rPr lang="en-US" b="1" i="1" u="sng" dirty="0">
                <a:solidFill>
                  <a:srgbClr val="FFFF00"/>
                </a:solidFill>
              </a:rPr>
              <a:t> </a:t>
            </a:r>
          </a:p>
          <a:p>
            <a:pPr marL="0" indent="0">
              <a:buNone/>
            </a:pPr>
            <a:endParaRPr lang="en-US" dirty="0"/>
          </a:p>
        </p:txBody>
      </p:sp>
      <p:sp>
        <p:nvSpPr>
          <p:cNvPr id="8" name="Footer Placeholder 7">
            <a:extLst>
              <a:ext uri="{FF2B5EF4-FFF2-40B4-BE49-F238E27FC236}">
                <a16:creationId xmlns:a16="http://schemas.microsoft.com/office/drawing/2014/main" id="{7DCD8D07-F7A3-44AD-BE08-5B9448BCD1A3}"/>
              </a:ext>
            </a:extLst>
          </p:cNvPr>
          <p:cNvSpPr>
            <a:spLocks noGrp="1"/>
          </p:cNvSpPr>
          <p:nvPr>
            <p:ph type="ftr" sz="quarter" idx="11"/>
          </p:nvPr>
        </p:nvSpPr>
        <p:spPr>
          <a:xfrm>
            <a:off x="476918" y="6548175"/>
            <a:ext cx="6297612" cy="365125"/>
          </a:xfrm>
        </p:spPr>
        <p:txBody>
          <a:bodyPr/>
          <a:lstStyle/>
          <a:p>
            <a:r>
              <a:rPr lang="en-US" dirty="0"/>
              <a:t>Karunadu Technologies PVT LTD,KKGECK.</a:t>
            </a:r>
          </a:p>
        </p:txBody>
      </p:sp>
      <p:pic>
        <p:nvPicPr>
          <p:cNvPr id="4" name="Picture 3">
            <a:extLst>
              <a:ext uri="{FF2B5EF4-FFF2-40B4-BE49-F238E27FC236}">
                <a16:creationId xmlns:a16="http://schemas.microsoft.com/office/drawing/2014/main" id="{EB499DC1-7135-44E1-9FA2-00900CA3F700}"/>
              </a:ext>
            </a:extLst>
          </p:cNvPr>
          <p:cNvPicPr>
            <a:picLocks noChangeAspect="1"/>
          </p:cNvPicPr>
          <p:nvPr/>
        </p:nvPicPr>
        <p:blipFill>
          <a:blip r:embed="rId2"/>
          <a:stretch>
            <a:fillRect/>
          </a:stretch>
        </p:blipFill>
        <p:spPr>
          <a:xfrm>
            <a:off x="985880" y="1880000"/>
            <a:ext cx="9497750" cy="37609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09919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E95E1E-BB27-32F9-3D52-C97D29A38F48}"/>
              </a:ext>
            </a:extLst>
          </p:cNvPr>
          <p:cNvSpPr>
            <a:spLocks noGrp="1"/>
          </p:cNvSpPr>
          <p:nvPr>
            <p:ph idx="1"/>
          </p:nvPr>
        </p:nvSpPr>
        <p:spPr>
          <a:xfrm>
            <a:off x="113122" y="131975"/>
            <a:ext cx="11953187" cy="6608189"/>
          </a:xfrm>
        </p:spPr>
        <p:txBody>
          <a:bodyPr/>
          <a:lstStyle/>
          <a:p>
            <a:pPr marL="0" indent="0">
              <a:buNone/>
            </a:pPr>
            <a:r>
              <a:rPr lang="en-US" b="1" i="1" dirty="0">
                <a:solidFill>
                  <a:srgbClr val="FFFF00"/>
                </a:solidFill>
              </a:rPr>
              <a:t>    </a:t>
            </a:r>
            <a:r>
              <a:rPr lang="en-US" b="1" i="1" u="sng" dirty="0">
                <a:solidFill>
                  <a:srgbClr val="FFFF00"/>
                </a:solidFill>
              </a:rPr>
              <a:t>Output:     </a:t>
            </a:r>
            <a:endParaRPr lang="en-US" dirty="0"/>
          </a:p>
        </p:txBody>
      </p:sp>
      <p:sp>
        <p:nvSpPr>
          <p:cNvPr id="9" name="Footer Placeholder 8">
            <a:extLst>
              <a:ext uri="{FF2B5EF4-FFF2-40B4-BE49-F238E27FC236}">
                <a16:creationId xmlns:a16="http://schemas.microsoft.com/office/drawing/2014/main" id="{90FEDBEC-E4F5-4A04-B6CE-12DAA3B50BC2}"/>
              </a:ext>
            </a:extLst>
          </p:cNvPr>
          <p:cNvSpPr>
            <a:spLocks noGrp="1"/>
          </p:cNvSpPr>
          <p:nvPr>
            <p:ph type="ftr" sz="quarter" idx="11"/>
          </p:nvPr>
        </p:nvSpPr>
        <p:spPr>
          <a:xfrm>
            <a:off x="9996699" y="6555053"/>
            <a:ext cx="2479225" cy="365125"/>
          </a:xfrm>
        </p:spPr>
        <p:txBody>
          <a:bodyPr/>
          <a:lstStyle/>
          <a:p>
            <a:r>
              <a:rPr lang="en-US" dirty="0"/>
              <a:t>Karunadu Technologies PVT LTD,KKGECK.</a:t>
            </a:r>
          </a:p>
        </p:txBody>
      </p:sp>
      <p:pic>
        <p:nvPicPr>
          <p:cNvPr id="4" name="Picture 3">
            <a:extLst>
              <a:ext uri="{FF2B5EF4-FFF2-40B4-BE49-F238E27FC236}">
                <a16:creationId xmlns:a16="http://schemas.microsoft.com/office/drawing/2014/main" id="{D67A5DA2-1BC5-45DF-9AE9-49D62D4CEED4}"/>
              </a:ext>
            </a:extLst>
          </p:cNvPr>
          <p:cNvPicPr>
            <a:picLocks noChangeAspect="1"/>
          </p:cNvPicPr>
          <p:nvPr/>
        </p:nvPicPr>
        <p:blipFill>
          <a:blip r:embed="rId2"/>
          <a:stretch>
            <a:fillRect/>
          </a:stretch>
        </p:blipFill>
        <p:spPr>
          <a:xfrm>
            <a:off x="864297" y="1009843"/>
            <a:ext cx="8392438" cy="53651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22376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06045-A0E8-94C0-CE66-D42A5FA8EC96}"/>
              </a:ext>
            </a:extLst>
          </p:cNvPr>
          <p:cNvSpPr>
            <a:spLocks noGrp="1"/>
          </p:cNvSpPr>
          <p:nvPr>
            <p:ph idx="1"/>
          </p:nvPr>
        </p:nvSpPr>
        <p:spPr>
          <a:xfrm>
            <a:off x="0" y="0"/>
            <a:ext cx="12192000" cy="6858000"/>
          </a:xfrm>
        </p:spPr>
        <p:txBody>
          <a:bodyPr/>
          <a:lstStyle/>
          <a:p>
            <a:pPr marL="0" indent="0">
              <a:buNone/>
            </a:pP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cs typeface="Times New Roman" panose="02020603050405020304" pitchFamily="18" charset="0"/>
              </a:rPr>
              <a:t>To Print The Result.</a:t>
            </a: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0" indent="0">
              <a:buNone/>
            </a:pPr>
            <a:r>
              <a:rPr lang="en-US" b="1" i="1" dirty="0">
                <a:solidFill>
                  <a:srgbClr val="FFFF00"/>
                </a:solidFill>
                <a:latin typeface="Times New Roman" panose="02020603050405020304" pitchFamily="18" charset="0"/>
                <a:cs typeface="Times New Roman" panose="02020603050405020304" pitchFamily="18" charset="0"/>
              </a:rPr>
              <a:t>    </a:t>
            </a:r>
            <a:r>
              <a:rPr lang="en-US" b="1" i="1" u="sng" dirty="0">
                <a:solidFill>
                  <a:srgbClr val="FFFF00"/>
                </a:solidFill>
                <a:latin typeface="Times New Roman" panose="02020603050405020304" pitchFamily="18" charset="0"/>
                <a:cs typeface="Times New Roman" panose="02020603050405020304" pitchFamily="18" charset="0"/>
              </a:rPr>
              <a:t> </a:t>
            </a:r>
            <a:r>
              <a:rPr lang="en-US" b="1" i="1" u="sng" dirty="0">
                <a:solidFill>
                  <a:srgbClr val="FFFF00"/>
                </a:solidFill>
                <a:cs typeface="Times New Roman" panose="02020603050405020304" pitchFamily="18" charset="0"/>
              </a:rPr>
              <a:t>Code:</a:t>
            </a:r>
          </a:p>
        </p:txBody>
      </p:sp>
      <p:sp>
        <p:nvSpPr>
          <p:cNvPr id="9" name="Footer Placeholder 8">
            <a:extLst>
              <a:ext uri="{FF2B5EF4-FFF2-40B4-BE49-F238E27FC236}">
                <a16:creationId xmlns:a16="http://schemas.microsoft.com/office/drawing/2014/main" id="{E0EC2E94-009B-411A-85FE-1C996FB42990}"/>
              </a:ext>
            </a:extLst>
          </p:cNvPr>
          <p:cNvSpPr>
            <a:spLocks noGrp="1"/>
          </p:cNvSpPr>
          <p:nvPr>
            <p:ph type="ftr" sz="quarter" idx="11"/>
          </p:nvPr>
        </p:nvSpPr>
        <p:spPr>
          <a:xfrm>
            <a:off x="677334" y="6041362"/>
            <a:ext cx="2842480" cy="1261312"/>
          </a:xfrm>
        </p:spPr>
        <p:txBody>
          <a:bodyPr/>
          <a:lstStyle/>
          <a:p>
            <a:r>
              <a:rPr lang="en-US" dirty="0"/>
              <a:t>Karunadu Technologies PVT LTD,KKGECK.</a:t>
            </a:r>
          </a:p>
        </p:txBody>
      </p:sp>
      <p:pic>
        <p:nvPicPr>
          <p:cNvPr id="4" name="Picture 3">
            <a:extLst>
              <a:ext uri="{FF2B5EF4-FFF2-40B4-BE49-F238E27FC236}">
                <a16:creationId xmlns:a16="http://schemas.microsoft.com/office/drawing/2014/main" id="{2E2A290B-ED8C-4D8D-851F-8082048B4AFD}"/>
              </a:ext>
            </a:extLst>
          </p:cNvPr>
          <p:cNvPicPr>
            <a:picLocks noChangeAspect="1"/>
          </p:cNvPicPr>
          <p:nvPr/>
        </p:nvPicPr>
        <p:blipFill>
          <a:blip r:embed="rId2"/>
          <a:stretch>
            <a:fillRect/>
          </a:stretch>
        </p:blipFill>
        <p:spPr>
          <a:xfrm>
            <a:off x="360862" y="1752129"/>
            <a:ext cx="9115620" cy="35521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86503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4CE80D-0427-A9A7-A862-AFCFC343C084}"/>
              </a:ext>
            </a:extLst>
          </p:cNvPr>
          <p:cNvSpPr>
            <a:spLocks noGrp="1"/>
          </p:cNvSpPr>
          <p:nvPr>
            <p:ph idx="1"/>
          </p:nvPr>
        </p:nvSpPr>
        <p:spPr>
          <a:xfrm>
            <a:off x="0" y="0"/>
            <a:ext cx="12192000" cy="6858000"/>
          </a:xfrm>
        </p:spPr>
        <p:txBody>
          <a:bodyPr/>
          <a:lstStyle/>
          <a:p>
            <a:pPr marL="0" indent="0">
              <a:buNone/>
            </a:pPr>
            <a:r>
              <a:rPr lang="en-US" dirty="0"/>
              <a:t>   </a:t>
            </a:r>
            <a:r>
              <a:rPr lang="en-US" b="1" i="1" u="sng" dirty="0">
                <a:solidFill>
                  <a:srgbClr val="FFFF00"/>
                </a:solidFill>
              </a:rPr>
              <a:t>Output:</a:t>
            </a:r>
          </a:p>
        </p:txBody>
      </p:sp>
      <p:sp>
        <p:nvSpPr>
          <p:cNvPr id="9" name="Footer Placeholder 8">
            <a:extLst>
              <a:ext uri="{FF2B5EF4-FFF2-40B4-BE49-F238E27FC236}">
                <a16:creationId xmlns:a16="http://schemas.microsoft.com/office/drawing/2014/main" id="{946EF423-71E9-45A5-9A12-A8DDB6F6D41C}"/>
              </a:ext>
            </a:extLst>
          </p:cNvPr>
          <p:cNvSpPr>
            <a:spLocks noGrp="1"/>
          </p:cNvSpPr>
          <p:nvPr>
            <p:ph type="ftr" sz="quarter" idx="11"/>
          </p:nvPr>
        </p:nvSpPr>
        <p:spPr>
          <a:xfrm flipH="1">
            <a:off x="6300592" y="6492875"/>
            <a:ext cx="6450904" cy="365125"/>
          </a:xfrm>
        </p:spPr>
        <p:txBody>
          <a:bodyPr/>
          <a:lstStyle/>
          <a:p>
            <a:r>
              <a:rPr lang="en-US" dirty="0"/>
              <a:t>                                                                                                       Karunadu Technologies PVT LTD,KKGECK. </a:t>
            </a:r>
          </a:p>
        </p:txBody>
      </p:sp>
      <p:pic>
        <p:nvPicPr>
          <p:cNvPr id="4" name="Picture 3">
            <a:extLst>
              <a:ext uri="{FF2B5EF4-FFF2-40B4-BE49-F238E27FC236}">
                <a16:creationId xmlns:a16="http://schemas.microsoft.com/office/drawing/2014/main" id="{DF7D9894-9AED-4D72-94D3-67180CB89F98}"/>
              </a:ext>
            </a:extLst>
          </p:cNvPr>
          <p:cNvPicPr>
            <a:picLocks noChangeAspect="1"/>
          </p:cNvPicPr>
          <p:nvPr/>
        </p:nvPicPr>
        <p:blipFill>
          <a:blip r:embed="rId2"/>
          <a:stretch>
            <a:fillRect/>
          </a:stretch>
        </p:blipFill>
        <p:spPr>
          <a:xfrm>
            <a:off x="1102291" y="944860"/>
            <a:ext cx="7590772" cy="49682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85324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37B260-A1E3-A40A-0B91-E6E3576F815E}"/>
              </a:ext>
            </a:extLst>
          </p:cNvPr>
          <p:cNvSpPr>
            <a:spLocks noGrp="1"/>
          </p:cNvSpPr>
          <p:nvPr>
            <p:ph idx="1"/>
          </p:nvPr>
        </p:nvSpPr>
        <p:spPr>
          <a:xfrm>
            <a:off x="0" y="0"/>
            <a:ext cx="12192000" cy="6857999"/>
          </a:xfrm>
        </p:spPr>
        <p:txBody>
          <a:bodyPr/>
          <a:lstStyle/>
          <a:p>
            <a:r>
              <a:rPr lang="en-IN" sz="2000" b="1" dirty="0">
                <a:latin typeface="Times New Roman" panose="02020603050405020304" pitchFamily="18" charset="0"/>
                <a:ea typeface="Times New Roman" panose="02020603050405020304" pitchFamily="18" charset="0"/>
                <a:cs typeface="Times New Roman" panose="02020603050405020304" pitchFamily="18" charset="0"/>
              </a:rPr>
              <a:t>We further implement this using PyQt in order for better representation.</a:t>
            </a:r>
          </a:p>
          <a:p>
            <a:pPr marL="0" indent="0">
              <a:buNone/>
            </a:pPr>
            <a:endParaRPr lang="en-US" sz="2000" b="1" i="1" u="sng" dirty="0">
              <a:solidFill>
                <a:srgbClr val="FFFF00"/>
              </a:solidFill>
              <a:latin typeface="Times New Roman" panose="02020603050405020304" pitchFamily="18" charset="0"/>
              <a:cs typeface="Times New Roman" panose="02020603050405020304" pitchFamily="18" charset="0"/>
            </a:endParaRPr>
          </a:p>
          <a:p>
            <a:pPr marL="0" indent="0">
              <a:buNone/>
            </a:pPr>
            <a:r>
              <a:rPr lang="en-US" sz="2000" b="1" i="1" u="sng" dirty="0">
                <a:solidFill>
                  <a:srgbClr val="FFFF00"/>
                </a:solidFill>
                <a:latin typeface="Times New Roman" panose="02020603050405020304" pitchFamily="18" charset="0"/>
                <a:cs typeface="Times New Roman" panose="02020603050405020304" pitchFamily="18" charset="0"/>
              </a:rPr>
              <a:t> </a:t>
            </a:r>
            <a:r>
              <a:rPr lang="en-US" sz="2000" b="1" i="1" u="sng" dirty="0">
                <a:solidFill>
                  <a:srgbClr val="FFFF00"/>
                </a:solidFill>
                <a:cs typeface="Times New Roman" panose="02020603050405020304" pitchFamily="18" charset="0"/>
              </a:rPr>
              <a:t>Code:</a:t>
            </a:r>
            <a:endParaRPr lang="en-US" sz="2000" b="1" dirty="0">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3364FBD-943B-4F76-8FA1-15AB30A66F48}"/>
              </a:ext>
            </a:extLst>
          </p:cNvPr>
          <p:cNvSpPr>
            <a:spLocks noGrp="1"/>
          </p:cNvSpPr>
          <p:nvPr>
            <p:ph type="ftr" sz="quarter" idx="11"/>
          </p:nvPr>
        </p:nvSpPr>
        <p:spPr>
          <a:xfrm>
            <a:off x="488515" y="6041362"/>
            <a:ext cx="6486431" cy="1211208"/>
          </a:xfrm>
        </p:spPr>
        <p:txBody>
          <a:bodyPr/>
          <a:lstStyle/>
          <a:p>
            <a:r>
              <a:rPr lang="en-US" dirty="0"/>
              <a:t>Karunadu Technologies PVT LTD,KKGECK.</a:t>
            </a:r>
          </a:p>
        </p:txBody>
      </p:sp>
      <p:pic>
        <p:nvPicPr>
          <p:cNvPr id="4" name="Picture 3">
            <a:extLst>
              <a:ext uri="{FF2B5EF4-FFF2-40B4-BE49-F238E27FC236}">
                <a16:creationId xmlns:a16="http://schemas.microsoft.com/office/drawing/2014/main" id="{78F2DD62-2E47-4B50-8306-779E9C610611}"/>
              </a:ext>
            </a:extLst>
          </p:cNvPr>
          <p:cNvPicPr>
            <a:picLocks noChangeAspect="1"/>
          </p:cNvPicPr>
          <p:nvPr/>
        </p:nvPicPr>
        <p:blipFill>
          <a:blip r:embed="rId2"/>
          <a:stretch>
            <a:fillRect/>
          </a:stretch>
        </p:blipFill>
        <p:spPr>
          <a:xfrm>
            <a:off x="1052187" y="1259145"/>
            <a:ext cx="7816241" cy="47822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9565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326D85-995D-B1F2-445F-CE999C2289B7}"/>
              </a:ext>
            </a:extLst>
          </p:cNvPr>
          <p:cNvSpPr>
            <a:spLocks noGrp="1"/>
          </p:cNvSpPr>
          <p:nvPr>
            <p:ph idx="1"/>
          </p:nvPr>
        </p:nvSpPr>
        <p:spPr>
          <a:xfrm>
            <a:off x="0" y="0"/>
            <a:ext cx="12192000" cy="6858000"/>
          </a:xfrm>
        </p:spPr>
        <p:txBody>
          <a:bodyPr/>
          <a:lstStyle/>
          <a:p>
            <a:pPr marL="0" indent="0">
              <a:buNone/>
            </a:pPr>
            <a:r>
              <a:rPr lang="en-US" dirty="0"/>
              <a:t>  </a:t>
            </a:r>
          </a:p>
          <a:p>
            <a:pPr marL="0" indent="0">
              <a:buNone/>
            </a:pPr>
            <a:r>
              <a:rPr lang="en-US" dirty="0"/>
              <a:t>  </a:t>
            </a:r>
            <a:r>
              <a:rPr lang="en-US" b="1" i="1" u="sng" dirty="0">
                <a:solidFill>
                  <a:srgbClr val="FFFF00"/>
                </a:solidFill>
              </a:rPr>
              <a:t>Output:</a:t>
            </a:r>
          </a:p>
        </p:txBody>
      </p:sp>
      <p:sp>
        <p:nvSpPr>
          <p:cNvPr id="9" name="Footer Placeholder 8">
            <a:extLst>
              <a:ext uri="{FF2B5EF4-FFF2-40B4-BE49-F238E27FC236}">
                <a16:creationId xmlns:a16="http://schemas.microsoft.com/office/drawing/2014/main" id="{34E66978-15A4-44ED-A2F6-EE2BC2197620}"/>
              </a:ext>
            </a:extLst>
          </p:cNvPr>
          <p:cNvSpPr>
            <a:spLocks noGrp="1"/>
          </p:cNvSpPr>
          <p:nvPr>
            <p:ph type="ftr" sz="quarter" idx="11"/>
          </p:nvPr>
        </p:nvSpPr>
        <p:spPr>
          <a:xfrm>
            <a:off x="9731331" y="6492875"/>
            <a:ext cx="3613448" cy="365125"/>
          </a:xfrm>
        </p:spPr>
        <p:txBody>
          <a:bodyPr/>
          <a:lstStyle/>
          <a:p>
            <a:r>
              <a:rPr lang="en-US" dirty="0"/>
              <a:t>Karunadu Technologies PVT LTD,KKGECK.</a:t>
            </a:r>
          </a:p>
        </p:txBody>
      </p:sp>
      <p:pic>
        <p:nvPicPr>
          <p:cNvPr id="4" name="Picture 3">
            <a:extLst>
              <a:ext uri="{FF2B5EF4-FFF2-40B4-BE49-F238E27FC236}">
                <a16:creationId xmlns:a16="http://schemas.microsoft.com/office/drawing/2014/main" id="{E1498644-3569-4F01-A22C-CF5C816FCB5E}"/>
              </a:ext>
            </a:extLst>
          </p:cNvPr>
          <p:cNvPicPr>
            <a:picLocks noChangeAspect="1"/>
          </p:cNvPicPr>
          <p:nvPr/>
        </p:nvPicPr>
        <p:blipFill>
          <a:blip r:embed="rId2"/>
          <a:stretch>
            <a:fillRect/>
          </a:stretch>
        </p:blipFill>
        <p:spPr>
          <a:xfrm>
            <a:off x="1242832" y="727180"/>
            <a:ext cx="8476464" cy="5577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34378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CE5A-F6B0-41EC-9AE8-DFAACE68EDE8}"/>
              </a:ext>
            </a:extLst>
          </p:cNvPr>
          <p:cNvSpPr>
            <a:spLocks noGrp="1"/>
          </p:cNvSpPr>
          <p:nvPr>
            <p:ph type="title"/>
          </p:nvPr>
        </p:nvSpPr>
        <p:spPr/>
        <p:txBody>
          <a:bodyPr/>
          <a:lstStyle/>
          <a:p>
            <a:r>
              <a:rPr lang="en-US" dirty="0">
                <a:solidFill>
                  <a:srgbClr val="00B050"/>
                </a:solidFill>
              </a:rPr>
              <a:t>Conclusion:</a:t>
            </a:r>
            <a:endParaRPr lang="en-IN" dirty="0">
              <a:solidFill>
                <a:srgbClr val="00B050"/>
              </a:solidFill>
            </a:endParaRPr>
          </a:p>
        </p:txBody>
      </p:sp>
      <p:sp>
        <p:nvSpPr>
          <p:cNvPr id="3" name="Content Placeholder 2">
            <a:extLst>
              <a:ext uri="{FF2B5EF4-FFF2-40B4-BE49-F238E27FC236}">
                <a16:creationId xmlns:a16="http://schemas.microsoft.com/office/drawing/2014/main" id="{857E8662-1C5C-49D6-9F6D-C2921D61F969}"/>
              </a:ext>
            </a:extLst>
          </p:cNvPr>
          <p:cNvSpPr>
            <a:spLocks noGrp="1"/>
          </p:cNvSpPr>
          <p:nvPr>
            <p:ph idx="1"/>
          </p:nvPr>
        </p:nvSpPr>
        <p:spPr>
          <a:xfrm>
            <a:off x="552166" y="1447800"/>
            <a:ext cx="8946541" cy="4195481"/>
          </a:xfrm>
        </p:spPr>
        <p:txBody>
          <a:bodyPr/>
          <a:lstStyle/>
          <a:p>
            <a:pPr marL="0" indent="0">
              <a:buNone/>
            </a:pPr>
            <a:r>
              <a:rPr lang="en-US" dirty="0"/>
              <a:t>The Internship aims to use python programming language for Machine learning so as to apply the theoretical knowledge to solve real time and complex problems.The Internship helped to find appropriate prediction model to the problems by applying suitable learning algorithm which can be used in future.The internship project assigned by the company helped to improve programming skills and to implement basic knowledge for solving real world problem. In this project Multiple Linear Regression is used to predict the Price.After having a basic understanding of Supervised learning,we explored the Multiple Linear Regression algorithm which is used to solve machine learning problem. The Price varies based on the inputs given in the used car price dataset.</a:t>
            </a:r>
            <a:endParaRPr lang="en-IN" dirty="0"/>
          </a:p>
        </p:txBody>
      </p:sp>
      <p:sp>
        <p:nvSpPr>
          <p:cNvPr id="4" name="Footer Placeholder 3">
            <a:extLst>
              <a:ext uri="{FF2B5EF4-FFF2-40B4-BE49-F238E27FC236}">
                <a16:creationId xmlns:a16="http://schemas.microsoft.com/office/drawing/2014/main" id="{04B817CF-06F4-48C1-AA1D-C290FEDFA145}"/>
              </a:ext>
            </a:extLst>
          </p:cNvPr>
          <p:cNvSpPr>
            <a:spLocks noGrp="1"/>
          </p:cNvSpPr>
          <p:nvPr>
            <p:ph type="ftr" sz="quarter" idx="11"/>
          </p:nvPr>
        </p:nvSpPr>
        <p:spPr>
          <a:xfrm rot="5400000">
            <a:off x="9026729" y="4239906"/>
            <a:ext cx="3859795" cy="304801"/>
          </a:xfrm>
        </p:spPr>
        <p:txBody>
          <a:bodyPr/>
          <a:lstStyle/>
          <a:p>
            <a:r>
              <a:rPr lang="en-US" dirty="0"/>
              <a:t>.</a:t>
            </a:r>
          </a:p>
        </p:txBody>
      </p:sp>
    </p:spTree>
    <p:extLst>
      <p:ext uri="{BB962C8B-B14F-4D97-AF65-F5344CB8AC3E}">
        <p14:creationId xmlns:p14="http://schemas.microsoft.com/office/powerpoint/2010/main" val="172567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5865-9A23-4FBA-82CA-432783DB285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4AF10AA-62B8-4CCE-AC3A-76884F52DD61}"/>
              </a:ext>
            </a:extLst>
          </p:cNvPr>
          <p:cNvSpPr>
            <a:spLocks noGrp="1"/>
          </p:cNvSpPr>
          <p:nvPr>
            <p:ph idx="1"/>
          </p:nvPr>
        </p:nvSpPr>
        <p:spPr>
          <a:xfrm>
            <a:off x="677334" y="2135537"/>
            <a:ext cx="8596668" cy="3880773"/>
          </a:xfrm>
        </p:spPr>
        <p:txBody>
          <a:bodyPr>
            <a:normAutofit/>
          </a:bodyPr>
          <a:lstStyle/>
          <a:p>
            <a:pPr marL="0" indent="0">
              <a:buNone/>
            </a:pPr>
            <a:r>
              <a:rPr lang="en-US" sz="8000" dirty="0"/>
              <a:t>Thank You.</a:t>
            </a:r>
          </a:p>
          <a:p>
            <a:pPr marL="0" indent="0">
              <a:buNone/>
            </a:pPr>
            <a:r>
              <a:rPr lang="en-US" sz="8000" dirty="0"/>
              <a:t>        </a:t>
            </a:r>
            <a:endParaRPr lang="en-IN" sz="8000" dirty="0"/>
          </a:p>
        </p:txBody>
      </p:sp>
      <p:sp>
        <p:nvSpPr>
          <p:cNvPr id="7" name="Footer Placeholder 6">
            <a:extLst>
              <a:ext uri="{FF2B5EF4-FFF2-40B4-BE49-F238E27FC236}">
                <a16:creationId xmlns:a16="http://schemas.microsoft.com/office/drawing/2014/main" id="{175169D1-EAA7-448C-AEA1-A940BC24A9CB}"/>
              </a:ext>
            </a:extLst>
          </p:cNvPr>
          <p:cNvSpPr>
            <a:spLocks noGrp="1"/>
          </p:cNvSpPr>
          <p:nvPr>
            <p:ph type="ftr" sz="quarter" idx="11"/>
          </p:nvPr>
        </p:nvSpPr>
        <p:spPr>
          <a:xfrm>
            <a:off x="527021" y="6492875"/>
            <a:ext cx="6297612" cy="365125"/>
          </a:xfrm>
        </p:spPr>
        <p:txBody>
          <a:bodyPr/>
          <a:lstStyle/>
          <a:p>
            <a:r>
              <a:rPr lang="en-US" dirty="0" err="1"/>
              <a:t>Karunadu</a:t>
            </a:r>
            <a:r>
              <a:rPr lang="en-US" dirty="0"/>
              <a:t> Technologies PVT LTD,KKGECK.</a:t>
            </a:r>
          </a:p>
        </p:txBody>
      </p:sp>
    </p:spTree>
    <p:extLst>
      <p:ext uri="{BB962C8B-B14F-4D97-AF65-F5344CB8AC3E}">
        <p14:creationId xmlns:p14="http://schemas.microsoft.com/office/powerpoint/2010/main" val="111258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E5CA3-97A4-6CA9-0B17-289AAE200F51}"/>
              </a:ext>
            </a:extLst>
          </p:cNvPr>
          <p:cNvSpPr>
            <a:spLocks noGrp="1"/>
          </p:cNvSpPr>
          <p:nvPr>
            <p:ph type="title"/>
          </p:nvPr>
        </p:nvSpPr>
        <p:spPr>
          <a:xfrm>
            <a:off x="157595" y="263046"/>
            <a:ext cx="9404723" cy="807395"/>
          </a:xfrm>
        </p:spPr>
        <p:txBody>
          <a:bodyPr/>
          <a:lstStyle/>
          <a:p>
            <a:r>
              <a:rPr lang="en-US" b="1" i="1" u="sng" dirty="0">
                <a:solidFill>
                  <a:srgbClr val="00B050"/>
                </a:solidFill>
              </a:rPr>
              <a:t>Company Profile</a:t>
            </a:r>
            <a:r>
              <a:rPr lang="en-US" dirty="0">
                <a:solidFill>
                  <a:srgbClr val="00B050"/>
                </a:solidFill>
              </a:rPr>
              <a:t>:</a:t>
            </a:r>
          </a:p>
        </p:txBody>
      </p:sp>
      <p:sp>
        <p:nvSpPr>
          <p:cNvPr id="3" name="Content Placeholder 2">
            <a:extLst>
              <a:ext uri="{FF2B5EF4-FFF2-40B4-BE49-F238E27FC236}">
                <a16:creationId xmlns:a16="http://schemas.microsoft.com/office/drawing/2014/main" id="{CBE10252-3FBF-8FD0-1C4B-11692A3B4FD5}"/>
              </a:ext>
            </a:extLst>
          </p:cNvPr>
          <p:cNvSpPr>
            <a:spLocks noGrp="1"/>
          </p:cNvSpPr>
          <p:nvPr>
            <p:ph idx="1"/>
          </p:nvPr>
        </p:nvSpPr>
        <p:spPr>
          <a:xfrm>
            <a:off x="-1" y="1329725"/>
            <a:ext cx="12192001" cy="5399552"/>
          </a:xfrm>
        </p:spPr>
        <p:txBody>
          <a:bodyPr>
            <a:normAutofit/>
          </a:bodyPr>
          <a:lstStyle/>
          <a:p>
            <a:r>
              <a:rPr lang="en-US" sz="2100" cap="none" dirty="0">
                <a:solidFill>
                  <a:schemeClr val="tx1"/>
                </a:solidFill>
                <a:latin typeface="Times New Roman" panose="02020603050405020304" pitchFamily="18" charset="0"/>
                <a:cs typeface="Times New Roman" panose="02020603050405020304" pitchFamily="18" charset="0"/>
              </a:rPr>
              <a:t>It is the pleasure to introducing “Karunadu Technologies private Limited” as a leading IT software solutions and services focus on quality standard and customer value, and also a leading Skill and talent  Development Flote-form to building a manpower pool for industry requirements.  </a:t>
            </a:r>
          </a:p>
          <a:p>
            <a:pPr marL="0" indent="0" algn="ctr">
              <a:buNone/>
            </a:pPr>
            <a:r>
              <a:rPr lang="en-US" sz="1800" cap="none" dirty="0">
                <a:solidFill>
                  <a:schemeClr val="tx1"/>
                </a:solidFill>
              </a:rPr>
              <a:t>                          Karunadu Technologies Private Limited.</a:t>
            </a:r>
          </a:p>
          <a:p>
            <a:pPr algn="ctr"/>
            <a:r>
              <a:rPr lang="en-IN" sz="1050" cap="none" dirty="0">
                <a:solidFill>
                  <a:schemeClr val="tx1"/>
                </a:solidFill>
                <a:effectLst/>
                <a:ea typeface="Calibri" panose="020F0502020204030204" pitchFamily="34" charset="0"/>
              </a:rPr>
              <a:t>                #17, ATK complex, 4th floor, acharya college main road,</a:t>
            </a:r>
          </a:p>
          <a:p>
            <a:pPr algn="ctr"/>
            <a:r>
              <a:rPr lang="en-IN" sz="1050" cap="none" dirty="0">
                <a:solidFill>
                  <a:schemeClr val="tx1"/>
                </a:solidFill>
                <a:effectLst/>
                <a:ea typeface="Calibri" panose="020F0502020204030204" pitchFamily="34" charset="0"/>
              </a:rPr>
              <a:t>        Beside karurvysya bank, guttebasaveshwaranagar, </a:t>
            </a:r>
          </a:p>
          <a:p>
            <a:pPr algn="ctr"/>
            <a:r>
              <a:rPr lang="en-IN" sz="1050" cap="none" dirty="0">
                <a:solidFill>
                  <a:schemeClr val="tx1"/>
                </a:solidFill>
                <a:effectLst/>
                <a:ea typeface="Calibri" panose="020F0502020204030204" pitchFamily="34" charset="0"/>
              </a:rPr>
              <a:t>   Chikkabanvara, bengaluru, karnataka- 560090</a:t>
            </a:r>
            <a:endParaRPr lang="en-US" sz="1050" cap="none" dirty="0">
              <a:solidFill>
                <a:schemeClr val="tx1"/>
              </a:solidFill>
              <a:ea typeface="Calibri" panose="020F0502020204030204" pitchFamily="34" charset="0"/>
            </a:endParaRPr>
          </a:p>
          <a:p>
            <a:r>
              <a:rPr lang="en-IN" sz="1050" cap="none" dirty="0">
                <a:solidFill>
                  <a:schemeClr val="tx1"/>
                </a:solidFill>
                <a:effectLst/>
                <a:ea typeface="Calibri" panose="020F0502020204030204" pitchFamily="34" charset="0"/>
                <a:cs typeface="Times New Roman" panose="02020603050405020304" pitchFamily="18" charset="0"/>
              </a:rPr>
              <a:t>                                                                                              	              Support@karunadutechnologies.com</a:t>
            </a:r>
            <a:endParaRPr lang="en-IN" cap="none" dirty="0">
              <a:solidFill>
                <a:schemeClr val="tx1"/>
              </a:solidFill>
              <a:effectLst/>
              <a:ea typeface="Calibri" panose="020F0502020204030204" pitchFamily="34" charset="0"/>
            </a:endParaRPr>
          </a:p>
          <a:p>
            <a:r>
              <a:rPr lang="en-IN" sz="2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They deal with broad range of product development along with customized features ensuring at most customer satisfaction and also empower individual with knowledge, skills and competencies that assist them to escalate as integrated individuals with a sense of commitment and dedication</a:t>
            </a:r>
            <a:r>
              <a:rPr lang="en-IN" sz="2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IN" sz="2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empower unskilled individual with knowledge, skills and technical competencies in the field of information technology and embedded engineering which assist them to individuals contributing to company’s and nation’s growth.</a:t>
            </a:r>
            <a:endParaRPr lang="en-US" sz="21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6CD670F1-B583-4728-9B70-027C6E361CA2}"/>
              </a:ext>
            </a:extLst>
          </p:cNvPr>
          <p:cNvSpPr>
            <a:spLocks noGrp="1"/>
          </p:cNvSpPr>
          <p:nvPr>
            <p:ph type="ftr" sz="quarter" idx="11"/>
          </p:nvPr>
        </p:nvSpPr>
        <p:spPr>
          <a:xfrm>
            <a:off x="9780365" y="6364152"/>
            <a:ext cx="2491751" cy="365125"/>
          </a:xfrm>
        </p:spPr>
        <p:txBody>
          <a:bodyPr/>
          <a:lstStyle/>
          <a:p>
            <a:r>
              <a:rPr lang="en-US" dirty="0"/>
              <a:t>Karunadu Technologies PVT LTD,KKGECK.</a:t>
            </a:r>
          </a:p>
        </p:txBody>
      </p:sp>
      <p:pic>
        <p:nvPicPr>
          <p:cNvPr id="20" name="Picture 19">
            <a:extLst>
              <a:ext uri="{FF2B5EF4-FFF2-40B4-BE49-F238E27FC236}">
                <a16:creationId xmlns:a16="http://schemas.microsoft.com/office/drawing/2014/main" id="{D47438B9-748B-28DE-4F44-B88B7D420C9D}"/>
              </a:ext>
            </a:extLst>
          </p:cNvPr>
          <p:cNvPicPr>
            <a:picLocks noChangeAspect="1"/>
          </p:cNvPicPr>
          <p:nvPr/>
        </p:nvPicPr>
        <p:blipFill rotWithShape="1">
          <a:blip r:embed="rId3"/>
          <a:srcRect l="8889" t="7418" r="15394" b="16456"/>
          <a:stretch/>
        </p:blipFill>
        <p:spPr>
          <a:xfrm>
            <a:off x="2841325" y="2379545"/>
            <a:ext cx="1765861" cy="1547623"/>
          </a:xfrm>
          <a:prstGeom prst="rect">
            <a:avLst/>
          </a:prstGeom>
        </p:spPr>
      </p:pic>
    </p:spTree>
    <p:extLst>
      <p:ext uri="{BB962C8B-B14F-4D97-AF65-F5344CB8AC3E}">
        <p14:creationId xmlns:p14="http://schemas.microsoft.com/office/powerpoint/2010/main" val="78782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9DA354-FBB9-E629-1CF8-96C29A72F186}"/>
              </a:ext>
            </a:extLst>
          </p:cNvPr>
          <p:cNvSpPr>
            <a:spLocks noGrp="1"/>
          </p:cNvSpPr>
          <p:nvPr>
            <p:ph idx="1"/>
          </p:nvPr>
        </p:nvSpPr>
        <p:spPr>
          <a:xfrm>
            <a:off x="68094" y="544748"/>
            <a:ext cx="12123906" cy="6313251"/>
          </a:xfrm>
        </p:spPr>
        <p:txBody>
          <a:bodyPr>
            <a:normAutofit fontScale="85000" lnSpcReduction="20000"/>
          </a:bodyPr>
          <a:lstStyle/>
          <a:p>
            <a:pPr>
              <a:lnSpc>
                <a:spcPct val="150000"/>
              </a:lnSpc>
              <a:spcBef>
                <a:spcPts val="0"/>
              </a:spcBef>
              <a:spcAft>
                <a:spcPts val="160"/>
              </a:spcAft>
              <a:buFont typeface="Wingdings" panose="05000000000000000000" pitchFamily="2" charset="2"/>
              <a:buChar char="Ø"/>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cost effective and reliable </a:t>
            </a:r>
            <a:r>
              <a:rPr lang="en-IN" sz="2200" dirty="0">
                <a:effectLst/>
                <a:ea typeface="Calibri" panose="020F0502020204030204" pitchFamily="34" charset="0"/>
                <a:cs typeface="Times New Roman" panose="02020603050405020304" pitchFamily="18" charset="0"/>
              </a:rPr>
              <a:t>solutions</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to customers across various technologies. </a:t>
            </a:r>
          </a:p>
          <a:p>
            <a:pPr>
              <a:lnSpc>
                <a:spcPct val="150000"/>
              </a:lnSpc>
              <a:spcBef>
                <a:spcPts val="0"/>
              </a:spcBef>
              <a:spcAft>
                <a:spcPts val="160"/>
              </a:spcAft>
              <a:buFont typeface="Wingdings" panose="05000000000000000000" pitchFamily="2" charset="2"/>
              <a:buChar char="Ø"/>
            </a:pPr>
            <a:r>
              <a:rPr lang="en-IN" sz="2200" dirty="0">
                <a:latin typeface="Times New Roman" panose="02020603050405020304" pitchFamily="18" charset="0"/>
                <a:ea typeface="Calibri" panose="020F0502020204030204" pitchFamily="34" charset="0"/>
                <a:cs typeface="Times New Roman" panose="02020603050405020304" pitchFamily="18" charset="0"/>
              </a:rPr>
              <a:t>OffProvideer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scalable end-to-end application development and management solutions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160"/>
              </a:spcAft>
              <a:buFont typeface="Wingdings" panose="05000000000000000000" pitchFamily="2" charset="2"/>
              <a:buChar char="Ø"/>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Focus on creating </a:t>
            </a:r>
            <a:r>
              <a:rPr lang="en-IN" sz="2200" dirty="0">
                <a:effectLst/>
                <a:latin typeface="Sitka Banner Semibold" pitchFamily="2" charset="0"/>
                <a:ea typeface="Calibri" panose="020F0502020204030204" pitchFamily="34" charset="0"/>
                <a:cs typeface="Times New Roman" panose="02020603050405020304" pitchFamily="18" charset="0"/>
              </a:rPr>
              <a:t>sustainable</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value growth through innovative solutions and unique partnerships. </a:t>
            </a:r>
          </a:p>
          <a:p>
            <a:pPr marR="0" lvl="0">
              <a:lnSpc>
                <a:spcPct val="150000"/>
              </a:lnSpc>
              <a:spcBef>
                <a:spcPts val="0"/>
              </a:spcBef>
              <a:spcAft>
                <a:spcPts val="160"/>
              </a:spcAft>
              <a:buFont typeface="Wingdings" panose="05000000000000000000" pitchFamily="2" charset="2"/>
              <a:buChar char="Ø"/>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Keep our products and services updated with the latest innovations in the respective requirement and  technology.</a:t>
            </a: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nSpc>
                <a:spcPct val="150000"/>
              </a:lnSpc>
              <a:spcBef>
                <a:spcPts val="0"/>
              </a:spcBef>
              <a:spcAft>
                <a:spcPts val="160"/>
              </a:spcAft>
              <a:buNone/>
            </a:pPr>
            <a:endParaRPr lang="en-IN" sz="2600" b="1" i="1" u="sng" dirty="0">
              <a:solidFill>
                <a:schemeClr val="bg1"/>
              </a:solidFill>
              <a:effectLst/>
              <a:highlight>
                <a:srgbClr val="C0C0C0"/>
              </a:highlight>
              <a:ea typeface="Calibri" panose="020F0502020204030204" pitchFamily="34" charset="0"/>
              <a:cs typeface="Times New Roman" panose="02020603050405020304" pitchFamily="18" charset="0"/>
            </a:endParaRPr>
          </a:p>
          <a:p>
            <a:pPr marL="0" marR="0" lvl="0" indent="0">
              <a:lnSpc>
                <a:spcPct val="150000"/>
              </a:lnSpc>
              <a:spcBef>
                <a:spcPts val="0"/>
              </a:spcBef>
              <a:spcAft>
                <a:spcPts val="160"/>
              </a:spcAft>
              <a:buNone/>
            </a:pPr>
            <a:r>
              <a:rPr lang="en-IN" sz="2600" b="1" i="1" u="sng" dirty="0">
                <a:solidFill>
                  <a:srgbClr val="00B050"/>
                </a:solidFill>
                <a:effectLst/>
                <a:ea typeface="Calibri" panose="020F0502020204030204" pitchFamily="34" charset="0"/>
                <a:cs typeface="Times New Roman" panose="02020603050405020304" pitchFamily="18" charset="0"/>
              </a:rPr>
              <a:t>Objectives:</a:t>
            </a:r>
            <a:endParaRPr lang="en-US" sz="2600" b="1" i="1" u="sng" dirty="0">
              <a:solidFill>
                <a:srgbClr val="00B050"/>
              </a:solidFill>
              <a:effectLst/>
              <a:ea typeface="Calibri" panose="020F0502020204030204" pitchFamily="34" charset="0"/>
              <a:cs typeface="Times New Roman" panose="02020603050405020304" pitchFamily="18" charset="0"/>
            </a:endParaRPr>
          </a:p>
          <a:p>
            <a:pPr marR="0" lvl="0">
              <a:lnSpc>
                <a:spcPct val="150000"/>
              </a:lnSpc>
              <a:spcBef>
                <a:spcPts val="0"/>
              </a:spcBef>
              <a:spcAft>
                <a:spcPts val="135"/>
              </a:spcAft>
              <a:buFont typeface="Wingdings" panose="05000000000000000000" pitchFamily="2" charset="2"/>
              <a:buChar char="Ø"/>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To develop software and Embedded solutions and services focussing on quality standards and customer values.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135"/>
              </a:spcAft>
              <a:buFont typeface="Wingdings" panose="05000000000000000000" pitchFamily="2" charset="2"/>
              <a:buChar char="Ø"/>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Offer end-to-end embedded solutions which ensure best customer satisfaction.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Ø"/>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To build Skilled and Talented manpower pool for industry requirements.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160"/>
              </a:spcAft>
              <a:buFont typeface="Wingdings" panose="05000000000000000000" pitchFamily="2" charset="2"/>
              <a:buChar char="Ø"/>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To develop software and embedded products which are globally recognized.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160"/>
              </a:spcAft>
              <a:buFont typeface="Wingdings" panose="05000000000000000000" pitchFamily="2" charset="2"/>
              <a:buChar char="Ø"/>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To become a global leader in Offering Scalable and cost-effective Software solutions and services across various domains like E-commerce, Banking, Finance, Healthcare and much more.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Ø"/>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To generate employment for skilled and highly talented youth of our Country INDIA.</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US" sz="1100" dirty="0"/>
              <a:t>                                                                                                                                                                                               </a:t>
            </a:r>
          </a:p>
          <a:p>
            <a:pPr marL="0" indent="0">
              <a:buNone/>
            </a:pPr>
            <a:r>
              <a:rPr lang="en-US" sz="1100" dirty="0"/>
              <a:t>                                                                                                                                                                             </a:t>
            </a:r>
            <a:endParaRPr lang="en-US" dirty="0"/>
          </a:p>
        </p:txBody>
      </p:sp>
      <p:sp>
        <p:nvSpPr>
          <p:cNvPr id="6" name="Footer Placeholder 5">
            <a:extLst>
              <a:ext uri="{FF2B5EF4-FFF2-40B4-BE49-F238E27FC236}">
                <a16:creationId xmlns:a16="http://schemas.microsoft.com/office/drawing/2014/main" id="{4754FDA2-4348-4A3C-8F26-E2C00E53B49F}"/>
              </a:ext>
            </a:extLst>
          </p:cNvPr>
          <p:cNvSpPr>
            <a:spLocks noGrp="1"/>
          </p:cNvSpPr>
          <p:nvPr>
            <p:ph type="ftr" sz="quarter" idx="11"/>
          </p:nvPr>
        </p:nvSpPr>
        <p:spPr>
          <a:xfrm>
            <a:off x="488516" y="6505535"/>
            <a:ext cx="6260962" cy="365125"/>
          </a:xfrm>
        </p:spPr>
        <p:txBody>
          <a:bodyPr/>
          <a:lstStyle/>
          <a:p>
            <a:r>
              <a:rPr lang="en-US" dirty="0"/>
              <a:t>Karunadu Technologies PVT LTD,KKGECK.</a:t>
            </a:r>
          </a:p>
        </p:txBody>
      </p:sp>
    </p:spTree>
    <p:extLst>
      <p:ext uri="{BB962C8B-B14F-4D97-AF65-F5344CB8AC3E}">
        <p14:creationId xmlns:p14="http://schemas.microsoft.com/office/powerpoint/2010/main" val="272569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272A-A546-2767-98E8-8AB3B0F63D7A}"/>
              </a:ext>
            </a:extLst>
          </p:cNvPr>
          <p:cNvSpPr>
            <a:spLocks noGrp="1"/>
          </p:cNvSpPr>
          <p:nvPr>
            <p:ph type="title"/>
          </p:nvPr>
        </p:nvSpPr>
        <p:spPr>
          <a:xfrm>
            <a:off x="645130" y="316531"/>
            <a:ext cx="9404723" cy="1400530"/>
          </a:xfrm>
        </p:spPr>
        <p:txBody>
          <a:bodyPr/>
          <a:lstStyle/>
          <a:p>
            <a:r>
              <a:rPr lang="en-US" b="1" i="1" u="sng" dirty="0">
                <a:solidFill>
                  <a:srgbClr val="00B050"/>
                </a:solidFill>
              </a:rPr>
              <a:t>Topics learnt during-internship</a:t>
            </a:r>
            <a:r>
              <a:rPr lang="en-US" b="1" i="1" u="sng" dirty="0">
                <a:solidFill>
                  <a:schemeClr val="bg1"/>
                </a:solidFill>
              </a:rPr>
              <a:t>:</a:t>
            </a:r>
          </a:p>
        </p:txBody>
      </p:sp>
      <p:sp>
        <p:nvSpPr>
          <p:cNvPr id="3" name="Content Placeholder 2">
            <a:extLst>
              <a:ext uri="{FF2B5EF4-FFF2-40B4-BE49-F238E27FC236}">
                <a16:creationId xmlns:a16="http://schemas.microsoft.com/office/drawing/2014/main" id="{2743D366-6778-B58C-FAE8-125445563474}"/>
              </a:ext>
            </a:extLst>
          </p:cNvPr>
          <p:cNvSpPr>
            <a:spLocks noGrp="1"/>
          </p:cNvSpPr>
          <p:nvPr>
            <p:ph idx="1"/>
          </p:nvPr>
        </p:nvSpPr>
        <p:spPr>
          <a:xfrm>
            <a:off x="77822" y="1196502"/>
            <a:ext cx="12023387" cy="5661498"/>
          </a:xfrm>
        </p:spPr>
        <p:txBody>
          <a:bodyPr>
            <a:normAutofit/>
          </a:bodyPr>
          <a:lstStyle/>
          <a:p>
            <a:r>
              <a:rPr lang="en-US" sz="2400" dirty="0">
                <a:solidFill>
                  <a:schemeClr val="accent1"/>
                </a:solidFill>
              </a:rPr>
              <a:t>Python:</a:t>
            </a:r>
          </a:p>
          <a:p>
            <a:pPr marL="0" indent="0">
              <a:buNone/>
            </a:pPr>
            <a:r>
              <a:rPr lang="en-US" dirty="0"/>
              <a:t>     1.Features of Python.</a:t>
            </a:r>
          </a:p>
          <a:p>
            <a:pPr marL="0" indent="0">
              <a:buNone/>
            </a:pPr>
            <a:r>
              <a:rPr lang="en-US" dirty="0"/>
              <a:t>     2.Python libraries (Numpy , Pandas and Matplotlib) </a:t>
            </a:r>
          </a:p>
          <a:p>
            <a:r>
              <a:rPr lang="en-US" sz="2400" dirty="0">
                <a:solidFill>
                  <a:schemeClr val="accent1"/>
                </a:solidFill>
              </a:rPr>
              <a:t>Machine Learning and Algorithms</a:t>
            </a:r>
            <a:r>
              <a:rPr lang="en-US" dirty="0">
                <a:solidFill>
                  <a:schemeClr val="accent1"/>
                </a:solidFill>
              </a:rPr>
              <a:t>.</a:t>
            </a:r>
          </a:p>
          <a:p>
            <a:pPr marL="0" indent="0">
              <a:buNone/>
            </a:pPr>
            <a:r>
              <a:rPr lang="en-US" dirty="0"/>
              <a:t>      3.Linear Regression</a:t>
            </a:r>
          </a:p>
          <a:p>
            <a:pPr marL="0" indent="0">
              <a:buNone/>
            </a:pPr>
            <a:r>
              <a:rPr lang="en-US" dirty="0"/>
              <a:t>      4.Multiple Linear Regression.</a:t>
            </a:r>
          </a:p>
          <a:p>
            <a:pPr marL="0" indent="0">
              <a:buNone/>
            </a:pPr>
            <a:r>
              <a:rPr lang="en-US" dirty="0"/>
              <a:t>      5.Logistic Regression.</a:t>
            </a:r>
          </a:p>
          <a:p>
            <a:pPr marL="0" indent="0">
              <a:buNone/>
            </a:pPr>
            <a:r>
              <a:rPr lang="en-US" dirty="0"/>
              <a:t>      6.KNN</a:t>
            </a:r>
          </a:p>
          <a:p>
            <a:pPr marL="0" indent="0">
              <a:buNone/>
            </a:pPr>
            <a:r>
              <a:rPr lang="en-US" dirty="0"/>
              <a:t>      7.SVM</a:t>
            </a:r>
          </a:p>
          <a:p>
            <a:pPr marL="0" indent="0">
              <a:buNone/>
            </a:pPr>
            <a:r>
              <a:rPr lang="en-US" dirty="0"/>
              <a:t>      8.Decision Tree.</a:t>
            </a:r>
          </a:p>
          <a:p>
            <a:pPr marL="0" indent="0">
              <a:buNone/>
            </a:pPr>
            <a:r>
              <a:rPr lang="en-US" dirty="0"/>
              <a:t>      9.Random Forest.</a:t>
            </a:r>
          </a:p>
          <a:p>
            <a:r>
              <a:rPr lang="en-US" dirty="0"/>
              <a:t>Open CV.</a:t>
            </a:r>
          </a:p>
          <a:p>
            <a:endParaRPr lang="en-US" dirty="0"/>
          </a:p>
        </p:txBody>
      </p:sp>
      <p:sp>
        <p:nvSpPr>
          <p:cNvPr id="7" name="Footer Placeholder 6">
            <a:extLst>
              <a:ext uri="{FF2B5EF4-FFF2-40B4-BE49-F238E27FC236}">
                <a16:creationId xmlns:a16="http://schemas.microsoft.com/office/drawing/2014/main" id="{D9526C13-7C19-4A29-A11A-928DB6803582}"/>
              </a:ext>
            </a:extLst>
          </p:cNvPr>
          <p:cNvSpPr>
            <a:spLocks noGrp="1"/>
          </p:cNvSpPr>
          <p:nvPr>
            <p:ph type="ftr" sz="quarter" idx="11"/>
          </p:nvPr>
        </p:nvSpPr>
        <p:spPr>
          <a:xfrm>
            <a:off x="9833860" y="6541469"/>
            <a:ext cx="2541855" cy="365125"/>
          </a:xfrm>
        </p:spPr>
        <p:txBody>
          <a:bodyPr/>
          <a:lstStyle/>
          <a:p>
            <a:r>
              <a:rPr lang="en-US" dirty="0"/>
              <a:t>Karunadu Technologies PVT LTD,KKGECK.</a:t>
            </a:r>
          </a:p>
        </p:txBody>
      </p:sp>
    </p:spTree>
    <p:extLst>
      <p:ext uri="{BB962C8B-B14F-4D97-AF65-F5344CB8AC3E}">
        <p14:creationId xmlns:p14="http://schemas.microsoft.com/office/powerpoint/2010/main" val="317864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B458-2EFA-42F1-15A2-C95FD256C774}"/>
              </a:ext>
            </a:extLst>
          </p:cNvPr>
          <p:cNvSpPr>
            <a:spLocks noGrp="1"/>
          </p:cNvSpPr>
          <p:nvPr>
            <p:ph type="title"/>
          </p:nvPr>
        </p:nvSpPr>
        <p:spPr>
          <a:xfrm>
            <a:off x="308987" y="-279289"/>
            <a:ext cx="3108626" cy="1444752"/>
          </a:xfrm>
        </p:spPr>
        <p:txBody>
          <a:bodyPr anchor="b">
            <a:normAutofit fontScale="90000"/>
          </a:bodyPr>
          <a:lstStyle/>
          <a:p>
            <a:r>
              <a:rPr lang="en-US" sz="3200" b="1" i="1" u="sng" dirty="0">
                <a:solidFill>
                  <a:srgbClr val="00B050"/>
                </a:solidFill>
              </a:rPr>
              <a:t>USED CAR PRICE PREDICTION</a:t>
            </a:r>
            <a:r>
              <a:rPr lang="en-US" sz="3200" b="1" i="1" u="sng" dirty="0">
                <a:solidFill>
                  <a:srgbClr val="00B050"/>
                </a:solidFill>
                <a:highlight>
                  <a:srgbClr val="C0C0C0"/>
                </a:highlight>
              </a:rPr>
              <a:t>:</a:t>
            </a:r>
          </a:p>
        </p:txBody>
      </p:sp>
      <p:sp>
        <p:nvSpPr>
          <p:cNvPr id="13" name="Content Placeholder 12">
            <a:extLst>
              <a:ext uri="{FF2B5EF4-FFF2-40B4-BE49-F238E27FC236}">
                <a16:creationId xmlns:a16="http://schemas.microsoft.com/office/drawing/2014/main" id="{4688B501-711B-75FE-AD72-FF5AF44F23C8}"/>
              </a:ext>
            </a:extLst>
          </p:cNvPr>
          <p:cNvSpPr>
            <a:spLocks noGrp="1"/>
          </p:cNvSpPr>
          <p:nvPr>
            <p:ph idx="1"/>
          </p:nvPr>
        </p:nvSpPr>
        <p:spPr>
          <a:xfrm>
            <a:off x="3959231" y="295319"/>
            <a:ext cx="3517454" cy="2947415"/>
          </a:xfrm>
        </p:spPr>
        <p:txBody>
          <a:bodyPr>
            <a:normAutofit/>
          </a:bodyPr>
          <a:lstStyle/>
          <a:p>
            <a:pPr marL="0" indent="0">
              <a:buNone/>
            </a:pPr>
            <a:endParaRPr lang="en-US" sz="1400" dirty="0"/>
          </a:p>
          <a:p>
            <a:pPr marL="0" indent="0">
              <a:buNone/>
            </a:pPr>
            <a:r>
              <a:rPr lang="en-US" sz="1800" b="1" dirty="0"/>
              <a:t>DataSet used for Project:</a:t>
            </a:r>
          </a:p>
          <a:p>
            <a:endParaRPr lang="en-US" sz="1400" dirty="0"/>
          </a:p>
          <a:p>
            <a:endParaRPr lang="en-US" sz="1400" dirty="0"/>
          </a:p>
          <a:p>
            <a:endParaRPr lang="en-US" sz="1400" dirty="0"/>
          </a:p>
        </p:txBody>
      </p:sp>
      <p:sp>
        <p:nvSpPr>
          <p:cNvPr id="7" name="Footer Placeholder 6">
            <a:extLst>
              <a:ext uri="{FF2B5EF4-FFF2-40B4-BE49-F238E27FC236}">
                <a16:creationId xmlns:a16="http://schemas.microsoft.com/office/drawing/2014/main" id="{5DEB9970-B405-4D7A-8350-331E8168EA6A}"/>
              </a:ext>
            </a:extLst>
          </p:cNvPr>
          <p:cNvSpPr>
            <a:spLocks noGrp="1"/>
          </p:cNvSpPr>
          <p:nvPr>
            <p:ph type="ftr" sz="quarter" idx="11"/>
          </p:nvPr>
        </p:nvSpPr>
        <p:spPr>
          <a:xfrm>
            <a:off x="9883964" y="6508608"/>
            <a:ext cx="2767323" cy="365125"/>
          </a:xfrm>
        </p:spPr>
        <p:txBody>
          <a:bodyPr/>
          <a:lstStyle/>
          <a:p>
            <a:r>
              <a:rPr lang="en-US" dirty="0"/>
              <a:t>Karunadu Technologies PVT LTD,KKGECK.</a:t>
            </a:r>
          </a:p>
        </p:txBody>
      </p:sp>
      <p:pic>
        <p:nvPicPr>
          <p:cNvPr id="5" name="Picture 4">
            <a:extLst>
              <a:ext uri="{FF2B5EF4-FFF2-40B4-BE49-F238E27FC236}">
                <a16:creationId xmlns:a16="http://schemas.microsoft.com/office/drawing/2014/main" id="{C759F3AF-1CD8-467A-95A4-93EFF4623D67}"/>
              </a:ext>
            </a:extLst>
          </p:cNvPr>
          <p:cNvPicPr>
            <a:picLocks noChangeAspect="1"/>
          </p:cNvPicPr>
          <p:nvPr/>
        </p:nvPicPr>
        <p:blipFill>
          <a:blip r:embed="rId3"/>
          <a:stretch>
            <a:fillRect/>
          </a:stretch>
        </p:blipFill>
        <p:spPr>
          <a:xfrm>
            <a:off x="1340285" y="1352811"/>
            <a:ext cx="7628351" cy="51557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4868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B0A991-9D19-FAA6-DC98-2185CCF77638}"/>
              </a:ext>
            </a:extLst>
          </p:cNvPr>
          <p:cNvSpPr>
            <a:spLocks noGrp="1"/>
          </p:cNvSpPr>
          <p:nvPr>
            <p:ph idx="1"/>
          </p:nvPr>
        </p:nvSpPr>
        <p:spPr>
          <a:xfrm>
            <a:off x="66674" y="228600"/>
            <a:ext cx="6748905" cy="6549272"/>
          </a:xfrm>
        </p:spPr>
        <p:txBody>
          <a:bodyPr>
            <a:normAutofit/>
          </a:bodyPr>
          <a:lstStyle/>
          <a:p>
            <a:pPr marL="0" indent="0">
              <a:lnSpc>
                <a:spcPct val="90000"/>
              </a:lnSpc>
              <a:buNone/>
            </a:pPr>
            <a:r>
              <a:rPr lang="en-US" b="1" i="1" u="sng" dirty="0">
                <a:solidFill>
                  <a:srgbClr val="00B050"/>
                </a:solidFill>
              </a:rPr>
              <a:t>Problem Statement:</a:t>
            </a:r>
          </a:p>
          <a:p>
            <a:pPr>
              <a:lnSpc>
                <a:spcPct val="90000"/>
              </a:lnSpc>
            </a:pPr>
            <a:r>
              <a:rPr lang="en-US" sz="1900" dirty="0">
                <a:latin typeface="Times New Roman" panose="02020603050405020304" pitchFamily="18" charset="0"/>
                <a:cs typeface="Times New Roman" panose="02020603050405020304" pitchFamily="18" charset="0"/>
              </a:rPr>
              <a:t>Develop a model that has the capacity of predicting Used Car Price by making use of the information provided in Used Car Price Dataset…</a:t>
            </a:r>
          </a:p>
          <a:p>
            <a:pPr marL="0" indent="0">
              <a:lnSpc>
                <a:spcPct val="90000"/>
              </a:lnSpc>
              <a:buNone/>
            </a:pPr>
            <a:endParaRPr lang="en-US" sz="1100" b="1" i="1" u="sng" dirty="0">
              <a:highlight>
                <a:srgbClr val="C0C0C0"/>
              </a:highlight>
            </a:endParaRPr>
          </a:p>
          <a:p>
            <a:pPr marL="0" indent="0">
              <a:lnSpc>
                <a:spcPct val="90000"/>
              </a:lnSpc>
              <a:buNone/>
            </a:pPr>
            <a:r>
              <a:rPr lang="en-US" b="1" i="1" u="sng" dirty="0">
                <a:solidFill>
                  <a:srgbClr val="00B050"/>
                </a:solidFill>
              </a:rPr>
              <a:t>Algorithm-MULTIPLE LINEAR REGRESSION:</a:t>
            </a:r>
            <a:r>
              <a:rPr lang="en-US" sz="1100" b="1" i="1" u="sng" dirty="0">
                <a:solidFill>
                  <a:srgbClr val="00B050"/>
                </a:solidFill>
              </a:rPr>
              <a:t>:</a:t>
            </a:r>
          </a:p>
          <a:p>
            <a:pPr fontAlgn="base">
              <a:lnSpc>
                <a:spcPct val="90000"/>
              </a:lnSpc>
            </a:pPr>
            <a:r>
              <a:rPr lang="en-US" sz="1900" b="0" i="0" dirty="0">
                <a:effectLst/>
                <a:latin typeface="Times New Roman" panose="02020603050405020304" pitchFamily="18" charset="0"/>
                <a:cs typeface="Times New Roman" panose="02020603050405020304" pitchFamily="18" charset="0"/>
              </a:rPr>
              <a:t>It is a very simple Python program to implement.</a:t>
            </a:r>
          </a:p>
          <a:p>
            <a:pPr fontAlgn="base">
              <a:lnSpc>
                <a:spcPct val="90000"/>
              </a:lnSpc>
            </a:pPr>
            <a:r>
              <a:rPr lang="en-US" sz="1900" dirty="0">
                <a:latin typeface="Times New Roman" panose="02020603050405020304" pitchFamily="18" charset="0"/>
                <a:cs typeface="Times New Roman" panose="02020603050405020304" pitchFamily="18" charset="0"/>
              </a:rPr>
              <a:t>Multiple Regression is like Linear Regression , but with  morethan  one independent value , meaning that we try to predict a value based on two or more variables.</a:t>
            </a:r>
          </a:p>
          <a:p>
            <a:pPr fontAlgn="base">
              <a:lnSpc>
                <a:spcPct val="90000"/>
              </a:lnSpc>
            </a:pPr>
            <a:r>
              <a:rPr lang="en-US" sz="1900" b="0" i="0" dirty="0">
                <a:effectLst/>
                <a:latin typeface="Times New Roman" panose="02020603050405020304" pitchFamily="18" charset="0"/>
                <a:cs typeface="Times New Roman" panose="02020603050405020304" pitchFamily="18" charset="0"/>
              </a:rPr>
              <a:t>Multiple Linear Regression is implemented using the linear Regression class from sklearn . Linear </a:t>
            </a:r>
            <a:r>
              <a:rPr lang="en-US" sz="1900" dirty="0">
                <a:latin typeface="Times New Roman" panose="02020603050405020304" pitchFamily="18" charset="0"/>
                <a:cs typeface="Times New Roman" panose="02020603050405020304" pitchFamily="18" charset="0"/>
              </a:rPr>
              <a:t>_ model library.</a:t>
            </a:r>
            <a:endParaRPr lang="en-US" sz="1900" b="0" i="0" dirty="0">
              <a:effectLst/>
              <a:latin typeface="Times New Roman" panose="02020603050405020304" pitchFamily="18" charset="0"/>
              <a:cs typeface="Times New Roman" panose="02020603050405020304" pitchFamily="18" charset="0"/>
            </a:endParaRPr>
          </a:p>
          <a:p>
            <a:pPr marL="0" indent="0">
              <a:lnSpc>
                <a:spcPct val="90000"/>
              </a:lnSpc>
              <a:buNone/>
            </a:pPr>
            <a:endParaRPr lang="en-US" sz="1100" b="1" i="1" u="sng" dirty="0">
              <a:highlight>
                <a:srgbClr val="C0C0C0"/>
              </a:highlight>
            </a:endParaRPr>
          </a:p>
        </p:txBody>
      </p:sp>
      <p:sp>
        <p:nvSpPr>
          <p:cNvPr id="6" name="Footer Placeholder 5">
            <a:extLst>
              <a:ext uri="{FF2B5EF4-FFF2-40B4-BE49-F238E27FC236}">
                <a16:creationId xmlns:a16="http://schemas.microsoft.com/office/drawing/2014/main" id="{7993DE35-E055-4669-9952-3240E0AD3261}"/>
              </a:ext>
            </a:extLst>
          </p:cNvPr>
          <p:cNvSpPr>
            <a:spLocks noGrp="1"/>
          </p:cNvSpPr>
          <p:nvPr>
            <p:ph type="ftr" sz="quarter" idx="11"/>
          </p:nvPr>
        </p:nvSpPr>
        <p:spPr>
          <a:xfrm>
            <a:off x="517967" y="6492875"/>
            <a:ext cx="6297612" cy="365125"/>
          </a:xfrm>
        </p:spPr>
        <p:txBody>
          <a:bodyPr/>
          <a:lstStyle/>
          <a:p>
            <a:r>
              <a:rPr lang="en-US" dirty="0"/>
              <a:t>Karunadu Technologies PVT LTD,KKGECK.</a:t>
            </a:r>
          </a:p>
        </p:txBody>
      </p:sp>
    </p:spTree>
    <p:extLst>
      <p:ext uri="{BB962C8B-B14F-4D97-AF65-F5344CB8AC3E}">
        <p14:creationId xmlns:p14="http://schemas.microsoft.com/office/powerpoint/2010/main" val="2032447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B2AE-7599-44B3-96B1-FB7B43DBDDAF}"/>
              </a:ext>
            </a:extLst>
          </p:cNvPr>
          <p:cNvSpPr>
            <a:spLocks noGrp="1"/>
          </p:cNvSpPr>
          <p:nvPr>
            <p:ph type="title"/>
          </p:nvPr>
        </p:nvSpPr>
        <p:spPr>
          <a:xfrm>
            <a:off x="0" y="0"/>
            <a:ext cx="9404723" cy="1400530"/>
          </a:xfrm>
        </p:spPr>
        <p:txBody>
          <a:bodyPr/>
          <a:lstStyle/>
          <a:p>
            <a:r>
              <a:rPr lang="en-US" dirty="0">
                <a:solidFill>
                  <a:srgbClr val="00B050"/>
                </a:solidFill>
              </a:rPr>
              <a:t>Advantages And disadvantages</a:t>
            </a:r>
            <a:r>
              <a:rPr lang="en-US" dirty="0">
                <a:solidFill>
                  <a:srgbClr val="FF0000"/>
                </a:solidFill>
              </a:rPr>
              <a:t>:</a:t>
            </a:r>
            <a:endParaRPr lang="en-IN" dirty="0">
              <a:solidFill>
                <a:srgbClr val="FF0000"/>
              </a:solidFill>
            </a:endParaRPr>
          </a:p>
        </p:txBody>
      </p:sp>
      <p:sp>
        <p:nvSpPr>
          <p:cNvPr id="3" name="Content Placeholder 2">
            <a:extLst>
              <a:ext uri="{FF2B5EF4-FFF2-40B4-BE49-F238E27FC236}">
                <a16:creationId xmlns:a16="http://schemas.microsoft.com/office/drawing/2014/main" id="{FC8503C4-17CB-4E9B-88C0-AB841A7E5469}"/>
              </a:ext>
            </a:extLst>
          </p:cNvPr>
          <p:cNvSpPr>
            <a:spLocks noGrp="1"/>
          </p:cNvSpPr>
          <p:nvPr>
            <p:ph idx="1"/>
          </p:nvPr>
        </p:nvSpPr>
        <p:spPr>
          <a:xfrm>
            <a:off x="229090" y="896655"/>
            <a:ext cx="8946541" cy="5961345"/>
          </a:xfrm>
        </p:spPr>
        <p:txBody>
          <a:bodyPr>
            <a:normAutofit/>
          </a:bodyPr>
          <a:lstStyle/>
          <a:p>
            <a:pPr marL="0" indent="0">
              <a:buNone/>
            </a:pPr>
            <a:r>
              <a:rPr lang="en-US" sz="2800" dirty="0">
                <a:solidFill>
                  <a:schemeClr val="accent2"/>
                </a:solidFill>
              </a:rPr>
              <a:t>Advantages:</a:t>
            </a:r>
          </a:p>
          <a:p>
            <a:r>
              <a:rPr lang="en-US" dirty="0"/>
              <a:t> The ability to determine the relative influence of one or more predictor variables to the criterion value.</a:t>
            </a:r>
          </a:p>
          <a:p>
            <a:r>
              <a:rPr lang="en-US" dirty="0"/>
              <a:t>The ability to identify outliers , or anomalies.</a:t>
            </a:r>
          </a:p>
          <a:p>
            <a:pPr marL="0" indent="0">
              <a:buNone/>
            </a:pPr>
            <a:r>
              <a:rPr lang="en-US" sz="2800" dirty="0">
                <a:solidFill>
                  <a:schemeClr val="accent2"/>
                </a:solidFill>
              </a:rPr>
              <a:t>Disadvantages:</a:t>
            </a:r>
          </a:p>
          <a:p>
            <a:r>
              <a:rPr lang="en-US" dirty="0"/>
              <a:t>Any disadvantage of using a multiple regression model usually comes down to the data being used . Two examples of this are using incomplete data and falsely concluding that a correlation is causation.</a:t>
            </a:r>
            <a:endParaRPr lang="en-IN" dirty="0"/>
          </a:p>
          <a:p>
            <a:pPr marL="0" indent="0">
              <a:buNone/>
            </a:pPr>
            <a:endParaRPr lang="en-US" dirty="0"/>
          </a:p>
        </p:txBody>
      </p:sp>
      <p:sp>
        <p:nvSpPr>
          <p:cNvPr id="4" name="Footer Placeholder 3">
            <a:extLst>
              <a:ext uri="{FF2B5EF4-FFF2-40B4-BE49-F238E27FC236}">
                <a16:creationId xmlns:a16="http://schemas.microsoft.com/office/drawing/2014/main" id="{E648FA90-B2B1-4700-B6CA-F0C5602AFD38}"/>
              </a:ext>
            </a:extLst>
          </p:cNvPr>
          <p:cNvSpPr>
            <a:spLocks noGrp="1"/>
          </p:cNvSpPr>
          <p:nvPr>
            <p:ph type="ftr" sz="quarter" idx="11"/>
          </p:nvPr>
        </p:nvSpPr>
        <p:spPr>
          <a:xfrm rot="5400000">
            <a:off x="8999956" y="3076705"/>
            <a:ext cx="3061569" cy="304801"/>
          </a:xfrm>
        </p:spPr>
        <p:txBody>
          <a:bodyPr/>
          <a:lstStyle/>
          <a:p>
            <a:r>
              <a:rPr lang="en-US" dirty="0"/>
              <a:t>.</a:t>
            </a:r>
          </a:p>
        </p:txBody>
      </p:sp>
    </p:spTree>
    <p:extLst>
      <p:ext uri="{BB962C8B-B14F-4D97-AF65-F5344CB8AC3E}">
        <p14:creationId xmlns:p14="http://schemas.microsoft.com/office/powerpoint/2010/main" val="394807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6E96-CE1B-7BF6-7DB3-DD091CE5003B}"/>
              </a:ext>
            </a:extLst>
          </p:cNvPr>
          <p:cNvSpPr>
            <a:spLocks noGrp="1"/>
          </p:cNvSpPr>
          <p:nvPr>
            <p:ph type="title"/>
          </p:nvPr>
        </p:nvSpPr>
        <p:spPr>
          <a:xfrm>
            <a:off x="646111" y="75414"/>
            <a:ext cx="9404723" cy="716438"/>
          </a:xfrm>
        </p:spPr>
        <p:txBody>
          <a:bodyPr/>
          <a:lstStyle/>
          <a:p>
            <a:r>
              <a:rPr lang="en-US" sz="3600" b="1" i="1" u="sng" dirty="0">
                <a:solidFill>
                  <a:srgbClr val="00B050"/>
                </a:solidFill>
              </a:rPr>
              <a:t>INPUTS &amp; OUTPUTS DECLARATION</a:t>
            </a:r>
            <a:r>
              <a:rPr lang="en-US" sz="3600" b="1" i="1" u="sng" dirty="0">
                <a:solidFill>
                  <a:schemeClr val="bg1"/>
                </a:solidFill>
                <a:highlight>
                  <a:srgbClr val="C0C0C0"/>
                </a:highlight>
              </a:rPr>
              <a:t>:</a:t>
            </a:r>
          </a:p>
        </p:txBody>
      </p:sp>
      <p:sp>
        <p:nvSpPr>
          <p:cNvPr id="3" name="Content Placeholder 2">
            <a:extLst>
              <a:ext uri="{FF2B5EF4-FFF2-40B4-BE49-F238E27FC236}">
                <a16:creationId xmlns:a16="http://schemas.microsoft.com/office/drawing/2014/main" id="{4DB204D3-8B27-C538-181D-D10653B05F86}"/>
              </a:ext>
            </a:extLst>
          </p:cNvPr>
          <p:cNvSpPr>
            <a:spLocks noGrp="1"/>
          </p:cNvSpPr>
          <p:nvPr>
            <p:ph idx="1"/>
          </p:nvPr>
        </p:nvSpPr>
        <p:spPr>
          <a:xfrm>
            <a:off x="646111" y="791852"/>
            <a:ext cx="9144880" cy="6066148"/>
          </a:xfrm>
        </p:spPr>
        <p:txBody>
          <a:bodyPr>
            <a:normAutofit/>
          </a:bodyPr>
          <a:lstStyle/>
          <a:p>
            <a:pPr marL="0" indent="0">
              <a:buNone/>
            </a:pPr>
            <a:r>
              <a:rPr lang="en-US" sz="2500" b="1" u="sng" dirty="0">
                <a:solidFill>
                  <a:schemeClr val="accent1">
                    <a:lumMod val="60000"/>
                    <a:lumOff val="40000"/>
                  </a:schemeClr>
                </a:solidFill>
              </a:rPr>
              <a:t>INPUTS</a:t>
            </a:r>
            <a:r>
              <a:rPr lang="en-US" b="1" u="sng" dirty="0">
                <a:solidFill>
                  <a:schemeClr val="accent1">
                    <a:lumMod val="60000"/>
                    <a:lumOff val="40000"/>
                  </a:schemeClr>
                </a:solidFill>
              </a:rPr>
              <a:t>:</a:t>
            </a:r>
          </a:p>
          <a:p>
            <a:pPr lvl="2"/>
            <a:r>
              <a:rPr lang="en-US" sz="1900" b="1" dirty="0"/>
              <a:t>YEAR</a:t>
            </a:r>
          </a:p>
          <a:p>
            <a:pPr lvl="2"/>
            <a:r>
              <a:rPr lang="en-US" sz="1900" b="1" dirty="0">
                <a:latin typeface="Times New Roman" panose="02020603050405020304" pitchFamily="18" charset="0"/>
                <a:cs typeface="Times New Roman" panose="02020603050405020304" pitchFamily="18" charset="0"/>
              </a:rPr>
              <a:t>MODEL</a:t>
            </a:r>
          </a:p>
          <a:p>
            <a:pPr lvl="2"/>
            <a:r>
              <a:rPr lang="en-US" sz="1900" b="1" dirty="0"/>
              <a:t>COLOR</a:t>
            </a:r>
          </a:p>
          <a:p>
            <a:pPr lvl="2"/>
            <a:r>
              <a:rPr lang="en-US" sz="1900" b="1" dirty="0"/>
              <a:t>MILLEAGE </a:t>
            </a:r>
          </a:p>
          <a:p>
            <a:pPr lvl="2"/>
            <a:r>
              <a:rPr lang="en-US" sz="1900" b="1" dirty="0"/>
              <a:t>TRANSMISSION</a:t>
            </a:r>
          </a:p>
          <a:p>
            <a:endParaRPr lang="en-US" b="1" u="sng" dirty="0">
              <a:solidFill>
                <a:schemeClr val="accent1">
                  <a:lumMod val="60000"/>
                  <a:lumOff val="40000"/>
                </a:schemeClr>
              </a:solidFill>
              <a:highlight>
                <a:srgbClr val="C0C0C0"/>
              </a:highlight>
              <a:cs typeface="Times New Roman" panose="02020603050405020304" pitchFamily="18" charset="0"/>
            </a:endParaRPr>
          </a:p>
          <a:p>
            <a:pPr marL="0" indent="0">
              <a:buNone/>
            </a:pPr>
            <a:r>
              <a:rPr lang="en-US" sz="2500" b="1" u="sng" dirty="0">
                <a:solidFill>
                  <a:schemeClr val="accent1">
                    <a:lumMod val="60000"/>
                    <a:lumOff val="40000"/>
                  </a:schemeClr>
                </a:solidFill>
                <a:cs typeface="Times New Roman" panose="02020603050405020304" pitchFamily="18" charset="0"/>
              </a:rPr>
              <a:t>OUTPUT</a:t>
            </a:r>
            <a:r>
              <a:rPr lang="en-US" b="1" u="sng" dirty="0">
                <a:solidFill>
                  <a:schemeClr val="accent1">
                    <a:lumMod val="60000"/>
                    <a:lumOff val="40000"/>
                  </a:schemeClr>
                </a:solidFill>
                <a:cs typeface="Times New Roman" panose="02020603050405020304" pitchFamily="18" charset="0"/>
              </a:rPr>
              <a:t>:</a:t>
            </a:r>
          </a:p>
          <a:p>
            <a:pPr lvl="2"/>
            <a:r>
              <a:rPr lang="en-US" sz="1900" b="1" dirty="0"/>
              <a:t>PRICE.</a:t>
            </a:r>
            <a:endParaRPr lang="en-US" sz="1900" b="1" dirty="0">
              <a:highlight>
                <a:srgbClr val="C0C0C0"/>
              </a:highlight>
            </a:endParaRPr>
          </a:p>
        </p:txBody>
      </p:sp>
      <p:sp>
        <p:nvSpPr>
          <p:cNvPr id="7" name="Footer Placeholder 6">
            <a:extLst>
              <a:ext uri="{FF2B5EF4-FFF2-40B4-BE49-F238E27FC236}">
                <a16:creationId xmlns:a16="http://schemas.microsoft.com/office/drawing/2014/main" id="{E860D0D4-2337-471C-B620-CAC25E266410}"/>
              </a:ext>
            </a:extLst>
          </p:cNvPr>
          <p:cNvSpPr>
            <a:spLocks noGrp="1"/>
          </p:cNvSpPr>
          <p:nvPr>
            <p:ph type="ftr" sz="quarter" idx="11"/>
          </p:nvPr>
        </p:nvSpPr>
        <p:spPr>
          <a:xfrm>
            <a:off x="9932542" y="6600023"/>
            <a:ext cx="2663702" cy="365125"/>
          </a:xfrm>
        </p:spPr>
        <p:txBody>
          <a:bodyPr/>
          <a:lstStyle/>
          <a:p>
            <a:r>
              <a:rPr lang="en-US" dirty="0"/>
              <a:t>Karunadu Technologies PVT LTD,KKGECK.</a:t>
            </a:r>
          </a:p>
        </p:txBody>
      </p:sp>
    </p:spTree>
    <p:extLst>
      <p:ext uri="{BB962C8B-B14F-4D97-AF65-F5344CB8AC3E}">
        <p14:creationId xmlns:p14="http://schemas.microsoft.com/office/powerpoint/2010/main" val="59632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40E9-9BFB-73B7-38B0-44C6CC9C9B6A}"/>
              </a:ext>
            </a:extLst>
          </p:cNvPr>
          <p:cNvSpPr>
            <a:spLocks noGrp="1"/>
          </p:cNvSpPr>
          <p:nvPr>
            <p:ph type="title"/>
          </p:nvPr>
        </p:nvSpPr>
        <p:spPr>
          <a:xfrm>
            <a:off x="646111" y="0"/>
            <a:ext cx="9404723" cy="763571"/>
          </a:xfrm>
        </p:spPr>
        <p:txBody>
          <a:bodyPr/>
          <a:lstStyle/>
          <a:p>
            <a:r>
              <a:rPr lang="en-US" b="1" i="1" u="sng" dirty="0">
                <a:solidFill>
                  <a:srgbClr val="00B050"/>
                </a:solidFill>
              </a:rPr>
              <a:t>Programing Steps:</a:t>
            </a:r>
          </a:p>
        </p:txBody>
      </p:sp>
      <p:sp>
        <p:nvSpPr>
          <p:cNvPr id="3" name="Content Placeholder 2">
            <a:extLst>
              <a:ext uri="{FF2B5EF4-FFF2-40B4-BE49-F238E27FC236}">
                <a16:creationId xmlns:a16="http://schemas.microsoft.com/office/drawing/2014/main" id="{9641D0E3-E57F-F2AC-D8C5-AD1FE1B66B0C}"/>
              </a:ext>
            </a:extLst>
          </p:cNvPr>
          <p:cNvSpPr>
            <a:spLocks noGrp="1"/>
          </p:cNvSpPr>
          <p:nvPr>
            <p:ph idx="1"/>
          </p:nvPr>
        </p:nvSpPr>
        <p:spPr>
          <a:xfrm>
            <a:off x="521617" y="828497"/>
            <a:ext cx="11670383" cy="6029503"/>
          </a:xfrm>
        </p:spPr>
        <p:txBody>
          <a:bodyPr/>
          <a:lstStyle/>
          <a:p>
            <a:r>
              <a:rPr lang="en-IN" sz="20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This project requires us to predict the USED CAR PRICE</a:t>
            </a:r>
            <a:r>
              <a:rPr lang="en-IN" sz="2000" b="1" u="none" strike="noStrike"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based on the given input dataset.</a:t>
            </a: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First, we read the given dataset using pandas function. </a:t>
            </a:r>
            <a:endParaRPr lang="en-US" sz="20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t> </a:t>
            </a:r>
            <a:r>
              <a:rPr lang="en-US" b="1" i="1" u="sng" dirty="0">
                <a:solidFill>
                  <a:srgbClr val="FFFF00"/>
                </a:solidFill>
              </a:rPr>
              <a:t>Code:</a:t>
            </a:r>
          </a:p>
          <a:p>
            <a:pPr marL="0" indent="0">
              <a:buNone/>
            </a:pPr>
            <a:r>
              <a:rPr lang="en-US" b="1" i="1" u="sng" dirty="0">
                <a:solidFill>
                  <a:srgbClr val="FFFF00"/>
                </a:solidFill>
              </a:rPr>
              <a:t>             </a:t>
            </a:r>
          </a:p>
          <a:p>
            <a:pPr marL="0" indent="0">
              <a:buNone/>
            </a:pPr>
            <a:r>
              <a:rPr lang="en-US" b="1" i="1" u="sng" dirty="0">
                <a:solidFill>
                  <a:srgbClr val="FFFF00"/>
                </a:solidFill>
              </a:rPr>
              <a:t>       </a:t>
            </a:r>
          </a:p>
          <a:p>
            <a:pPr marL="0" indent="0">
              <a:buNone/>
            </a:pPr>
            <a:r>
              <a:rPr lang="en-US" b="1" i="1" dirty="0">
                <a:solidFill>
                  <a:srgbClr val="FFFF00"/>
                </a:solidFill>
              </a:rPr>
              <a:t>  </a:t>
            </a:r>
            <a:r>
              <a:rPr lang="en-US" b="1" i="1" u="sng" dirty="0">
                <a:solidFill>
                  <a:srgbClr val="FFFF00"/>
                </a:solidFill>
              </a:rPr>
              <a:t>Output:     </a:t>
            </a:r>
          </a:p>
          <a:p>
            <a:pPr marL="0" indent="0">
              <a:buNone/>
            </a:pPr>
            <a:r>
              <a:rPr lang="en-US" b="1" i="1" u="sng" dirty="0">
                <a:solidFill>
                  <a:srgbClr val="FFFF00"/>
                </a:solidFill>
              </a:rPr>
              <a:t>     </a:t>
            </a:r>
          </a:p>
        </p:txBody>
      </p:sp>
      <p:sp>
        <p:nvSpPr>
          <p:cNvPr id="14" name="Footer Placeholder 13">
            <a:extLst>
              <a:ext uri="{FF2B5EF4-FFF2-40B4-BE49-F238E27FC236}">
                <a16:creationId xmlns:a16="http://schemas.microsoft.com/office/drawing/2014/main" id="{D8D0C4B0-AE1D-4545-A85D-850E2E35168C}"/>
              </a:ext>
            </a:extLst>
          </p:cNvPr>
          <p:cNvSpPr>
            <a:spLocks noGrp="1"/>
          </p:cNvSpPr>
          <p:nvPr>
            <p:ph type="ftr" sz="quarter" idx="11"/>
          </p:nvPr>
        </p:nvSpPr>
        <p:spPr>
          <a:xfrm>
            <a:off x="10043971" y="6596704"/>
            <a:ext cx="2389963" cy="365125"/>
          </a:xfrm>
        </p:spPr>
        <p:txBody>
          <a:bodyPr/>
          <a:lstStyle/>
          <a:p>
            <a:r>
              <a:rPr lang="en-US" dirty="0"/>
              <a:t>Karunadu Technologies PVT LTD,KKGECK.</a:t>
            </a:r>
          </a:p>
        </p:txBody>
      </p:sp>
      <p:pic>
        <p:nvPicPr>
          <p:cNvPr id="5" name="Picture 4">
            <a:extLst>
              <a:ext uri="{FF2B5EF4-FFF2-40B4-BE49-F238E27FC236}">
                <a16:creationId xmlns:a16="http://schemas.microsoft.com/office/drawing/2014/main" id="{774DCB0B-A8F5-4934-8C4D-BC184F838955}"/>
              </a:ext>
            </a:extLst>
          </p:cNvPr>
          <p:cNvPicPr>
            <a:picLocks noChangeAspect="1"/>
          </p:cNvPicPr>
          <p:nvPr/>
        </p:nvPicPr>
        <p:blipFill>
          <a:blip r:embed="rId2"/>
          <a:stretch>
            <a:fillRect/>
          </a:stretch>
        </p:blipFill>
        <p:spPr>
          <a:xfrm>
            <a:off x="1849044" y="1752572"/>
            <a:ext cx="8493911" cy="11314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A7035200-9DAA-44CE-B4A0-5578A976AFFD}"/>
              </a:ext>
            </a:extLst>
          </p:cNvPr>
          <p:cNvPicPr>
            <a:picLocks noChangeAspect="1"/>
          </p:cNvPicPr>
          <p:nvPr/>
        </p:nvPicPr>
        <p:blipFill>
          <a:blip r:embed="rId3"/>
          <a:stretch>
            <a:fillRect/>
          </a:stretch>
        </p:blipFill>
        <p:spPr>
          <a:xfrm>
            <a:off x="1849043" y="3159503"/>
            <a:ext cx="8493911" cy="37504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2307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774</TotalTime>
  <Words>946</Words>
  <Application>Microsoft Office PowerPoint</Application>
  <PresentationFormat>Widescreen</PresentationFormat>
  <Paragraphs>125</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Sitka Banner Semibold</vt:lpstr>
      <vt:lpstr>STCaiyun</vt:lpstr>
      <vt:lpstr>Times New Roman</vt:lpstr>
      <vt:lpstr>Wingdings</vt:lpstr>
      <vt:lpstr>Wingdings 3</vt:lpstr>
      <vt:lpstr>Ion</vt:lpstr>
      <vt:lpstr>K.R.Pete Krishna  Government Engineering College K.R.Pete Mandya-571426</vt:lpstr>
      <vt:lpstr>Company Profile:</vt:lpstr>
      <vt:lpstr>PowerPoint Presentation</vt:lpstr>
      <vt:lpstr>Topics learnt during-internship:</vt:lpstr>
      <vt:lpstr>USED CAR PRICE PREDICTION:</vt:lpstr>
      <vt:lpstr>PowerPoint Presentation</vt:lpstr>
      <vt:lpstr>Advantages And disadvantages:</vt:lpstr>
      <vt:lpstr>INPUTS &amp; OUTPUTS DECLARATION:</vt:lpstr>
      <vt:lpstr>Programing Steps:</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K.R.Pete Krishna  Government Engineering College K.R.Pete Mandya-571426</dc:title>
  <dc:creator>VARUN L R</dc:creator>
  <cp:lastModifiedBy>LENOVO</cp:lastModifiedBy>
  <cp:revision>34</cp:revision>
  <dcterms:created xsi:type="dcterms:W3CDTF">2023-11-21T07:41:51Z</dcterms:created>
  <dcterms:modified xsi:type="dcterms:W3CDTF">2023-12-01T12:48:02Z</dcterms:modified>
</cp:coreProperties>
</file>