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58"/>
  </p:normalViewPr>
  <p:slideViewPr>
    <p:cSldViewPr snapToGrid="0" snapToObjects="1">
      <p:cViewPr>
        <p:scale>
          <a:sx n="89" d="100"/>
          <a:sy n="89" d="100"/>
        </p:scale>
        <p:origin x="248" y="8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9/11/25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9/11/25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9/11/25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319213"/>
            <a:ext cx="5924550" cy="542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US" sz="2400" dirty="0"/>
              <a:t>25031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2400" dirty="0"/>
              <a:t>Crowdsourced Civic </a:t>
            </a:r>
            <a:r>
              <a:rPr lang="en-US" sz="2400" dirty="0" err="1"/>
              <a:t>lssue</a:t>
            </a:r>
            <a:r>
              <a:rPr lang="en-US" sz="2400" dirty="0"/>
              <a:t> Reporting and Resolution System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Clean &amp; Green Technology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Runtime Terror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Citizens will be able to click/upload photos, describe or use audio, enter location to submit a grievance.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Citizens can upvote a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shikayat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registered by other, indirectly pressurizing the authorities to solve it.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Even in when citizen is offline he will be able to queue the request, which will be submitted when he is online.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268070"/>
            <a:ext cx="1562822" cy="7791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Runtime Terror</a:t>
            </a: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598" y="-195553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23AC9451-6C60-0404-D7A0-A9FDC9C5DCD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268070"/>
            <a:ext cx="1562822" cy="7791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Runtime Terror</a:t>
            </a:r>
          </a:p>
        </p:txBody>
      </p:sp>
      <p:pic>
        <p:nvPicPr>
          <p:cNvPr id="37" name="Content Placeholder 36" descr="A diagram of a system architecture&#10;&#10;AI-generated content may be incorrect.">
            <a:extLst>
              <a:ext uri="{FF2B5EF4-FFF2-40B4-BE49-F238E27FC236}">
                <a16:creationId xmlns:a16="http://schemas.microsoft.com/office/drawing/2014/main" id="{BFEE53D8-D5BD-D924-DD2F-732E864AC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14413" y="1159545"/>
            <a:ext cx="10429875" cy="507483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809625" y="1395246"/>
            <a:ext cx="10012621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/>
              <a:t>Feasibility, Challenges &amp; Mitigation</a:t>
            </a:r>
          </a:p>
          <a:p>
            <a:r>
              <a:rPr lang="en-US" sz="2800" b="1" dirty="0"/>
              <a:t>Feasibility:</a:t>
            </a:r>
            <a:br>
              <a:rPr lang="en-US" sz="2800" dirty="0"/>
            </a:br>
            <a:r>
              <a:rPr lang="en-US" sz="2800" dirty="0"/>
              <a:t>Mobile app with AI, offline sync, multilingual UI, and cloud backend is practical and scalable.</a:t>
            </a:r>
          </a:p>
          <a:p>
            <a:r>
              <a:rPr lang="en-US" sz="2800" b="1" dirty="0"/>
              <a:t>-&gt;Challenges:</a:t>
            </a:r>
          </a:p>
          <a:p>
            <a:r>
              <a:rPr lang="en-US" sz="2800" dirty="0"/>
              <a:t>User adoption barriers, data privacy concerns, staff resistance, AI errors.</a:t>
            </a:r>
          </a:p>
          <a:p>
            <a:r>
              <a:rPr lang="en-US" sz="2800" b="1" dirty="0"/>
              <a:t>Mitigation:</a:t>
            </a:r>
            <a:br>
              <a:rPr lang="en-US" sz="2800" dirty="0"/>
            </a:br>
            <a:r>
              <a:rPr lang="en-US" sz="2800" dirty="0"/>
              <a:t>Offline queue, simple UI, training &amp; awareness, encryption &amp; compliance, human-in-loop AI review.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3CC21B8F-8485-7F30-F825-3260BA4210C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268070"/>
            <a:ext cx="1562822" cy="7791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Runtime Terror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86808" y="1595021"/>
            <a:ext cx="10618381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/>
              <a:t>Impact &amp; Benefits</a:t>
            </a:r>
          </a:p>
          <a:p>
            <a:r>
              <a:rPr lang="en-US" sz="2800" b="1" dirty="0"/>
              <a:t>Citizens:</a:t>
            </a:r>
            <a:r>
              <a:rPr lang="en-US" sz="2800" dirty="0"/>
              <a:t> Fast, transparent reporting with real-time updates</a:t>
            </a:r>
          </a:p>
          <a:p>
            <a:r>
              <a:rPr lang="en-US" sz="2800" b="1" dirty="0"/>
              <a:t>Government:</a:t>
            </a:r>
            <a:r>
              <a:rPr lang="en-US" sz="2800" dirty="0"/>
              <a:t> Enhanced service delivery, efficient workflows, data-driven insights</a:t>
            </a:r>
          </a:p>
          <a:p>
            <a:r>
              <a:rPr lang="en-US" sz="2800" b="1" dirty="0"/>
              <a:t>City:</a:t>
            </a:r>
            <a:r>
              <a:rPr lang="en-US" sz="2800" dirty="0"/>
              <a:t> Cleaner, safer, more responsive infrastructure</a:t>
            </a:r>
          </a:p>
          <a:p>
            <a:endParaRPr lang="en-US" sz="2800" dirty="0"/>
          </a:p>
          <a:p>
            <a:r>
              <a:rPr lang="en-US" sz="2800" b="1" dirty="0"/>
              <a:t>Social:</a:t>
            </a:r>
            <a:r>
              <a:rPr lang="en-US" sz="2800" dirty="0"/>
              <a:t> Increases citizen engagement &amp; trust</a:t>
            </a:r>
          </a:p>
          <a:p>
            <a:r>
              <a:rPr lang="en-US" sz="2800" b="1" dirty="0"/>
              <a:t>Economic:</a:t>
            </a:r>
            <a:r>
              <a:rPr lang="en-US" sz="2800" dirty="0"/>
              <a:t> Cuts repeat repair costs via timely fixes</a:t>
            </a:r>
          </a:p>
          <a:p>
            <a:r>
              <a:rPr lang="en-US" sz="2800" b="1" dirty="0"/>
              <a:t>Environmental:</a:t>
            </a:r>
            <a:r>
              <a:rPr lang="en-US" sz="2800" dirty="0"/>
              <a:t> Enables faster waste management for cleaner cities</a:t>
            </a:r>
          </a:p>
          <a:p>
            <a:br>
              <a:rPr lang="en-US" sz="2800" dirty="0"/>
            </a:br>
            <a:endParaRPr lang="en-US" sz="2800" b="1" u="sng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407F805F-94FA-5ED7-1014-9DC5C245BCC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268070"/>
            <a:ext cx="1562822" cy="7791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Runtime Terror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880477" y="1368381"/>
            <a:ext cx="10110789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Mumbai Civic Grievance Tracking: challenges &amp; solutions in urban public reporting [</a:t>
            </a:r>
            <a:r>
              <a:rPr lang="en-US" sz="2800" dirty="0" err="1"/>
              <a:t>citizenmatters.in</a:t>
            </a:r>
            <a:r>
              <a:rPr lang="en-US" sz="2800" dirty="0"/>
              <a:t>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Smartphone Civic Reporting Apps boost efficiency and citizen engagement [</a:t>
            </a:r>
            <a:r>
              <a:rPr lang="en-US" sz="2800" dirty="0" err="1"/>
              <a:t>irjmets.com</a:t>
            </a:r>
            <a:r>
              <a:rPr lang="en-US" sz="2800" dirty="0"/>
              <a:t>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AI &amp; NLP improve complaint classification and government responsiveness [</a:t>
            </a:r>
            <a:r>
              <a:rPr lang="en-US" sz="2800" dirty="0" err="1"/>
              <a:t>ssrn.com</a:t>
            </a:r>
            <a:r>
              <a:rPr lang="en-US" sz="2800" dirty="0"/>
              <a:t>][</a:t>
            </a:r>
            <a:r>
              <a:rPr lang="en-US" sz="2800" dirty="0" err="1"/>
              <a:t>oidp.net</a:t>
            </a:r>
            <a:r>
              <a:rPr lang="en-US" sz="2800" dirty="0"/>
              <a:t>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Indic language growth &amp; multilingual voice AI adoption drive rural digital inclusion [storyboard18.com][</a:t>
            </a:r>
            <a:r>
              <a:rPr lang="en-US" sz="2800" dirty="0" err="1"/>
              <a:t>gnani.ai</a:t>
            </a:r>
            <a:r>
              <a:rPr lang="en-US" sz="2800" dirty="0"/>
              <a:t>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Gov responsiveness linked to citizen trust &amp; participation [</a:t>
            </a:r>
            <a:r>
              <a:rPr lang="en-US" sz="2800" dirty="0" err="1"/>
              <a:t>opengovpartnership.org</a:t>
            </a:r>
            <a:r>
              <a:rPr lang="en-US" sz="2800" dirty="0"/>
              <a:t>][</a:t>
            </a:r>
            <a:r>
              <a:rPr lang="en-US" sz="2800" dirty="0" err="1"/>
              <a:t>afrobarometer.org</a:t>
            </a:r>
            <a:r>
              <a:rPr lang="en-US" sz="2800" dirty="0"/>
              <a:t>]</a:t>
            </a:r>
            <a:br>
              <a:rPr lang="en-US" sz="2800" dirty="0"/>
            </a:br>
            <a:br>
              <a:rPr lang="en-US" sz="2800" dirty="0"/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45A22948-C07D-8465-36C1-8620274EA24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268070"/>
            <a:ext cx="1562822" cy="7791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Runtime Terror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8510</TotalTime>
  <Words>384</Words>
  <Application>Microsoft Macintosh PowerPoint</Application>
  <PresentationFormat>Widescreen</PresentationFormat>
  <Paragraphs>64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Om Pandey</cp:lastModifiedBy>
  <cp:revision>148</cp:revision>
  <dcterms:created xsi:type="dcterms:W3CDTF">2013-12-12T18:46:50Z</dcterms:created>
  <dcterms:modified xsi:type="dcterms:W3CDTF">2025-09-12T02:23:29Z</dcterms:modified>
  <cp:category/>
</cp:coreProperties>
</file>