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ourier Prime" charset="1" panose="00000509000000000000"/>
      <p:regular r:id="rId24"/>
    </p:embeddedFont>
    <p:embeddedFont>
      <p:font typeface="Playfair Display Bold" charset="1" panose="00000000000000000000"/>
      <p:regular r:id="rId25"/>
    </p:embeddedFont>
    <p:embeddedFont>
      <p:font typeface="TT Bluescreens Bold" charset="1" panose="02000806040000020004"/>
      <p:regular r:id="rId26"/>
    </p:embeddedFont>
    <p:embeddedFont>
      <p:font typeface="Courier Prime Bold" charset="1" panose="00000809000000000000"/>
      <p:regular r:id="rId27"/>
    </p:embeddedFont>
    <p:embeddedFont>
      <p:font typeface="Arimo" charset="1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61793" y="6650339"/>
            <a:ext cx="229345" cy="1846883"/>
            <a:chOff x="0" y="0"/>
            <a:chExt cx="73694" cy="5934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3694" cy="593451"/>
            </a:xfrm>
            <a:custGeom>
              <a:avLst/>
              <a:gdLst/>
              <a:ahLst/>
              <a:cxnLst/>
              <a:rect r="r" b="b" t="t" l="l"/>
              <a:pathLst>
                <a:path h="593451" w="73694">
                  <a:moveTo>
                    <a:pt x="0" y="0"/>
                  </a:moveTo>
                  <a:lnTo>
                    <a:pt x="73694" y="0"/>
                  </a:lnTo>
                  <a:lnTo>
                    <a:pt x="73694" y="593451"/>
                  </a:lnTo>
                  <a:lnTo>
                    <a:pt x="0" y="593451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73694" cy="641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75836" y="6825221"/>
            <a:ext cx="4131466" cy="4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3806" spc="-121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Guided By: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5836" y="7464814"/>
            <a:ext cx="4853463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5"/>
              </a:lnSpc>
            </a:pPr>
            <a:r>
              <a:rPr lang="en-US" sz="2623" spc="-83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Prof. S Kathikeyan</a:t>
            </a:r>
          </a:p>
          <a:p>
            <a:pPr algn="l">
              <a:lnSpc>
                <a:spcPts val="2465"/>
              </a:lnSpc>
            </a:pPr>
            <a:r>
              <a:rPr lang="en-US" sz="2623" spc="-83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Dr. Ankita Vaish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6220" y="4139728"/>
            <a:ext cx="14793695" cy="173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4"/>
              </a:lnSpc>
            </a:pPr>
            <a:r>
              <a:rPr lang="en-US" b="true" sz="3600" spc="-115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DEPARTMENT  OF  COMPUTER  SCIENCE</a:t>
            </a:r>
          </a:p>
          <a:p>
            <a:pPr algn="ctr">
              <a:lnSpc>
                <a:spcPts val="3384"/>
              </a:lnSpc>
            </a:pPr>
            <a:r>
              <a:rPr lang="en-US" b="true" sz="3600" spc="-115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INSTITUTE  OF  SCIENCE</a:t>
            </a:r>
          </a:p>
          <a:p>
            <a:pPr algn="ctr">
              <a:lnSpc>
                <a:spcPts val="3384"/>
              </a:lnSpc>
            </a:pPr>
            <a:r>
              <a:rPr lang="en-US" b="true" sz="3600" spc="-115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BANARAS HINDU UNIVERSITY</a:t>
            </a:r>
          </a:p>
          <a:p>
            <a:pPr algn="ctr">
              <a:lnSpc>
                <a:spcPts val="3384"/>
              </a:lnSpc>
            </a:pPr>
            <a:r>
              <a:rPr lang="en-US" b="true" sz="3600" spc="-115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2023-2025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2613" y="1266825"/>
            <a:ext cx="15442775" cy="247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b="true" sz="9999" spc="-319" u="sng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EMAIL OPEN TIME OPTIMIZATION USING </a:t>
            </a:r>
          </a:p>
          <a:p>
            <a:pPr algn="ctr">
              <a:lnSpc>
                <a:spcPts val="9399"/>
              </a:lnSpc>
            </a:pPr>
            <a:r>
              <a:rPr lang="en-US" b="true" sz="9999" spc="-319" u="sng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 THOMPSON SAMPLING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65198" y="6650339"/>
            <a:ext cx="229345" cy="1846883"/>
            <a:chOff x="0" y="0"/>
            <a:chExt cx="73694" cy="5934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694" cy="593451"/>
            </a:xfrm>
            <a:custGeom>
              <a:avLst/>
              <a:gdLst/>
              <a:ahLst/>
              <a:cxnLst/>
              <a:rect r="r" b="b" t="t" l="l"/>
              <a:pathLst>
                <a:path h="593451" w="73694">
                  <a:moveTo>
                    <a:pt x="0" y="0"/>
                  </a:moveTo>
                  <a:lnTo>
                    <a:pt x="73694" y="0"/>
                  </a:lnTo>
                  <a:lnTo>
                    <a:pt x="73694" y="593451"/>
                  </a:lnTo>
                  <a:lnTo>
                    <a:pt x="0" y="593451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73694" cy="641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011925" y="7464814"/>
            <a:ext cx="4853463" cy="639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5"/>
              </a:lnSpc>
            </a:pPr>
            <a:r>
              <a:rPr lang="en-US" sz="2623" spc="-83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Shweta Singh</a:t>
            </a:r>
          </a:p>
          <a:p>
            <a:pPr algn="l">
              <a:lnSpc>
                <a:spcPts val="2465"/>
              </a:lnSpc>
            </a:pPr>
            <a:r>
              <a:rPr lang="en-US" sz="2623" spc="-83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23419MCA053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75517" y="6825221"/>
            <a:ext cx="4131466" cy="48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sz="3806" spc="-121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Submitted By: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12263" y="1314450"/>
            <a:ext cx="9478015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MODEL  LEARNING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179210" y="2640344"/>
            <a:ext cx="13970198" cy="3119982"/>
            <a:chOff x="0" y="0"/>
            <a:chExt cx="3679394" cy="8217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79394" cy="821724"/>
            </a:xfrm>
            <a:custGeom>
              <a:avLst/>
              <a:gdLst/>
              <a:ahLst/>
              <a:cxnLst/>
              <a:rect r="r" b="b" t="t" l="l"/>
              <a:pathLst>
                <a:path h="821724" w="3679394">
                  <a:moveTo>
                    <a:pt x="21613" y="0"/>
                  </a:moveTo>
                  <a:lnTo>
                    <a:pt x="3657781" y="0"/>
                  </a:lnTo>
                  <a:cubicBezTo>
                    <a:pt x="3663513" y="0"/>
                    <a:pt x="3669010" y="2277"/>
                    <a:pt x="3673063" y="6330"/>
                  </a:cubicBezTo>
                  <a:cubicBezTo>
                    <a:pt x="3677117" y="10383"/>
                    <a:pt x="3679394" y="15881"/>
                    <a:pt x="3679394" y="21613"/>
                  </a:cubicBezTo>
                  <a:lnTo>
                    <a:pt x="3679394" y="800111"/>
                  </a:lnTo>
                  <a:cubicBezTo>
                    <a:pt x="3679394" y="812047"/>
                    <a:pt x="3669717" y="821724"/>
                    <a:pt x="3657781" y="821724"/>
                  </a:cubicBezTo>
                  <a:lnTo>
                    <a:pt x="21613" y="821724"/>
                  </a:lnTo>
                  <a:cubicBezTo>
                    <a:pt x="9676" y="821724"/>
                    <a:pt x="0" y="812047"/>
                    <a:pt x="0" y="800111"/>
                  </a:cubicBezTo>
                  <a:lnTo>
                    <a:pt x="0" y="21613"/>
                  </a:lnTo>
                  <a:cubicBezTo>
                    <a:pt x="0" y="9676"/>
                    <a:pt x="9676" y="0"/>
                    <a:pt x="21613" y="0"/>
                  </a:cubicBezTo>
                  <a:close/>
                </a:path>
              </a:pathLst>
            </a:custGeom>
            <a:solidFill>
              <a:srgbClr val="FFE4E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679394" cy="869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56610" y="3011171"/>
            <a:ext cx="13374780" cy="243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899" spc="-9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899" spc="-92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Data Preparation:</a:t>
            </a:r>
          </a:p>
          <a:p>
            <a:pPr algn="l">
              <a:lnSpc>
                <a:spcPts val="2537"/>
              </a:lnSpc>
            </a:pPr>
          </a:p>
          <a:p>
            <a:pPr algn="l" marL="582925" indent="-291463" lvl="1">
              <a:lnSpc>
                <a:spcPts val="280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Simulated True Probabilities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Generated randomly within a range (0.05 to 0.1) for each day, customer segment, and email category.</a:t>
            </a:r>
          </a:p>
          <a:p>
            <a:pPr algn="l" marL="582925" indent="-291463" lvl="1">
              <a:lnSpc>
                <a:spcPts val="280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Reward Generation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Rewards (1 for opened, 0 for not opened) are based on comparing a random number with the true probabilities.</a:t>
            </a:r>
          </a:p>
          <a:p>
            <a:pPr algn="l">
              <a:lnSpc>
                <a:spcPts val="18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4931338" y="7167716"/>
            <a:ext cx="9411494" cy="1584309"/>
            <a:chOff x="0" y="0"/>
            <a:chExt cx="2478747" cy="417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78747" cy="417266"/>
            </a:xfrm>
            <a:custGeom>
              <a:avLst/>
              <a:gdLst/>
              <a:ahLst/>
              <a:cxnLst/>
              <a:rect r="r" b="b" t="t" l="l"/>
              <a:pathLst>
                <a:path h="417266" w="2478747">
                  <a:moveTo>
                    <a:pt x="32082" y="0"/>
                  </a:moveTo>
                  <a:lnTo>
                    <a:pt x="2446666" y="0"/>
                  </a:lnTo>
                  <a:cubicBezTo>
                    <a:pt x="2455174" y="0"/>
                    <a:pt x="2463335" y="3380"/>
                    <a:pt x="2469351" y="9396"/>
                  </a:cubicBezTo>
                  <a:cubicBezTo>
                    <a:pt x="2475367" y="15413"/>
                    <a:pt x="2478747" y="23573"/>
                    <a:pt x="2478747" y="32082"/>
                  </a:cubicBezTo>
                  <a:lnTo>
                    <a:pt x="2478747" y="385185"/>
                  </a:lnTo>
                  <a:cubicBezTo>
                    <a:pt x="2478747" y="393694"/>
                    <a:pt x="2475367" y="401854"/>
                    <a:pt x="2469351" y="407870"/>
                  </a:cubicBezTo>
                  <a:cubicBezTo>
                    <a:pt x="2463335" y="413886"/>
                    <a:pt x="2455174" y="417266"/>
                    <a:pt x="2446666" y="417266"/>
                  </a:cubicBezTo>
                  <a:lnTo>
                    <a:pt x="32082" y="417266"/>
                  </a:lnTo>
                  <a:cubicBezTo>
                    <a:pt x="23573" y="417266"/>
                    <a:pt x="15413" y="413886"/>
                    <a:pt x="9396" y="407870"/>
                  </a:cubicBezTo>
                  <a:cubicBezTo>
                    <a:pt x="3380" y="401854"/>
                    <a:pt x="0" y="393694"/>
                    <a:pt x="0" y="385185"/>
                  </a:cubicBezTo>
                  <a:lnTo>
                    <a:pt x="0" y="32082"/>
                  </a:lnTo>
                  <a:cubicBezTo>
                    <a:pt x="0" y="23573"/>
                    <a:pt x="3380" y="15413"/>
                    <a:pt x="9396" y="9396"/>
                  </a:cubicBezTo>
                  <a:cubicBezTo>
                    <a:pt x="15413" y="3380"/>
                    <a:pt x="23573" y="0"/>
                    <a:pt x="32082" y="0"/>
                  </a:cubicBezTo>
                  <a:close/>
                </a:path>
              </a:pathLst>
            </a:custGeom>
            <a:solidFill>
              <a:srgbClr val="FFE4E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478747" cy="46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58901" y="6029486"/>
            <a:ext cx="13970198" cy="2954328"/>
            <a:chOff x="0" y="0"/>
            <a:chExt cx="3679394" cy="7780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79394" cy="778095"/>
            </a:xfrm>
            <a:custGeom>
              <a:avLst/>
              <a:gdLst/>
              <a:ahLst/>
              <a:cxnLst/>
              <a:rect r="r" b="b" t="t" l="l"/>
              <a:pathLst>
                <a:path h="778095" w="3679394">
                  <a:moveTo>
                    <a:pt x="21613" y="0"/>
                  </a:moveTo>
                  <a:lnTo>
                    <a:pt x="3657781" y="0"/>
                  </a:lnTo>
                  <a:cubicBezTo>
                    <a:pt x="3663513" y="0"/>
                    <a:pt x="3669010" y="2277"/>
                    <a:pt x="3673063" y="6330"/>
                  </a:cubicBezTo>
                  <a:cubicBezTo>
                    <a:pt x="3677117" y="10383"/>
                    <a:pt x="3679394" y="15881"/>
                    <a:pt x="3679394" y="21613"/>
                  </a:cubicBezTo>
                  <a:lnTo>
                    <a:pt x="3679394" y="756482"/>
                  </a:lnTo>
                  <a:cubicBezTo>
                    <a:pt x="3679394" y="768418"/>
                    <a:pt x="3669717" y="778095"/>
                    <a:pt x="3657781" y="778095"/>
                  </a:cubicBezTo>
                  <a:lnTo>
                    <a:pt x="21613" y="778095"/>
                  </a:lnTo>
                  <a:cubicBezTo>
                    <a:pt x="9676" y="778095"/>
                    <a:pt x="0" y="768418"/>
                    <a:pt x="0" y="756482"/>
                  </a:cubicBezTo>
                  <a:lnTo>
                    <a:pt x="0" y="21613"/>
                  </a:lnTo>
                  <a:cubicBezTo>
                    <a:pt x="0" y="9676"/>
                    <a:pt x="9676" y="0"/>
                    <a:pt x="21613" y="0"/>
                  </a:cubicBezTo>
                  <a:close/>
                </a:path>
              </a:pathLst>
            </a:custGeom>
            <a:solidFill>
              <a:srgbClr val="FFE4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3679394" cy="825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456610" y="6587499"/>
            <a:ext cx="13374780" cy="202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899" spc="-92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Decision Making:</a:t>
            </a:r>
          </a:p>
          <a:p>
            <a:pPr algn="l">
              <a:lnSpc>
                <a:spcPts val="2537"/>
              </a:lnSpc>
            </a:pPr>
          </a:p>
          <a:p>
            <a:pPr algn="l" marL="582925" indent="-291463" lvl="1">
              <a:lnSpc>
                <a:spcPts val="280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Thompson Sampling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Selects a day by sampling from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Beta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distributions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balancing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exploration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and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exploitation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18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12263" y="1314450"/>
            <a:ext cx="9478015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MODEL  LEARNING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179210" y="2640344"/>
            <a:ext cx="13970198" cy="3119982"/>
            <a:chOff x="0" y="0"/>
            <a:chExt cx="3679394" cy="8217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79394" cy="821724"/>
            </a:xfrm>
            <a:custGeom>
              <a:avLst/>
              <a:gdLst/>
              <a:ahLst/>
              <a:cxnLst/>
              <a:rect r="r" b="b" t="t" l="l"/>
              <a:pathLst>
                <a:path h="821724" w="3679394">
                  <a:moveTo>
                    <a:pt x="21613" y="0"/>
                  </a:moveTo>
                  <a:lnTo>
                    <a:pt x="3657781" y="0"/>
                  </a:lnTo>
                  <a:cubicBezTo>
                    <a:pt x="3663513" y="0"/>
                    <a:pt x="3669010" y="2277"/>
                    <a:pt x="3673063" y="6330"/>
                  </a:cubicBezTo>
                  <a:cubicBezTo>
                    <a:pt x="3677117" y="10383"/>
                    <a:pt x="3679394" y="15881"/>
                    <a:pt x="3679394" y="21613"/>
                  </a:cubicBezTo>
                  <a:lnTo>
                    <a:pt x="3679394" y="800111"/>
                  </a:lnTo>
                  <a:cubicBezTo>
                    <a:pt x="3679394" y="812047"/>
                    <a:pt x="3669717" y="821724"/>
                    <a:pt x="3657781" y="821724"/>
                  </a:cubicBezTo>
                  <a:lnTo>
                    <a:pt x="21613" y="821724"/>
                  </a:lnTo>
                  <a:cubicBezTo>
                    <a:pt x="9676" y="821724"/>
                    <a:pt x="0" y="812047"/>
                    <a:pt x="0" y="800111"/>
                  </a:cubicBezTo>
                  <a:lnTo>
                    <a:pt x="0" y="21613"/>
                  </a:lnTo>
                  <a:cubicBezTo>
                    <a:pt x="0" y="9676"/>
                    <a:pt x="9676" y="0"/>
                    <a:pt x="21613" y="0"/>
                  </a:cubicBezTo>
                  <a:close/>
                </a:path>
              </a:pathLst>
            </a:custGeom>
            <a:solidFill>
              <a:srgbClr val="FFE4E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679394" cy="869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56610" y="3011171"/>
            <a:ext cx="13374780" cy="243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899" spc="-9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sz="2899" spc="-92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Data Preparation:</a:t>
            </a:r>
          </a:p>
          <a:p>
            <a:pPr algn="l">
              <a:lnSpc>
                <a:spcPts val="2537"/>
              </a:lnSpc>
            </a:pPr>
          </a:p>
          <a:p>
            <a:pPr algn="l" marL="582925" indent="-291463" lvl="1">
              <a:lnSpc>
                <a:spcPts val="280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Simulated True Probabilities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Generated randomly within a range (0.05 to 0.1) for each day, customer segment, and email category.</a:t>
            </a:r>
          </a:p>
          <a:p>
            <a:pPr algn="l" marL="582925" indent="-291463" lvl="1">
              <a:lnSpc>
                <a:spcPts val="280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Reward Generation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Rewards (1 for opened, 0 for not opened) are based on comparing a random number with the true probabilities.</a:t>
            </a:r>
          </a:p>
          <a:p>
            <a:pPr algn="l">
              <a:lnSpc>
                <a:spcPts val="187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4931338" y="7167716"/>
            <a:ext cx="9411494" cy="1584309"/>
            <a:chOff x="0" y="0"/>
            <a:chExt cx="2478747" cy="417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78747" cy="417266"/>
            </a:xfrm>
            <a:custGeom>
              <a:avLst/>
              <a:gdLst/>
              <a:ahLst/>
              <a:cxnLst/>
              <a:rect r="r" b="b" t="t" l="l"/>
              <a:pathLst>
                <a:path h="417266" w="2478747">
                  <a:moveTo>
                    <a:pt x="32082" y="0"/>
                  </a:moveTo>
                  <a:lnTo>
                    <a:pt x="2446666" y="0"/>
                  </a:lnTo>
                  <a:cubicBezTo>
                    <a:pt x="2455174" y="0"/>
                    <a:pt x="2463335" y="3380"/>
                    <a:pt x="2469351" y="9396"/>
                  </a:cubicBezTo>
                  <a:cubicBezTo>
                    <a:pt x="2475367" y="15413"/>
                    <a:pt x="2478747" y="23573"/>
                    <a:pt x="2478747" y="32082"/>
                  </a:cubicBezTo>
                  <a:lnTo>
                    <a:pt x="2478747" y="385185"/>
                  </a:lnTo>
                  <a:cubicBezTo>
                    <a:pt x="2478747" y="393694"/>
                    <a:pt x="2475367" y="401854"/>
                    <a:pt x="2469351" y="407870"/>
                  </a:cubicBezTo>
                  <a:cubicBezTo>
                    <a:pt x="2463335" y="413886"/>
                    <a:pt x="2455174" y="417266"/>
                    <a:pt x="2446666" y="417266"/>
                  </a:cubicBezTo>
                  <a:lnTo>
                    <a:pt x="32082" y="417266"/>
                  </a:lnTo>
                  <a:cubicBezTo>
                    <a:pt x="23573" y="417266"/>
                    <a:pt x="15413" y="413886"/>
                    <a:pt x="9396" y="407870"/>
                  </a:cubicBezTo>
                  <a:cubicBezTo>
                    <a:pt x="3380" y="401854"/>
                    <a:pt x="0" y="393694"/>
                    <a:pt x="0" y="385185"/>
                  </a:cubicBezTo>
                  <a:lnTo>
                    <a:pt x="0" y="32082"/>
                  </a:lnTo>
                  <a:cubicBezTo>
                    <a:pt x="0" y="23573"/>
                    <a:pt x="3380" y="15413"/>
                    <a:pt x="9396" y="9396"/>
                  </a:cubicBezTo>
                  <a:cubicBezTo>
                    <a:pt x="15413" y="3380"/>
                    <a:pt x="23573" y="0"/>
                    <a:pt x="32082" y="0"/>
                  </a:cubicBezTo>
                  <a:close/>
                </a:path>
              </a:pathLst>
            </a:custGeom>
            <a:solidFill>
              <a:srgbClr val="FFE4E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478747" cy="46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58901" y="6029486"/>
            <a:ext cx="13970198" cy="2954328"/>
            <a:chOff x="0" y="0"/>
            <a:chExt cx="3679394" cy="7780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79394" cy="778095"/>
            </a:xfrm>
            <a:custGeom>
              <a:avLst/>
              <a:gdLst/>
              <a:ahLst/>
              <a:cxnLst/>
              <a:rect r="r" b="b" t="t" l="l"/>
              <a:pathLst>
                <a:path h="778095" w="3679394">
                  <a:moveTo>
                    <a:pt x="21613" y="0"/>
                  </a:moveTo>
                  <a:lnTo>
                    <a:pt x="3657781" y="0"/>
                  </a:lnTo>
                  <a:cubicBezTo>
                    <a:pt x="3663513" y="0"/>
                    <a:pt x="3669010" y="2277"/>
                    <a:pt x="3673063" y="6330"/>
                  </a:cubicBezTo>
                  <a:cubicBezTo>
                    <a:pt x="3677117" y="10383"/>
                    <a:pt x="3679394" y="15881"/>
                    <a:pt x="3679394" y="21613"/>
                  </a:cubicBezTo>
                  <a:lnTo>
                    <a:pt x="3679394" y="756482"/>
                  </a:lnTo>
                  <a:cubicBezTo>
                    <a:pt x="3679394" y="768418"/>
                    <a:pt x="3669717" y="778095"/>
                    <a:pt x="3657781" y="778095"/>
                  </a:cubicBezTo>
                  <a:lnTo>
                    <a:pt x="21613" y="778095"/>
                  </a:lnTo>
                  <a:cubicBezTo>
                    <a:pt x="9676" y="778095"/>
                    <a:pt x="0" y="768418"/>
                    <a:pt x="0" y="756482"/>
                  </a:cubicBezTo>
                  <a:lnTo>
                    <a:pt x="0" y="21613"/>
                  </a:lnTo>
                  <a:cubicBezTo>
                    <a:pt x="0" y="9676"/>
                    <a:pt x="9676" y="0"/>
                    <a:pt x="21613" y="0"/>
                  </a:cubicBezTo>
                  <a:close/>
                </a:path>
              </a:pathLst>
            </a:custGeom>
            <a:solidFill>
              <a:srgbClr val="FFE4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3679394" cy="825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456610" y="6587499"/>
            <a:ext cx="13374780" cy="202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899" spc="-92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 Decision Making:</a:t>
            </a:r>
          </a:p>
          <a:p>
            <a:pPr algn="l">
              <a:lnSpc>
                <a:spcPts val="2537"/>
              </a:lnSpc>
            </a:pPr>
          </a:p>
          <a:p>
            <a:pPr algn="l" marL="582925" indent="-291463" lvl="1">
              <a:lnSpc>
                <a:spcPts val="280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Thompson Sampling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Selects a day by sampling from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Beta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distributions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balancing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exploration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and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exploitation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algn="l">
              <a:lnSpc>
                <a:spcPts val="2807"/>
              </a:lnSpc>
            </a:pPr>
          </a:p>
          <a:p>
            <a:pPr algn="l">
              <a:lnSpc>
                <a:spcPts val="187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625502" y="2686164"/>
            <a:ext cx="8399424" cy="6299568"/>
          </a:xfrm>
          <a:custGeom>
            <a:avLst/>
            <a:gdLst/>
            <a:ahLst/>
            <a:cxnLst/>
            <a:rect r="r" b="b" t="t" l="l"/>
            <a:pathLst>
              <a:path h="6299568" w="8399424">
                <a:moveTo>
                  <a:pt x="0" y="0"/>
                </a:moveTo>
                <a:lnTo>
                  <a:pt x="8399424" y="0"/>
                </a:lnTo>
                <a:lnTo>
                  <a:pt x="8399424" y="6299568"/>
                </a:lnTo>
                <a:lnTo>
                  <a:pt x="0" y="6299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12263" y="1314450"/>
            <a:ext cx="9887564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MODEL  LEARNING  (CONTD.)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971" y="0"/>
                  </a:moveTo>
                  <a:lnTo>
                    <a:pt x="4263755" y="0"/>
                  </a:lnTo>
                  <a:cubicBezTo>
                    <a:pt x="4269814" y="0"/>
                    <a:pt x="4274726" y="4912"/>
                    <a:pt x="4274726" y="10971"/>
                  </a:cubicBezTo>
                  <a:lnTo>
                    <a:pt x="4274726" y="2156496"/>
                  </a:lnTo>
                  <a:cubicBezTo>
                    <a:pt x="4274726" y="2162555"/>
                    <a:pt x="4269814" y="2167467"/>
                    <a:pt x="4263755" y="2167467"/>
                  </a:cubicBezTo>
                  <a:lnTo>
                    <a:pt x="10971" y="2167467"/>
                  </a:lnTo>
                  <a:cubicBezTo>
                    <a:pt x="4912" y="2167467"/>
                    <a:pt x="0" y="2162555"/>
                    <a:pt x="0" y="2156496"/>
                  </a:cubicBezTo>
                  <a:lnTo>
                    <a:pt x="0" y="10971"/>
                  </a:lnTo>
                  <a:cubicBezTo>
                    <a:pt x="0" y="4912"/>
                    <a:pt x="4912" y="0"/>
                    <a:pt x="10971" y="0"/>
                  </a:cubicBezTo>
                  <a:close/>
                </a:path>
              </a:pathLst>
            </a:custGeom>
            <a:solidFill>
              <a:srgbClr val="C2BBB6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478283" y="1123649"/>
            <a:ext cx="9864249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RESULTS  AND  DISCUSSIONS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998" y="3093021"/>
            <a:ext cx="2974463" cy="583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Result: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As the number of trials increases, the difference between estimated and true probabilities decreases.</a:t>
            </a:r>
          </a:p>
          <a:p>
            <a:pPr algn="l">
              <a:lnSpc>
                <a:spcPts val="2255"/>
              </a:lnSpc>
            </a:pPr>
          </a:p>
          <a:p>
            <a:pPr algn="l">
              <a:lnSpc>
                <a:spcPts val="2349"/>
              </a:lnSpc>
            </a:pP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Reason: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The model refines its estimates with more data, improving accuracy over time through updates to Beta distributions.</a:t>
            </a:r>
          </a:p>
          <a:p>
            <a:pPr algn="l">
              <a:lnSpc>
                <a:spcPts val="1691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4232461" y="2425417"/>
            <a:ext cx="12689943" cy="6558397"/>
            <a:chOff x="0" y="0"/>
            <a:chExt cx="1540351" cy="79608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40351" cy="796082"/>
            </a:xfrm>
            <a:custGeom>
              <a:avLst/>
              <a:gdLst/>
              <a:ahLst/>
              <a:cxnLst/>
              <a:rect r="r" b="b" t="t" l="l"/>
              <a:pathLst>
                <a:path h="796082" w="1540351">
                  <a:moveTo>
                    <a:pt x="14032" y="0"/>
                  </a:moveTo>
                  <a:lnTo>
                    <a:pt x="1526319" y="0"/>
                  </a:lnTo>
                  <a:cubicBezTo>
                    <a:pt x="1530041" y="0"/>
                    <a:pt x="1533610" y="1478"/>
                    <a:pt x="1536241" y="4110"/>
                  </a:cubicBezTo>
                  <a:cubicBezTo>
                    <a:pt x="1538873" y="6741"/>
                    <a:pt x="1540351" y="10310"/>
                    <a:pt x="1540351" y="14032"/>
                  </a:cubicBezTo>
                  <a:lnTo>
                    <a:pt x="1540351" y="782050"/>
                  </a:lnTo>
                  <a:cubicBezTo>
                    <a:pt x="1540351" y="785771"/>
                    <a:pt x="1538873" y="789340"/>
                    <a:pt x="1536241" y="791972"/>
                  </a:cubicBezTo>
                  <a:cubicBezTo>
                    <a:pt x="1533610" y="794603"/>
                    <a:pt x="1530041" y="796082"/>
                    <a:pt x="1526319" y="796082"/>
                  </a:cubicBezTo>
                  <a:lnTo>
                    <a:pt x="14032" y="796082"/>
                  </a:lnTo>
                  <a:cubicBezTo>
                    <a:pt x="10310" y="796082"/>
                    <a:pt x="6741" y="794603"/>
                    <a:pt x="4110" y="791972"/>
                  </a:cubicBezTo>
                  <a:cubicBezTo>
                    <a:pt x="1478" y="789340"/>
                    <a:pt x="0" y="785771"/>
                    <a:pt x="0" y="782050"/>
                  </a:cubicBezTo>
                  <a:lnTo>
                    <a:pt x="0" y="14032"/>
                  </a:lnTo>
                  <a:cubicBezTo>
                    <a:pt x="0" y="10310"/>
                    <a:pt x="1478" y="6741"/>
                    <a:pt x="4110" y="4110"/>
                  </a:cubicBezTo>
                  <a:cubicBezTo>
                    <a:pt x="6741" y="1478"/>
                    <a:pt x="10310" y="0"/>
                    <a:pt x="14032" y="0"/>
                  </a:cubicBezTo>
                  <a:close/>
                </a:path>
              </a:pathLst>
            </a:custGeom>
            <a:blipFill>
              <a:blip r:embed="rId4"/>
              <a:stretch>
                <a:fillRect l="-1360" t="0" r="-967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595971" y="1332373"/>
            <a:ext cx="9864249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RESULTS  AND  DISCUSSIONS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315866" y="2737509"/>
            <a:ext cx="9513135" cy="6165085"/>
            <a:chOff x="0" y="0"/>
            <a:chExt cx="906970" cy="5877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06970" cy="587771"/>
            </a:xfrm>
            <a:custGeom>
              <a:avLst/>
              <a:gdLst/>
              <a:ahLst/>
              <a:cxnLst/>
              <a:rect r="r" b="b" t="t" l="l"/>
              <a:pathLst>
                <a:path h="587771" w="906970">
                  <a:moveTo>
                    <a:pt x="18718" y="0"/>
                  </a:moveTo>
                  <a:lnTo>
                    <a:pt x="888252" y="0"/>
                  </a:lnTo>
                  <a:cubicBezTo>
                    <a:pt x="893216" y="0"/>
                    <a:pt x="897977" y="1972"/>
                    <a:pt x="901487" y="5482"/>
                  </a:cubicBezTo>
                  <a:cubicBezTo>
                    <a:pt x="904997" y="8993"/>
                    <a:pt x="906970" y="13753"/>
                    <a:pt x="906970" y="18718"/>
                  </a:cubicBezTo>
                  <a:lnTo>
                    <a:pt x="906970" y="569053"/>
                  </a:lnTo>
                  <a:cubicBezTo>
                    <a:pt x="906970" y="574017"/>
                    <a:pt x="904997" y="578778"/>
                    <a:pt x="901487" y="582289"/>
                  </a:cubicBezTo>
                  <a:cubicBezTo>
                    <a:pt x="897977" y="585799"/>
                    <a:pt x="893216" y="587771"/>
                    <a:pt x="888252" y="587771"/>
                  </a:cubicBezTo>
                  <a:lnTo>
                    <a:pt x="18718" y="587771"/>
                  </a:lnTo>
                  <a:cubicBezTo>
                    <a:pt x="13753" y="587771"/>
                    <a:pt x="8993" y="585799"/>
                    <a:pt x="5482" y="582289"/>
                  </a:cubicBezTo>
                  <a:cubicBezTo>
                    <a:pt x="1972" y="578778"/>
                    <a:pt x="0" y="574017"/>
                    <a:pt x="0" y="569053"/>
                  </a:cubicBezTo>
                  <a:lnTo>
                    <a:pt x="0" y="18718"/>
                  </a:lnTo>
                  <a:cubicBezTo>
                    <a:pt x="0" y="13753"/>
                    <a:pt x="1972" y="8993"/>
                    <a:pt x="5482" y="5482"/>
                  </a:cubicBezTo>
                  <a:cubicBezTo>
                    <a:pt x="8993" y="1972"/>
                    <a:pt x="13753" y="0"/>
                    <a:pt x="18718" y="0"/>
                  </a:cubicBezTo>
                  <a:close/>
                </a:path>
              </a:pathLst>
            </a:custGeom>
            <a:blipFill>
              <a:blip r:embed="rId4"/>
              <a:stretch>
                <a:fillRect l="-2811" t="0" r="-1046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28843" y="3097402"/>
            <a:ext cx="5870272" cy="2412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3"/>
              </a:lnSpc>
            </a:pPr>
            <a:r>
              <a:rPr lang="en-US" sz="2599" spc="-83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Result:</a:t>
            </a:r>
            <a:r>
              <a:rPr lang="en-US" sz="2599" spc="-83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The absolute value of regret increases with the number of trials.</a:t>
            </a:r>
          </a:p>
          <a:p>
            <a:pPr algn="l">
              <a:lnSpc>
                <a:spcPts val="2443"/>
              </a:lnSpc>
            </a:pPr>
          </a:p>
          <a:p>
            <a:pPr algn="l">
              <a:lnSpc>
                <a:spcPts val="2443"/>
              </a:lnSpc>
            </a:pPr>
            <a:r>
              <a:rPr lang="en-US" sz="2599" spc="-83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Reason:</a:t>
            </a:r>
            <a:r>
              <a:rPr lang="en-US" sz="2599" spc="-83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Regret is cumulative, so it adds over many trials due to early sub-optimal decisions. </a:t>
            </a:r>
          </a:p>
          <a:p>
            <a:pPr algn="l">
              <a:lnSpc>
                <a:spcPts val="206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28843" y="6229625"/>
            <a:ext cx="6087023" cy="267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</a:pPr>
          </a:p>
          <a:p>
            <a:pPr algn="l">
              <a:lnSpc>
                <a:spcPts val="2443"/>
              </a:lnSpc>
            </a:pPr>
            <a:r>
              <a:rPr lang="en-US" sz="2599" spc="-83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Result:</a:t>
            </a:r>
            <a:r>
              <a:rPr lang="en-US" sz="2599" spc="-83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The regret percentage decreases with the number of trials.</a:t>
            </a:r>
          </a:p>
          <a:p>
            <a:pPr algn="l">
              <a:lnSpc>
                <a:spcPts val="2443"/>
              </a:lnSpc>
            </a:pPr>
          </a:p>
          <a:p>
            <a:pPr algn="l">
              <a:lnSpc>
                <a:spcPts val="2443"/>
              </a:lnSpc>
            </a:pPr>
            <a:r>
              <a:rPr lang="en-US" sz="2599" spc="-83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Reason:</a:t>
            </a:r>
            <a:r>
              <a:rPr lang="en-US" sz="2599" spc="-83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The model learns to choose the optimal day more often, reducing relative regret.</a:t>
            </a:r>
          </a:p>
          <a:p>
            <a:pPr algn="l">
              <a:lnSpc>
                <a:spcPts val="206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496064" y="1311243"/>
            <a:ext cx="5448302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CHALLENGES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90951" y="3990778"/>
            <a:ext cx="6801113" cy="372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7"/>
              </a:lnSpc>
            </a:pPr>
            <a:r>
              <a:rPr lang="en-US" sz="3092" spc="-98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Exploration vs. Exploitation:</a:t>
            </a:r>
          </a:p>
          <a:p>
            <a:pPr algn="l">
              <a:lnSpc>
                <a:spcPts val="2437"/>
              </a:lnSpc>
            </a:pPr>
          </a:p>
          <a:p>
            <a:pPr algn="l" marL="559767" indent="-279883" lvl="1">
              <a:lnSpc>
                <a:spcPts val="2437"/>
              </a:lnSpc>
              <a:buFont typeface="Arial"/>
              <a:buChar char="•"/>
            </a:pPr>
            <a:r>
              <a:rPr lang="en-US" sz="2592" spc="-8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An RL agent must balance between exploring new strategies and exploiting past knowledge.</a:t>
            </a:r>
          </a:p>
          <a:p>
            <a:pPr algn="l" marL="559767" indent="-279883" lvl="1">
              <a:lnSpc>
                <a:spcPts val="2437"/>
              </a:lnSpc>
              <a:buFont typeface="Arial"/>
              <a:buChar char="•"/>
            </a:pPr>
            <a:r>
              <a:rPr lang="en-US" sz="2592" spc="-8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If the agent focuses too much on exploration, it may never settle on an optimal strategy, whereas excessive exploitation could result in getting stuck in sub-optimal solutions (local minima).</a:t>
            </a:r>
          </a:p>
          <a:p>
            <a:pPr algn="l">
              <a:lnSpc>
                <a:spcPts val="159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025017" y="3990778"/>
            <a:ext cx="6801113" cy="2151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7"/>
              </a:lnSpc>
            </a:pPr>
            <a:r>
              <a:rPr lang="en-US" sz="3092" spc="-98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Computational Complexity:</a:t>
            </a:r>
          </a:p>
          <a:p>
            <a:pPr algn="l">
              <a:lnSpc>
                <a:spcPts val="2437"/>
              </a:lnSpc>
            </a:pPr>
          </a:p>
          <a:p>
            <a:pPr algn="l" marL="559767" indent="-279883" lvl="1">
              <a:lnSpc>
                <a:spcPts val="2437"/>
              </a:lnSpc>
              <a:buFont typeface="Arial"/>
              <a:buChar char="•"/>
            </a:pPr>
            <a:r>
              <a:rPr lang="en-US" sz="2592" spc="-8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Increased computational demands as the number of trials and customer segments grows.</a:t>
            </a:r>
          </a:p>
          <a:p>
            <a:pPr algn="l">
              <a:lnSpc>
                <a:spcPts val="2437"/>
              </a:lnSpc>
            </a:pPr>
          </a:p>
          <a:p>
            <a:pPr algn="l">
              <a:lnSpc>
                <a:spcPts val="159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9220215" y="3339599"/>
            <a:ext cx="47625" cy="4964671"/>
            <a:chOff x="0" y="0"/>
            <a:chExt cx="12543" cy="13075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43" cy="1307568"/>
            </a:xfrm>
            <a:custGeom>
              <a:avLst/>
              <a:gdLst/>
              <a:ahLst/>
              <a:cxnLst/>
              <a:rect r="r" b="b" t="t" l="l"/>
              <a:pathLst>
                <a:path h="1307568" w="12543">
                  <a:moveTo>
                    <a:pt x="0" y="0"/>
                  </a:moveTo>
                  <a:lnTo>
                    <a:pt x="12543" y="0"/>
                  </a:lnTo>
                  <a:lnTo>
                    <a:pt x="12543" y="1307568"/>
                  </a:lnTo>
                  <a:lnTo>
                    <a:pt x="0" y="1307568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543" cy="1355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404993" y="1335691"/>
            <a:ext cx="9478015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CONCLUSION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251049" y="2922224"/>
            <a:ext cx="10254684" cy="1584309"/>
            <a:chOff x="0" y="0"/>
            <a:chExt cx="2700822" cy="4172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0822" cy="417266"/>
            </a:xfrm>
            <a:custGeom>
              <a:avLst/>
              <a:gdLst/>
              <a:ahLst/>
              <a:cxnLst/>
              <a:rect r="r" b="b" t="t" l="l"/>
              <a:pathLst>
                <a:path h="417266" w="2700822">
                  <a:moveTo>
                    <a:pt x="29444" y="0"/>
                  </a:moveTo>
                  <a:lnTo>
                    <a:pt x="2671379" y="0"/>
                  </a:lnTo>
                  <a:cubicBezTo>
                    <a:pt x="2687640" y="0"/>
                    <a:pt x="2700822" y="13182"/>
                    <a:pt x="2700822" y="29444"/>
                  </a:cubicBezTo>
                  <a:lnTo>
                    <a:pt x="2700822" y="387823"/>
                  </a:lnTo>
                  <a:cubicBezTo>
                    <a:pt x="2700822" y="395632"/>
                    <a:pt x="2697720" y="403121"/>
                    <a:pt x="2692198" y="408643"/>
                  </a:cubicBezTo>
                  <a:cubicBezTo>
                    <a:pt x="2686677" y="414164"/>
                    <a:pt x="2679187" y="417266"/>
                    <a:pt x="2671379" y="417266"/>
                  </a:cubicBezTo>
                  <a:lnTo>
                    <a:pt x="29444" y="417266"/>
                  </a:lnTo>
                  <a:cubicBezTo>
                    <a:pt x="13182" y="417266"/>
                    <a:pt x="0" y="404084"/>
                    <a:pt x="0" y="387823"/>
                  </a:cubicBezTo>
                  <a:lnTo>
                    <a:pt x="0" y="29444"/>
                  </a:lnTo>
                  <a:cubicBezTo>
                    <a:pt x="0" y="13182"/>
                    <a:pt x="13182" y="0"/>
                    <a:pt x="29444" y="0"/>
                  </a:cubicBezTo>
                  <a:close/>
                </a:path>
              </a:pathLst>
            </a:custGeom>
            <a:solidFill>
              <a:srgbClr val="FFE4E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00822" cy="46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08916" y="3391926"/>
            <a:ext cx="8174091" cy="7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2799" spc="-8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Thompson Sampling effectively identifies optimal days for email campaigns.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27900" y="3368973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71692" y="5786645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71692" y="7663016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3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251049" y="5011358"/>
            <a:ext cx="10254684" cy="1584309"/>
            <a:chOff x="0" y="0"/>
            <a:chExt cx="2700822" cy="4172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00822" cy="417266"/>
            </a:xfrm>
            <a:custGeom>
              <a:avLst/>
              <a:gdLst/>
              <a:ahLst/>
              <a:cxnLst/>
              <a:rect r="r" b="b" t="t" l="l"/>
              <a:pathLst>
                <a:path h="417266" w="2700822">
                  <a:moveTo>
                    <a:pt x="29444" y="0"/>
                  </a:moveTo>
                  <a:lnTo>
                    <a:pt x="2671379" y="0"/>
                  </a:lnTo>
                  <a:cubicBezTo>
                    <a:pt x="2687640" y="0"/>
                    <a:pt x="2700822" y="13182"/>
                    <a:pt x="2700822" y="29444"/>
                  </a:cubicBezTo>
                  <a:lnTo>
                    <a:pt x="2700822" y="387823"/>
                  </a:lnTo>
                  <a:cubicBezTo>
                    <a:pt x="2700822" y="395632"/>
                    <a:pt x="2697720" y="403121"/>
                    <a:pt x="2692198" y="408643"/>
                  </a:cubicBezTo>
                  <a:cubicBezTo>
                    <a:pt x="2686677" y="414164"/>
                    <a:pt x="2679187" y="417266"/>
                    <a:pt x="2671379" y="417266"/>
                  </a:cubicBezTo>
                  <a:lnTo>
                    <a:pt x="29444" y="417266"/>
                  </a:lnTo>
                  <a:cubicBezTo>
                    <a:pt x="13182" y="417266"/>
                    <a:pt x="0" y="404084"/>
                    <a:pt x="0" y="387823"/>
                  </a:cubicBezTo>
                  <a:lnTo>
                    <a:pt x="0" y="29444"/>
                  </a:lnTo>
                  <a:cubicBezTo>
                    <a:pt x="0" y="13182"/>
                    <a:pt x="13182" y="0"/>
                    <a:pt x="29444" y="0"/>
                  </a:cubicBezTo>
                  <a:close/>
                </a:path>
              </a:pathLst>
            </a:custGeom>
            <a:solidFill>
              <a:srgbClr val="FFE4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700822" cy="46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251049" y="7096581"/>
            <a:ext cx="10254684" cy="1584309"/>
            <a:chOff x="0" y="0"/>
            <a:chExt cx="2700822" cy="4172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00822" cy="417266"/>
            </a:xfrm>
            <a:custGeom>
              <a:avLst/>
              <a:gdLst/>
              <a:ahLst/>
              <a:cxnLst/>
              <a:rect r="r" b="b" t="t" l="l"/>
              <a:pathLst>
                <a:path h="417266" w="2700822">
                  <a:moveTo>
                    <a:pt x="29444" y="0"/>
                  </a:moveTo>
                  <a:lnTo>
                    <a:pt x="2671379" y="0"/>
                  </a:lnTo>
                  <a:cubicBezTo>
                    <a:pt x="2687640" y="0"/>
                    <a:pt x="2700822" y="13182"/>
                    <a:pt x="2700822" y="29444"/>
                  </a:cubicBezTo>
                  <a:lnTo>
                    <a:pt x="2700822" y="387823"/>
                  </a:lnTo>
                  <a:cubicBezTo>
                    <a:pt x="2700822" y="395632"/>
                    <a:pt x="2697720" y="403121"/>
                    <a:pt x="2692198" y="408643"/>
                  </a:cubicBezTo>
                  <a:cubicBezTo>
                    <a:pt x="2686677" y="414164"/>
                    <a:pt x="2679187" y="417266"/>
                    <a:pt x="2671379" y="417266"/>
                  </a:cubicBezTo>
                  <a:lnTo>
                    <a:pt x="29444" y="417266"/>
                  </a:lnTo>
                  <a:cubicBezTo>
                    <a:pt x="13182" y="417266"/>
                    <a:pt x="0" y="404084"/>
                    <a:pt x="0" y="387823"/>
                  </a:cubicBezTo>
                  <a:lnTo>
                    <a:pt x="0" y="29444"/>
                  </a:lnTo>
                  <a:cubicBezTo>
                    <a:pt x="0" y="13182"/>
                    <a:pt x="13182" y="0"/>
                    <a:pt x="29444" y="0"/>
                  </a:cubicBezTo>
                  <a:close/>
                </a:path>
              </a:pathLst>
            </a:custGeom>
            <a:solidFill>
              <a:srgbClr val="FFE4E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700822" cy="46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827900" y="5458107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86289" y="5429995"/>
            <a:ext cx="8174091" cy="7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2799" spc="-8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Regret analysis shows learning and convergence over time.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827900" y="7548166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86289" y="7548716"/>
            <a:ext cx="7807277" cy="7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2799" spc="-8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Probabilistic approaches improve decision-making in marketing.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8951549" y="-990356"/>
            <a:ext cx="47625" cy="11324736"/>
            <a:chOff x="0" y="0"/>
            <a:chExt cx="12543" cy="29826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43" cy="2982647"/>
            </a:xfrm>
            <a:custGeom>
              <a:avLst/>
              <a:gdLst/>
              <a:ahLst/>
              <a:cxnLst/>
              <a:rect r="r" b="b" t="t" l="l"/>
              <a:pathLst>
                <a:path h="2982647" w="12543">
                  <a:moveTo>
                    <a:pt x="0" y="0"/>
                  </a:moveTo>
                  <a:lnTo>
                    <a:pt x="12543" y="0"/>
                  </a:lnTo>
                  <a:lnTo>
                    <a:pt x="12543" y="2982647"/>
                  </a:lnTo>
                  <a:lnTo>
                    <a:pt x="0" y="2982647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543" cy="3030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9120137" y="1088546"/>
            <a:ext cx="47727" cy="11324736"/>
            <a:chOff x="0" y="0"/>
            <a:chExt cx="12570" cy="29826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70" cy="2982647"/>
            </a:xfrm>
            <a:custGeom>
              <a:avLst/>
              <a:gdLst/>
              <a:ahLst/>
              <a:cxnLst/>
              <a:rect r="r" b="b" t="t" l="l"/>
              <a:pathLst>
                <a:path h="2982647" w="12570">
                  <a:moveTo>
                    <a:pt x="0" y="0"/>
                  </a:moveTo>
                  <a:lnTo>
                    <a:pt x="12570" y="0"/>
                  </a:lnTo>
                  <a:lnTo>
                    <a:pt x="12570" y="2982647"/>
                  </a:lnTo>
                  <a:lnTo>
                    <a:pt x="0" y="2982647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570" cy="3030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083231" y="1480241"/>
            <a:ext cx="8121539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FUTURE  WORK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83231" y="3186759"/>
            <a:ext cx="9005524" cy="103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2799" spc="-8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Incorporating more sophisticated reinforcement learning techniques to improve decision-making.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91225" y="3359929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83231" y="5072598"/>
            <a:ext cx="9222344" cy="170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2799" spc="-8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Expanding metrics to include additional metrics like click-through rates and conversion rates to better assess interaction effectiveness.</a:t>
            </a:r>
          </a:p>
          <a:p>
            <a:pPr algn="l">
              <a:lnSpc>
                <a:spcPts val="2631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291225" y="5416110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83231" y="7155778"/>
            <a:ext cx="9222344" cy="170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2799" spc="-8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Optimizing email open times for a broader range of customer segments based on demographic and behavioral data, to further enhancing targeting strategies.</a:t>
            </a:r>
          </a:p>
          <a:p>
            <a:pPr algn="l">
              <a:lnSpc>
                <a:spcPts val="2631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291225" y="7498678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294479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12510304" y="7760"/>
            <a:ext cx="47625" cy="5768840"/>
            <a:chOff x="0" y="0"/>
            <a:chExt cx="12543" cy="15193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43" cy="1519365"/>
            </a:xfrm>
            <a:custGeom>
              <a:avLst/>
              <a:gdLst/>
              <a:ahLst/>
              <a:cxnLst/>
              <a:rect r="r" b="b" t="t" l="l"/>
              <a:pathLst>
                <a:path h="1519365" w="12543">
                  <a:moveTo>
                    <a:pt x="0" y="0"/>
                  </a:moveTo>
                  <a:lnTo>
                    <a:pt x="12543" y="0"/>
                  </a:lnTo>
                  <a:lnTo>
                    <a:pt x="12543" y="1519365"/>
                  </a:lnTo>
                  <a:lnTo>
                    <a:pt x="0" y="1519365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543" cy="15669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276578" y="4209804"/>
            <a:ext cx="10746237" cy="3363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22"/>
              </a:lnSpc>
            </a:pPr>
            <a:r>
              <a:rPr lang="en-US" b="true" sz="26300" spc="-841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THANK YOU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6741464" y="5082721"/>
            <a:ext cx="47625" cy="5768840"/>
            <a:chOff x="0" y="0"/>
            <a:chExt cx="12543" cy="15193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43" cy="1519365"/>
            </a:xfrm>
            <a:custGeom>
              <a:avLst/>
              <a:gdLst/>
              <a:ahLst/>
              <a:cxnLst/>
              <a:rect r="r" b="b" t="t" l="l"/>
              <a:pathLst>
                <a:path h="1519365" w="12543">
                  <a:moveTo>
                    <a:pt x="0" y="0"/>
                  </a:moveTo>
                  <a:lnTo>
                    <a:pt x="12543" y="0"/>
                  </a:lnTo>
                  <a:lnTo>
                    <a:pt x="12543" y="1519365"/>
                  </a:lnTo>
                  <a:lnTo>
                    <a:pt x="0" y="1519365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543" cy="15669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305945" y="2973595"/>
            <a:ext cx="6358522" cy="582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INTRODUCTION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PROBLEM STATEMENT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OBJECTIVES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LITERATURE REVIEW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DATA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METHODOLOGY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 ARCHITECTURE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MODEL LEARNING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RESULTS AND DISCUSSION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CHALLENGES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CONCLUSION</a:t>
            </a:r>
          </a:p>
          <a:p>
            <a:pPr algn="l" marL="690881" indent="-345440" lvl="1">
              <a:lnSpc>
                <a:spcPts val="3360"/>
              </a:lnSpc>
              <a:buFont typeface="Arial"/>
              <a:buChar char="•"/>
            </a:pPr>
            <a:r>
              <a:rPr lang="en-US" sz="3200" spc="-102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FUTURE WORK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37185" y="1602503"/>
            <a:ext cx="10896041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SCHEMA  OF  PRESENTATION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64855" y="3236612"/>
            <a:ext cx="13558290" cy="531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 today’s digital era,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timing customer interactions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like emails and app notifications, is critical for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boosting engagement and revenue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algn="l">
              <a:lnSpc>
                <a:spcPts val="2537"/>
              </a:lnSpc>
            </a:pPr>
          </a:p>
          <a:p>
            <a:pPr algn="l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This project applies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Reinforcement Learning (RL)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to determine the optimal times for customer interactions.</a:t>
            </a:r>
          </a:p>
          <a:p>
            <a:pPr algn="l">
              <a:lnSpc>
                <a:spcPts val="2537"/>
              </a:lnSpc>
            </a:pPr>
          </a:p>
          <a:p>
            <a:pPr algn="l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RL helps an agent learns the best actions to take by interacting with its environment to maximize rewards.</a:t>
            </a:r>
          </a:p>
          <a:p>
            <a:pPr algn="l">
              <a:lnSpc>
                <a:spcPts val="2537"/>
              </a:lnSpc>
            </a:pPr>
          </a:p>
          <a:p>
            <a:pPr algn="l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By using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Thompson Sampling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we adapt our strategies based on customer behavior, continually improving over time.</a:t>
            </a:r>
          </a:p>
          <a:p>
            <a:pPr algn="l">
              <a:lnSpc>
                <a:spcPts val="2537"/>
              </a:lnSpc>
            </a:pPr>
          </a:p>
          <a:p>
            <a:pPr algn="l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 approach balances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exploring new strategies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and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exploiting successful ones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to optimize engagement.</a:t>
            </a:r>
          </a:p>
          <a:p>
            <a:pPr algn="l">
              <a:lnSpc>
                <a:spcPts val="253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903352" y="1567813"/>
            <a:ext cx="6481295" cy="174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77"/>
              </a:lnSpc>
            </a:pPr>
            <a:r>
              <a:rPr lang="en-US" b="true" sz="13699" spc="-438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9120187" y="-799378"/>
            <a:ext cx="47625" cy="11324736"/>
            <a:chOff x="0" y="0"/>
            <a:chExt cx="12543" cy="29826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43" cy="2982647"/>
            </a:xfrm>
            <a:custGeom>
              <a:avLst/>
              <a:gdLst/>
              <a:ahLst/>
              <a:cxnLst/>
              <a:rect r="r" b="b" t="t" l="l"/>
              <a:pathLst>
                <a:path h="2982647" w="12543">
                  <a:moveTo>
                    <a:pt x="0" y="0"/>
                  </a:moveTo>
                  <a:lnTo>
                    <a:pt x="12543" y="0"/>
                  </a:lnTo>
                  <a:lnTo>
                    <a:pt x="12543" y="2982647"/>
                  </a:lnTo>
                  <a:lnTo>
                    <a:pt x="0" y="2982647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543" cy="3030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5400000">
            <a:off x="9120137" y="1088546"/>
            <a:ext cx="47727" cy="11324736"/>
            <a:chOff x="0" y="0"/>
            <a:chExt cx="12570" cy="29826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70" cy="2982647"/>
            </a:xfrm>
            <a:custGeom>
              <a:avLst/>
              <a:gdLst/>
              <a:ahLst/>
              <a:cxnLst/>
              <a:rect r="r" b="b" t="t" l="l"/>
              <a:pathLst>
                <a:path h="2982647" w="12570">
                  <a:moveTo>
                    <a:pt x="0" y="0"/>
                  </a:moveTo>
                  <a:lnTo>
                    <a:pt x="12570" y="0"/>
                  </a:lnTo>
                  <a:lnTo>
                    <a:pt x="12570" y="2982647"/>
                  </a:lnTo>
                  <a:lnTo>
                    <a:pt x="0" y="2982647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570" cy="3030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083231" y="1480241"/>
            <a:ext cx="8121539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PROBLEM 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27894" y="3185978"/>
            <a:ext cx="8571883" cy="103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2799" spc="-8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As a merchant, sending emails at the right time is essential to ensure they are seen and generate maximum revenue.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91225" y="3359929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27894" y="5439063"/>
            <a:ext cx="8571883" cy="7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2799" spc="-8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Emails sent at the wrong time risk being ignored or buried in customers' inboxes.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91225" y="5416110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27894" y="7325895"/>
            <a:ext cx="8571883" cy="136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2799" spc="-8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Understanding the best days for email campaigns is challenging due to unpredictable customer behavior and the lack of a data-driven approach.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91225" y="7636317"/>
            <a:ext cx="429195" cy="86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9"/>
              </a:lnSpc>
            </a:pPr>
            <a:r>
              <a:rPr lang="en-US" b="true" sz="6786" spc="-21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526077" y="3297210"/>
          <a:ext cx="11235845" cy="5337314"/>
        </p:xfrm>
        <a:graphic>
          <a:graphicData uri="http://schemas.openxmlformats.org/drawingml/2006/table">
            <a:tbl>
              <a:tblPr/>
              <a:tblGrid>
                <a:gridCol w="11235845"/>
              </a:tblGrid>
              <a:tr h="2668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26686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442300" y="1357057"/>
            <a:ext cx="7403401" cy="1940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87"/>
              </a:lnSpc>
            </a:pPr>
            <a:r>
              <a:rPr lang="en-US" b="true" sz="15199" spc="-486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14129" y="4183157"/>
            <a:ext cx="8284241" cy="92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Create a model using </a:t>
            </a: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Reinforcement Learning to identify the best day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for sending emails, improving customer engagement and open rates.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12221" y="4185498"/>
            <a:ext cx="568542" cy="115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0"/>
              </a:lnSpc>
            </a:pPr>
            <a:r>
              <a:rPr lang="en-US" b="true" sz="8989" spc="-28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14129" y="6727815"/>
            <a:ext cx="8284241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Evaluate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how well </a:t>
            </a: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Thompson Sampling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balances trying different days (</a:t>
            </a: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exploration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) and focusing on the best day (</a:t>
            </a: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exploitation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), for effective email campaigns.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12221" y="6877795"/>
            <a:ext cx="568542" cy="115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0"/>
              </a:lnSpc>
            </a:pPr>
            <a:r>
              <a:rPr lang="en-US" b="true" sz="8989" spc="-287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622175" y="3501644"/>
            <a:ext cx="8298057" cy="1441787"/>
          </a:xfrm>
          <a:custGeom>
            <a:avLst/>
            <a:gdLst/>
            <a:ahLst/>
            <a:cxnLst/>
            <a:rect r="r" b="b" t="t" l="l"/>
            <a:pathLst>
              <a:path h="1441787" w="8298057">
                <a:moveTo>
                  <a:pt x="0" y="0"/>
                </a:moveTo>
                <a:lnTo>
                  <a:pt x="8298057" y="0"/>
                </a:lnTo>
                <a:lnTo>
                  <a:pt x="8298057" y="1441787"/>
                </a:lnTo>
                <a:lnTo>
                  <a:pt x="0" y="1441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622175" y="1750394"/>
            <a:ext cx="8298057" cy="2748550"/>
            <a:chOff x="0" y="0"/>
            <a:chExt cx="1187314" cy="3932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87314" cy="393272"/>
            </a:xfrm>
            <a:custGeom>
              <a:avLst/>
              <a:gdLst/>
              <a:ahLst/>
              <a:cxnLst/>
              <a:rect r="r" b="b" t="t" l="l"/>
              <a:pathLst>
                <a:path h="393272" w="1187314">
                  <a:moveTo>
                    <a:pt x="21459" y="0"/>
                  </a:moveTo>
                  <a:lnTo>
                    <a:pt x="1165856" y="0"/>
                  </a:lnTo>
                  <a:cubicBezTo>
                    <a:pt x="1171547" y="0"/>
                    <a:pt x="1177005" y="2261"/>
                    <a:pt x="1181029" y="6285"/>
                  </a:cubicBezTo>
                  <a:cubicBezTo>
                    <a:pt x="1185053" y="10309"/>
                    <a:pt x="1187314" y="15767"/>
                    <a:pt x="1187314" y="21459"/>
                  </a:cubicBezTo>
                  <a:lnTo>
                    <a:pt x="1187314" y="371813"/>
                  </a:lnTo>
                  <a:cubicBezTo>
                    <a:pt x="1187314" y="377504"/>
                    <a:pt x="1185053" y="382963"/>
                    <a:pt x="1181029" y="386987"/>
                  </a:cubicBezTo>
                  <a:cubicBezTo>
                    <a:pt x="1177005" y="391011"/>
                    <a:pt x="1171547" y="393272"/>
                    <a:pt x="1165856" y="393272"/>
                  </a:cubicBezTo>
                  <a:lnTo>
                    <a:pt x="21459" y="393272"/>
                  </a:lnTo>
                  <a:cubicBezTo>
                    <a:pt x="9607" y="393272"/>
                    <a:pt x="0" y="383665"/>
                    <a:pt x="0" y="371813"/>
                  </a:cubicBezTo>
                  <a:lnTo>
                    <a:pt x="0" y="21459"/>
                  </a:lnTo>
                  <a:cubicBezTo>
                    <a:pt x="0" y="9607"/>
                    <a:pt x="9607" y="0"/>
                    <a:pt x="21459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50635" r="0" b="-50635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791114" y="5923803"/>
            <a:ext cx="12660687" cy="1794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9"/>
              </a:lnSpc>
            </a:pPr>
            <a:r>
              <a:rPr lang="en-US" sz="2999" spc="-95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This project explores the </a:t>
            </a:r>
            <a:r>
              <a:rPr lang="en-US" sz="2999" spc="-95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application of Thompson Sampling in optimizing email campaigns</a:t>
            </a:r>
            <a:r>
              <a:rPr lang="en-US" sz="2999" spc="-95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</a:t>
            </a:r>
            <a:r>
              <a:rPr lang="en-US" sz="2999" spc="-95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which is a relatively under explored area</a:t>
            </a:r>
            <a:r>
              <a:rPr lang="en-US" sz="2999" spc="-95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in comparison to its proven and effective use in fields like online advertising and resource allocation.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34146" y="2069299"/>
            <a:ext cx="4801813" cy="256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4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LITERATURE REVIEW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74740" y="2751727"/>
            <a:ext cx="14612070" cy="138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Type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Simulated data generated within the project.</a:t>
            </a:r>
          </a:p>
          <a:p>
            <a:pPr algn="l">
              <a:lnSpc>
                <a:spcPts val="2537"/>
              </a:lnSpc>
            </a:pPr>
          </a:p>
          <a:p>
            <a:pPr algn="l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Key Features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</a:t>
            </a:r>
          </a:p>
          <a:p>
            <a:pPr algn="l">
              <a:lnSpc>
                <a:spcPts val="253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743094" y="1485900"/>
            <a:ext cx="4801813" cy="136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DATA</a:t>
            </a:r>
          </a:p>
        </p:txBody>
      </p:sp>
      <p:grpSp>
        <p:nvGrpSpPr>
          <p:cNvPr name="Group 9" id="9"/>
          <p:cNvGrpSpPr/>
          <p:nvPr/>
        </p:nvGrpSpPr>
        <p:grpSpPr>
          <a:xfrm rot="-10800000">
            <a:off x="9096375" y="4019143"/>
            <a:ext cx="47625" cy="4964671"/>
            <a:chOff x="0" y="0"/>
            <a:chExt cx="12543" cy="13075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43" cy="1307568"/>
            </a:xfrm>
            <a:custGeom>
              <a:avLst/>
              <a:gdLst/>
              <a:ahLst/>
              <a:cxnLst/>
              <a:rect r="r" b="b" t="t" l="l"/>
              <a:pathLst>
                <a:path h="1307568" w="12543">
                  <a:moveTo>
                    <a:pt x="0" y="0"/>
                  </a:moveTo>
                  <a:lnTo>
                    <a:pt x="12543" y="0"/>
                  </a:lnTo>
                  <a:lnTo>
                    <a:pt x="12543" y="1307568"/>
                  </a:lnTo>
                  <a:lnTo>
                    <a:pt x="0" y="1307568"/>
                  </a:lnTo>
                  <a:close/>
                </a:path>
              </a:pathLst>
            </a:custGeom>
            <a:solidFill>
              <a:srgbClr val="4F474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543" cy="1355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9708710" y="4262208"/>
            <a:ext cx="10971481" cy="23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8"/>
              </a:lnSpc>
              <a:spcBef>
                <a:spcPct val="0"/>
              </a:spcBef>
            </a:pPr>
            <a:r>
              <a:rPr lang="en-US" sz="1284">
                <a:solidFill>
                  <a:srgbClr val="4F4741"/>
                </a:solidFill>
                <a:latin typeface="Arimo"/>
                <a:ea typeface="Arimo"/>
                <a:cs typeface="Arimo"/>
                <a:sym typeface="Arimo"/>
              </a:rPr>
              <a:t>Your paragraph text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5447" y="4306186"/>
            <a:ext cx="7368252" cy="458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7"/>
              </a:lnSpc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Simulated True Probabilities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</a:t>
            </a:r>
          </a:p>
          <a:p>
            <a:pPr algn="just">
              <a:lnSpc>
                <a:spcPts val="2537"/>
              </a:lnSpc>
            </a:pPr>
          </a:p>
          <a:p>
            <a:pPr algn="just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Represent the likelihood of an email being opened on each day (Sunday to Saturday).</a:t>
            </a:r>
          </a:p>
          <a:p>
            <a:pPr algn="just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Used to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simulate the outcome of each trial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(whether an email is opened or ignored), but they are not directly used by the model for learning.</a:t>
            </a:r>
          </a:p>
          <a:p>
            <a:pPr algn="just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They are randomly generated within a defined range (e.g., 0.05 to 0.1). </a:t>
            </a:r>
          </a:p>
          <a:p>
            <a:pPr algn="l">
              <a:lnSpc>
                <a:spcPts val="253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4204860"/>
            <a:ext cx="7368252" cy="458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7"/>
              </a:lnSpc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Simulated Rewards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</a:t>
            </a:r>
          </a:p>
          <a:p>
            <a:pPr algn="just">
              <a:lnSpc>
                <a:spcPts val="2537"/>
              </a:lnSpc>
            </a:pPr>
          </a:p>
          <a:p>
            <a:pPr algn="just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Binary outcomes (success = 1, failure = 0) generated during each trial.</a:t>
            </a:r>
          </a:p>
          <a:p>
            <a:pPr algn="just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Used for model training  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— It is the feedback used by the model to learn and improve its decision-making.  Also </a:t>
            </a:r>
            <a:r>
              <a:rPr lang="en-US" b="true" sz="2699" spc="-86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used to calculate regret to evaluate model’s learning</a:t>
            </a: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algn="just" marL="582925" indent="-291463" lvl="1">
              <a:lnSpc>
                <a:spcPts val="2537"/>
              </a:lnSpc>
              <a:buFont typeface="Arial"/>
              <a:buChar char="•"/>
            </a:pPr>
            <a:r>
              <a:rPr lang="en-US" sz="2699" spc="-86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They are generated by comparing a random number to the true probabilities for each day.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887931" y="1758175"/>
            <a:ext cx="7834781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85718" y="3894341"/>
            <a:ext cx="7391005" cy="11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Thompson Sampling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is used to select the best days for sending emails by balancing </a:t>
            </a: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exploration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and </a:t>
            </a: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exploitation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algn="l">
              <a:lnSpc>
                <a:spcPts val="197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48942" y="4018166"/>
            <a:ext cx="465444" cy="94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7"/>
              </a:lnSpc>
            </a:pPr>
            <a:r>
              <a:rPr lang="en-US" b="true" sz="7359" spc="-235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85718" y="5745296"/>
            <a:ext cx="7261777" cy="1806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It updates </a:t>
            </a: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Beta distribution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based on observed successes (opened emails) and failures (emails not opened), refining the model’s probability estimate, for each day of the week.</a:t>
            </a:r>
          </a:p>
          <a:p>
            <a:pPr algn="l">
              <a:lnSpc>
                <a:spcPts val="234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48942" y="6205175"/>
            <a:ext cx="465444" cy="94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7"/>
              </a:lnSpc>
            </a:pPr>
            <a:r>
              <a:rPr lang="en-US" b="true" sz="7359" spc="-235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07682" y="3894341"/>
            <a:ext cx="6453623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The model makes decisions on which day to send emails based on the updated probabilities.</a:t>
            </a:r>
          </a:p>
          <a:p>
            <a:pPr algn="l">
              <a:lnSpc>
                <a:spcPts val="234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675538" y="3957091"/>
            <a:ext cx="465444" cy="94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7"/>
              </a:lnSpc>
            </a:pPr>
            <a:r>
              <a:rPr lang="en-US" b="true" sz="7359" spc="-235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39798" y="6040571"/>
            <a:ext cx="642150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Simulated rewards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are used to evaluate the model's performance and track regret over time.</a:t>
            </a:r>
          </a:p>
          <a:p>
            <a:pPr algn="l">
              <a:lnSpc>
                <a:spcPts val="234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609444" y="6205175"/>
            <a:ext cx="465444" cy="94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7"/>
              </a:lnSpc>
            </a:pPr>
            <a:r>
              <a:rPr lang="en-US" b="true" sz="7359" spc="-235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573780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7"/>
                </a:lnTo>
                <a:lnTo>
                  <a:pt x="0" y="2820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2BBB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587265" y="3189108"/>
          <a:ext cx="6903631" cy="4827360"/>
        </p:xfrm>
        <a:graphic>
          <a:graphicData uri="http://schemas.openxmlformats.org/drawingml/2006/table">
            <a:tbl>
              <a:tblPr/>
              <a:tblGrid>
                <a:gridCol w="3886071"/>
              </a:tblGrid>
              <a:tr h="48273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endParaRPr lang="en-US" sz="1100"/>
                    </a:p>
                  </a:txBody>
                  <a:tcPr marL="172292" marR="172292" marT="172292" marB="172292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770041" y="3418286"/>
            <a:ext cx="7450417" cy="4917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 spc="-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ENVIRONMENT</a:t>
            </a:r>
            <a:r>
              <a:rPr lang="en-US" sz="3299" spc="-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: </a:t>
            </a:r>
          </a:p>
          <a:p>
            <a:pPr algn="l" marL="647694" indent="-323847" lvl="1">
              <a:lnSpc>
                <a:spcPts val="3149"/>
              </a:lnSpc>
              <a:buAutoNum type="arabicPeriod" startAt="1"/>
            </a:pPr>
            <a:r>
              <a:rPr lang="en-US" b="true" sz="2999" spc="-8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True probabilities</a:t>
            </a:r>
            <a:r>
              <a:rPr lang="en-US" sz="2999" spc="-8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for email success on each day, used to simulate the outcome of each trial.</a:t>
            </a:r>
          </a:p>
          <a:p>
            <a:pPr algn="l" marL="647694" indent="-323847" lvl="1">
              <a:lnSpc>
                <a:spcPts val="2819"/>
              </a:lnSpc>
              <a:buAutoNum type="arabicPeriod" startAt="1"/>
            </a:pPr>
            <a:r>
              <a:rPr lang="en-US" b="true" sz="2999" spc="-95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Rewards</a:t>
            </a:r>
            <a:r>
              <a:rPr lang="en-US" sz="2999" spc="-95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generated based on the outcome of each trial, </a:t>
            </a:r>
          </a:p>
          <a:p>
            <a:pPr algn="l" marL="647694" indent="-323847" lvl="1">
              <a:lnSpc>
                <a:spcPts val="2819"/>
              </a:lnSpc>
              <a:buFont typeface="Arial"/>
              <a:buChar char="•"/>
            </a:pPr>
            <a:r>
              <a:rPr lang="en-US" sz="2999" spc="-95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Reward = 1 for (email opened)</a:t>
            </a:r>
          </a:p>
          <a:p>
            <a:pPr algn="l" marL="669283" indent="-334641" lvl="1">
              <a:lnSpc>
                <a:spcPts val="2913"/>
              </a:lnSpc>
              <a:buFont typeface="Arial"/>
              <a:buChar char="•"/>
            </a:pPr>
            <a:r>
              <a:rPr lang="en-US" sz="3099" spc="-9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Reward = 0 for (email not opened)</a:t>
            </a:r>
          </a:p>
          <a:p>
            <a:pPr algn="l" marL="669283" indent="-334641" lvl="1">
              <a:lnSpc>
                <a:spcPts val="2913"/>
              </a:lnSpc>
              <a:buFont typeface="Arial"/>
              <a:buChar char="•"/>
            </a:pPr>
            <a:r>
              <a:rPr lang="en-US" sz="3099" spc="-9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Necessary for model learning and model evaluation.</a:t>
            </a:r>
          </a:p>
          <a:p>
            <a:pPr algn="l">
              <a:lnSpc>
                <a:spcPts val="159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689926" y="4533661"/>
            <a:ext cx="5288963" cy="105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Lorem ipsum dolor sit amet, </a:t>
            </a:r>
          </a:p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consectetur adipiscing elit, </a:t>
            </a:r>
          </a:p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sed do eiusmod tempor </a:t>
            </a:r>
          </a:p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incididunt ut labore </a:t>
            </a:r>
          </a:p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et dolore magna aliqua.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89926" y="7027157"/>
            <a:ext cx="5288963" cy="1059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Lorem ipsum dolor sit amet, </a:t>
            </a:r>
          </a:p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consectetur adipiscing elit, </a:t>
            </a:r>
          </a:p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sed do eiusmod tempor </a:t>
            </a:r>
          </a:p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incididunt ut labore </a:t>
            </a:r>
          </a:p>
          <a:p>
            <a:pPr algn="l">
              <a:lnSpc>
                <a:spcPts val="1691"/>
              </a:lnSpc>
            </a:pPr>
            <a:r>
              <a:rPr lang="en-US" sz="1800" spc="-57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et dolore magna aliqua.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5406" y="1480555"/>
            <a:ext cx="8270105" cy="153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b="true" sz="12000" spc="-384">
                <a:solidFill>
                  <a:srgbClr val="4F4741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MODEL ARCHITECTURE</a:t>
            </a: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9220458" y="3189108"/>
          <a:ext cx="6790904" cy="2413680"/>
        </p:xfrm>
        <a:graphic>
          <a:graphicData uri="http://schemas.openxmlformats.org/drawingml/2006/table">
            <a:tbl>
              <a:tblPr/>
              <a:tblGrid>
                <a:gridCol w="3888319"/>
              </a:tblGrid>
              <a:tr h="2413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endParaRPr lang="en-US" sz="1100"/>
                    </a:p>
                  </a:txBody>
                  <a:tcPr marL="172292" marR="172292" marT="172292" marB="172292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E1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9220458" y="5857861"/>
          <a:ext cx="6790904" cy="2413680"/>
        </p:xfrm>
        <a:graphic>
          <a:graphicData uri="http://schemas.openxmlformats.org/drawingml/2006/table">
            <a:tbl>
              <a:tblPr/>
              <a:tblGrid>
                <a:gridCol w="3888319"/>
              </a:tblGrid>
              <a:tr h="24136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99"/>
                        </a:lnSpc>
                        <a:defRPr/>
                      </a:pPr>
                      <a:endParaRPr lang="en-US" sz="1100"/>
                    </a:p>
                  </a:txBody>
                  <a:tcPr marL="172292" marR="172292" marT="172292" marB="172292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9461370" y="3426637"/>
            <a:ext cx="7267641" cy="243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 spc="-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DECISION-MAKING:</a:t>
            </a:r>
            <a:r>
              <a:rPr lang="en-US" sz="3299" spc="-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  <a:p>
            <a:pPr algn="l">
              <a:lnSpc>
                <a:spcPts val="2349"/>
              </a:lnSpc>
            </a:pPr>
            <a:r>
              <a:rPr lang="en-US" b="true" sz="2499" spc="-79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Thompson Sampling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uses </a:t>
            </a:r>
            <a:r>
              <a:rPr lang="en-US" b="true" sz="2499" spc="-79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Beta distributions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to select the optimal day by balancing </a:t>
            </a:r>
            <a:r>
              <a:rPr lang="en-US" b="true" sz="2499" spc="-79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exploration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and </a:t>
            </a:r>
            <a:r>
              <a:rPr lang="en-US" b="true" sz="2499" spc="-79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exploitation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. It updates Beta distributions after each trial based on the observed successes and failures.</a:t>
            </a:r>
          </a:p>
          <a:p>
            <a:pPr algn="l">
              <a:lnSpc>
                <a:spcPts val="159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470895" y="6510323"/>
            <a:ext cx="7267641" cy="154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3299" spc="-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OUTPUT:</a:t>
            </a:r>
            <a:r>
              <a:rPr lang="en-US" sz="3299" spc="-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  <a:p>
            <a:pPr algn="l">
              <a:lnSpc>
                <a:spcPts val="2349"/>
              </a:lnSpc>
            </a:pP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Total observed rewards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</a:t>
            </a: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estimated probabilities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, and </a:t>
            </a:r>
            <a:r>
              <a:rPr lang="en-US" sz="2499" spc="-79" b="true">
                <a:solidFill>
                  <a:srgbClr val="4F4741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cumulative regret</a:t>
            </a:r>
            <a:r>
              <a:rPr lang="en-US" sz="2499" spc="-79">
                <a:solidFill>
                  <a:srgbClr val="4F4741"/>
                </a:solidFill>
                <a:latin typeface="Courier Prime"/>
                <a:ea typeface="Courier Prime"/>
                <a:cs typeface="Courier Prime"/>
                <a:sym typeface="Courier Prime"/>
              </a:rPr>
              <a:t>.</a:t>
            </a:r>
          </a:p>
          <a:p>
            <a:pPr algn="l">
              <a:lnSpc>
                <a:spcPts val="2349"/>
              </a:lnSpc>
            </a:pPr>
          </a:p>
          <a:p>
            <a:pPr algn="l">
              <a:lnSpc>
                <a:spcPts val="159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DAGX-aMzYZM</dc:identifier>
  <dcterms:modified xsi:type="dcterms:W3CDTF">2011-08-01T06:04:30Z</dcterms:modified>
  <cp:revision>1</cp:revision>
  <dc:title>Brown Modern Minimalist Thesis Defense Presentation</dc:title>
</cp:coreProperties>
</file>