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2" r:id="rId2"/>
  </p:sldMasterIdLst>
  <p:notesMasterIdLst>
    <p:notesMasterId r:id="rId24"/>
  </p:notes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Gill Sans MT" panose="020B0502020104020203" pitchFamily="34" charset="0"/>
      <p:regular r:id="rId29"/>
      <p:bold r:id="rId30"/>
      <p:italic r:id="rId31"/>
      <p:boldItalic r:id="rId32"/>
    </p:embeddedFont>
    <p:embeddedFont>
      <p:font typeface="Poppins" panose="00000500000000000000" pitchFamily="2" charset="0"/>
      <p:regular r:id="rId33"/>
      <p:bold r:id="rId34"/>
      <p:italic r:id="rId35"/>
      <p:boldItalic r:id="rId36"/>
    </p:embeddedFont>
    <p:embeddedFont>
      <p:font typeface="Roboto Mono"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EBF84DD-F2FB-4442-9978-680275CBE225}">
  <a:tblStyle styleId="{CEBF84DD-F2FB-4442-9978-680275CBE22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860"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19.xml"/><Relationship Id="rId34" Type="http://schemas.openxmlformats.org/officeDocument/2006/relationships/font" Target="fonts/font10.fntdata"/><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5.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082d4dfb36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082d4dfb36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082d4dfb36_2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g2082d4dfb36_2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82d4dfb36_2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g2082d4dfb36_2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377c7a1bace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g377c7a1bace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377c7a1bac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g377c7a1bace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082d4dfb36_2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g2082d4dfb36_2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082d4dfb36_2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g2082d4dfb36_2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082d4dfb36_2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g2082d4dfb36_2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77c7a1bace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g377c7a1bace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77c7a1bace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g377c7a1bace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082d4dfb36_2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g2082d4dfb36_2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082d4dfb36_2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2082d4dfb36_2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77c7a1bace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g377c7a1bace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082d4dfb36_2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g2082d4dfb36_2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082d4dfb36_2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g2082d4dfb36_2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082d4dfb36_2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2082d4dfb36_2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082d4dfb36_2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g2082d4dfb36_2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77ae1925c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377ae1925c0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77ae1925c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g377ae1925c0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77c7a1bac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g377c7a1bac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082d4dfb36_2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g2082d4dfb36_2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a:xfrm>
            <a:off x="1812376" y="246981"/>
            <a:ext cx="3730436" cy="231901"/>
          </a:xfrm>
        </p:spPr>
        <p:txBody>
          <a:bodyPr/>
          <a:lstStyle/>
          <a:p>
            <a:endParaRPr lang="en-IN"/>
          </a:p>
        </p:txBody>
      </p:sp>
      <p:sp>
        <p:nvSpPr>
          <p:cNvPr id="6" name="Slide Number Placeholder 5"/>
          <p:cNvSpPr>
            <a:spLocks noGrp="1"/>
          </p:cNvSpPr>
          <p:nvPr>
            <p:ph type="sldNum" sz="quarter" idx="12"/>
          </p:nvPr>
        </p:nvSpPr>
        <p:spPr>
          <a:xfrm>
            <a:off x="1078249" y="599230"/>
            <a:ext cx="608264" cy="377684"/>
          </a:xfrm>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4473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7259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12188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469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4902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75349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398720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28864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endParaRPr lang="en-IN"/>
          </a:p>
        </p:txBody>
      </p:sp>
      <p:sp>
        <p:nvSpPr>
          <p:cNvPr id="6" name="Footer Placeholder 5"/>
          <p:cNvSpPr>
            <a:spLocks noGrp="1"/>
          </p:cNvSpPr>
          <p:nvPr>
            <p:ph type="ftr" sz="quarter" idx="11"/>
          </p:nvPr>
        </p:nvSpPr>
        <p:spPr>
          <a:xfrm>
            <a:off x="1085537" y="238981"/>
            <a:ext cx="4155753" cy="240698"/>
          </a:xfrm>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5604307"/>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04951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6955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dirty="0"/>
              <a:pPr/>
              <a:t>8/25/2025</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5405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8"/>
        <p:cNvGrpSpPr/>
        <p:nvPr/>
      </p:nvGrpSpPr>
      <p:grpSpPr>
        <a:xfrm>
          <a:off x="0" y="0"/>
          <a:ext cx="0" cy="0"/>
          <a:chOff x="0" y="0"/>
          <a:chExt cx="0" cy="0"/>
        </a:xfrm>
      </p:grpSpPr>
      <p:sp>
        <p:nvSpPr>
          <p:cNvPr id="129" name="Google Shape;129;p25"/>
          <p:cNvSpPr/>
          <p:nvPr/>
        </p:nvSpPr>
        <p:spPr>
          <a:xfrm>
            <a:off x="1834" y="819976"/>
            <a:ext cx="9142166" cy="2968972"/>
          </a:xfrm>
          <a:custGeom>
            <a:avLst/>
            <a:gdLst/>
            <a:ahLst/>
            <a:cxnLst/>
            <a:rect l="l" t="t" r="r" b="b"/>
            <a:pathLst>
              <a:path w="1779497" h="758358" extrusionOk="0">
                <a:moveTo>
                  <a:pt x="1655036" y="758358"/>
                </a:moveTo>
                <a:lnTo>
                  <a:pt x="124460" y="758358"/>
                </a:lnTo>
                <a:cubicBezTo>
                  <a:pt x="55880" y="758358"/>
                  <a:pt x="0" y="702478"/>
                  <a:pt x="0" y="633898"/>
                </a:cubicBezTo>
                <a:lnTo>
                  <a:pt x="0" y="124460"/>
                </a:lnTo>
                <a:cubicBezTo>
                  <a:pt x="0" y="55880"/>
                  <a:pt x="55880" y="0"/>
                  <a:pt x="124460" y="0"/>
                </a:cubicBezTo>
                <a:lnTo>
                  <a:pt x="1655037" y="0"/>
                </a:lnTo>
                <a:cubicBezTo>
                  <a:pt x="1723616" y="0"/>
                  <a:pt x="1779497" y="55880"/>
                  <a:pt x="1779497" y="124460"/>
                </a:cubicBezTo>
                <a:lnTo>
                  <a:pt x="1779497" y="633898"/>
                </a:lnTo>
                <a:cubicBezTo>
                  <a:pt x="1779497" y="702478"/>
                  <a:pt x="1723616" y="758358"/>
                  <a:pt x="1655037" y="758358"/>
                </a:cubicBezTo>
                <a:close/>
              </a:path>
            </a:pathLst>
          </a:custGeom>
          <a:solidFill>
            <a:srgbClr val="FF66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lang="en-IN" dirty="0"/>
          </a:p>
        </p:txBody>
      </p:sp>
      <p:sp>
        <p:nvSpPr>
          <p:cNvPr id="130" name="Google Shape;130;p25"/>
          <p:cNvSpPr txBox="1"/>
          <p:nvPr/>
        </p:nvSpPr>
        <p:spPr>
          <a:xfrm>
            <a:off x="307428" y="1608227"/>
            <a:ext cx="8494162" cy="861774"/>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IN" sz="2000" dirty="0">
                <a:solidFill>
                  <a:srgbClr val="FFFFFF"/>
                </a:solidFill>
                <a:latin typeface="Poppins"/>
                <a:ea typeface="Poppins"/>
                <a:cs typeface="Poppins"/>
                <a:sym typeface="Poppins"/>
              </a:rPr>
              <a:t>Comprehensive SEO Roadmap for </a:t>
            </a:r>
            <a:r>
              <a:rPr lang="en-IN" sz="2000" dirty="0" err="1">
                <a:solidFill>
                  <a:srgbClr val="FFFFFF"/>
                </a:solidFill>
                <a:latin typeface="Poppins"/>
                <a:ea typeface="Poppins"/>
                <a:cs typeface="Poppins"/>
                <a:sym typeface="Poppins"/>
              </a:rPr>
              <a:t>FlinkIt’s</a:t>
            </a:r>
            <a:r>
              <a:rPr lang="en-IN" sz="2000" dirty="0">
                <a:solidFill>
                  <a:srgbClr val="FFFFFF"/>
                </a:solidFill>
                <a:latin typeface="Poppins"/>
                <a:ea typeface="Poppins"/>
                <a:cs typeface="Poppins"/>
                <a:sym typeface="Poppins"/>
              </a:rPr>
              <a:t> 10-Minute Grocery Delivery</a:t>
            </a:r>
            <a:endParaRPr lang="en-IN" sz="200" dirty="0"/>
          </a:p>
        </p:txBody>
      </p:sp>
      <p:sp>
        <p:nvSpPr>
          <p:cNvPr id="131" name="Google Shape;131;p25"/>
          <p:cNvSpPr txBox="1"/>
          <p:nvPr/>
        </p:nvSpPr>
        <p:spPr>
          <a:xfrm>
            <a:off x="110512" y="2673500"/>
            <a:ext cx="9142200" cy="430887"/>
          </a:xfrm>
          <a:prstGeom prst="rect">
            <a:avLst/>
          </a:prstGeom>
          <a:noFill/>
          <a:ln>
            <a:noFill/>
          </a:ln>
        </p:spPr>
        <p:txBody>
          <a:bodyPr spcFirstLastPara="1" wrap="square" lIns="0" tIns="0" rIns="0" bIns="0" anchor="t" anchorCtr="0">
            <a:spAutoFit/>
          </a:bodyPr>
          <a:lstStyle/>
          <a:p>
            <a:pPr marL="0" marR="0" lvl="0" indent="0" algn="ctr" rtl="0">
              <a:lnSpc>
                <a:spcPct val="140010"/>
              </a:lnSpc>
              <a:spcBef>
                <a:spcPts val="0"/>
              </a:spcBef>
              <a:spcAft>
                <a:spcPts val="0"/>
              </a:spcAft>
              <a:buNone/>
            </a:pPr>
            <a:r>
              <a:rPr lang="en-IN" sz="2000" dirty="0">
                <a:solidFill>
                  <a:schemeClr val="bg1"/>
                </a:solidFill>
                <a:latin typeface="Calibri"/>
                <a:ea typeface="Poppins ExtraBold"/>
                <a:cs typeface="Poppins ExtraBold"/>
                <a:sym typeface="Poppins ExtraBold"/>
              </a:rPr>
              <a:t>Shweta Patel</a:t>
            </a:r>
            <a:endParaRPr lang="en-IN" sz="700" dirty="0">
              <a:solidFill>
                <a:schemeClr val="bg1"/>
              </a:solidFill>
            </a:endParaRPr>
          </a:p>
        </p:txBody>
      </p:sp>
      <p:pic>
        <p:nvPicPr>
          <p:cNvPr id="132" name="Google Shape;132;p25"/>
          <p:cNvPicPr preferRelativeResize="0"/>
          <p:nvPr/>
        </p:nvPicPr>
        <p:blipFill>
          <a:blip r:embed="rId3">
            <a:alphaModFix/>
          </a:blip>
          <a:stretch>
            <a:fillRect/>
          </a:stretch>
        </p:blipFill>
        <p:spPr>
          <a:xfrm>
            <a:off x="7629215" y="4099241"/>
            <a:ext cx="1172375" cy="4361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0"/>
        <p:cNvGrpSpPr/>
        <p:nvPr/>
      </p:nvGrpSpPr>
      <p:grpSpPr>
        <a:xfrm>
          <a:off x="0" y="0"/>
          <a:ext cx="0" cy="0"/>
          <a:chOff x="0" y="0"/>
          <a:chExt cx="0" cy="0"/>
        </a:xfrm>
      </p:grpSpPr>
      <p:sp>
        <p:nvSpPr>
          <p:cNvPr id="202" name="Google Shape;202;p35"/>
          <p:cNvSpPr txBox="1"/>
          <p:nvPr/>
        </p:nvSpPr>
        <p:spPr>
          <a:xfrm>
            <a:off x="0" y="165725"/>
            <a:ext cx="9144000" cy="344710"/>
          </a:xfrm>
          <a:prstGeom prst="rect">
            <a:avLst/>
          </a:prstGeom>
          <a:noFill/>
          <a:ln>
            <a:noFill/>
          </a:ln>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 sz="1600" b="0" i="0" u="none" strike="noStrike" cap="none" dirty="0">
                <a:solidFill>
                  <a:srgbClr val="000000"/>
                </a:solidFill>
                <a:latin typeface="Calibri"/>
                <a:ea typeface="Play"/>
                <a:cs typeface="Play"/>
                <a:sym typeface="Play"/>
              </a:rPr>
              <a:t>TASK 3 - PICKING UP THE PAGES</a:t>
            </a:r>
            <a:endParaRPr sz="1600" dirty="0"/>
          </a:p>
        </p:txBody>
      </p:sp>
      <p:sp>
        <p:nvSpPr>
          <p:cNvPr id="203" name="Google Shape;203;p35"/>
          <p:cNvSpPr txBox="1"/>
          <p:nvPr/>
        </p:nvSpPr>
        <p:spPr>
          <a:xfrm>
            <a:off x="606450" y="651075"/>
            <a:ext cx="5825881" cy="1144929"/>
          </a:xfrm>
          <a:prstGeom prst="rect">
            <a:avLst/>
          </a:prstGeom>
          <a:noFill/>
          <a:ln>
            <a:noFill/>
          </a:ln>
        </p:spPr>
        <p:txBody>
          <a:bodyPr spcFirstLastPara="1" wrap="square" lIns="0" tIns="0" rIns="0" bIns="0" anchor="t" anchorCtr="0">
            <a:spAutoFit/>
          </a:bodyPr>
          <a:lstStyle/>
          <a:p>
            <a:pPr marL="457200" lvl="0" indent="-298450" algn="l" rtl="0">
              <a:lnSpc>
                <a:spcPct val="115000"/>
              </a:lnSpc>
              <a:spcBef>
                <a:spcPts val="1200"/>
              </a:spcBef>
              <a:spcAft>
                <a:spcPts val="0"/>
              </a:spcAft>
              <a:buClr>
                <a:schemeClr val="dk1"/>
              </a:buClr>
              <a:buSzPts val="1100"/>
              <a:buChar char="➢"/>
            </a:pPr>
            <a:r>
              <a:rPr lang="en" sz="1200" dirty="0">
                <a:solidFill>
                  <a:srgbClr val="000000"/>
                </a:solidFill>
                <a:latin typeface="Calibri"/>
              </a:rPr>
              <a:t>To demonstrate content structure, keyword research, on-page SEO, etc., let’s pick:</a:t>
            </a:r>
            <a:endParaRPr lang="en-IN" sz="1200" dirty="0">
              <a:solidFill>
                <a:schemeClr val="dk1"/>
              </a:solidFill>
            </a:endParaRPr>
          </a:p>
          <a:p>
            <a:pPr marL="0" lvl="0" indent="0" algn="l" rtl="0">
              <a:lnSpc>
                <a:spcPct val="115000"/>
              </a:lnSpc>
              <a:spcBef>
                <a:spcPts val="1200"/>
              </a:spcBef>
              <a:spcAft>
                <a:spcPts val="0"/>
              </a:spcAft>
              <a:buNone/>
            </a:pPr>
            <a:endParaRPr sz="1200" i="1" dirty="0">
              <a:solidFill>
                <a:schemeClr val="dk1"/>
              </a:solidFill>
            </a:endParaRPr>
          </a:p>
          <a:p>
            <a:pPr marL="0" marR="0" lvl="0" indent="0" algn="l" rtl="0">
              <a:lnSpc>
                <a:spcPct val="140010"/>
              </a:lnSpc>
              <a:spcBef>
                <a:spcPts val="1200"/>
              </a:spcBef>
              <a:spcAft>
                <a:spcPts val="0"/>
              </a:spcAft>
              <a:buNone/>
            </a:pPr>
            <a:endParaRPr sz="1200" dirty="0"/>
          </a:p>
        </p:txBody>
      </p:sp>
      <p:sp>
        <p:nvSpPr>
          <p:cNvPr id="8" name="TextBox 7">
            <a:extLst>
              <a:ext uri="{FF2B5EF4-FFF2-40B4-BE49-F238E27FC236}">
                <a16:creationId xmlns:a16="http://schemas.microsoft.com/office/drawing/2014/main" id="{28A07C26-EBBE-4A70-938B-FA8C5858D012}"/>
              </a:ext>
            </a:extLst>
          </p:cNvPr>
          <p:cNvSpPr txBox="1"/>
          <p:nvPr/>
        </p:nvSpPr>
        <p:spPr>
          <a:xfrm>
            <a:off x="802069" y="1037736"/>
            <a:ext cx="5149413" cy="1140505"/>
          </a:xfrm>
          <a:prstGeom prst="rect">
            <a:avLst/>
          </a:prstGeom>
          <a:noFill/>
        </p:spPr>
        <p:txBody>
          <a:bodyPr wrap="square">
            <a:spAutoFit/>
          </a:bodyPr>
          <a:lstStyle/>
          <a:p>
            <a:pPr marL="457200" lvl="0" indent="-298450" algn="l" rtl="0">
              <a:lnSpc>
                <a:spcPct val="115000"/>
              </a:lnSpc>
              <a:spcBef>
                <a:spcPts val="0"/>
              </a:spcBef>
              <a:spcAft>
                <a:spcPts val="0"/>
              </a:spcAft>
              <a:buClr>
                <a:schemeClr val="dk1"/>
              </a:buClr>
              <a:buSzPts val="1100"/>
              <a:buAutoNum type="arabicPeriod"/>
            </a:pPr>
            <a:r>
              <a:rPr lang="en-US" sz="1200" b="1" dirty="0">
                <a:solidFill>
                  <a:srgbClr val="000000"/>
                </a:solidFill>
                <a:latin typeface="Calibri"/>
              </a:rPr>
              <a:t>Blog Page</a:t>
            </a:r>
            <a:r>
              <a:rPr lang="en-US" sz="1200" dirty="0">
                <a:solidFill>
                  <a:srgbClr val="000000"/>
                </a:solidFill>
                <a:latin typeface="Calibri"/>
              </a:rPr>
              <a:t>: </a:t>
            </a:r>
            <a:r>
              <a:rPr lang="en-US" sz="1200" i="1" dirty="0">
                <a:solidFill>
                  <a:srgbClr val="000000"/>
                </a:solidFill>
                <a:latin typeface="Calibri"/>
              </a:rPr>
              <a:t>“10 Quick Recipes You Can Make with </a:t>
            </a:r>
            <a:r>
              <a:rPr lang="en-US" sz="1200" i="1" dirty="0" err="1">
                <a:solidFill>
                  <a:srgbClr val="000000"/>
                </a:solidFill>
                <a:latin typeface="Calibri"/>
              </a:rPr>
              <a:t>FlinkIt</a:t>
            </a:r>
            <a:r>
              <a:rPr lang="en-US" sz="1200" i="1" dirty="0">
                <a:solidFill>
                  <a:srgbClr val="000000"/>
                </a:solidFill>
                <a:latin typeface="Calibri"/>
              </a:rPr>
              <a:t> in 10 Minutes”</a:t>
            </a:r>
            <a:br>
              <a:rPr lang="en-US" sz="1200" i="1" dirty="0">
                <a:solidFill>
                  <a:schemeClr val="dk1"/>
                </a:solidFill>
              </a:rPr>
            </a:br>
            <a:endParaRPr lang="en-US" sz="1200" i="1" dirty="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US" sz="1200" b="1" dirty="0">
                <a:solidFill>
                  <a:srgbClr val="000000"/>
                </a:solidFill>
                <a:latin typeface="Calibri"/>
              </a:rPr>
              <a:t>Product Page</a:t>
            </a:r>
            <a:r>
              <a:rPr lang="en-US" sz="1200" dirty="0">
                <a:solidFill>
                  <a:srgbClr val="000000"/>
                </a:solidFill>
                <a:latin typeface="Calibri"/>
              </a:rPr>
              <a:t>: </a:t>
            </a:r>
            <a:r>
              <a:rPr lang="en-US" sz="1200" i="1" dirty="0">
                <a:solidFill>
                  <a:srgbClr val="000000"/>
                </a:solidFill>
                <a:latin typeface="Calibri"/>
              </a:rPr>
              <a:t>Amul Milk 1L</a:t>
            </a:r>
            <a:br>
              <a:rPr lang="en-US" sz="1200" i="1" dirty="0">
                <a:solidFill>
                  <a:schemeClr val="dk1"/>
                </a:solidFill>
              </a:rPr>
            </a:br>
            <a:endParaRPr lang="en-US" sz="1200" i="1" dirty="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US" sz="1200" b="1" dirty="0">
                <a:solidFill>
                  <a:srgbClr val="000000"/>
                </a:solidFill>
                <a:latin typeface="Calibri"/>
              </a:rPr>
              <a:t>Product Category Page</a:t>
            </a:r>
            <a:r>
              <a:rPr lang="en-US" sz="1200" dirty="0">
                <a:solidFill>
                  <a:srgbClr val="000000"/>
                </a:solidFill>
                <a:latin typeface="Calibri"/>
              </a:rPr>
              <a:t>: </a:t>
            </a:r>
            <a:r>
              <a:rPr lang="en-US" sz="1200" i="1" dirty="0">
                <a:solidFill>
                  <a:srgbClr val="000000"/>
                </a:solidFill>
                <a:latin typeface="Calibri"/>
              </a:rPr>
              <a:t>Fruits &amp; Vegetables</a:t>
            </a:r>
            <a:endParaRPr lang="en-US" sz="1200" i="1" dirty="0">
              <a:solidFill>
                <a:schemeClr val="dk1"/>
              </a:solidFill>
            </a:endParaRPr>
          </a:p>
        </p:txBody>
      </p:sp>
      <p:sp>
        <p:nvSpPr>
          <p:cNvPr id="10" name="TextBox 9">
            <a:extLst>
              <a:ext uri="{FF2B5EF4-FFF2-40B4-BE49-F238E27FC236}">
                <a16:creationId xmlns:a16="http://schemas.microsoft.com/office/drawing/2014/main" id="{8F3C1102-3E9A-4CE4-8B36-51321DA7902F}"/>
              </a:ext>
            </a:extLst>
          </p:cNvPr>
          <p:cNvSpPr txBox="1"/>
          <p:nvPr/>
        </p:nvSpPr>
        <p:spPr>
          <a:xfrm>
            <a:off x="802069" y="2869015"/>
            <a:ext cx="5060730" cy="1348511"/>
          </a:xfrm>
          <a:prstGeom prst="rect">
            <a:avLst/>
          </a:prstGeom>
          <a:noFill/>
        </p:spPr>
        <p:txBody>
          <a:bodyPr wrap="square">
            <a:spAutoFit/>
          </a:bodyPr>
          <a:lstStyle/>
          <a:p>
            <a:pPr marL="501650" lvl="0" indent="-342900" algn="l" rtl="0">
              <a:lnSpc>
                <a:spcPct val="115000"/>
              </a:lnSpc>
              <a:spcBef>
                <a:spcPts val="0"/>
              </a:spcBef>
              <a:spcAft>
                <a:spcPts val="0"/>
              </a:spcAft>
              <a:buClr>
                <a:schemeClr val="dk1"/>
              </a:buClr>
              <a:buSzPts val="1100"/>
              <a:buFont typeface="+mj-lt"/>
              <a:buAutoNum type="arabicPeriod"/>
            </a:pPr>
            <a:r>
              <a:rPr lang="en-US" sz="1200" i="1" dirty="0">
                <a:solidFill>
                  <a:srgbClr val="000000"/>
                </a:solidFill>
                <a:latin typeface="Calibri"/>
              </a:rPr>
              <a:t>The </a:t>
            </a:r>
            <a:r>
              <a:rPr lang="en-US" sz="1200" b="1" dirty="0">
                <a:solidFill>
                  <a:srgbClr val="000000"/>
                </a:solidFill>
                <a:latin typeface="Calibri"/>
              </a:rPr>
              <a:t>blog</a:t>
            </a:r>
            <a:r>
              <a:rPr lang="en-US" sz="1200" dirty="0">
                <a:solidFill>
                  <a:srgbClr val="000000"/>
                </a:solidFill>
                <a:latin typeface="Calibri"/>
              </a:rPr>
              <a:t> attracts </a:t>
            </a:r>
            <a:r>
              <a:rPr lang="en-US" sz="1200" b="1" dirty="0">
                <a:solidFill>
                  <a:srgbClr val="000000"/>
                </a:solidFill>
                <a:latin typeface="Calibri"/>
              </a:rPr>
              <a:t>informational traffic</a:t>
            </a:r>
            <a:r>
              <a:rPr lang="en-US" sz="1200" dirty="0">
                <a:solidFill>
                  <a:srgbClr val="000000"/>
                </a:solidFill>
                <a:latin typeface="Calibri"/>
              </a:rPr>
              <a:t>.</a:t>
            </a:r>
            <a:br>
              <a:rPr lang="en-US" sz="1200" dirty="0">
                <a:solidFill>
                  <a:schemeClr val="dk1"/>
                </a:solidFill>
              </a:rPr>
            </a:br>
            <a:endParaRPr lang="en-US" sz="1200" dirty="0">
              <a:solidFill>
                <a:schemeClr val="dk1"/>
              </a:solidFill>
            </a:endParaRPr>
          </a:p>
          <a:p>
            <a:pPr marL="501650" lvl="0" indent="-342900" algn="l" rtl="0">
              <a:lnSpc>
                <a:spcPct val="115000"/>
              </a:lnSpc>
              <a:spcBef>
                <a:spcPts val="0"/>
              </a:spcBef>
              <a:spcAft>
                <a:spcPts val="0"/>
              </a:spcAft>
              <a:buClr>
                <a:schemeClr val="dk1"/>
              </a:buClr>
              <a:buSzPts val="1100"/>
              <a:buFont typeface="+mj-lt"/>
              <a:buAutoNum type="arabicPeriod"/>
            </a:pPr>
            <a:r>
              <a:rPr lang="en-US" sz="1200" dirty="0">
                <a:solidFill>
                  <a:srgbClr val="000000"/>
                </a:solidFill>
                <a:latin typeface="Calibri"/>
              </a:rPr>
              <a:t>The </a:t>
            </a:r>
            <a:r>
              <a:rPr lang="en-US" sz="1200" b="1" dirty="0">
                <a:solidFill>
                  <a:srgbClr val="000000"/>
                </a:solidFill>
                <a:latin typeface="Calibri"/>
              </a:rPr>
              <a:t>product</a:t>
            </a:r>
            <a:r>
              <a:rPr lang="en-US" sz="1200" dirty="0">
                <a:solidFill>
                  <a:srgbClr val="000000"/>
                </a:solidFill>
                <a:latin typeface="Calibri"/>
              </a:rPr>
              <a:t> targets </a:t>
            </a:r>
            <a:r>
              <a:rPr lang="en-US" sz="1200" b="1" dirty="0">
                <a:solidFill>
                  <a:srgbClr val="000000"/>
                </a:solidFill>
                <a:latin typeface="Calibri"/>
              </a:rPr>
              <a:t>transactional, brand-focused keywords</a:t>
            </a:r>
            <a:r>
              <a:rPr lang="en-US" sz="1200" dirty="0">
                <a:solidFill>
                  <a:srgbClr val="000000"/>
                </a:solidFill>
                <a:latin typeface="Calibri"/>
              </a:rPr>
              <a:t>.</a:t>
            </a:r>
            <a:br>
              <a:rPr lang="en-US" sz="1200" dirty="0">
                <a:solidFill>
                  <a:schemeClr val="dk1"/>
                </a:solidFill>
              </a:rPr>
            </a:br>
            <a:endParaRPr lang="en-US" sz="1200" dirty="0">
              <a:solidFill>
                <a:schemeClr val="dk1"/>
              </a:solidFill>
            </a:endParaRPr>
          </a:p>
          <a:p>
            <a:pPr marL="501650" lvl="0" indent="-342900" algn="l" rtl="0">
              <a:lnSpc>
                <a:spcPct val="115000"/>
              </a:lnSpc>
              <a:spcBef>
                <a:spcPts val="0"/>
              </a:spcBef>
              <a:spcAft>
                <a:spcPts val="0"/>
              </a:spcAft>
              <a:buClr>
                <a:schemeClr val="dk1"/>
              </a:buClr>
              <a:buSzPts val="1100"/>
              <a:buFont typeface="+mj-lt"/>
              <a:buAutoNum type="arabicPeriod"/>
            </a:pPr>
            <a:r>
              <a:rPr lang="en-US" sz="1200" dirty="0">
                <a:solidFill>
                  <a:srgbClr val="000000"/>
                </a:solidFill>
                <a:latin typeface="Calibri"/>
              </a:rPr>
              <a:t>The </a:t>
            </a:r>
            <a:r>
              <a:rPr lang="en-US" sz="1200" b="1" dirty="0">
                <a:solidFill>
                  <a:srgbClr val="000000"/>
                </a:solidFill>
                <a:latin typeface="Calibri"/>
              </a:rPr>
              <a:t>category</a:t>
            </a:r>
            <a:r>
              <a:rPr lang="en-US" sz="1200" dirty="0">
                <a:solidFill>
                  <a:srgbClr val="000000"/>
                </a:solidFill>
                <a:latin typeface="Calibri"/>
              </a:rPr>
              <a:t> captures </a:t>
            </a:r>
            <a:r>
              <a:rPr lang="en-US" sz="1200" b="1" dirty="0">
                <a:solidFill>
                  <a:srgbClr val="000000"/>
                </a:solidFill>
                <a:latin typeface="Calibri"/>
              </a:rPr>
              <a:t>broad, high-volume searches</a:t>
            </a:r>
            <a:r>
              <a:rPr lang="en-US" sz="1200" dirty="0">
                <a:solidFill>
                  <a:srgbClr val="000000"/>
                </a:solidFill>
                <a:latin typeface="Calibri"/>
              </a:rPr>
              <a:t>.</a:t>
            </a:r>
            <a:br>
              <a:rPr lang="en-US" sz="1200" dirty="0">
                <a:solidFill>
                  <a:schemeClr val="dk1"/>
                </a:solidFill>
              </a:rPr>
            </a:br>
            <a:endParaRPr lang="en-US" sz="1200" dirty="0">
              <a:solidFill>
                <a:schemeClr val="dk1"/>
              </a:solidFill>
            </a:endParaRPr>
          </a:p>
        </p:txBody>
      </p:sp>
      <p:sp>
        <p:nvSpPr>
          <p:cNvPr id="12" name="TextBox 11">
            <a:extLst>
              <a:ext uri="{FF2B5EF4-FFF2-40B4-BE49-F238E27FC236}">
                <a16:creationId xmlns:a16="http://schemas.microsoft.com/office/drawing/2014/main" id="{E35CAFB1-2C5D-4EE0-953B-B7F8E162404F}"/>
              </a:ext>
            </a:extLst>
          </p:cNvPr>
          <p:cNvSpPr txBox="1"/>
          <p:nvPr/>
        </p:nvSpPr>
        <p:spPr>
          <a:xfrm>
            <a:off x="232543" y="2486226"/>
            <a:ext cx="5060730" cy="291042"/>
          </a:xfrm>
          <a:prstGeom prst="rect">
            <a:avLst/>
          </a:prstGeom>
          <a:noFill/>
        </p:spPr>
        <p:txBody>
          <a:bodyPr wrap="square">
            <a:spAutoFit/>
          </a:bodyPr>
          <a:lstStyle/>
          <a:p>
            <a:pPr marL="457200" lvl="0" indent="-298450" algn="l" rtl="0">
              <a:lnSpc>
                <a:spcPct val="115000"/>
              </a:lnSpc>
              <a:spcBef>
                <a:spcPts val="1200"/>
              </a:spcBef>
              <a:spcAft>
                <a:spcPts val="0"/>
              </a:spcAft>
              <a:buClr>
                <a:schemeClr val="dk1"/>
              </a:buClr>
              <a:buSzPts val="1100"/>
              <a:buChar char="➢"/>
            </a:pPr>
            <a:r>
              <a:rPr lang="en-US" sz="1200" dirty="0">
                <a:solidFill>
                  <a:srgbClr val="000000"/>
                </a:solidFill>
                <a:latin typeface="Calibri"/>
              </a:rPr>
              <a:t>This mix is great because:</a:t>
            </a:r>
            <a:endParaRPr lang="en-US" sz="1200" dirty="0">
              <a:solidFill>
                <a:schemeClr val="dk1"/>
              </a:solidFill>
            </a:endParaRPr>
          </a:p>
        </p:txBody>
      </p:sp>
      <p:pic>
        <p:nvPicPr>
          <p:cNvPr id="9" name="Picture 8">
            <a:extLst>
              <a:ext uri="{FF2B5EF4-FFF2-40B4-BE49-F238E27FC236}">
                <a16:creationId xmlns:a16="http://schemas.microsoft.com/office/drawing/2014/main" id="{AC72E47F-B5CB-40D9-90F3-6A0CE41A8E45}"/>
              </a:ext>
            </a:extLst>
          </p:cNvPr>
          <p:cNvPicPr>
            <a:picLocks noChangeAspect="1"/>
          </p:cNvPicPr>
          <p:nvPr/>
        </p:nvPicPr>
        <p:blipFill>
          <a:blip r:embed="rId3"/>
          <a:stretch>
            <a:fillRect/>
          </a:stretch>
        </p:blipFill>
        <p:spPr>
          <a:xfrm>
            <a:off x="8115296" y="3613566"/>
            <a:ext cx="1041779" cy="100940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7"/>
        <p:cNvGrpSpPr/>
        <p:nvPr/>
      </p:nvGrpSpPr>
      <p:grpSpPr>
        <a:xfrm>
          <a:off x="0" y="0"/>
          <a:ext cx="0" cy="0"/>
          <a:chOff x="0" y="0"/>
          <a:chExt cx="0" cy="0"/>
        </a:xfrm>
      </p:grpSpPr>
      <p:sp>
        <p:nvSpPr>
          <p:cNvPr id="209" name="Google Shape;209;p36"/>
          <p:cNvSpPr txBox="1"/>
          <p:nvPr/>
        </p:nvSpPr>
        <p:spPr>
          <a:xfrm>
            <a:off x="0" y="152625"/>
            <a:ext cx="9144000" cy="344710"/>
          </a:xfrm>
          <a:prstGeom prst="rect">
            <a:avLst/>
          </a:prstGeom>
          <a:noFill/>
          <a:ln>
            <a:noFill/>
          </a:ln>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 sz="1600" b="0" i="0" u="none" strike="noStrike" cap="none" dirty="0">
                <a:solidFill>
                  <a:srgbClr val="000000"/>
                </a:solidFill>
                <a:latin typeface="Calibri"/>
                <a:ea typeface="Play"/>
                <a:cs typeface="Play"/>
                <a:sym typeface="Play"/>
              </a:rPr>
              <a:t>TASK 4 - CONTENT STRUCTURE</a:t>
            </a:r>
            <a:endParaRPr sz="1600" dirty="0"/>
          </a:p>
        </p:txBody>
      </p:sp>
      <p:sp>
        <p:nvSpPr>
          <p:cNvPr id="210" name="Google Shape;210;p36"/>
          <p:cNvSpPr txBox="1"/>
          <p:nvPr/>
        </p:nvSpPr>
        <p:spPr>
          <a:xfrm>
            <a:off x="575711" y="324980"/>
            <a:ext cx="7708800" cy="4148828"/>
          </a:xfrm>
          <a:prstGeom prst="rect">
            <a:avLst/>
          </a:prstGeom>
          <a:noFill/>
          <a:ln>
            <a:noFill/>
          </a:ln>
        </p:spPr>
        <p:txBody>
          <a:bodyPr spcFirstLastPara="1" wrap="square" lIns="0" tIns="0" rIns="0" bIns="0" anchor="t" anchorCtr="0">
            <a:spAutoFit/>
          </a:bodyPr>
          <a:lstStyle/>
          <a:p>
            <a:pPr marL="0" lvl="0" indent="0" algn="l" rtl="0">
              <a:lnSpc>
                <a:spcPct val="115000"/>
              </a:lnSpc>
              <a:spcBef>
                <a:spcPts val="1800"/>
              </a:spcBef>
              <a:spcAft>
                <a:spcPts val="0"/>
              </a:spcAft>
              <a:buClr>
                <a:schemeClr val="dk1"/>
              </a:buClr>
              <a:buSzPts val="1100"/>
              <a:buFont typeface="Arial"/>
              <a:buNone/>
            </a:pPr>
            <a:r>
              <a:rPr lang="en" sz="1200" b="1" dirty="0">
                <a:solidFill>
                  <a:srgbClr val="000000"/>
                </a:solidFill>
                <a:latin typeface="Calibri"/>
              </a:rPr>
              <a:t>1. Blog Page: 10 Quick Recipes in 10 Minutes</a:t>
            </a:r>
            <a:endParaRPr sz="1200"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200" b="1" dirty="0">
                <a:solidFill>
                  <a:srgbClr val="000000"/>
                </a:solidFill>
                <a:latin typeface="Calibri"/>
              </a:rPr>
              <a:t>URL:</a:t>
            </a:r>
            <a:r>
              <a:rPr lang="en" sz="1200" dirty="0">
                <a:solidFill>
                  <a:srgbClr val="000000"/>
                </a:solidFill>
                <a:latin typeface="Calibri"/>
              </a:rPr>
              <a:t> </a:t>
            </a:r>
            <a:r>
              <a:rPr lang="en" sz="1200" dirty="0">
                <a:solidFill>
                  <a:srgbClr val="000000"/>
                </a:solidFill>
                <a:latin typeface="Calibri"/>
                <a:ea typeface="Roboto Mono"/>
                <a:cs typeface="Roboto Mono"/>
                <a:sym typeface="Roboto Mono"/>
              </a:rPr>
              <a:t>/blog/quick-recipes-10-minutes/</a:t>
            </a:r>
            <a:endParaRPr sz="1200" dirty="0">
              <a:solidFill>
                <a:srgbClr val="188038"/>
              </a:solidFill>
              <a:latin typeface="Roboto Mono"/>
              <a:ea typeface="Roboto Mono"/>
              <a:cs typeface="Roboto Mono"/>
              <a:sym typeface="Roboto Mono"/>
            </a:endParaRPr>
          </a:p>
          <a:p>
            <a:pPr marL="457200" lvl="0" indent="-298450" algn="l" rtl="0">
              <a:lnSpc>
                <a:spcPct val="115000"/>
              </a:lnSpc>
              <a:spcBef>
                <a:spcPts val="1200"/>
              </a:spcBef>
              <a:spcAft>
                <a:spcPts val="0"/>
              </a:spcAft>
              <a:buClr>
                <a:schemeClr val="dk1"/>
              </a:buClr>
              <a:buSzPts val="1100"/>
              <a:buChar char="●"/>
            </a:pPr>
            <a:r>
              <a:rPr lang="en" sz="1200" b="1" dirty="0">
                <a:solidFill>
                  <a:srgbClr val="000000"/>
                </a:solidFill>
                <a:latin typeface="Calibri"/>
              </a:rPr>
              <a:t>Meta Title:</a:t>
            </a:r>
            <a:r>
              <a:rPr lang="en" sz="1200" dirty="0">
                <a:solidFill>
                  <a:srgbClr val="000000"/>
                </a:solidFill>
                <a:latin typeface="Calibri"/>
              </a:rPr>
              <a:t> 10 Quick Recipes in 10 Minutes | FlinkIt</a:t>
            </a:r>
            <a:endParaRPr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200" b="1" dirty="0">
                <a:solidFill>
                  <a:srgbClr val="000000"/>
                </a:solidFill>
                <a:latin typeface="Calibri"/>
              </a:rPr>
              <a:t>Meta Description:</a:t>
            </a:r>
            <a:r>
              <a:rPr lang="en" sz="1200" dirty="0">
                <a:solidFill>
                  <a:srgbClr val="000000"/>
                </a:solidFill>
                <a:latin typeface="Calibri"/>
              </a:rPr>
              <a:t> Cook tasty meals in just 10 minutes with FlinkIt groceries. Try these quick recipes for breakfast, lunch, snacks, and dinner.</a:t>
            </a:r>
            <a:endParaRPr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200" b="1" dirty="0">
                <a:solidFill>
                  <a:srgbClr val="000000"/>
                </a:solidFill>
                <a:latin typeface="Calibri"/>
              </a:rPr>
              <a:t>H1:</a:t>
            </a:r>
            <a:r>
              <a:rPr lang="en" sz="1200" dirty="0">
                <a:solidFill>
                  <a:srgbClr val="000000"/>
                </a:solidFill>
                <a:latin typeface="Calibri"/>
              </a:rPr>
              <a:t> 10 Quick Recipes in 10 Minutes</a:t>
            </a:r>
            <a:endParaRPr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200" b="1" dirty="0">
                <a:solidFill>
                  <a:srgbClr val="000000"/>
                </a:solidFill>
                <a:latin typeface="Calibri"/>
              </a:rPr>
              <a:t>Intro:</a:t>
            </a:r>
            <a:r>
              <a:rPr lang="en" sz="1200" dirty="0">
                <a:solidFill>
                  <a:srgbClr val="000000"/>
                </a:solidFill>
                <a:latin typeface="Calibri"/>
              </a:rPr>
              <a:t> FlinkIt delivers ingredients in 10 mins → easy cooking.</a:t>
            </a:r>
            <a:endParaRPr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200" b="1" dirty="0">
                <a:solidFill>
                  <a:srgbClr val="000000"/>
                </a:solidFill>
                <a:latin typeface="Calibri"/>
              </a:rPr>
              <a:t>H2:</a:t>
            </a:r>
            <a:r>
              <a:rPr lang="en" sz="1200" dirty="0">
                <a:solidFill>
                  <a:srgbClr val="000000"/>
                </a:solidFill>
                <a:latin typeface="Calibri"/>
              </a:rPr>
              <a:t> Breakfast Recipes</a:t>
            </a:r>
            <a:endParaRPr sz="1200"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sz="1200" dirty="0">
                <a:solidFill>
                  <a:srgbClr val="000000"/>
                </a:solidFill>
                <a:latin typeface="Calibri"/>
              </a:rPr>
              <a:t>Poha, Masala Omelette</a:t>
            </a:r>
            <a:endParaRPr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200" b="1" dirty="0">
                <a:solidFill>
                  <a:srgbClr val="000000"/>
                </a:solidFill>
                <a:latin typeface="Calibri"/>
              </a:rPr>
              <a:t>H2:</a:t>
            </a:r>
            <a:r>
              <a:rPr lang="en" sz="1200" dirty="0">
                <a:solidFill>
                  <a:srgbClr val="000000"/>
                </a:solidFill>
                <a:latin typeface="Calibri"/>
              </a:rPr>
              <a:t> Lunch &amp; Dinner</a:t>
            </a:r>
            <a:endParaRPr sz="1200"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sz="1200" dirty="0">
                <a:solidFill>
                  <a:srgbClr val="000000"/>
                </a:solidFill>
                <a:latin typeface="Calibri"/>
              </a:rPr>
              <a:t>Paneer Bhurji Wrap, Fried Rice</a:t>
            </a:r>
            <a:endParaRPr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200" b="1" dirty="0">
                <a:solidFill>
                  <a:srgbClr val="000000"/>
                </a:solidFill>
                <a:latin typeface="Calibri"/>
              </a:rPr>
              <a:t>H2:</a:t>
            </a:r>
            <a:r>
              <a:rPr lang="en" sz="1200" dirty="0">
                <a:solidFill>
                  <a:srgbClr val="000000"/>
                </a:solidFill>
                <a:latin typeface="Calibri"/>
              </a:rPr>
              <a:t> Snacks &amp; Drinks</a:t>
            </a:r>
            <a:endParaRPr sz="1200"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sz="1200" dirty="0">
                <a:solidFill>
                  <a:srgbClr val="000000"/>
                </a:solidFill>
                <a:latin typeface="Calibri"/>
              </a:rPr>
              <a:t>Fruit Chaat, Smoothie</a:t>
            </a:r>
            <a:endParaRPr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200" b="1" dirty="0">
                <a:solidFill>
                  <a:srgbClr val="000000"/>
                </a:solidFill>
                <a:latin typeface="Calibri"/>
              </a:rPr>
              <a:t>H2:</a:t>
            </a:r>
            <a:r>
              <a:rPr lang="en" sz="1200" dirty="0">
                <a:solidFill>
                  <a:srgbClr val="000000"/>
                </a:solidFill>
                <a:latin typeface="Calibri"/>
              </a:rPr>
              <a:t> Quick Desserts</a:t>
            </a:r>
            <a:endParaRPr sz="1200"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sz="1200" dirty="0">
                <a:solidFill>
                  <a:srgbClr val="000000"/>
                </a:solidFill>
                <a:latin typeface="Calibri"/>
              </a:rPr>
              <a:t>Bread Pizza, Mug Cake</a:t>
            </a:r>
            <a:endParaRPr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200" b="1" dirty="0">
                <a:solidFill>
                  <a:srgbClr val="000000"/>
                </a:solidFill>
                <a:latin typeface="Calibri"/>
              </a:rPr>
              <a:t>Conclusion + CTA:</a:t>
            </a:r>
            <a:r>
              <a:rPr lang="en" sz="1200" dirty="0">
                <a:solidFill>
                  <a:srgbClr val="000000"/>
                </a:solidFill>
                <a:latin typeface="Calibri"/>
              </a:rPr>
              <a:t> Order groceries now → cook instantly.</a:t>
            </a:r>
            <a:endParaRPr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200" b="1" dirty="0">
                <a:solidFill>
                  <a:srgbClr val="000000"/>
                </a:solidFill>
                <a:latin typeface="Calibri"/>
              </a:rPr>
              <a:t>Internal Links:</a:t>
            </a:r>
            <a:r>
              <a:rPr lang="en" sz="1200" dirty="0">
                <a:solidFill>
                  <a:srgbClr val="000000"/>
                </a:solidFill>
                <a:latin typeface="Calibri"/>
              </a:rPr>
              <a:t> Fruits &amp; Vegetables, Dairy &amp; Bakery, Amul Milk product page.</a:t>
            </a:r>
            <a:endParaRPr sz="1200" b="1" dirty="0">
              <a:solidFill>
                <a:schemeClr val="dk1"/>
              </a:solidFill>
            </a:endParaRPr>
          </a:p>
        </p:txBody>
      </p:sp>
      <p:pic>
        <p:nvPicPr>
          <p:cNvPr id="5" name="Picture 4">
            <a:extLst>
              <a:ext uri="{FF2B5EF4-FFF2-40B4-BE49-F238E27FC236}">
                <a16:creationId xmlns:a16="http://schemas.microsoft.com/office/drawing/2014/main" id="{E04A8CE9-D8F1-4B00-8D99-725B0BF81142}"/>
              </a:ext>
            </a:extLst>
          </p:cNvPr>
          <p:cNvPicPr>
            <a:picLocks noChangeAspect="1"/>
          </p:cNvPicPr>
          <p:nvPr/>
        </p:nvPicPr>
        <p:blipFill>
          <a:blip r:embed="rId3"/>
          <a:stretch>
            <a:fillRect/>
          </a:stretch>
        </p:blipFill>
        <p:spPr>
          <a:xfrm>
            <a:off x="8115296" y="3613566"/>
            <a:ext cx="1041779" cy="100940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4"/>
        <p:cNvGrpSpPr/>
        <p:nvPr/>
      </p:nvGrpSpPr>
      <p:grpSpPr>
        <a:xfrm>
          <a:off x="0" y="0"/>
          <a:ext cx="0" cy="0"/>
          <a:chOff x="0" y="0"/>
          <a:chExt cx="0" cy="0"/>
        </a:xfrm>
      </p:grpSpPr>
      <p:sp>
        <p:nvSpPr>
          <p:cNvPr id="216" name="Google Shape;216;p37"/>
          <p:cNvSpPr txBox="1"/>
          <p:nvPr/>
        </p:nvSpPr>
        <p:spPr>
          <a:xfrm>
            <a:off x="0" y="152625"/>
            <a:ext cx="9144000" cy="344710"/>
          </a:xfrm>
          <a:prstGeom prst="rect">
            <a:avLst/>
          </a:prstGeom>
          <a:noFill/>
          <a:ln>
            <a:noFill/>
          </a:ln>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 sz="1600" b="0" i="0" u="none" strike="noStrike" cap="none" dirty="0">
                <a:solidFill>
                  <a:srgbClr val="000000"/>
                </a:solidFill>
                <a:latin typeface="Calibri"/>
                <a:ea typeface="Play"/>
                <a:cs typeface="Play"/>
                <a:sym typeface="Play"/>
              </a:rPr>
              <a:t>TASK 4 - CONTENT STRUCTURE</a:t>
            </a:r>
            <a:endParaRPr sz="1600" dirty="0"/>
          </a:p>
        </p:txBody>
      </p:sp>
      <p:sp>
        <p:nvSpPr>
          <p:cNvPr id="217" name="Google Shape;217;p37"/>
          <p:cNvSpPr txBox="1"/>
          <p:nvPr/>
        </p:nvSpPr>
        <p:spPr>
          <a:xfrm>
            <a:off x="717600" y="616050"/>
            <a:ext cx="7708800" cy="3394775"/>
          </a:xfrm>
          <a:prstGeom prst="rect">
            <a:avLst/>
          </a:prstGeom>
          <a:noFill/>
          <a:ln>
            <a:noFill/>
          </a:ln>
        </p:spPr>
        <p:txBody>
          <a:bodyPr spcFirstLastPara="1" wrap="square" lIns="0" tIns="0" rIns="0" bIns="0" anchor="t" anchorCtr="0">
            <a:spAutoFit/>
          </a:bodyPr>
          <a:lstStyle/>
          <a:p>
            <a:pPr marL="0" lvl="0" indent="0" algn="l" rtl="0">
              <a:lnSpc>
                <a:spcPct val="115000"/>
              </a:lnSpc>
              <a:spcBef>
                <a:spcPts val="1800"/>
              </a:spcBef>
              <a:spcAft>
                <a:spcPts val="0"/>
              </a:spcAft>
              <a:buNone/>
            </a:pPr>
            <a:r>
              <a:rPr lang="en" sz="1200" b="1" dirty="0">
                <a:solidFill>
                  <a:srgbClr val="000000"/>
                </a:solidFill>
                <a:latin typeface="Calibri"/>
              </a:rPr>
              <a:t>2. Product Page: Amul Milk 1L</a:t>
            </a:r>
            <a:endParaRPr sz="1200" b="1" dirty="0">
              <a:solidFill>
                <a:schemeClr val="dk1"/>
              </a:solidFill>
            </a:endParaRPr>
          </a:p>
          <a:p>
            <a:pPr marL="0" lvl="0" indent="0" algn="l" rtl="0">
              <a:lnSpc>
                <a:spcPct val="115000"/>
              </a:lnSpc>
              <a:spcBef>
                <a:spcPts val="1200"/>
              </a:spcBef>
              <a:spcAft>
                <a:spcPts val="0"/>
              </a:spcAft>
              <a:buNone/>
            </a:pPr>
            <a:r>
              <a:rPr lang="en" sz="1200" b="1" dirty="0">
                <a:solidFill>
                  <a:srgbClr val="000000"/>
                </a:solidFill>
                <a:latin typeface="Calibri"/>
              </a:rPr>
              <a:t>URL:</a:t>
            </a:r>
            <a:r>
              <a:rPr lang="en" sz="1200" dirty="0">
                <a:solidFill>
                  <a:srgbClr val="000000"/>
                </a:solidFill>
                <a:latin typeface="Calibri"/>
              </a:rPr>
              <a:t> </a:t>
            </a:r>
            <a:r>
              <a:rPr lang="en" sz="1200" dirty="0">
                <a:solidFill>
                  <a:srgbClr val="000000"/>
                </a:solidFill>
                <a:latin typeface="Calibri"/>
                <a:ea typeface="Roboto Mono"/>
                <a:cs typeface="Roboto Mono"/>
                <a:sym typeface="Roboto Mono"/>
              </a:rPr>
              <a:t>/product/amul-milk-1l/</a:t>
            </a:r>
            <a:endParaRPr sz="1200" dirty="0">
              <a:solidFill>
                <a:srgbClr val="188038"/>
              </a:solidFill>
              <a:latin typeface="Roboto Mono"/>
              <a:ea typeface="Roboto Mono"/>
              <a:cs typeface="Roboto Mono"/>
              <a:sym typeface="Roboto Mono"/>
            </a:endParaRPr>
          </a:p>
          <a:p>
            <a:pPr marL="457200" lvl="0" indent="-298450" algn="l" rtl="0">
              <a:lnSpc>
                <a:spcPct val="115000"/>
              </a:lnSpc>
              <a:spcBef>
                <a:spcPts val="1200"/>
              </a:spcBef>
              <a:spcAft>
                <a:spcPts val="0"/>
              </a:spcAft>
              <a:buClr>
                <a:schemeClr val="dk1"/>
              </a:buClr>
              <a:buSzPts val="1100"/>
              <a:buChar char="●"/>
            </a:pPr>
            <a:r>
              <a:rPr lang="en" sz="1200" b="1" dirty="0">
                <a:solidFill>
                  <a:srgbClr val="000000"/>
                </a:solidFill>
                <a:latin typeface="Calibri"/>
              </a:rPr>
              <a:t>Meta Title:</a:t>
            </a:r>
            <a:r>
              <a:rPr lang="en" sz="1200" dirty="0">
                <a:solidFill>
                  <a:srgbClr val="000000"/>
                </a:solidFill>
                <a:latin typeface="Calibri"/>
              </a:rPr>
              <a:t> Buy Amul Milk 1L Online | FlinkIt</a:t>
            </a:r>
            <a:endParaRPr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200" b="1" dirty="0">
                <a:solidFill>
                  <a:srgbClr val="000000"/>
                </a:solidFill>
                <a:latin typeface="Calibri"/>
              </a:rPr>
              <a:t>Meta Description:</a:t>
            </a:r>
            <a:r>
              <a:rPr lang="en" sz="1200" dirty="0">
                <a:solidFill>
                  <a:srgbClr val="000000"/>
                </a:solidFill>
                <a:latin typeface="Calibri"/>
              </a:rPr>
              <a:t> Get fresh Amul Milk 1L delivered in 10 minutes. Perfect for tea, coffee, and daily use.</a:t>
            </a:r>
            <a:endParaRPr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200" b="1" dirty="0">
                <a:solidFill>
                  <a:srgbClr val="000000"/>
                </a:solidFill>
                <a:latin typeface="Calibri"/>
              </a:rPr>
              <a:t>H1:</a:t>
            </a:r>
            <a:r>
              <a:rPr lang="en" sz="1200" dirty="0">
                <a:solidFill>
                  <a:srgbClr val="000000"/>
                </a:solidFill>
                <a:latin typeface="Calibri"/>
              </a:rPr>
              <a:t> Amul Milk 1L</a:t>
            </a:r>
            <a:endParaRPr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200" b="1" dirty="0">
                <a:solidFill>
                  <a:srgbClr val="000000"/>
                </a:solidFill>
                <a:latin typeface="Calibri"/>
              </a:rPr>
              <a:t>Price + Add to Cart + Image</a:t>
            </a:r>
            <a:endParaRPr sz="1200" b="1"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200" b="1" dirty="0">
                <a:solidFill>
                  <a:srgbClr val="000000"/>
                </a:solidFill>
                <a:latin typeface="Calibri"/>
              </a:rPr>
              <a:t>H2:</a:t>
            </a:r>
            <a:r>
              <a:rPr lang="en" sz="1200" dirty="0">
                <a:solidFill>
                  <a:srgbClr val="000000"/>
                </a:solidFill>
                <a:latin typeface="Calibri"/>
              </a:rPr>
              <a:t> Description → Fresh toned milk for daily use.</a:t>
            </a:r>
            <a:endParaRPr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200" b="1" dirty="0">
                <a:solidFill>
                  <a:srgbClr val="000000"/>
                </a:solidFill>
                <a:latin typeface="Calibri"/>
              </a:rPr>
              <a:t>H2:</a:t>
            </a:r>
            <a:r>
              <a:rPr lang="en" sz="1200" dirty="0">
                <a:solidFill>
                  <a:srgbClr val="000000"/>
                </a:solidFill>
                <a:latin typeface="Calibri"/>
              </a:rPr>
              <a:t> Nutrition Info → Calories, protein, calcium.</a:t>
            </a:r>
            <a:endParaRPr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200" b="1" dirty="0">
                <a:solidFill>
                  <a:srgbClr val="000000"/>
                </a:solidFill>
                <a:latin typeface="Calibri"/>
              </a:rPr>
              <a:t>H2:</a:t>
            </a:r>
            <a:r>
              <a:rPr lang="en" sz="1200" dirty="0">
                <a:solidFill>
                  <a:srgbClr val="000000"/>
                </a:solidFill>
                <a:latin typeface="Calibri"/>
              </a:rPr>
              <a:t> Why Buy from FlinkIt → 10-min delivery, freshness guarantee.</a:t>
            </a:r>
            <a:endParaRPr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200" b="1" dirty="0">
                <a:solidFill>
                  <a:srgbClr val="000000"/>
                </a:solidFill>
                <a:latin typeface="Calibri"/>
              </a:rPr>
              <a:t>H2:</a:t>
            </a:r>
            <a:r>
              <a:rPr lang="en" sz="1200" dirty="0">
                <a:solidFill>
                  <a:srgbClr val="000000"/>
                </a:solidFill>
                <a:latin typeface="Calibri"/>
              </a:rPr>
              <a:t> Related Products → Amul Butter, Bread, Curd.</a:t>
            </a:r>
            <a:endParaRPr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200" b="1" dirty="0">
                <a:solidFill>
                  <a:srgbClr val="000000"/>
                </a:solidFill>
                <a:latin typeface="Calibri"/>
              </a:rPr>
              <a:t>H2:</a:t>
            </a:r>
            <a:r>
              <a:rPr lang="en" sz="1200" dirty="0">
                <a:solidFill>
                  <a:srgbClr val="000000"/>
                </a:solidFill>
                <a:latin typeface="Calibri"/>
              </a:rPr>
              <a:t> Reviews + FAQs → freshness, delivery time.</a:t>
            </a:r>
            <a:endParaRPr sz="1200" dirty="0">
              <a:solidFill>
                <a:schemeClr val="dk1"/>
              </a:solidFill>
            </a:endParaRPr>
          </a:p>
          <a:p>
            <a:pPr marL="0" lvl="0" indent="0" algn="l" rtl="0">
              <a:lnSpc>
                <a:spcPct val="115000"/>
              </a:lnSpc>
              <a:spcBef>
                <a:spcPts val="1200"/>
              </a:spcBef>
              <a:spcAft>
                <a:spcPts val="1200"/>
              </a:spcAft>
              <a:buNone/>
            </a:pPr>
            <a:endParaRPr sz="1200" dirty="0">
              <a:solidFill>
                <a:schemeClr val="dk1"/>
              </a:solidFill>
            </a:endParaRPr>
          </a:p>
        </p:txBody>
      </p:sp>
      <p:pic>
        <p:nvPicPr>
          <p:cNvPr id="5" name="Picture 4">
            <a:extLst>
              <a:ext uri="{FF2B5EF4-FFF2-40B4-BE49-F238E27FC236}">
                <a16:creationId xmlns:a16="http://schemas.microsoft.com/office/drawing/2014/main" id="{B7A72718-BBC9-40C5-B0F9-AA86031C8C84}"/>
              </a:ext>
            </a:extLst>
          </p:cNvPr>
          <p:cNvPicPr>
            <a:picLocks noChangeAspect="1"/>
          </p:cNvPicPr>
          <p:nvPr/>
        </p:nvPicPr>
        <p:blipFill>
          <a:blip r:embed="rId3"/>
          <a:stretch>
            <a:fillRect/>
          </a:stretch>
        </p:blipFill>
        <p:spPr>
          <a:xfrm>
            <a:off x="8115296" y="3613566"/>
            <a:ext cx="1041779" cy="100940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1"/>
        <p:cNvGrpSpPr/>
        <p:nvPr/>
      </p:nvGrpSpPr>
      <p:grpSpPr>
        <a:xfrm>
          <a:off x="0" y="0"/>
          <a:ext cx="0" cy="0"/>
          <a:chOff x="0" y="0"/>
          <a:chExt cx="0" cy="0"/>
        </a:xfrm>
      </p:grpSpPr>
      <p:sp>
        <p:nvSpPr>
          <p:cNvPr id="223" name="Google Shape;223;p38"/>
          <p:cNvSpPr txBox="1"/>
          <p:nvPr/>
        </p:nvSpPr>
        <p:spPr>
          <a:xfrm>
            <a:off x="0" y="152625"/>
            <a:ext cx="9144000" cy="344710"/>
          </a:xfrm>
          <a:prstGeom prst="rect">
            <a:avLst/>
          </a:prstGeom>
          <a:noFill/>
          <a:ln>
            <a:noFill/>
          </a:ln>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 sz="1600" b="0" i="0" u="none" strike="noStrike" cap="none" dirty="0">
                <a:solidFill>
                  <a:srgbClr val="000000"/>
                </a:solidFill>
                <a:latin typeface="Calibri"/>
                <a:ea typeface="Play"/>
                <a:cs typeface="Play"/>
                <a:sym typeface="Play"/>
              </a:rPr>
              <a:t>TASK 4 - CONTENT STRUCTURE</a:t>
            </a:r>
            <a:endParaRPr sz="1600" dirty="0"/>
          </a:p>
        </p:txBody>
      </p:sp>
      <p:sp>
        <p:nvSpPr>
          <p:cNvPr id="224" name="Google Shape;224;p38"/>
          <p:cNvSpPr txBox="1"/>
          <p:nvPr/>
        </p:nvSpPr>
        <p:spPr>
          <a:xfrm>
            <a:off x="615124" y="334861"/>
            <a:ext cx="7708800" cy="4031873"/>
          </a:xfrm>
          <a:prstGeom prst="rect">
            <a:avLst/>
          </a:prstGeom>
          <a:noFill/>
          <a:ln>
            <a:noFill/>
          </a:ln>
        </p:spPr>
        <p:txBody>
          <a:bodyPr spcFirstLastPara="1" wrap="square" lIns="0" tIns="0" rIns="0" bIns="0" anchor="t" anchorCtr="0">
            <a:spAutoFit/>
          </a:bodyPr>
          <a:lstStyle/>
          <a:p>
            <a:pPr marL="0" lvl="0" indent="0" algn="l" rtl="0">
              <a:lnSpc>
                <a:spcPct val="115000"/>
              </a:lnSpc>
              <a:spcBef>
                <a:spcPts val="1800"/>
              </a:spcBef>
              <a:spcAft>
                <a:spcPts val="0"/>
              </a:spcAft>
              <a:buNone/>
            </a:pPr>
            <a:r>
              <a:rPr lang="en" sz="1200" b="1" dirty="0">
                <a:solidFill>
                  <a:srgbClr val="000000"/>
                </a:solidFill>
                <a:latin typeface="Calibri"/>
              </a:rPr>
              <a:t>3. Category Page: Fruits &amp; Vegetables</a:t>
            </a:r>
            <a:endParaRPr sz="1200" b="1" dirty="0">
              <a:solidFill>
                <a:schemeClr val="dk1"/>
              </a:solidFill>
            </a:endParaRPr>
          </a:p>
          <a:p>
            <a:pPr marL="0" lvl="0" indent="0" algn="l" rtl="0">
              <a:lnSpc>
                <a:spcPct val="115000"/>
              </a:lnSpc>
              <a:spcBef>
                <a:spcPts val="1200"/>
              </a:spcBef>
              <a:spcAft>
                <a:spcPts val="0"/>
              </a:spcAft>
              <a:buNone/>
            </a:pPr>
            <a:r>
              <a:rPr lang="en" sz="1200" b="1" dirty="0">
                <a:solidFill>
                  <a:srgbClr val="000000"/>
                </a:solidFill>
                <a:latin typeface="Calibri"/>
              </a:rPr>
              <a:t>URL:</a:t>
            </a:r>
            <a:r>
              <a:rPr lang="en" sz="1200" dirty="0">
                <a:solidFill>
                  <a:srgbClr val="000000"/>
                </a:solidFill>
                <a:latin typeface="Calibri"/>
              </a:rPr>
              <a:t> </a:t>
            </a:r>
            <a:r>
              <a:rPr lang="en" sz="1200" dirty="0">
                <a:solidFill>
                  <a:srgbClr val="000000"/>
                </a:solidFill>
                <a:latin typeface="Calibri"/>
                <a:ea typeface="Roboto Mono"/>
                <a:cs typeface="Roboto Mono"/>
                <a:sym typeface="Roboto Mono"/>
              </a:rPr>
              <a:t>/fruits-vegetables/</a:t>
            </a:r>
            <a:endParaRPr sz="1200" dirty="0">
              <a:solidFill>
                <a:srgbClr val="188038"/>
              </a:solidFill>
              <a:latin typeface="Roboto Mono"/>
              <a:ea typeface="Roboto Mono"/>
              <a:cs typeface="Roboto Mono"/>
              <a:sym typeface="Roboto Mono"/>
            </a:endParaRPr>
          </a:p>
          <a:p>
            <a:pPr marL="457200" lvl="0" indent="-298450" algn="l" rtl="0">
              <a:lnSpc>
                <a:spcPct val="115000"/>
              </a:lnSpc>
              <a:spcBef>
                <a:spcPts val="1200"/>
              </a:spcBef>
              <a:spcAft>
                <a:spcPts val="0"/>
              </a:spcAft>
              <a:buClr>
                <a:schemeClr val="dk1"/>
              </a:buClr>
              <a:buSzPts val="1100"/>
              <a:buChar char="●"/>
            </a:pPr>
            <a:r>
              <a:rPr lang="en" sz="1200" b="1" dirty="0">
                <a:solidFill>
                  <a:srgbClr val="000000"/>
                </a:solidFill>
                <a:latin typeface="Calibri"/>
              </a:rPr>
              <a:t>Meta Title:</a:t>
            </a:r>
            <a:r>
              <a:rPr lang="en" sz="1200" dirty="0">
                <a:solidFill>
                  <a:srgbClr val="000000"/>
                </a:solidFill>
                <a:latin typeface="Calibri"/>
              </a:rPr>
              <a:t> Buy Fresh Fruits &amp; Vegetables Online | FlinkIt</a:t>
            </a:r>
            <a:endParaRPr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200" b="1" dirty="0">
                <a:solidFill>
                  <a:srgbClr val="000000"/>
                </a:solidFill>
                <a:latin typeface="Calibri"/>
              </a:rPr>
              <a:t>Meta Description:</a:t>
            </a:r>
            <a:r>
              <a:rPr lang="en" sz="1200" dirty="0">
                <a:solidFill>
                  <a:srgbClr val="000000"/>
                </a:solidFill>
                <a:latin typeface="Calibri"/>
              </a:rPr>
              <a:t> Order fresh fruits and vegetables online. FlinkIt delivers apples, bananas, tomatoes, potatoes, and more in 10 minutes.</a:t>
            </a:r>
            <a:endParaRPr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200" b="1" dirty="0">
                <a:solidFill>
                  <a:srgbClr val="000000"/>
                </a:solidFill>
                <a:latin typeface="Calibri"/>
              </a:rPr>
              <a:t>H1:</a:t>
            </a:r>
            <a:r>
              <a:rPr lang="en" sz="1200" dirty="0">
                <a:solidFill>
                  <a:srgbClr val="000000"/>
                </a:solidFill>
                <a:latin typeface="Calibri"/>
              </a:rPr>
              <a:t> Fresh Fruits &amp; Vegetables Online</a:t>
            </a:r>
            <a:endParaRPr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200" b="1" dirty="0">
                <a:solidFill>
                  <a:srgbClr val="000000"/>
                </a:solidFill>
                <a:latin typeface="Calibri"/>
              </a:rPr>
              <a:t>Intro:</a:t>
            </a:r>
            <a:r>
              <a:rPr lang="en" sz="1200" dirty="0">
                <a:solidFill>
                  <a:srgbClr val="000000"/>
                </a:solidFill>
                <a:latin typeface="Calibri"/>
              </a:rPr>
              <a:t> Why shop fruits &amp; veggies with FlinkIt.</a:t>
            </a:r>
            <a:endParaRPr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200" b="1" dirty="0">
                <a:solidFill>
                  <a:srgbClr val="000000"/>
                </a:solidFill>
                <a:latin typeface="Calibri"/>
              </a:rPr>
              <a:t>H2:</a:t>
            </a:r>
            <a:r>
              <a:rPr lang="en" sz="1200" dirty="0">
                <a:solidFill>
                  <a:srgbClr val="000000"/>
                </a:solidFill>
                <a:latin typeface="Calibri"/>
              </a:rPr>
              <a:t> Popular Fruits → Apples, Bananas, Mangoes</a:t>
            </a:r>
            <a:endParaRPr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200" b="1" dirty="0">
                <a:solidFill>
                  <a:srgbClr val="000000"/>
                </a:solidFill>
                <a:latin typeface="Calibri"/>
              </a:rPr>
              <a:t>H2:</a:t>
            </a:r>
            <a:r>
              <a:rPr lang="en" sz="1200" dirty="0">
                <a:solidFill>
                  <a:srgbClr val="000000"/>
                </a:solidFill>
                <a:latin typeface="Calibri"/>
              </a:rPr>
              <a:t> Popular Vegetables → Tomatoes, Potatoes, Spinach</a:t>
            </a:r>
            <a:endParaRPr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200" b="1" dirty="0">
                <a:solidFill>
                  <a:srgbClr val="000000"/>
                </a:solidFill>
                <a:latin typeface="Calibri"/>
              </a:rPr>
              <a:t>H2:</a:t>
            </a:r>
            <a:r>
              <a:rPr lang="en" sz="1200" dirty="0">
                <a:solidFill>
                  <a:srgbClr val="000000"/>
                </a:solidFill>
                <a:latin typeface="Calibri"/>
              </a:rPr>
              <a:t> Seasonal Produce → Mangoes, Oranges (SEO boost)</a:t>
            </a:r>
            <a:endParaRPr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200" b="1" dirty="0">
                <a:solidFill>
                  <a:srgbClr val="000000"/>
                </a:solidFill>
                <a:latin typeface="Calibri"/>
              </a:rPr>
              <a:t>H2:</a:t>
            </a:r>
            <a:r>
              <a:rPr lang="en" sz="1200" dirty="0">
                <a:solidFill>
                  <a:srgbClr val="000000"/>
                </a:solidFill>
                <a:latin typeface="Calibri"/>
              </a:rPr>
              <a:t> Why Choose FlinkIt → Fast delivery, freshness, best prices.</a:t>
            </a:r>
            <a:endParaRPr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200" b="1" dirty="0">
                <a:solidFill>
                  <a:srgbClr val="000000"/>
                </a:solidFill>
                <a:latin typeface="Calibri"/>
              </a:rPr>
              <a:t>H2:</a:t>
            </a:r>
            <a:r>
              <a:rPr lang="en" sz="1200" dirty="0">
                <a:solidFill>
                  <a:srgbClr val="000000"/>
                </a:solidFill>
                <a:latin typeface="Calibri"/>
              </a:rPr>
              <a:t> Explore More Categories → Snacks, Dairy, Essentials (internal links)</a:t>
            </a:r>
            <a:endParaRPr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200" b="1" dirty="0">
                <a:solidFill>
                  <a:srgbClr val="000000"/>
                </a:solidFill>
                <a:latin typeface="Calibri"/>
              </a:rPr>
              <a:t>H2:</a:t>
            </a:r>
            <a:r>
              <a:rPr lang="en" sz="1200" dirty="0">
                <a:solidFill>
                  <a:srgbClr val="000000"/>
                </a:solidFill>
                <a:latin typeface="Calibri"/>
              </a:rPr>
              <a:t> Customer Reviews + CTA → Shop now.</a:t>
            </a:r>
            <a:endParaRPr sz="1200" b="1" dirty="0">
              <a:solidFill>
                <a:schemeClr val="dk1"/>
              </a:solidFill>
            </a:endParaRPr>
          </a:p>
          <a:p>
            <a:pPr marL="0" lvl="0" indent="0" algn="l" rtl="0">
              <a:lnSpc>
                <a:spcPct val="115000"/>
              </a:lnSpc>
              <a:spcBef>
                <a:spcPts val="1200"/>
              </a:spcBef>
              <a:spcAft>
                <a:spcPts val="0"/>
              </a:spcAft>
              <a:buNone/>
            </a:pPr>
            <a:endParaRPr sz="1200" b="1"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 sz="1200" dirty="0">
                <a:solidFill>
                  <a:srgbClr val="000000"/>
                </a:solidFill>
                <a:latin typeface="Calibri"/>
              </a:rPr>
              <a:t>Each structure has </a:t>
            </a:r>
            <a:r>
              <a:rPr lang="en" sz="1200" b="1" dirty="0">
                <a:solidFill>
                  <a:srgbClr val="000000"/>
                </a:solidFill>
                <a:latin typeface="Calibri"/>
              </a:rPr>
              <a:t>Meta tags, H1/H2s, and internal linking</a:t>
            </a:r>
            <a:r>
              <a:rPr lang="en" sz="1200" dirty="0">
                <a:solidFill>
                  <a:srgbClr val="000000"/>
                </a:solidFill>
                <a:latin typeface="Calibri"/>
              </a:rPr>
              <a:t> for SEO.</a:t>
            </a:r>
            <a:endParaRPr sz="1200" dirty="0">
              <a:solidFill>
                <a:schemeClr val="dk1"/>
              </a:solidFill>
            </a:endParaRPr>
          </a:p>
        </p:txBody>
      </p:sp>
      <p:pic>
        <p:nvPicPr>
          <p:cNvPr id="5" name="Picture 4">
            <a:extLst>
              <a:ext uri="{FF2B5EF4-FFF2-40B4-BE49-F238E27FC236}">
                <a16:creationId xmlns:a16="http://schemas.microsoft.com/office/drawing/2014/main" id="{7A53672E-9BED-471D-9824-21B3895DFA24}"/>
              </a:ext>
            </a:extLst>
          </p:cNvPr>
          <p:cNvPicPr>
            <a:picLocks noChangeAspect="1"/>
          </p:cNvPicPr>
          <p:nvPr/>
        </p:nvPicPr>
        <p:blipFill>
          <a:blip r:embed="rId3"/>
          <a:stretch>
            <a:fillRect/>
          </a:stretch>
        </p:blipFill>
        <p:spPr>
          <a:xfrm>
            <a:off x="8115296" y="3613566"/>
            <a:ext cx="1041779" cy="100940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8"/>
        <p:cNvGrpSpPr/>
        <p:nvPr/>
      </p:nvGrpSpPr>
      <p:grpSpPr>
        <a:xfrm>
          <a:off x="0" y="0"/>
          <a:ext cx="0" cy="0"/>
          <a:chOff x="0" y="0"/>
          <a:chExt cx="0" cy="0"/>
        </a:xfrm>
      </p:grpSpPr>
      <p:sp>
        <p:nvSpPr>
          <p:cNvPr id="230" name="Google Shape;230;p39"/>
          <p:cNvSpPr txBox="1"/>
          <p:nvPr/>
        </p:nvSpPr>
        <p:spPr>
          <a:xfrm>
            <a:off x="0" y="152624"/>
            <a:ext cx="9144000" cy="344710"/>
          </a:xfrm>
          <a:prstGeom prst="rect">
            <a:avLst/>
          </a:prstGeom>
          <a:noFill/>
          <a:ln>
            <a:noFill/>
          </a:ln>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 sz="1600" b="0" i="0" u="none" strike="noStrike" cap="none" dirty="0">
                <a:solidFill>
                  <a:srgbClr val="000000"/>
                </a:solidFill>
                <a:latin typeface="Calibri"/>
                <a:ea typeface="Play"/>
                <a:cs typeface="Play"/>
                <a:sym typeface="Play"/>
              </a:rPr>
              <a:t>TASK 5 - COMPETITIVE ANALYSIS</a:t>
            </a:r>
            <a:endParaRPr sz="1600" dirty="0"/>
          </a:p>
        </p:txBody>
      </p:sp>
      <p:sp>
        <p:nvSpPr>
          <p:cNvPr id="231" name="Google Shape;231;p39"/>
          <p:cNvSpPr txBox="1"/>
          <p:nvPr/>
        </p:nvSpPr>
        <p:spPr>
          <a:xfrm>
            <a:off x="332963" y="210204"/>
            <a:ext cx="5342623" cy="4379660"/>
          </a:xfrm>
          <a:prstGeom prst="rect">
            <a:avLst/>
          </a:prstGeom>
          <a:noFill/>
          <a:ln>
            <a:noFill/>
          </a:ln>
        </p:spPr>
        <p:txBody>
          <a:bodyPr spcFirstLastPara="1" wrap="square" lIns="0" tIns="0" rIns="0" bIns="0" anchor="t" anchorCtr="0">
            <a:spAutoFit/>
          </a:bodyPr>
          <a:lstStyle/>
          <a:p>
            <a:pPr marL="0" lvl="0" indent="0" algn="l" rtl="0">
              <a:lnSpc>
                <a:spcPct val="115000"/>
              </a:lnSpc>
              <a:spcBef>
                <a:spcPts val="1800"/>
              </a:spcBef>
              <a:spcAft>
                <a:spcPts val="0"/>
              </a:spcAft>
              <a:buClr>
                <a:schemeClr val="dk1"/>
              </a:buClr>
              <a:buSzPts val="1100"/>
              <a:buFont typeface="Arial"/>
              <a:buNone/>
            </a:pPr>
            <a:r>
              <a:rPr lang="en" sz="1200" b="1" dirty="0">
                <a:solidFill>
                  <a:srgbClr val="000000"/>
                </a:solidFill>
                <a:latin typeface="Calibri"/>
              </a:rPr>
              <a:t>Main Competitors</a:t>
            </a:r>
            <a:endParaRPr sz="1200" b="1"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 sz="1200" b="1" dirty="0">
                <a:solidFill>
                  <a:srgbClr val="000000"/>
                </a:solidFill>
                <a:latin typeface="Calibri"/>
              </a:rPr>
              <a:t>Blinkit</a:t>
            </a:r>
            <a:r>
              <a:rPr lang="en" sz="1200" dirty="0">
                <a:solidFill>
                  <a:srgbClr val="000000"/>
                </a:solidFill>
                <a:latin typeface="Calibri"/>
              </a:rPr>
              <a:t> – strong brand, “delivered in minutes” everywhere, broad taxonomy; weak on detailed copy/FAQs.</a:t>
            </a:r>
            <a:endParaRPr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200" b="1" dirty="0">
                <a:solidFill>
                  <a:srgbClr val="000000"/>
                </a:solidFill>
                <a:latin typeface="Calibri"/>
              </a:rPr>
              <a:t>Zepto</a:t>
            </a:r>
            <a:r>
              <a:rPr lang="en" sz="1200" dirty="0">
                <a:solidFill>
                  <a:srgbClr val="000000"/>
                </a:solidFill>
                <a:latin typeface="Calibri"/>
              </a:rPr>
              <a:t> – clean Information Architecture, “10 mins” USP; weak on evergreen content.</a:t>
            </a:r>
            <a:endParaRPr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200" b="1" dirty="0">
                <a:solidFill>
                  <a:srgbClr val="000000"/>
                </a:solidFill>
                <a:latin typeface="Calibri"/>
              </a:rPr>
              <a:t>Swiggy Instamart</a:t>
            </a:r>
            <a:r>
              <a:rPr lang="en" sz="1200" dirty="0">
                <a:solidFill>
                  <a:srgbClr val="000000"/>
                </a:solidFill>
                <a:latin typeface="Calibri"/>
              </a:rPr>
              <a:t> – high Domain Authority, city pages, offers; weak on category depth.</a:t>
            </a:r>
            <a:endParaRPr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200" b="1" dirty="0">
                <a:solidFill>
                  <a:srgbClr val="000000"/>
                </a:solidFill>
                <a:latin typeface="Calibri"/>
              </a:rPr>
              <a:t>BigBasket</a:t>
            </a:r>
            <a:r>
              <a:rPr lang="en" sz="1200" dirty="0">
                <a:solidFill>
                  <a:srgbClr val="000000"/>
                </a:solidFill>
                <a:latin typeface="Calibri"/>
              </a:rPr>
              <a:t> – wide taxonomy &amp; filters; weak on speed/local angle.</a:t>
            </a:r>
            <a:endParaRPr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200" b="1" dirty="0">
                <a:solidFill>
                  <a:srgbClr val="000000"/>
                </a:solidFill>
                <a:latin typeface="Calibri"/>
              </a:rPr>
              <a:t>JioMart</a:t>
            </a:r>
            <a:r>
              <a:rPr lang="en" sz="1200" dirty="0">
                <a:solidFill>
                  <a:srgbClr val="000000"/>
                </a:solidFill>
                <a:latin typeface="Calibri"/>
              </a:rPr>
              <a:t> – ranks for branded Product Detail Pages(Amul 1L, etc.); cluttered pages.</a:t>
            </a:r>
            <a:endParaRPr sz="1200" dirty="0">
              <a:solidFill>
                <a:schemeClr val="dk1"/>
              </a:solidFill>
            </a:endParaRPr>
          </a:p>
          <a:p>
            <a:pPr marL="0" lvl="0" indent="0" algn="l" rtl="0">
              <a:lnSpc>
                <a:spcPct val="115000"/>
              </a:lnSpc>
              <a:spcBef>
                <a:spcPts val="1800"/>
              </a:spcBef>
              <a:spcAft>
                <a:spcPts val="0"/>
              </a:spcAft>
              <a:buNone/>
            </a:pPr>
            <a:r>
              <a:rPr lang="en" sz="1200" b="1" dirty="0">
                <a:solidFill>
                  <a:srgbClr val="000000"/>
                </a:solidFill>
                <a:latin typeface="Calibri"/>
              </a:rPr>
              <a:t>Keyword Gaps (Opportunities)</a:t>
            </a:r>
            <a:endParaRPr sz="1200" b="1"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 sz="1200" b="1" dirty="0">
                <a:solidFill>
                  <a:srgbClr val="000000"/>
                </a:solidFill>
                <a:latin typeface="Calibri"/>
              </a:rPr>
              <a:t>Awareness:</a:t>
            </a:r>
            <a:r>
              <a:rPr lang="en" sz="1200" dirty="0">
                <a:solidFill>
                  <a:srgbClr val="000000"/>
                </a:solidFill>
                <a:latin typeface="Calibri"/>
              </a:rPr>
              <a:t> “10-minute recipes,” “quick Indian snacks” → rivals don’t do recipe content.</a:t>
            </a:r>
            <a:endParaRPr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200" b="1" dirty="0">
                <a:solidFill>
                  <a:srgbClr val="000000"/>
                </a:solidFill>
                <a:latin typeface="Calibri"/>
              </a:rPr>
              <a:t>Consideration:</a:t>
            </a:r>
            <a:r>
              <a:rPr lang="en" sz="1200" dirty="0">
                <a:solidFill>
                  <a:srgbClr val="000000"/>
                </a:solidFill>
                <a:latin typeface="Calibri"/>
              </a:rPr>
              <a:t> “fruits delivery [city],” “seasonal vegetables” → add local + seasonal guides.</a:t>
            </a:r>
            <a:endParaRPr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200" b="1" dirty="0">
                <a:solidFill>
                  <a:srgbClr val="000000"/>
                </a:solidFill>
                <a:latin typeface="Calibri"/>
              </a:rPr>
              <a:t>Transaction:</a:t>
            </a:r>
            <a:r>
              <a:rPr lang="en" sz="1200" dirty="0">
                <a:solidFill>
                  <a:srgbClr val="000000"/>
                </a:solidFill>
                <a:latin typeface="Calibri"/>
              </a:rPr>
              <a:t> “Amul milk 1L near me,” “Amul milk nutrition” → better PDPs with FAQs, nutrition, bundles.</a:t>
            </a:r>
            <a:endParaRPr sz="1200" dirty="0">
              <a:solidFill>
                <a:schemeClr val="dk1"/>
              </a:solidFill>
            </a:endParaRPr>
          </a:p>
        </p:txBody>
      </p:sp>
      <p:sp>
        <p:nvSpPr>
          <p:cNvPr id="6" name="TextBox 5">
            <a:extLst>
              <a:ext uri="{FF2B5EF4-FFF2-40B4-BE49-F238E27FC236}">
                <a16:creationId xmlns:a16="http://schemas.microsoft.com/office/drawing/2014/main" id="{75703DFD-4F3C-4440-AFB2-ACA2686AE27E}"/>
              </a:ext>
            </a:extLst>
          </p:cNvPr>
          <p:cNvSpPr txBox="1"/>
          <p:nvPr/>
        </p:nvSpPr>
        <p:spPr>
          <a:xfrm>
            <a:off x="5792842" y="427109"/>
            <a:ext cx="3233902" cy="2568588"/>
          </a:xfrm>
          <a:prstGeom prst="rect">
            <a:avLst/>
          </a:prstGeom>
          <a:noFill/>
        </p:spPr>
        <p:txBody>
          <a:bodyPr wrap="square">
            <a:spAutoFit/>
          </a:bodyPr>
          <a:lstStyle/>
          <a:p>
            <a:pPr marL="0" lvl="0" indent="0" algn="l" rtl="0">
              <a:lnSpc>
                <a:spcPct val="115000"/>
              </a:lnSpc>
              <a:spcBef>
                <a:spcPts val="1800"/>
              </a:spcBef>
              <a:spcAft>
                <a:spcPts val="0"/>
              </a:spcAft>
              <a:buNone/>
            </a:pPr>
            <a:r>
              <a:rPr lang="en-IN" sz="1200" b="1" dirty="0">
                <a:solidFill>
                  <a:srgbClr val="000000"/>
                </a:solidFill>
                <a:latin typeface="Calibri"/>
              </a:rPr>
              <a:t>What to Do</a:t>
            </a:r>
            <a:endParaRPr lang="en-IN" sz="1200" b="1" dirty="0">
              <a:solidFill>
                <a:schemeClr val="dk1"/>
              </a:solidFill>
            </a:endParaRPr>
          </a:p>
          <a:p>
            <a:pPr marL="457200" lvl="0" indent="-298450" algn="l" rtl="0">
              <a:lnSpc>
                <a:spcPct val="115000"/>
              </a:lnSpc>
              <a:spcBef>
                <a:spcPts val="1200"/>
              </a:spcBef>
              <a:spcAft>
                <a:spcPts val="0"/>
              </a:spcAft>
              <a:buClr>
                <a:schemeClr val="dk1"/>
              </a:buClr>
              <a:buSzPts val="1100"/>
              <a:buAutoNum type="arabicPeriod"/>
            </a:pPr>
            <a:r>
              <a:rPr lang="en-IN" sz="1200" b="1" dirty="0">
                <a:solidFill>
                  <a:srgbClr val="000000"/>
                </a:solidFill>
                <a:latin typeface="Calibri"/>
              </a:rPr>
              <a:t>Local hubs</a:t>
            </a:r>
            <a:r>
              <a:rPr lang="en-IN" sz="1200" dirty="0">
                <a:solidFill>
                  <a:srgbClr val="000000"/>
                </a:solidFill>
                <a:latin typeface="Calibri"/>
              </a:rPr>
              <a:t>: city/PIN pages with delivery promise.</a:t>
            </a:r>
            <a:endParaRPr lang="en-IN" sz="1200" dirty="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IN" sz="1200" b="1" dirty="0">
                <a:solidFill>
                  <a:srgbClr val="000000"/>
                </a:solidFill>
                <a:latin typeface="Calibri"/>
              </a:rPr>
              <a:t>Category mini-guides</a:t>
            </a:r>
            <a:r>
              <a:rPr lang="en-IN" sz="1200" dirty="0">
                <a:solidFill>
                  <a:srgbClr val="000000"/>
                </a:solidFill>
                <a:latin typeface="Calibri"/>
              </a:rPr>
              <a:t>: add 300 words + FAQs for rich snippets.</a:t>
            </a:r>
            <a:endParaRPr lang="en-IN" sz="1200" dirty="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IN" sz="1200" b="1" dirty="0">
                <a:solidFill>
                  <a:srgbClr val="000000"/>
                </a:solidFill>
                <a:latin typeface="Calibri"/>
              </a:rPr>
              <a:t>Recipe hub</a:t>
            </a:r>
            <a:r>
              <a:rPr lang="en-IN" sz="1200" dirty="0">
                <a:solidFill>
                  <a:srgbClr val="000000"/>
                </a:solidFill>
                <a:latin typeface="Calibri"/>
              </a:rPr>
              <a:t>: “10-minute” recipes linked to products (</a:t>
            </a:r>
            <a:r>
              <a:rPr lang="en-IN" sz="1200" dirty="0" err="1">
                <a:solidFill>
                  <a:srgbClr val="000000"/>
                </a:solidFill>
                <a:latin typeface="Calibri"/>
              </a:rPr>
              <a:t>HowTo</a:t>
            </a:r>
            <a:r>
              <a:rPr lang="en-IN" sz="1200" dirty="0">
                <a:solidFill>
                  <a:srgbClr val="000000"/>
                </a:solidFill>
                <a:latin typeface="Calibri"/>
              </a:rPr>
              <a:t> schema).</a:t>
            </a:r>
            <a:endParaRPr lang="en-IN" sz="1200" dirty="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IN" sz="1200" b="1" dirty="0">
                <a:solidFill>
                  <a:srgbClr val="000000"/>
                </a:solidFill>
                <a:latin typeface="Calibri"/>
              </a:rPr>
              <a:t>PDP depth</a:t>
            </a:r>
            <a:r>
              <a:rPr lang="en-IN" sz="1200" dirty="0">
                <a:solidFill>
                  <a:srgbClr val="000000"/>
                </a:solidFill>
                <a:latin typeface="Calibri"/>
              </a:rPr>
              <a:t>: nutrition, delivery SLA, reviews, related bundles.</a:t>
            </a:r>
            <a:endParaRPr lang="en-IN" sz="1200" dirty="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IN" sz="1200" b="1" dirty="0">
                <a:solidFill>
                  <a:srgbClr val="000000"/>
                </a:solidFill>
                <a:latin typeface="Calibri"/>
              </a:rPr>
              <a:t>Meta titles</a:t>
            </a:r>
            <a:r>
              <a:rPr lang="en-IN" sz="1200" dirty="0">
                <a:solidFill>
                  <a:srgbClr val="000000"/>
                </a:solidFill>
                <a:latin typeface="Calibri"/>
              </a:rPr>
              <a:t>: highlight “delivered in 10 minutes.”</a:t>
            </a:r>
            <a:endParaRPr lang="en-IN" sz="1200" dirty="0"/>
          </a:p>
        </p:txBody>
      </p:sp>
      <p:pic>
        <p:nvPicPr>
          <p:cNvPr id="7" name="Picture 6">
            <a:extLst>
              <a:ext uri="{FF2B5EF4-FFF2-40B4-BE49-F238E27FC236}">
                <a16:creationId xmlns:a16="http://schemas.microsoft.com/office/drawing/2014/main" id="{376BC01B-E907-455F-87B7-C8E4753D0970}"/>
              </a:ext>
            </a:extLst>
          </p:cNvPr>
          <p:cNvPicPr>
            <a:picLocks noChangeAspect="1"/>
          </p:cNvPicPr>
          <p:nvPr/>
        </p:nvPicPr>
        <p:blipFill>
          <a:blip r:embed="rId3"/>
          <a:stretch>
            <a:fillRect/>
          </a:stretch>
        </p:blipFill>
        <p:spPr>
          <a:xfrm>
            <a:off x="8115296" y="3613566"/>
            <a:ext cx="1041779" cy="100940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5"/>
        <p:cNvGrpSpPr/>
        <p:nvPr/>
      </p:nvGrpSpPr>
      <p:grpSpPr>
        <a:xfrm>
          <a:off x="0" y="0"/>
          <a:ext cx="0" cy="0"/>
          <a:chOff x="0" y="0"/>
          <a:chExt cx="0" cy="0"/>
        </a:xfrm>
      </p:grpSpPr>
      <p:sp>
        <p:nvSpPr>
          <p:cNvPr id="237" name="Google Shape;237;p40"/>
          <p:cNvSpPr txBox="1"/>
          <p:nvPr/>
        </p:nvSpPr>
        <p:spPr>
          <a:xfrm>
            <a:off x="0" y="126450"/>
            <a:ext cx="9144000" cy="384900"/>
          </a:xfrm>
          <a:prstGeom prst="rect">
            <a:avLst/>
          </a:prstGeom>
          <a:noFill/>
          <a:ln>
            <a:noFill/>
          </a:ln>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 sz="2000" b="0" i="0" u="none" strike="noStrike" cap="none">
                <a:solidFill>
                  <a:srgbClr val="000000"/>
                </a:solidFill>
                <a:latin typeface="Calibri"/>
                <a:ea typeface="Play"/>
                <a:cs typeface="Play"/>
                <a:sym typeface="Play"/>
              </a:rPr>
              <a:t>TASK 6 - KEYWORD RESEARCH</a:t>
            </a:r>
            <a:endParaRPr sz="700"/>
          </a:p>
        </p:txBody>
      </p:sp>
      <p:graphicFrame>
        <p:nvGraphicFramePr>
          <p:cNvPr id="238" name="Google Shape;238;p40"/>
          <p:cNvGraphicFramePr/>
          <p:nvPr>
            <p:extLst>
              <p:ext uri="{D42A27DB-BD31-4B8C-83A1-F6EECF244321}">
                <p14:modId xmlns:p14="http://schemas.microsoft.com/office/powerpoint/2010/main" val="3526120928"/>
              </p:ext>
            </p:extLst>
          </p:nvPr>
        </p:nvGraphicFramePr>
        <p:xfrm>
          <a:off x="541887" y="1221609"/>
          <a:ext cx="7945750" cy="2026830"/>
        </p:xfrm>
        <a:graphic>
          <a:graphicData uri="http://schemas.openxmlformats.org/drawingml/2006/table">
            <a:tbl>
              <a:tblPr>
                <a:noFill/>
                <a:tableStyleId>{CEBF84DD-F2FB-4442-9978-680275CBE225}</a:tableStyleId>
              </a:tblPr>
              <a:tblGrid>
                <a:gridCol w="1200325">
                  <a:extLst>
                    <a:ext uri="{9D8B030D-6E8A-4147-A177-3AD203B41FA5}">
                      <a16:colId xmlns:a16="http://schemas.microsoft.com/office/drawing/2014/main" val="20000"/>
                    </a:ext>
                  </a:extLst>
                </a:gridCol>
                <a:gridCol w="6745425">
                  <a:extLst>
                    <a:ext uri="{9D8B030D-6E8A-4147-A177-3AD203B41FA5}">
                      <a16:colId xmlns:a16="http://schemas.microsoft.com/office/drawing/2014/main" val="20001"/>
                    </a:ext>
                  </a:extLst>
                </a:gridCol>
              </a:tblGrid>
              <a:tr h="381000">
                <a:tc>
                  <a:txBody>
                    <a:bodyPr/>
                    <a:lstStyle/>
                    <a:p>
                      <a:pPr marL="0" lvl="0" indent="0" algn="ctr" rtl="0">
                        <a:lnSpc>
                          <a:spcPct val="115000"/>
                        </a:lnSpc>
                        <a:spcBef>
                          <a:spcPts val="0"/>
                        </a:spcBef>
                        <a:spcAft>
                          <a:spcPts val="0"/>
                        </a:spcAft>
                        <a:buNone/>
                      </a:pPr>
                      <a:r>
                        <a:rPr lang="en" sz="1200" b="1" dirty="0"/>
                        <a:t>Page Type</a:t>
                      </a:r>
                      <a:endParaRPr sz="1200" b="1" dirty="0"/>
                    </a:p>
                  </a:txBody>
                  <a:tcPr marL="91425" marR="91425" marT="91425" marB="91425">
                    <a:solidFill>
                      <a:srgbClr val="FF6600"/>
                    </a:solidFill>
                  </a:tcPr>
                </a:tc>
                <a:tc>
                  <a:txBody>
                    <a:bodyPr/>
                    <a:lstStyle/>
                    <a:p>
                      <a:pPr marL="0" lvl="0" indent="0" algn="ctr" rtl="0">
                        <a:spcBef>
                          <a:spcPts val="0"/>
                        </a:spcBef>
                        <a:spcAft>
                          <a:spcPts val="0"/>
                        </a:spcAft>
                        <a:buNone/>
                      </a:pPr>
                      <a:r>
                        <a:rPr lang="en" sz="1200" b="1" dirty="0"/>
                        <a:t>Examples of Target Keywords</a:t>
                      </a:r>
                      <a:endParaRPr sz="1200" b="1" dirty="0"/>
                    </a:p>
                  </a:txBody>
                  <a:tcPr marL="91425" marR="91425" marT="91425" marB="91425">
                    <a:solidFill>
                      <a:srgbClr val="FF6600"/>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200" dirty="0"/>
                        <a:t>Blog</a:t>
                      </a:r>
                      <a:endParaRPr sz="1200" dirty="0"/>
                    </a:p>
                  </a:txBody>
                  <a:tcPr marL="91425" marR="91425" marT="91425" marB="91425"/>
                </a:tc>
                <a:tc>
                  <a:txBody>
                    <a:bodyPr/>
                    <a:lstStyle/>
                    <a:p>
                      <a:pPr marL="0" lvl="0" indent="0" algn="l" rtl="0">
                        <a:spcBef>
                          <a:spcPts val="0"/>
                        </a:spcBef>
                        <a:spcAft>
                          <a:spcPts val="0"/>
                        </a:spcAft>
                        <a:buNone/>
                      </a:pPr>
                      <a:r>
                        <a:rPr lang="en" sz="1200" dirty="0"/>
                        <a:t>10 minute recipes, Quick recipes for breakfast, Easy recipes in 10 minutes, Healthy breakfast in 10 minutes</a:t>
                      </a:r>
                      <a:endParaRPr sz="1200" dirty="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200"/>
                        <a:t>Product</a:t>
                      </a:r>
                      <a:endParaRPr sz="1200"/>
                    </a:p>
                  </a:txBody>
                  <a:tcPr marL="91425" marR="91425" marT="91425" marB="91425"/>
                </a:tc>
                <a:tc>
                  <a:txBody>
                    <a:bodyPr/>
                    <a:lstStyle/>
                    <a:p>
                      <a:pPr marL="0" lvl="0" indent="0" algn="l" rtl="0">
                        <a:spcBef>
                          <a:spcPts val="0"/>
                        </a:spcBef>
                        <a:spcAft>
                          <a:spcPts val="0"/>
                        </a:spcAft>
                        <a:buNone/>
                      </a:pPr>
                      <a:r>
                        <a:rPr lang="en" sz="1200" dirty="0"/>
                        <a:t>Amul milk 1L, buy Amul milk 1L online, Amul milk nutrition, Amul milk price 1 litre, </a:t>
                      </a:r>
                      <a:r>
                        <a:rPr lang="en" sz="1200" dirty="0">
                          <a:solidFill>
                            <a:schemeClr val="dk1"/>
                          </a:solidFill>
                        </a:rPr>
                        <a:t>Amul delivery near me</a:t>
                      </a:r>
                      <a:endParaRPr sz="1200" dirty="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200"/>
                        <a:t>Category</a:t>
                      </a:r>
                      <a:endParaRPr sz="1200"/>
                    </a:p>
                  </a:txBody>
                  <a:tcPr marL="91425" marR="91425" marT="91425" marB="91425"/>
                </a:tc>
                <a:tc>
                  <a:txBody>
                    <a:bodyPr/>
                    <a:lstStyle/>
                    <a:p>
                      <a:pPr marL="0" lvl="0" indent="0" algn="l" rtl="0">
                        <a:spcBef>
                          <a:spcPts val="0"/>
                        </a:spcBef>
                        <a:spcAft>
                          <a:spcPts val="0"/>
                        </a:spcAft>
                        <a:buNone/>
                      </a:pPr>
                      <a:r>
                        <a:rPr lang="en" sz="1200" dirty="0"/>
                        <a:t>Buy fruits and vegetables online, Fresh fruits and vegetables online, Seasonal fruits home delivery, Vegetables delivery near me, Local fruits and veggies delivered fast</a:t>
                      </a:r>
                      <a:endParaRPr sz="1200" dirty="0"/>
                    </a:p>
                  </a:txBody>
                  <a:tcPr marL="91425" marR="91425" marT="91425" marB="91425"/>
                </a:tc>
                <a:extLst>
                  <a:ext uri="{0D108BD9-81ED-4DB2-BD59-A6C34878D82A}">
                    <a16:rowId xmlns:a16="http://schemas.microsoft.com/office/drawing/2014/main" val="10003"/>
                  </a:ext>
                </a:extLst>
              </a:tr>
            </a:tbl>
          </a:graphicData>
        </a:graphic>
      </p:graphicFrame>
      <p:pic>
        <p:nvPicPr>
          <p:cNvPr id="5" name="Picture 4">
            <a:extLst>
              <a:ext uri="{FF2B5EF4-FFF2-40B4-BE49-F238E27FC236}">
                <a16:creationId xmlns:a16="http://schemas.microsoft.com/office/drawing/2014/main" id="{E9B8A2B1-5104-46E6-B88C-9E66F3F94831}"/>
              </a:ext>
            </a:extLst>
          </p:cNvPr>
          <p:cNvPicPr>
            <a:picLocks noChangeAspect="1"/>
          </p:cNvPicPr>
          <p:nvPr/>
        </p:nvPicPr>
        <p:blipFill>
          <a:blip r:embed="rId3"/>
          <a:stretch>
            <a:fillRect/>
          </a:stretch>
        </p:blipFill>
        <p:spPr>
          <a:xfrm>
            <a:off x="8115296" y="3613566"/>
            <a:ext cx="1041779" cy="100940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2"/>
        <p:cNvGrpSpPr/>
        <p:nvPr/>
      </p:nvGrpSpPr>
      <p:grpSpPr>
        <a:xfrm>
          <a:off x="0" y="0"/>
          <a:ext cx="0" cy="0"/>
          <a:chOff x="0" y="0"/>
          <a:chExt cx="0" cy="0"/>
        </a:xfrm>
      </p:grpSpPr>
      <p:sp>
        <p:nvSpPr>
          <p:cNvPr id="244" name="Google Shape;244;p41"/>
          <p:cNvSpPr txBox="1"/>
          <p:nvPr/>
        </p:nvSpPr>
        <p:spPr>
          <a:xfrm>
            <a:off x="0" y="152625"/>
            <a:ext cx="9144000" cy="344710"/>
          </a:xfrm>
          <a:prstGeom prst="rect">
            <a:avLst/>
          </a:prstGeom>
          <a:noFill/>
          <a:ln>
            <a:noFill/>
          </a:ln>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 sz="1600" b="0" i="0" u="none" strike="noStrike" cap="none" dirty="0">
                <a:solidFill>
                  <a:srgbClr val="000000"/>
                </a:solidFill>
                <a:latin typeface="Calibri"/>
                <a:ea typeface="Play"/>
                <a:cs typeface="Play"/>
                <a:sym typeface="Play"/>
              </a:rPr>
              <a:t>TASK 7 - ON-PAGE ELEMENTS</a:t>
            </a:r>
            <a:endParaRPr sz="1600" dirty="0"/>
          </a:p>
        </p:txBody>
      </p:sp>
      <p:sp>
        <p:nvSpPr>
          <p:cNvPr id="245" name="Google Shape;245;p41"/>
          <p:cNvSpPr txBox="1"/>
          <p:nvPr/>
        </p:nvSpPr>
        <p:spPr>
          <a:xfrm>
            <a:off x="623024" y="1123467"/>
            <a:ext cx="2897416" cy="3127010"/>
          </a:xfrm>
          <a:prstGeom prst="rect">
            <a:avLst/>
          </a:prstGeom>
          <a:noFill/>
          <a:ln>
            <a:noFill/>
          </a:ln>
        </p:spPr>
        <p:txBody>
          <a:bodyPr spcFirstLastPara="1" wrap="square" lIns="0" tIns="0" rIns="0" bIns="0" anchor="t" anchorCtr="0">
            <a:spAutoFit/>
          </a:bodyPr>
          <a:lstStyle/>
          <a:p>
            <a:pPr marL="457200" lvl="0" indent="-298450" algn="l" rtl="0">
              <a:lnSpc>
                <a:spcPct val="115000"/>
              </a:lnSpc>
              <a:spcBef>
                <a:spcPts val="1200"/>
              </a:spcBef>
              <a:spcAft>
                <a:spcPts val="0"/>
              </a:spcAft>
              <a:buClr>
                <a:schemeClr val="dk1"/>
              </a:buClr>
              <a:buSzPts val="1100"/>
              <a:buChar char="❖"/>
            </a:pPr>
            <a:r>
              <a:rPr lang="en" sz="1200" b="1" dirty="0">
                <a:solidFill>
                  <a:srgbClr val="000000"/>
                </a:solidFill>
                <a:latin typeface="Calibri"/>
              </a:rPr>
              <a:t>Meta Title (Title Tag)</a:t>
            </a:r>
            <a:endParaRPr sz="1200" b="1"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sz="1200" dirty="0">
                <a:solidFill>
                  <a:srgbClr val="000000"/>
                </a:solidFill>
                <a:latin typeface="Calibri"/>
              </a:rPr>
              <a:t>Include primary keyword + brand + USP (10-min delivery).</a:t>
            </a:r>
            <a:endParaRPr sz="1200"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sz="1200" dirty="0">
                <a:solidFill>
                  <a:srgbClr val="000000"/>
                </a:solidFill>
                <a:latin typeface="Calibri"/>
              </a:rPr>
              <a:t>Keep under 60 characters.</a:t>
            </a:r>
            <a:endParaRPr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200" b="1" dirty="0">
                <a:solidFill>
                  <a:srgbClr val="000000"/>
                </a:solidFill>
                <a:latin typeface="Calibri"/>
              </a:rPr>
              <a:t>Meta Description</a:t>
            </a:r>
            <a:endParaRPr sz="1200" b="1"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sz="1200" dirty="0">
                <a:solidFill>
                  <a:srgbClr val="000000"/>
                </a:solidFill>
                <a:latin typeface="Calibri"/>
              </a:rPr>
              <a:t>Add primary + secondary keywords naturally.</a:t>
            </a:r>
            <a:endParaRPr sz="1200"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sz="1200" dirty="0">
                <a:solidFill>
                  <a:srgbClr val="000000"/>
                </a:solidFill>
                <a:latin typeface="Calibri"/>
              </a:rPr>
              <a:t>Focus on click-through (benefits, speed, freshness, etc.).</a:t>
            </a:r>
            <a:endParaRPr sz="1200"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sz="1200" dirty="0">
                <a:solidFill>
                  <a:srgbClr val="000000"/>
                </a:solidFill>
                <a:latin typeface="Calibri"/>
              </a:rPr>
              <a:t>150–160 characters.</a:t>
            </a:r>
            <a:endParaRPr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200" b="1" dirty="0">
                <a:solidFill>
                  <a:srgbClr val="000000"/>
                </a:solidFill>
                <a:latin typeface="Calibri"/>
              </a:rPr>
              <a:t>H1 Tag (Main Heading)</a:t>
            </a:r>
            <a:endParaRPr sz="1200" b="1"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sz="1200" dirty="0">
                <a:solidFill>
                  <a:srgbClr val="000000"/>
                </a:solidFill>
                <a:latin typeface="Calibri"/>
              </a:rPr>
              <a:t>Clear, keyword-rich, descriptive.</a:t>
            </a:r>
            <a:endParaRPr sz="1200" dirty="0">
              <a:solidFill>
                <a:schemeClr val="dk1"/>
              </a:solidFill>
            </a:endParaRPr>
          </a:p>
        </p:txBody>
      </p:sp>
      <p:sp>
        <p:nvSpPr>
          <p:cNvPr id="6" name="TextBox 5">
            <a:extLst>
              <a:ext uri="{FF2B5EF4-FFF2-40B4-BE49-F238E27FC236}">
                <a16:creationId xmlns:a16="http://schemas.microsoft.com/office/drawing/2014/main" id="{C7A33AD2-D927-4E89-834F-41613F9C1B3C}"/>
              </a:ext>
            </a:extLst>
          </p:cNvPr>
          <p:cNvSpPr txBox="1"/>
          <p:nvPr/>
        </p:nvSpPr>
        <p:spPr>
          <a:xfrm>
            <a:off x="4693463" y="1210116"/>
            <a:ext cx="4125176" cy="2840073"/>
          </a:xfrm>
          <a:prstGeom prst="rect">
            <a:avLst/>
          </a:prstGeom>
          <a:noFill/>
        </p:spPr>
        <p:txBody>
          <a:bodyPr wrap="square">
            <a:spAutoFit/>
          </a:bodyPr>
          <a:lstStyle/>
          <a:p>
            <a:pPr marL="457200" lvl="0" indent="-298450" algn="l" rtl="0">
              <a:lnSpc>
                <a:spcPct val="115000"/>
              </a:lnSpc>
              <a:spcBef>
                <a:spcPts val="0"/>
              </a:spcBef>
              <a:spcAft>
                <a:spcPts val="0"/>
              </a:spcAft>
              <a:buClr>
                <a:schemeClr val="dk1"/>
              </a:buClr>
              <a:buSzPts val="1100"/>
              <a:buChar char="❖"/>
            </a:pPr>
            <a:r>
              <a:rPr lang="en-US" sz="1200" b="1" dirty="0">
                <a:solidFill>
                  <a:srgbClr val="000000"/>
                </a:solidFill>
                <a:latin typeface="Calibri"/>
              </a:rPr>
              <a:t>H2/H3 Subheadings</a:t>
            </a:r>
            <a:endParaRPr lang="en-US" sz="1200" b="1"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US" sz="1200" dirty="0">
                <a:solidFill>
                  <a:srgbClr val="000000"/>
                </a:solidFill>
                <a:latin typeface="Calibri"/>
              </a:rPr>
              <a:t>For structuring content.</a:t>
            </a:r>
            <a:endParaRPr lang="en-US" sz="1200"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US" sz="1200" dirty="0">
                <a:solidFill>
                  <a:srgbClr val="000000"/>
                </a:solidFill>
                <a:latin typeface="Calibri"/>
              </a:rPr>
              <a:t>Use long-tail and semantic variations of keywords.</a:t>
            </a:r>
            <a:endParaRPr lang="en-US"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IN" sz="1200" b="1" dirty="0">
                <a:solidFill>
                  <a:srgbClr val="000000"/>
                </a:solidFill>
                <a:latin typeface="Calibri"/>
              </a:rPr>
              <a:t>URL Structure</a:t>
            </a:r>
          </a:p>
          <a:p>
            <a:pPr marL="914400" lvl="1" indent="-298450" algn="l" rtl="0">
              <a:lnSpc>
                <a:spcPct val="115000"/>
              </a:lnSpc>
              <a:spcBef>
                <a:spcPts val="0"/>
              </a:spcBef>
              <a:spcAft>
                <a:spcPts val="0"/>
              </a:spcAft>
              <a:buClr>
                <a:schemeClr val="dk1"/>
              </a:buClr>
              <a:buSzPts val="1100"/>
              <a:buChar char="➢"/>
            </a:pPr>
            <a:r>
              <a:rPr lang="en-IN" sz="1200" dirty="0">
                <a:solidFill>
                  <a:srgbClr val="000000"/>
                </a:solidFill>
                <a:latin typeface="Calibri"/>
              </a:rPr>
              <a:t>Short, clean, keyword-friendly.</a:t>
            </a:r>
          </a:p>
          <a:p>
            <a:pPr marL="914400" lvl="1" indent="-298450" algn="l" rtl="0">
              <a:lnSpc>
                <a:spcPct val="115000"/>
              </a:lnSpc>
              <a:spcBef>
                <a:spcPts val="0"/>
              </a:spcBef>
              <a:spcAft>
                <a:spcPts val="0"/>
              </a:spcAft>
              <a:buClr>
                <a:schemeClr val="dk1"/>
              </a:buClr>
              <a:buSzPts val="1100"/>
              <a:buChar char="➢"/>
            </a:pPr>
            <a:r>
              <a:rPr lang="en-IN" sz="1200" dirty="0">
                <a:solidFill>
                  <a:srgbClr val="000000"/>
                </a:solidFill>
                <a:latin typeface="Calibri"/>
              </a:rPr>
              <a:t>Example:</a:t>
            </a:r>
          </a:p>
          <a:p>
            <a:pPr marL="1371600" lvl="2" indent="-298450" algn="l" rtl="0">
              <a:lnSpc>
                <a:spcPct val="115000"/>
              </a:lnSpc>
              <a:spcBef>
                <a:spcPts val="0"/>
              </a:spcBef>
              <a:spcAft>
                <a:spcPts val="0"/>
              </a:spcAft>
              <a:buClr>
                <a:schemeClr val="dk1"/>
              </a:buClr>
              <a:buSzPts val="1100"/>
              <a:buChar char="■"/>
            </a:pPr>
            <a:r>
              <a:rPr lang="en-IN" sz="1200" dirty="0">
                <a:solidFill>
                  <a:srgbClr val="000000"/>
                </a:solidFill>
                <a:latin typeface="Calibri"/>
              </a:rPr>
              <a:t>Blog → </a:t>
            </a:r>
            <a:r>
              <a:rPr lang="en-IN" sz="1200" dirty="0">
                <a:solidFill>
                  <a:srgbClr val="000000"/>
                </a:solidFill>
                <a:latin typeface="Calibri"/>
                <a:ea typeface="Roboto Mono"/>
                <a:cs typeface="Roboto Mono"/>
                <a:sym typeface="Roboto Mono"/>
              </a:rPr>
              <a:t>/blog/10-minute-recipes</a:t>
            </a:r>
          </a:p>
          <a:p>
            <a:pPr marL="1371600" lvl="2" indent="-298450" algn="l" rtl="0">
              <a:lnSpc>
                <a:spcPct val="115000"/>
              </a:lnSpc>
              <a:spcBef>
                <a:spcPts val="0"/>
              </a:spcBef>
              <a:spcAft>
                <a:spcPts val="0"/>
              </a:spcAft>
              <a:buClr>
                <a:schemeClr val="dk1"/>
              </a:buClr>
              <a:buSzPts val="1100"/>
              <a:buChar char="■"/>
            </a:pPr>
            <a:r>
              <a:rPr lang="en-IN" sz="1200" dirty="0">
                <a:solidFill>
                  <a:srgbClr val="000000"/>
                </a:solidFill>
                <a:latin typeface="Calibri"/>
              </a:rPr>
              <a:t>Product → </a:t>
            </a:r>
            <a:r>
              <a:rPr lang="en-IN" sz="1200" dirty="0">
                <a:solidFill>
                  <a:srgbClr val="000000"/>
                </a:solidFill>
                <a:latin typeface="Calibri"/>
                <a:ea typeface="Roboto Mono"/>
                <a:cs typeface="Roboto Mono"/>
                <a:sym typeface="Roboto Mono"/>
              </a:rPr>
              <a:t>/products/amul-milk-1l</a:t>
            </a:r>
          </a:p>
          <a:p>
            <a:pPr marL="1371600" lvl="2" indent="-298450" algn="l" rtl="0">
              <a:lnSpc>
                <a:spcPct val="115000"/>
              </a:lnSpc>
              <a:spcBef>
                <a:spcPts val="0"/>
              </a:spcBef>
              <a:spcAft>
                <a:spcPts val="0"/>
              </a:spcAft>
              <a:buClr>
                <a:schemeClr val="dk1"/>
              </a:buClr>
              <a:buSzPts val="1100"/>
              <a:buChar char="■"/>
            </a:pPr>
            <a:r>
              <a:rPr lang="en-IN" sz="1200" dirty="0">
                <a:solidFill>
                  <a:srgbClr val="000000"/>
                </a:solidFill>
                <a:latin typeface="Calibri"/>
              </a:rPr>
              <a:t>Category → </a:t>
            </a:r>
            <a:r>
              <a:rPr lang="en-IN" sz="1200" dirty="0">
                <a:solidFill>
                  <a:srgbClr val="000000"/>
                </a:solidFill>
                <a:latin typeface="Calibri"/>
                <a:ea typeface="Roboto Mono"/>
                <a:cs typeface="Roboto Mono"/>
                <a:sym typeface="Roboto Mono"/>
              </a:rPr>
              <a:t>/categories/fruits-vegetables</a:t>
            </a:r>
          </a:p>
          <a:p>
            <a:pPr marL="457200" lvl="0" indent="-298450" algn="l" rtl="0">
              <a:lnSpc>
                <a:spcPct val="115000"/>
              </a:lnSpc>
              <a:spcBef>
                <a:spcPts val="0"/>
              </a:spcBef>
              <a:spcAft>
                <a:spcPts val="0"/>
              </a:spcAft>
              <a:buClr>
                <a:schemeClr val="dk1"/>
              </a:buClr>
              <a:buSzPts val="1100"/>
              <a:buChar char="❖"/>
            </a:pPr>
            <a:r>
              <a:rPr lang="en-IN" sz="1200" b="1" dirty="0">
                <a:solidFill>
                  <a:srgbClr val="000000"/>
                </a:solidFill>
                <a:latin typeface="Calibri"/>
              </a:rPr>
              <a:t>Images &amp; Alt Text</a:t>
            </a:r>
          </a:p>
          <a:p>
            <a:pPr marL="914400" lvl="1" indent="-298450" algn="l" rtl="0">
              <a:lnSpc>
                <a:spcPct val="115000"/>
              </a:lnSpc>
              <a:spcBef>
                <a:spcPts val="0"/>
              </a:spcBef>
              <a:spcAft>
                <a:spcPts val="0"/>
              </a:spcAft>
              <a:buClr>
                <a:schemeClr val="dk1"/>
              </a:buClr>
              <a:buSzPts val="1100"/>
              <a:buChar char="➢"/>
            </a:pPr>
            <a:r>
              <a:rPr lang="en-IN" sz="1200" dirty="0">
                <a:solidFill>
                  <a:srgbClr val="000000"/>
                </a:solidFill>
                <a:latin typeface="Calibri"/>
              </a:rPr>
              <a:t>Use high-quality product/category images.</a:t>
            </a:r>
          </a:p>
          <a:p>
            <a:pPr marL="914400" lvl="1" indent="-298450" algn="l" rtl="0">
              <a:lnSpc>
                <a:spcPct val="115000"/>
              </a:lnSpc>
              <a:spcBef>
                <a:spcPts val="0"/>
              </a:spcBef>
              <a:spcAft>
                <a:spcPts val="0"/>
              </a:spcAft>
              <a:buClr>
                <a:schemeClr val="dk1"/>
              </a:buClr>
              <a:buSzPts val="1100"/>
              <a:buChar char="➢"/>
            </a:pPr>
            <a:r>
              <a:rPr lang="en-IN" sz="1200" dirty="0">
                <a:solidFill>
                  <a:srgbClr val="000000"/>
                </a:solidFill>
                <a:latin typeface="Calibri"/>
              </a:rPr>
              <a:t>Add descriptive, keyword-rich </a:t>
            </a:r>
            <a:r>
              <a:rPr lang="en-IN" sz="1200" b="1" dirty="0">
                <a:solidFill>
                  <a:srgbClr val="000000"/>
                </a:solidFill>
                <a:latin typeface="Calibri"/>
              </a:rPr>
              <a:t>alt tags</a:t>
            </a:r>
            <a:r>
              <a:rPr lang="en-IN" sz="1200" dirty="0">
                <a:solidFill>
                  <a:srgbClr val="000000"/>
                </a:solidFill>
                <a:latin typeface="Calibri"/>
              </a:rPr>
              <a:t>.</a:t>
            </a:r>
            <a:endParaRPr lang="en-IN" sz="1200" dirty="0">
              <a:solidFill>
                <a:srgbClr val="188038"/>
              </a:solidFill>
              <a:latin typeface="Roboto Mono"/>
              <a:ea typeface="Roboto Mono"/>
              <a:cs typeface="Roboto Mono"/>
              <a:sym typeface="Roboto Mono"/>
            </a:endParaRPr>
          </a:p>
        </p:txBody>
      </p:sp>
      <p:sp>
        <p:nvSpPr>
          <p:cNvPr id="8" name="TextBox 7">
            <a:extLst>
              <a:ext uri="{FF2B5EF4-FFF2-40B4-BE49-F238E27FC236}">
                <a16:creationId xmlns:a16="http://schemas.microsoft.com/office/drawing/2014/main" id="{50612649-5222-4DE6-8D72-9FA9379D60D2}"/>
              </a:ext>
            </a:extLst>
          </p:cNvPr>
          <p:cNvSpPr txBox="1"/>
          <p:nvPr/>
        </p:nvSpPr>
        <p:spPr>
          <a:xfrm>
            <a:off x="3244755" y="494909"/>
            <a:ext cx="2897416" cy="358816"/>
          </a:xfrm>
          <a:prstGeom prst="rect">
            <a:avLst/>
          </a:prstGeom>
          <a:noFill/>
        </p:spPr>
        <p:txBody>
          <a:bodyPr wrap="square">
            <a:spAutoFit/>
          </a:bodyPr>
          <a:lstStyle/>
          <a:p>
            <a:pPr marL="0" lvl="0" indent="0" algn="l" rtl="0">
              <a:lnSpc>
                <a:spcPct val="115000"/>
              </a:lnSpc>
              <a:spcBef>
                <a:spcPts val="1800"/>
              </a:spcBef>
              <a:spcAft>
                <a:spcPts val="0"/>
              </a:spcAft>
              <a:buClr>
                <a:schemeClr val="dk1"/>
              </a:buClr>
              <a:buSzPts val="1100"/>
              <a:buFont typeface="Arial"/>
              <a:buNone/>
            </a:pPr>
            <a:r>
              <a:rPr lang="en-IN" sz="1600" b="1" dirty="0">
                <a:solidFill>
                  <a:srgbClr val="000000"/>
                </a:solidFill>
                <a:latin typeface="Calibri"/>
              </a:rPr>
              <a:t>On-Page Elements to Optimize</a:t>
            </a:r>
          </a:p>
        </p:txBody>
      </p:sp>
      <p:pic>
        <p:nvPicPr>
          <p:cNvPr id="7" name="Picture 6">
            <a:extLst>
              <a:ext uri="{FF2B5EF4-FFF2-40B4-BE49-F238E27FC236}">
                <a16:creationId xmlns:a16="http://schemas.microsoft.com/office/drawing/2014/main" id="{4FA86CFE-4ED0-4767-8CBE-7F9D19E5D925}"/>
              </a:ext>
            </a:extLst>
          </p:cNvPr>
          <p:cNvPicPr>
            <a:picLocks noChangeAspect="1"/>
          </p:cNvPicPr>
          <p:nvPr/>
        </p:nvPicPr>
        <p:blipFill>
          <a:blip r:embed="rId3"/>
          <a:stretch>
            <a:fillRect/>
          </a:stretch>
        </p:blipFill>
        <p:spPr>
          <a:xfrm>
            <a:off x="8115296" y="3613566"/>
            <a:ext cx="1041779" cy="100940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9"/>
        <p:cNvGrpSpPr/>
        <p:nvPr/>
      </p:nvGrpSpPr>
      <p:grpSpPr>
        <a:xfrm>
          <a:off x="0" y="0"/>
          <a:ext cx="0" cy="0"/>
          <a:chOff x="0" y="0"/>
          <a:chExt cx="0" cy="0"/>
        </a:xfrm>
      </p:grpSpPr>
      <p:sp>
        <p:nvSpPr>
          <p:cNvPr id="251" name="Google Shape;251;p42"/>
          <p:cNvSpPr txBox="1"/>
          <p:nvPr/>
        </p:nvSpPr>
        <p:spPr>
          <a:xfrm>
            <a:off x="0" y="152625"/>
            <a:ext cx="9144000" cy="344710"/>
          </a:xfrm>
          <a:prstGeom prst="rect">
            <a:avLst/>
          </a:prstGeom>
          <a:noFill/>
          <a:ln>
            <a:noFill/>
          </a:ln>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 sz="1600" b="0" i="0" u="none" strike="noStrike" cap="none" dirty="0">
                <a:solidFill>
                  <a:srgbClr val="000000"/>
                </a:solidFill>
                <a:latin typeface="Calibri"/>
                <a:ea typeface="Play"/>
                <a:cs typeface="Play"/>
                <a:sym typeface="Play"/>
              </a:rPr>
              <a:t>TASK 7 - ON-PAGE ELEMENTS</a:t>
            </a:r>
            <a:endParaRPr sz="1600" dirty="0"/>
          </a:p>
        </p:txBody>
      </p:sp>
      <p:sp>
        <p:nvSpPr>
          <p:cNvPr id="252" name="Google Shape;252;p42"/>
          <p:cNvSpPr txBox="1"/>
          <p:nvPr/>
        </p:nvSpPr>
        <p:spPr>
          <a:xfrm>
            <a:off x="423117" y="152625"/>
            <a:ext cx="7878000" cy="4419671"/>
          </a:xfrm>
          <a:prstGeom prst="rect">
            <a:avLst/>
          </a:prstGeom>
          <a:noFill/>
          <a:ln>
            <a:noFill/>
          </a:ln>
        </p:spPr>
        <p:txBody>
          <a:bodyPr spcFirstLastPara="1" wrap="square" lIns="0" tIns="0" rIns="0" bIns="0" anchor="t" anchorCtr="0">
            <a:spAutoFit/>
          </a:bodyPr>
          <a:lstStyle/>
          <a:p>
            <a:pPr marL="0" lvl="0" indent="0" algn="l" rtl="0">
              <a:lnSpc>
                <a:spcPct val="115000"/>
              </a:lnSpc>
              <a:spcBef>
                <a:spcPts val="1800"/>
              </a:spcBef>
              <a:spcAft>
                <a:spcPts val="0"/>
              </a:spcAft>
              <a:buSzPts val="1100"/>
              <a:buNone/>
            </a:pPr>
            <a:r>
              <a:rPr lang="en" sz="1200" b="1" dirty="0">
                <a:solidFill>
                  <a:srgbClr val="000000"/>
                </a:solidFill>
                <a:latin typeface="Calibri"/>
              </a:rPr>
              <a:t> On-Page Elements to Optimize</a:t>
            </a:r>
            <a:endParaRPr sz="1200" dirty="0">
              <a:solidFill>
                <a:srgbClr val="188038"/>
              </a:solidFill>
              <a:latin typeface="Roboto Mono"/>
              <a:ea typeface="Roboto Mono"/>
              <a:cs typeface="Roboto Mono"/>
              <a:sym typeface="Roboto Mono"/>
            </a:endParaRPr>
          </a:p>
          <a:p>
            <a:pPr marL="457200" lvl="0" indent="-298450" algn="l" rtl="0">
              <a:lnSpc>
                <a:spcPct val="115000"/>
              </a:lnSpc>
              <a:spcBef>
                <a:spcPts val="1200"/>
              </a:spcBef>
              <a:spcAft>
                <a:spcPts val="0"/>
              </a:spcAft>
              <a:buClr>
                <a:schemeClr val="dk1"/>
              </a:buClr>
              <a:buSzPts val="1100"/>
              <a:buChar char="❖"/>
            </a:pPr>
            <a:r>
              <a:rPr lang="en" sz="1200" b="1" dirty="0">
                <a:solidFill>
                  <a:srgbClr val="000000"/>
                </a:solidFill>
                <a:latin typeface="Calibri"/>
              </a:rPr>
              <a:t>Page Content (Body Text)</a:t>
            </a:r>
            <a:endParaRPr sz="1200" b="1"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sz="1200" dirty="0">
                <a:solidFill>
                  <a:srgbClr val="000000"/>
                </a:solidFill>
                <a:latin typeface="Calibri"/>
              </a:rPr>
              <a:t>300+ words for product &amp; category pages.</a:t>
            </a:r>
            <a:endParaRPr sz="1200"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sz="1200" dirty="0">
                <a:solidFill>
                  <a:srgbClr val="000000"/>
                </a:solidFill>
                <a:latin typeface="Calibri"/>
              </a:rPr>
              <a:t>Use keywords naturally (avoid stuffing).</a:t>
            </a:r>
            <a:endParaRPr sz="1200"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sz="1200" dirty="0">
                <a:solidFill>
                  <a:srgbClr val="000000"/>
                </a:solidFill>
                <a:latin typeface="Calibri"/>
              </a:rPr>
              <a:t>Add FAQs with </a:t>
            </a:r>
            <a:r>
              <a:rPr lang="en" sz="1200" b="1" dirty="0">
                <a:solidFill>
                  <a:srgbClr val="000000"/>
                </a:solidFill>
                <a:latin typeface="Calibri"/>
              </a:rPr>
              <a:t>schema markup</a:t>
            </a:r>
            <a:r>
              <a:rPr lang="en" sz="1200" dirty="0">
                <a:solidFill>
                  <a:srgbClr val="000000"/>
                </a:solidFill>
                <a:latin typeface="Calibri"/>
              </a:rPr>
              <a:t>.</a:t>
            </a:r>
            <a:endParaRPr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200" b="1" dirty="0">
                <a:solidFill>
                  <a:srgbClr val="000000"/>
                </a:solidFill>
                <a:latin typeface="Calibri"/>
              </a:rPr>
              <a:t>Internal Linking</a:t>
            </a:r>
            <a:endParaRPr sz="1200" b="1"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sz="1200" dirty="0">
                <a:solidFill>
                  <a:srgbClr val="000000"/>
                </a:solidFill>
                <a:latin typeface="Calibri"/>
              </a:rPr>
              <a:t>Blog → link to related products &amp; categories.</a:t>
            </a:r>
            <a:endParaRPr sz="1200"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sz="1200" dirty="0">
                <a:solidFill>
                  <a:srgbClr val="000000"/>
                </a:solidFill>
                <a:latin typeface="Calibri"/>
              </a:rPr>
              <a:t>Product → link to related categories &amp; similar products.</a:t>
            </a:r>
            <a:endParaRPr sz="1200"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sz="1200" dirty="0">
                <a:solidFill>
                  <a:srgbClr val="000000"/>
                </a:solidFill>
                <a:latin typeface="Calibri"/>
              </a:rPr>
              <a:t>Category → link to blog guides and popular products.</a:t>
            </a:r>
            <a:endParaRPr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200" b="1" dirty="0">
                <a:solidFill>
                  <a:srgbClr val="000000"/>
                </a:solidFill>
                <a:latin typeface="Calibri"/>
              </a:rPr>
              <a:t>External Linking</a:t>
            </a:r>
            <a:endParaRPr sz="1200" b="1"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sz="1200" dirty="0">
                <a:solidFill>
                  <a:srgbClr val="000000"/>
                </a:solidFill>
                <a:latin typeface="Calibri"/>
              </a:rPr>
              <a:t>Blog posts → cite trusted sources (health, nutrition, recipes).</a:t>
            </a:r>
            <a:endParaRPr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200" b="1" dirty="0">
                <a:solidFill>
                  <a:srgbClr val="000000"/>
                </a:solidFill>
                <a:latin typeface="Calibri"/>
              </a:rPr>
              <a:t>Schema Markup</a:t>
            </a:r>
            <a:endParaRPr sz="1200" b="1"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sz="1200" dirty="0">
                <a:solidFill>
                  <a:srgbClr val="000000"/>
                </a:solidFill>
                <a:latin typeface="Calibri"/>
              </a:rPr>
              <a:t>Blog: </a:t>
            </a:r>
            <a:r>
              <a:rPr lang="en" sz="1200" i="1" dirty="0">
                <a:solidFill>
                  <a:srgbClr val="000000"/>
                </a:solidFill>
                <a:latin typeface="Calibri"/>
              </a:rPr>
              <a:t>Article/HowTo schema</a:t>
            </a:r>
            <a:r>
              <a:rPr lang="en" sz="1200" dirty="0">
                <a:solidFill>
                  <a:srgbClr val="000000"/>
                </a:solidFill>
                <a:latin typeface="Calibri"/>
              </a:rPr>
              <a:t>.</a:t>
            </a:r>
            <a:endParaRPr sz="1200"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sz="1200" dirty="0">
                <a:solidFill>
                  <a:srgbClr val="000000"/>
                </a:solidFill>
                <a:latin typeface="Calibri"/>
              </a:rPr>
              <a:t>Product: </a:t>
            </a:r>
            <a:r>
              <a:rPr lang="en" sz="1200" i="1" dirty="0">
                <a:solidFill>
                  <a:srgbClr val="000000"/>
                </a:solidFill>
                <a:latin typeface="Calibri"/>
              </a:rPr>
              <a:t>Product schema (price, availability, reviews)</a:t>
            </a:r>
            <a:r>
              <a:rPr lang="en" sz="1200" dirty="0">
                <a:solidFill>
                  <a:srgbClr val="000000"/>
                </a:solidFill>
                <a:latin typeface="Calibri"/>
              </a:rPr>
              <a:t>.</a:t>
            </a:r>
            <a:endParaRPr sz="1200"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sz="1200" dirty="0">
                <a:solidFill>
                  <a:srgbClr val="000000"/>
                </a:solidFill>
                <a:latin typeface="Calibri"/>
              </a:rPr>
              <a:t>Category: </a:t>
            </a:r>
            <a:r>
              <a:rPr lang="en" sz="1200" i="1" dirty="0">
                <a:solidFill>
                  <a:srgbClr val="000000"/>
                </a:solidFill>
                <a:latin typeface="Calibri"/>
              </a:rPr>
              <a:t>ItemList schema</a:t>
            </a:r>
            <a:r>
              <a:rPr lang="en" sz="1200" dirty="0">
                <a:solidFill>
                  <a:srgbClr val="000000"/>
                </a:solidFill>
                <a:latin typeface="Calibri"/>
              </a:rPr>
              <a:t>.</a:t>
            </a:r>
            <a:endParaRPr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200" b="1" dirty="0">
                <a:solidFill>
                  <a:srgbClr val="000000"/>
                </a:solidFill>
                <a:latin typeface="Calibri"/>
              </a:rPr>
              <a:t>Mobile Optimization</a:t>
            </a:r>
            <a:endParaRPr sz="1200" b="1"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sz="1200" dirty="0">
                <a:solidFill>
                  <a:srgbClr val="000000"/>
                </a:solidFill>
                <a:latin typeface="Calibri"/>
              </a:rPr>
              <a:t>Ensure fast loading, responsive layout.</a:t>
            </a:r>
            <a:endParaRPr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200" b="1" dirty="0">
                <a:solidFill>
                  <a:srgbClr val="000000"/>
                </a:solidFill>
                <a:latin typeface="Calibri"/>
              </a:rPr>
              <a:t>Page Speed</a:t>
            </a:r>
            <a:endParaRPr sz="1200" b="1"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sz="1200" dirty="0">
                <a:solidFill>
                  <a:srgbClr val="000000"/>
                </a:solidFill>
                <a:latin typeface="Calibri"/>
              </a:rPr>
              <a:t>Compress images, use lazy loading.</a:t>
            </a:r>
            <a:endParaRPr sz="1200" dirty="0"/>
          </a:p>
        </p:txBody>
      </p:sp>
      <p:pic>
        <p:nvPicPr>
          <p:cNvPr id="5" name="Picture 4">
            <a:extLst>
              <a:ext uri="{FF2B5EF4-FFF2-40B4-BE49-F238E27FC236}">
                <a16:creationId xmlns:a16="http://schemas.microsoft.com/office/drawing/2014/main" id="{02173071-7C68-4918-87B2-4C59E4DD236C}"/>
              </a:ext>
            </a:extLst>
          </p:cNvPr>
          <p:cNvPicPr>
            <a:picLocks noChangeAspect="1"/>
          </p:cNvPicPr>
          <p:nvPr/>
        </p:nvPicPr>
        <p:blipFill>
          <a:blip r:embed="rId3"/>
          <a:stretch>
            <a:fillRect/>
          </a:stretch>
        </p:blipFill>
        <p:spPr>
          <a:xfrm>
            <a:off x="8115296" y="3613566"/>
            <a:ext cx="1041779" cy="100940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56"/>
        <p:cNvGrpSpPr/>
        <p:nvPr/>
      </p:nvGrpSpPr>
      <p:grpSpPr>
        <a:xfrm>
          <a:off x="0" y="0"/>
          <a:ext cx="0" cy="0"/>
          <a:chOff x="0" y="0"/>
          <a:chExt cx="0" cy="0"/>
        </a:xfrm>
      </p:grpSpPr>
      <p:sp>
        <p:nvSpPr>
          <p:cNvPr id="258" name="Google Shape;258;p43"/>
          <p:cNvSpPr txBox="1"/>
          <p:nvPr/>
        </p:nvSpPr>
        <p:spPr>
          <a:xfrm>
            <a:off x="0" y="152625"/>
            <a:ext cx="9144000" cy="344710"/>
          </a:xfrm>
          <a:prstGeom prst="rect">
            <a:avLst/>
          </a:prstGeom>
          <a:noFill/>
          <a:ln>
            <a:noFill/>
          </a:ln>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 sz="1600" b="0" i="0" u="none" strike="noStrike" cap="none" dirty="0">
                <a:solidFill>
                  <a:srgbClr val="000000"/>
                </a:solidFill>
                <a:latin typeface="Calibri"/>
                <a:ea typeface="Play"/>
                <a:cs typeface="Play"/>
                <a:sym typeface="Play"/>
              </a:rPr>
              <a:t>TASK 7 - ON-PAGE ELEMENTS</a:t>
            </a:r>
            <a:endParaRPr sz="1600" dirty="0"/>
          </a:p>
        </p:txBody>
      </p:sp>
      <p:sp>
        <p:nvSpPr>
          <p:cNvPr id="259" name="Google Shape;259;p43"/>
          <p:cNvSpPr txBox="1"/>
          <p:nvPr/>
        </p:nvSpPr>
        <p:spPr>
          <a:xfrm>
            <a:off x="659600" y="624900"/>
            <a:ext cx="7878000" cy="2391424"/>
          </a:xfrm>
          <a:prstGeom prst="rect">
            <a:avLst/>
          </a:prstGeom>
          <a:noFill/>
          <a:ln>
            <a:noFill/>
          </a:ln>
        </p:spPr>
        <p:txBody>
          <a:bodyPr spcFirstLastPara="1" wrap="square" lIns="0" tIns="0" rIns="0" bIns="0" anchor="t" anchorCtr="0">
            <a:spAutoFit/>
          </a:bodyPr>
          <a:lstStyle/>
          <a:p>
            <a:pPr marL="0" lvl="0" indent="0" algn="l" rtl="0">
              <a:lnSpc>
                <a:spcPct val="115000"/>
              </a:lnSpc>
              <a:spcBef>
                <a:spcPts val="1800"/>
              </a:spcBef>
              <a:spcAft>
                <a:spcPts val="0"/>
              </a:spcAft>
              <a:buNone/>
            </a:pPr>
            <a:r>
              <a:rPr lang="en" sz="1200" b="1" dirty="0">
                <a:solidFill>
                  <a:srgbClr val="000000"/>
                </a:solidFill>
                <a:latin typeface="Calibri"/>
              </a:rPr>
              <a:t>On-Page Elements to Optimize</a:t>
            </a:r>
            <a:endParaRPr sz="1200" dirty="0">
              <a:solidFill>
                <a:srgbClr val="188038"/>
              </a:solidFill>
              <a:latin typeface="Roboto Mono"/>
              <a:ea typeface="Roboto Mono"/>
              <a:cs typeface="Roboto Mono"/>
              <a:sym typeface="Roboto Mono"/>
            </a:endParaRPr>
          </a:p>
          <a:p>
            <a:pPr marL="457200" lvl="0" indent="-298450" algn="l" rtl="0">
              <a:lnSpc>
                <a:spcPct val="115000"/>
              </a:lnSpc>
              <a:spcBef>
                <a:spcPts val="1200"/>
              </a:spcBef>
              <a:spcAft>
                <a:spcPts val="0"/>
              </a:spcAft>
              <a:buClr>
                <a:schemeClr val="dk1"/>
              </a:buClr>
              <a:buSzPts val="1100"/>
              <a:buChar char="❖"/>
            </a:pPr>
            <a:r>
              <a:rPr lang="en" sz="1200" b="1" dirty="0">
                <a:solidFill>
                  <a:srgbClr val="000000"/>
                </a:solidFill>
                <a:latin typeface="Calibri"/>
              </a:rPr>
              <a:t>Canonical Tags</a:t>
            </a:r>
            <a:endParaRPr sz="1200" b="1"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sz="1200" dirty="0">
                <a:solidFill>
                  <a:srgbClr val="000000"/>
                </a:solidFill>
                <a:latin typeface="Calibri"/>
              </a:rPr>
              <a:t>To avoid duplicate content on PDPs.</a:t>
            </a:r>
            <a:endParaRPr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200" b="1" dirty="0">
                <a:solidFill>
                  <a:srgbClr val="000000"/>
                </a:solidFill>
                <a:latin typeface="Calibri"/>
              </a:rPr>
              <a:t>Open Graph &amp; Twitter Cards (Social Sharing Tags)</a:t>
            </a:r>
            <a:endParaRPr sz="1200" b="1"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sz="1200" dirty="0">
                <a:solidFill>
                  <a:srgbClr val="000000"/>
                </a:solidFill>
                <a:latin typeface="Calibri"/>
              </a:rPr>
              <a:t>Optimized preview (title, description, image).</a:t>
            </a:r>
            <a:endParaRPr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200" b="1" dirty="0">
                <a:solidFill>
                  <a:srgbClr val="000000"/>
                </a:solidFill>
                <a:latin typeface="Calibri"/>
              </a:rPr>
              <a:t>Breadcrumbs Navigation</a:t>
            </a:r>
            <a:endParaRPr sz="1200" b="1"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 sz="1200" dirty="0">
                <a:solidFill>
                  <a:srgbClr val="000000"/>
                </a:solidFill>
                <a:latin typeface="Calibri"/>
              </a:rPr>
              <a:t>Improves UX + helps Google understand site structure.</a:t>
            </a:r>
            <a:endParaRPr sz="1200" b="1" dirty="0">
              <a:solidFill>
                <a:schemeClr val="dk1"/>
              </a:solidFill>
            </a:endParaRPr>
          </a:p>
          <a:p>
            <a:pPr marL="457200" lvl="0" indent="0" algn="l" rtl="0">
              <a:lnSpc>
                <a:spcPct val="115000"/>
              </a:lnSpc>
              <a:spcBef>
                <a:spcPts val="1200"/>
              </a:spcBef>
              <a:spcAft>
                <a:spcPts val="1200"/>
              </a:spcAft>
              <a:buNone/>
            </a:pPr>
            <a:endParaRPr sz="1200" b="1" dirty="0">
              <a:solidFill>
                <a:schemeClr val="dk1"/>
              </a:solidFill>
            </a:endParaRPr>
          </a:p>
        </p:txBody>
      </p:sp>
      <p:pic>
        <p:nvPicPr>
          <p:cNvPr id="5" name="Picture 4">
            <a:extLst>
              <a:ext uri="{FF2B5EF4-FFF2-40B4-BE49-F238E27FC236}">
                <a16:creationId xmlns:a16="http://schemas.microsoft.com/office/drawing/2014/main" id="{1946F381-0ECB-405D-B84D-3BC9E9B98A34}"/>
              </a:ext>
            </a:extLst>
          </p:cNvPr>
          <p:cNvPicPr>
            <a:picLocks noChangeAspect="1"/>
          </p:cNvPicPr>
          <p:nvPr/>
        </p:nvPicPr>
        <p:blipFill>
          <a:blip r:embed="rId3"/>
          <a:stretch>
            <a:fillRect/>
          </a:stretch>
        </p:blipFill>
        <p:spPr>
          <a:xfrm>
            <a:off x="8115296" y="3613566"/>
            <a:ext cx="1041779" cy="100940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3"/>
        <p:cNvGrpSpPr/>
        <p:nvPr/>
      </p:nvGrpSpPr>
      <p:grpSpPr>
        <a:xfrm>
          <a:off x="0" y="0"/>
          <a:ext cx="0" cy="0"/>
          <a:chOff x="0" y="0"/>
          <a:chExt cx="0" cy="0"/>
        </a:xfrm>
      </p:grpSpPr>
      <p:sp>
        <p:nvSpPr>
          <p:cNvPr id="265" name="Google Shape;265;p44"/>
          <p:cNvSpPr txBox="1"/>
          <p:nvPr/>
        </p:nvSpPr>
        <p:spPr>
          <a:xfrm>
            <a:off x="1" y="126450"/>
            <a:ext cx="9144000" cy="384900"/>
          </a:xfrm>
          <a:prstGeom prst="rect">
            <a:avLst/>
          </a:prstGeom>
          <a:noFill/>
          <a:ln>
            <a:noFill/>
          </a:ln>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 sz="2000" b="0" i="0" u="none" strike="noStrike" cap="none">
                <a:solidFill>
                  <a:srgbClr val="000000"/>
                </a:solidFill>
                <a:latin typeface="Calibri"/>
                <a:ea typeface="Play"/>
                <a:cs typeface="Play"/>
                <a:sym typeface="Play"/>
              </a:rPr>
              <a:t>TASK  8 - EXAMPLE BLOG</a:t>
            </a:r>
            <a:endParaRPr sz="700"/>
          </a:p>
        </p:txBody>
      </p:sp>
      <p:sp>
        <p:nvSpPr>
          <p:cNvPr id="266" name="Google Shape;266;p44"/>
          <p:cNvSpPr txBox="1"/>
          <p:nvPr/>
        </p:nvSpPr>
        <p:spPr>
          <a:xfrm>
            <a:off x="660450" y="566575"/>
            <a:ext cx="3454350" cy="3755900"/>
          </a:xfrm>
          <a:prstGeom prst="rect">
            <a:avLst/>
          </a:prstGeom>
          <a:noFill/>
          <a:ln>
            <a:noFill/>
          </a:ln>
        </p:spPr>
        <p:txBody>
          <a:bodyPr spcFirstLastPara="1" wrap="square" lIns="0" tIns="0" rIns="0" bIns="0" anchor="t" anchorCtr="0">
            <a:spAutoFit/>
          </a:bodyPr>
          <a:lstStyle/>
          <a:p>
            <a:pPr marL="0" lvl="0" indent="0" algn="l" rtl="0">
              <a:lnSpc>
                <a:spcPct val="115000"/>
              </a:lnSpc>
              <a:spcBef>
                <a:spcPts val="1400"/>
              </a:spcBef>
              <a:spcAft>
                <a:spcPts val="0"/>
              </a:spcAft>
              <a:buClr>
                <a:schemeClr val="dk1"/>
              </a:buClr>
              <a:buSzPts val="1100"/>
              <a:buFont typeface="Arial"/>
              <a:buNone/>
            </a:pPr>
            <a:r>
              <a:rPr lang="en" sz="1200" b="1" dirty="0">
                <a:solidFill>
                  <a:srgbClr val="000000"/>
                </a:solidFill>
                <a:latin typeface="Calibri"/>
              </a:rPr>
              <a:t>On-Page Elements</a:t>
            </a:r>
            <a:endParaRPr sz="1200"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200" b="1" dirty="0">
                <a:solidFill>
                  <a:srgbClr val="000000"/>
                </a:solidFill>
                <a:latin typeface="Calibri"/>
              </a:rPr>
              <a:t>Meta Title:</a:t>
            </a:r>
            <a:br>
              <a:rPr lang="en" sz="1200" b="1" dirty="0">
                <a:solidFill>
                  <a:schemeClr val="dk1"/>
                </a:solidFill>
              </a:rPr>
            </a:br>
            <a:r>
              <a:rPr lang="en" sz="1200" dirty="0">
                <a:solidFill>
                  <a:srgbClr val="000000"/>
                </a:solidFill>
                <a:latin typeface="Calibri"/>
              </a:rPr>
              <a:t> 10 Quick Recipes in 10 Minutes | Easy Indian Meals – FlinkIt</a:t>
            </a:r>
            <a:endParaRPr sz="1200"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200" b="1" dirty="0">
                <a:solidFill>
                  <a:srgbClr val="000000"/>
                </a:solidFill>
                <a:latin typeface="Calibri"/>
              </a:rPr>
              <a:t>Meta Description:</a:t>
            </a:r>
            <a:br>
              <a:rPr lang="en" sz="1200" b="1" dirty="0">
                <a:solidFill>
                  <a:schemeClr val="dk1"/>
                </a:solidFill>
              </a:rPr>
            </a:br>
            <a:r>
              <a:rPr lang="en" sz="1200" dirty="0">
                <a:solidFill>
                  <a:srgbClr val="000000"/>
                </a:solidFill>
                <a:latin typeface="Calibri"/>
              </a:rPr>
              <a:t> Discover 10 quick recipes you can make in just 10 minutes. From healthy breakfast to easy Indian snacks, get fresh ingredients delivered fast with FlinkIt.</a:t>
            </a:r>
            <a:endParaRPr sz="1200"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200" b="1" dirty="0">
                <a:solidFill>
                  <a:srgbClr val="000000"/>
                </a:solidFill>
                <a:latin typeface="Calibri"/>
              </a:rPr>
              <a:t>URL:</a:t>
            </a:r>
            <a:br>
              <a:rPr lang="en" sz="1200" b="1" dirty="0">
                <a:solidFill>
                  <a:schemeClr val="dk1"/>
                </a:solidFill>
              </a:rPr>
            </a:br>
            <a:r>
              <a:rPr lang="en" sz="1200" dirty="0">
                <a:solidFill>
                  <a:srgbClr val="000000"/>
                </a:solidFill>
                <a:latin typeface="Calibri"/>
              </a:rPr>
              <a:t> </a:t>
            </a:r>
            <a:r>
              <a:rPr lang="en" sz="1200" dirty="0">
                <a:solidFill>
                  <a:srgbClr val="000000"/>
                </a:solidFill>
                <a:latin typeface="Calibri"/>
                <a:ea typeface="Roboto Mono"/>
                <a:cs typeface="Roboto Mono"/>
                <a:sym typeface="Roboto Mono"/>
              </a:rPr>
              <a:t>/blog/10-quick-recipes-in-10-minutes</a:t>
            </a:r>
            <a:endParaRPr sz="1200" dirty="0">
              <a:solidFill>
                <a:srgbClr val="188038"/>
              </a:solidFill>
              <a:latin typeface="Roboto Mono"/>
              <a:ea typeface="Roboto Mono"/>
              <a:cs typeface="Roboto Mono"/>
              <a:sym typeface="Roboto Mono"/>
            </a:endParaRPr>
          </a:p>
          <a:p>
            <a:pPr marL="0" lvl="0" indent="0" algn="l" rtl="0">
              <a:lnSpc>
                <a:spcPct val="115000"/>
              </a:lnSpc>
              <a:spcBef>
                <a:spcPts val="1200"/>
              </a:spcBef>
              <a:spcAft>
                <a:spcPts val="0"/>
              </a:spcAft>
              <a:buClr>
                <a:schemeClr val="dk1"/>
              </a:buClr>
              <a:buSzPts val="1100"/>
              <a:buFont typeface="Arial"/>
              <a:buNone/>
            </a:pPr>
            <a:r>
              <a:rPr lang="en" sz="1200" b="1" dirty="0">
                <a:solidFill>
                  <a:srgbClr val="000000"/>
                </a:solidFill>
                <a:latin typeface="Calibri"/>
              </a:rPr>
              <a:t>H1 (Main Heading):</a:t>
            </a:r>
            <a:br>
              <a:rPr lang="en" sz="1200" b="1" dirty="0">
                <a:solidFill>
                  <a:schemeClr val="dk1"/>
                </a:solidFill>
              </a:rPr>
            </a:br>
            <a:r>
              <a:rPr lang="en" sz="1200" dirty="0">
                <a:solidFill>
                  <a:srgbClr val="000000"/>
                </a:solidFill>
                <a:latin typeface="Calibri"/>
              </a:rPr>
              <a:t> 10 Quick Recipes in 10 Minutes for Busy Days</a:t>
            </a:r>
            <a:endParaRPr sz="1200" dirty="0">
              <a:solidFill>
                <a:schemeClr val="dk1"/>
              </a:solidFill>
            </a:endParaRPr>
          </a:p>
          <a:p>
            <a:pPr marL="0" marR="0" lvl="0" indent="0" algn="l" rtl="0">
              <a:lnSpc>
                <a:spcPct val="140010"/>
              </a:lnSpc>
              <a:spcBef>
                <a:spcPts val="1200"/>
              </a:spcBef>
              <a:spcAft>
                <a:spcPts val="0"/>
              </a:spcAft>
              <a:buNone/>
            </a:pPr>
            <a:endParaRPr sz="1200" dirty="0"/>
          </a:p>
        </p:txBody>
      </p:sp>
      <p:sp>
        <p:nvSpPr>
          <p:cNvPr id="6" name="TextBox 5">
            <a:extLst>
              <a:ext uri="{FF2B5EF4-FFF2-40B4-BE49-F238E27FC236}">
                <a16:creationId xmlns:a16="http://schemas.microsoft.com/office/drawing/2014/main" id="{C2DB5486-CEEF-4D31-999E-1FAFDEAE5771}"/>
              </a:ext>
            </a:extLst>
          </p:cNvPr>
          <p:cNvSpPr txBox="1"/>
          <p:nvPr/>
        </p:nvSpPr>
        <p:spPr>
          <a:xfrm>
            <a:off x="4309899" y="1037228"/>
            <a:ext cx="4646886" cy="1660647"/>
          </a:xfrm>
          <a:prstGeom prst="rect">
            <a:avLst/>
          </a:prstGeom>
          <a:noFill/>
        </p:spPr>
        <p:txBody>
          <a:bodyPr wrap="square">
            <a:spAutoFit/>
          </a:bodyPr>
          <a:lstStyle/>
          <a:p>
            <a:pPr marL="0" lvl="0" indent="0" algn="l" rtl="0">
              <a:lnSpc>
                <a:spcPct val="115000"/>
              </a:lnSpc>
              <a:spcBef>
                <a:spcPts val="1200"/>
              </a:spcBef>
              <a:spcAft>
                <a:spcPts val="0"/>
              </a:spcAft>
              <a:buClr>
                <a:schemeClr val="dk1"/>
              </a:buClr>
              <a:buSzPts val="1100"/>
              <a:buFont typeface="Arial"/>
              <a:buNone/>
            </a:pPr>
            <a:r>
              <a:rPr lang="en-IN" sz="1200" b="1" dirty="0">
                <a:solidFill>
                  <a:srgbClr val="000000"/>
                </a:solidFill>
                <a:latin typeface="Calibri"/>
              </a:rPr>
              <a:t>H2s:</a:t>
            </a:r>
            <a:endParaRPr lang="en-IN" sz="1200" b="1"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IN" sz="1200" dirty="0">
                <a:solidFill>
                  <a:srgbClr val="000000"/>
                </a:solidFill>
                <a:latin typeface="Calibri"/>
              </a:rPr>
              <a:t>Quick Breakfast Recipes in 10 Minutes</a:t>
            </a:r>
            <a:endParaRPr lang="en-IN"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IN" sz="1200" dirty="0">
                <a:solidFill>
                  <a:srgbClr val="000000"/>
                </a:solidFill>
                <a:latin typeface="Calibri"/>
              </a:rPr>
              <a:t>Easy Indian Snacks in 10 Minutes</a:t>
            </a:r>
            <a:endParaRPr lang="en-IN"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IN" sz="1200" dirty="0">
                <a:solidFill>
                  <a:srgbClr val="000000"/>
                </a:solidFill>
                <a:latin typeface="Calibri"/>
              </a:rPr>
              <a:t>Healthy Meals Made Fast</a:t>
            </a:r>
            <a:endParaRPr lang="en-IN" sz="1200"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IN" sz="1200" b="1" dirty="0">
                <a:solidFill>
                  <a:srgbClr val="000000"/>
                </a:solidFill>
                <a:latin typeface="Calibri"/>
              </a:rPr>
              <a:t>Alt Text Example (for images):</a:t>
            </a:r>
            <a:br>
              <a:rPr lang="en-IN" sz="1200" b="1" dirty="0">
                <a:solidFill>
                  <a:schemeClr val="dk1"/>
                </a:solidFill>
              </a:rPr>
            </a:br>
            <a:r>
              <a:rPr lang="en-IN" sz="1200" dirty="0">
                <a:solidFill>
                  <a:srgbClr val="000000"/>
                </a:solidFill>
                <a:latin typeface="Calibri"/>
              </a:rPr>
              <a:t> “Quick 10-minute Indian breakfast recipe – Poha with vegetables”</a:t>
            </a:r>
            <a:endParaRPr lang="en-IN" sz="1200" dirty="0">
              <a:solidFill>
                <a:schemeClr val="dk1"/>
              </a:solidFill>
            </a:endParaRPr>
          </a:p>
        </p:txBody>
      </p:sp>
      <p:pic>
        <p:nvPicPr>
          <p:cNvPr id="7" name="Picture 6">
            <a:extLst>
              <a:ext uri="{FF2B5EF4-FFF2-40B4-BE49-F238E27FC236}">
                <a16:creationId xmlns:a16="http://schemas.microsoft.com/office/drawing/2014/main" id="{44A71DAE-F93D-4604-8691-C70632AF80F3}"/>
              </a:ext>
            </a:extLst>
          </p:cNvPr>
          <p:cNvPicPr>
            <a:picLocks noChangeAspect="1"/>
          </p:cNvPicPr>
          <p:nvPr/>
        </p:nvPicPr>
        <p:blipFill>
          <a:blip r:embed="rId3"/>
          <a:stretch>
            <a:fillRect/>
          </a:stretch>
        </p:blipFill>
        <p:spPr>
          <a:xfrm>
            <a:off x="8115296" y="3613566"/>
            <a:ext cx="1041779" cy="100940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4"/>
        <p:cNvGrpSpPr/>
        <p:nvPr/>
      </p:nvGrpSpPr>
      <p:grpSpPr>
        <a:xfrm>
          <a:off x="0" y="0"/>
          <a:ext cx="0" cy="0"/>
          <a:chOff x="0" y="0"/>
          <a:chExt cx="0" cy="0"/>
        </a:xfrm>
      </p:grpSpPr>
      <p:sp>
        <p:nvSpPr>
          <p:cNvPr id="146" name="Google Shape;146;p27"/>
          <p:cNvSpPr txBox="1"/>
          <p:nvPr/>
        </p:nvSpPr>
        <p:spPr>
          <a:xfrm>
            <a:off x="2530364" y="417949"/>
            <a:ext cx="3555125" cy="344710"/>
          </a:xfrm>
          <a:prstGeom prst="rect">
            <a:avLst/>
          </a:prstGeom>
          <a:noFill/>
          <a:ln>
            <a:noFill/>
          </a:ln>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 sz="1600" b="0" i="0" u="none" strike="noStrike" cap="none" dirty="0">
                <a:solidFill>
                  <a:srgbClr val="000000"/>
                </a:solidFill>
                <a:latin typeface="Calibri"/>
                <a:ea typeface="Play"/>
                <a:cs typeface="Play"/>
                <a:sym typeface="Play"/>
              </a:rPr>
              <a:t>PROBLEM STATEMENT</a:t>
            </a:r>
            <a:endParaRPr sz="500" dirty="0"/>
          </a:p>
        </p:txBody>
      </p:sp>
      <p:sp>
        <p:nvSpPr>
          <p:cNvPr id="147" name="Google Shape;147;p27"/>
          <p:cNvSpPr txBox="1"/>
          <p:nvPr/>
        </p:nvSpPr>
        <p:spPr>
          <a:xfrm>
            <a:off x="459170" y="1243802"/>
            <a:ext cx="8115300" cy="517065"/>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 sz="1200" dirty="0">
                <a:latin typeface="Calibri"/>
              </a:rPr>
              <a:t>Consider yourself a new SEO Manager at FlinkIt, a new Indian startup that promises to deliver groceries in 10 minutes. The aim is to rank higher on the search engine results page by optimizing their website for search engines. </a:t>
            </a:r>
            <a:endParaRPr sz="1200" dirty="0">
              <a:latin typeface="Calibri"/>
            </a:endParaRPr>
          </a:p>
        </p:txBody>
      </p:sp>
      <p:pic>
        <p:nvPicPr>
          <p:cNvPr id="5" name="Picture 4">
            <a:extLst>
              <a:ext uri="{FF2B5EF4-FFF2-40B4-BE49-F238E27FC236}">
                <a16:creationId xmlns:a16="http://schemas.microsoft.com/office/drawing/2014/main" id="{2CCF2B92-0F14-4044-8976-2C80BF376059}"/>
              </a:ext>
            </a:extLst>
          </p:cNvPr>
          <p:cNvPicPr>
            <a:picLocks noChangeAspect="1"/>
          </p:cNvPicPr>
          <p:nvPr/>
        </p:nvPicPr>
        <p:blipFill>
          <a:blip r:embed="rId3"/>
          <a:stretch>
            <a:fillRect/>
          </a:stretch>
        </p:blipFill>
        <p:spPr>
          <a:xfrm>
            <a:off x="8115296" y="3613566"/>
            <a:ext cx="1041779" cy="100940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0"/>
        <p:cNvGrpSpPr/>
        <p:nvPr/>
      </p:nvGrpSpPr>
      <p:grpSpPr>
        <a:xfrm>
          <a:off x="0" y="0"/>
          <a:ext cx="0" cy="0"/>
          <a:chOff x="0" y="0"/>
          <a:chExt cx="0" cy="0"/>
        </a:xfrm>
      </p:grpSpPr>
      <p:sp>
        <p:nvSpPr>
          <p:cNvPr id="272" name="Google Shape;272;p45"/>
          <p:cNvSpPr txBox="1"/>
          <p:nvPr/>
        </p:nvSpPr>
        <p:spPr>
          <a:xfrm>
            <a:off x="1" y="94919"/>
            <a:ext cx="9144000" cy="344710"/>
          </a:xfrm>
          <a:prstGeom prst="rect">
            <a:avLst/>
          </a:prstGeom>
          <a:noFill/>
          <a:ln>
            <a:noFill/>
          </a:ln>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 sz="1600" b="0" i="0" u="none" strike="noStrike" cap="none" dirty="0">
                <a:solidFill>
                  <a:srgbClr val="000000"/>
                </a:solidFill>
                <a:latin typeface="Calibri"/>
                <a:ea typeface="Play"/>
                <a:cs typeface="Play"/>
                <a:sym typeface="Play"/>
              </a:rPr>
              <a:t>TASK  8 - EXAMPLE BLOG</a:t>
            </a:r>
            <a:endParaRPr sz="1600" dirty="0"/>
          </a:p>
        </p:txBody>
      </p:sp>
      <p:sp>
        <p:nvSpPr>
          <p:cNvPr id="273" name="Google Shape;273;p45"/>
          <p:cNvSpPr txBox="1"/>
          <p:nvPr/>
        </p:nvSpPr>
        <p:spPr>
          <a:xfrm>
            <a:off x="660450" y="566575"/>
            <a:ext cx="7824900" cy="4488408"/>
          </a:xfrm>
          <a:prstGeom prst="rect">
            <a:avLst/>
          </a:prstGeom>
          <a:noFill/>
          <a:ln>
            <a:noFill/>
          </a:ln>
        </p:spPr>
        <p:txBody>
          <a:bodyPr spcFirstLastPara="1" wrap="square" lIns="0" tIns="0" rIns="0" bIns="0" anchor="t" anchorCtr="0">
            <a:spAutoFit/>
          </a:bodyPr>
          <a:lstStyle/>
          <a:p>
            <a:pPr marL="0" lvl="0" indent="0" algn="l" rtl="0">
              <a:lnSpc>
                <a:spcPct val="115000"/>
              </a:lnSpc>
              <a:spcBef>
                <a:spcPts val="1400"/>
              </a:spcBef>
              <a:spcAft>
                <a:spcPts val="0"/>
              </a:spcAft>
              <a:buSzPts val="1100"/>
              <a:buNone/>
            </a:pPr>
            <a:r>
              <a:rPr lang="en" sz="1200" b="1" dirty="0">
                <a:solidFill>
                  <a:srgbClr val="000000"/>
                </a:solidFill>
                <a:latin typeface="Calibri"/>
              </a:rPr>
              <a:t>300-Word Blog Content</a:t>
            </a:r>
            <a:endParaRPr sz="1200" b="1" dirty="0">
              <a:solidFill>
                <a:schemeClr val="dk1"/>
              </a:solidFill>
            </a:endParaRPr>
          </a:p>
          <a:p>
            <a:pPr marL="0" lvl="0" indent="0" algn="l" rtl="0">
              <a:lnSpc>
                <a:spcPct val="115000"/>
              </a:lnSpc>
              <a:spcBef>
                <a:spcPts val="1200"/>
              </a:spcBef>
              <a:spcAft>
                <a:spcPts val="0"/>
              </a:spcAft>
              <a:buSzPts val="1100"/>
              <a:buNone/>
            </a:pPr>
            <a:r>
              <a:rPr lang="en" sz="1200" dirty="0">
                <a:solidFill>
                  <a:srgbClr val="000000"/>
                </a:solidFill>
                <a:latin typeface="Calibri"/>
              </a:rPr>
              <a:t>Life in Indian cities moves fast, and when hunger strikes, you don’t always have the luxury of time. That’s where these </a:t>
            </a:r>
            <a:r>
              <a:rPr lang="en" sz="1200" b="1" dirty="0">
                <a:solidFill>
                  <a:srgbClr val="000000"/>
                </a:solidFill>
                <a:latin typeface="Calibri"/>
              </a:rPr>
              <a:t>10 quick recipes in 10 minutes</a:t>
            </a:r>
            <a:r>
              <a:rPr lang="en" sz="1200" dirty="0">
                <a:solidFill>
                  <a:srgbClr val="000000"/>
                </a:solidFill>
                <a:latin typeface="Calibri"/>
              </a:rPr>
              <a:t> come to your rescue. Whether you’re rushing to work in the morning, need a healthy snack in between meetings, or want a light dinner option, these recipes are tasty, simple, and lightning-fast.</a:t>
            </a:r>
            <a:endParaRPr sz="1200" dirty="0">
              <a:solidFill>
                <a:schemeClr val="dk1"/>
              </a:solidFill>
            </a:endParaRPr>
          </a:p>
          <a:p>
            <a:pPr marL="0" lvl="0" indent="0" algn="l" rtl="0">
              <a:lnSpc>
                <a:spcPct val="115000"/>
              </a:lnSpc>
              <a:spcBef>
                <a:spcPts val="1200"/>
              </a:spcBef>
              <a:spcAft>
                <a:spcPts val="0"/>
              </a:spcAft>
              <a:buSzPts val="1100"/>
              <a:buNone/>
            </a:pPr>
            <a:r>
              <a:rPr lang="en" sz="1200" b="1" dirty="0">
                <a:solidFill>
                  <a:srgbClr val="000000"/>
                </a:solidFill>
                <a:latin typeface="Calibri"/>
              </a:rPr>
              <a:t>Quick Breakfast Recipes in 10 Minutes:</a:t>
            </a:r>
            <a:r>
              <a:rPr lang="en" sz="1200" dirty="0">
                <a:solidFill>
                  <a:srgbClr val="000000"/>
                </a:solidFill>
                <a:latin typeface="Calibri"/>
              </a:rPr>
              <a:t> Start your day with dishes like vegetable poha, masala omelette, or oats upma. Each of these can be prepared in under 10 minutes with fresh ingredients like onions, tomatoes, eggs, and oats—all easily available and delivered fast by FlinkIt.</a:t>
            </a:r>
            <a:endParaRPr sz="1200" dirty="0">
              <a:solidFill>
                <a:schemeClr val="dk1"/>
              </a:solidFill>
            </a:endParaRPr>
          </a:p>
          <a:p>
            <a:pPr marL="0" lvl="0" indent="0" algn="l" rtl="0">
              <a:lnSpc>
                <a:spcPct val="115000"/>
              </a:lnSpc>
              <a:spcBef>
                <a:spcPts val="1200"/>
              </a:spcBef>
              <a:spcAft>
                <a:spcPts val="0"/>
              </a:spcAft>
              <a:buSzPts val="1100"/>
              <a:buNone/>
            </a:pPr>
            <a:r>
              <a:rPr lang="en" sz="1200" b="1" dirty="0">
                <a:solidFill>
                  <a:srgbClr val="000000"/>
                </a:solidFill>
                <a:latin typeface="Calibri"/>
              </a:rPr>
              <a:t>Easy Indian Snacks in 10 Minutes:</a:t>
            </a:r>
            <a:r>
              <a:rPr lang="en" sz="1200" dirty="0">
                <a:solidFill>
                  <a:srgbClr val="000000"/>
                </a:solidFill>
                <a:latin typeface="Calibri"/>
              </a:rPr>
              <a:t> Evening hunger pangs? Try instant bhel puri, paneer tikka on tawa, or cheese garlic bread. These recipes require minimal cooking but deliver maximum flavor, making them perfect for a quick bite with tea.</a:t>
            </a:r>
            <a:endParaRPr sz="1200" dirty="0">
              <a:solidFill>
                <a:schemeClr val="dk1"/>
              </a:solidFill>
            </a:endParaRPr>
          </a:p>
          <a:p>
            <a:pPr marL="0" lvl="0" indent="0" algn="l" rtl="0">
              <a:lnSpc>
                <a:spcPct val="115000"/>
              </a:lnSpc>
              <a:spcBef>
                <a:spcPts val="1200"/>
              </a:spcBef>
              <a:spcAft>
                <a:spcPts val="0"/>
              </a:spcAft>
              <a:buSzPts val="1100"/>
              <a:buNone/>
            </a:pPr>
            <a:r>
              <a:rPr lang="en" sz="1200" b="1" dirty="0">
                <a:solidFill>
                  <a:srgbClr val="000000"/>
                </a:solidFill>
                <a:latin typeface="Calibri"/>
              </a:rPr>
              <a:t>Healthy Meals Made Fast:</a:t>
            </a:r>
            <a:r>
              <a:rPr lang="en" sz="1200" dirty="0">
                <a:solidFill>
                  <a:srgbClr val="000000"/>
                </a:solidFill>
                <a:latin typeface="Calibri"/>
              </a:rPr>
              <a:t> If you’re looking for healthier options, whip up a spinach-corn salad, fruit chaat, or sprout salad in minutes. These not only save time but also give your body the nutrition it needs to keep going.</a:t>
            </a:r>
            <a:endParaRPr sz="1200" dirty="0">
              <a:solidFill>
                <a:schemeClr val="dk1"/>
              </a:solidFill>
            </a:endParaRPr>
          </a:p>
          <a:p>
            <a:pPr marL="0" lvl="0" indent="0" algn="l" rtl="0">
              <a:lnSpc>
                <a:spcPct val="115000"/>
              </a:lnSpc>
              <a:spcBef>
                <a:spcPts val="1200"/>
              </a:spcBef>
              <a:spcAft>
                <a:spcPts val="0"/>
              </a:spcAft>
              <a:buSzPts val="1100"/>
              <a:buNone/>
            </a:pPr>
            <a:r>
              <a:rPr lang="en" sz="1200" dirty="0">
                <a:solidFill>
                  <a:srgbClr val="000000"/>
                </a:solidFill>
                <a:latin typeface="Calibri"/>
              </a:rPr>
              <a:t>With FlinkIt’s </a:t>
            </a:r>
            <a:r>
              <a:rPr lang="en" sz="1200" b="1" dirty="0">
                <a:solidFill>
                  <a:srgbClr val="000000"/>
                </a:solidFill>
                <a:latin typeface="Calibri"/>
              </a:rPr>
              <a:t>10-minute grocery delivery</a:t>
            </a:r>
            <a:r>
              <a:rPr lang="en" sz="1200" dirty="0">
                <a:solidFill>
                  <a:srgbClr val="000000"/>
                </a:solidFill>
                <a:latin typeface="Calibri"/>
              </a:rPr>
              <a:t>, you never have to compromise on freshness or taste. Order your vegetables, dairy, and snacks, and start cooking these quick recipes instantly.</a:t>
            </a:r>
            <a:endParaRPr sz="1200" dirty="0">
              <a:solidFill>
                <a:schemeClr val="dk1"/>
              </a:solidFill>
            </a:endParaRPr>
          </a:p>
          <a:p>
            <a:pPr marL="0" lvl="0" indent="0" algn="l" rtl="0">
              <a:lnSpc>
                <a:spcPct val="115000"/>
              </a:lnSpc>
              <a:spcBef>
                <a:spcPts val="1200"/>
              </a:spcBef>
              <a:spcAft>
                <a:spcPts val="0"/>
              </a:spcAft>
              <a:buSzPts val="1100"/>
              <a:buNone/>
            </a:pPr>
            <a:endParaRPr sz="1200" b="1" dirty="0">
              <a:solidFill>
                <a:schemeClr val="dk1"/>
              </a:solidFill>
            </a:endParaRPr>
          </a:p>
          <a:p>
            <a:pPr marL="0" marR="0" lvl="0" indent="0" algn="l" rtl="0">
              <a:lnSpc>
                <a:spcPct val="140010"/>
              </a:lnSpc>
              <a:spcBef>
                <a:spcPts val="1200"/>
              </a:spcBef>
              <a:spcAft>
                <a:spcPts val="0"/>
              </a:spcAft>
              <a:buNone/>
            </a:pPr>
            <a:endParaRPr sz="1200" dirty="0"/>
          </a:p>
        </p:txBody>
      </p:sp>
      <p:pic>
        <p:nvPicPr>
          <p:cNvPr id="5" name="Picture 4">
            <a:extLst>
              <a:ext uri="{FF2B5EF4-FFF2-40B4-BE49-F238E27FC236}">
                <a16:creationId xmlns:a16="http://schemas.microsoft.com/office/drawing/2014/main" id="{754F1F76-DD28-45FD-8CE4-20C65101C3F0}"/>
              </a:ext>
            </a:extLst>
          </p:cNvPr>
          <p:cNvPicPr>
            <a:picLocks noChangeAspect="1"/>
          </p:cNvPicPr>
          <p:nvPr/>
        </p:nvPicPr>
        <p:blipFill>
          <a:blip r:embed="rId3"/>
          <a:stretch>
            <a:fillRect/>
          </a:stretch>
        </p:blipFill>
        <p:spPr>
          <a:xfrm>
            <a:off x="8173168" y="3583290"/>
            <a:ext cx="1041779" cy="100940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7"/>
        <p:cNvGrpSpPr/>
        <p:nvPr/>
      </p:nvGrpSpPr>
      <p:grpSpPr>
        <a:xfrm>
          <a:off x="0" y="0"/>
          <a:ext cx="0" cy="0"/>
          <a:chOff x="0" y="0"/>
          <a:chExt cx="0" cy="0"/>
        </a:xfrm>
      </p:grpSpPr>
      <p:sp>
        <p:nvSpPr>
          <p:cNvPr id="279" name="Google Shape;279;p46"/>
          <p:cNvSpPr txBox="1"/>
          <p:nvPr/>
        </p:nvSpPr>
        <p:spPr>
          <a:xfrm>
            <a:off x="0" y="100275"/>
            <a:ext cx="9144000" cy="344710"/>
          </a:xfrm>
          <a:prstGeom prst="rect">
            <a:avLst/>
          </a:prstGeom>
          <a:noFill/>
          <a:ln>
            <a:noFill/>
          </a:ln>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 sz="1600" b="0" i="0" u="none" strike="noStrike" cap="none" dirty="0">
                <a:solidFill>
                  <a:srgbClr val="000000"/>
                </a:solidFill>
                <a:latin typeface="Calibri"/>
                <a:ea typeface="Play"/>
                <a:cs typeface="Play"/>
                <a:sym typeface="Play"/>
              </a:rPr>
              <a:t>CONCLUSION AND TAKEAWAYS</a:t>
            </a:r>
            <a:endParaRPr sz="1600" dirty="0"/>
          </a:p>
        </p:txBody>
      </p:sp>
      <p:sp>
        <p:nvSpPr>
          <p:cNvPr id="280" name="Google Shape;280;p46"/>
          <p:cNvSpPr txBox="1"/>
          <p:nvPr/>
        </p:nvSpPr>
        <p:spPr>
          <a:xfrm>
            <a:off x="616671" y="364062"/>
            <a:ext cx="7800300" cy="4314001"/>
          </a:xfrm>
          <a:prstGeom prst="rect">
            <a:avLst/>
          </a:prstGeom>
          <a:noFill/>
          <a:ln>
            <a:noFill/>
          </a:ln>
        </p:spPr>
        <p:txBody>
          <a:bodyPr spcFirstLastPara="1" wrap="square" lIns="0" tIns="0" rIns="0" bIns="0" anchor="t" anchorCtr="0">
            <a:spAutoFit/>
          </a:bodyPr>
          <a:lstStyle/>
          <a:p>
            <a:pPr marL="0" lvl="0" indent="0" algn="l" rtl="0">
              <a:lnSpc>
                <a:spcPct val="115000"/>
              </a:lnSpc>
              <a:spcBef>
                <a:spcPts val="1400"/>
              </a:spcBef>
              <a:spcAft>
                <a:spcPts val="0"/>
              </a:spcAft>
              <a:buClr>
                <a:schemeClr val="dk1"/>
              </a:buClr>
              <a:buSzPts val="1100"/>
              <a:buFont typeface="Arial"/>
              <a:buNone/>
            </a:pPr>
            <a:r>
              <a:rPr lang="en" sz="1200" b="1" dirty="0">
                <a:solidFill>
                  <a:srgbClr val="000000"/>
                </a:solidFill>
                <a:latin typeface="Calibri"/>
              </a:rPr>
              <a:t>How this project has helped me understand the objectives and goals of the SEO Strategy</a:t>
            </a:r>
            <a:endParaRPr sz="1200" b="1" dirty="0">
              <a:solidFill>
                <a:schemeClr val="dk1"/>
              </a:solidFill>
            </a:endParaRPr>
          </a:p>
          <a:p>
            <a:pPr marL="0" lvl="0" indent="0" algn="l" rtl="0">
              <a:lnSpc>
                <a:spcPct val="115000"/>
              </a:lnSpc>
              <a:spcBef>
                <a:spcPts val="1200"/>
              </a:spcBef>
              <a:spcAft>
                <a:spcPts val="0"/>
              </a:spcAft>
              <a:buNone/>
            </a:pPr>
            <a:r>
              <a:rPr lang="en" sz="1200" dirty="0">
                <a:solidFill>
                  <a:srgbClr val="000000"/>
                </a:solidFill>
                <a:latin typeface="Calibri"/>
              </a:rPr>
              <a:t>Working on this project gave me a hands-on understanding of how SEO works as a structured process rather than random tactics. By creating a website structure, doing keyword research, analyzing competitors, and optimizing pages (blog, product, and category), I understood that the </a:t>
            </a:r>
            <a:r>
              <a:rPr lang="en" sz="1200" b="1" dirty="0">
                <a:solidFill>
                  <a:srgbClr val="000000"/>
                </a:solidFill>
                <a:latin typeface="Calibri"/>
              </a:rPr>
              <a:t>core objective of SEO is to improve visibility, drive organic traffic, and convert visitors into customers</a:t>
            </a:r>
            <a:r>
              <a:rPr lang="en" sz="1200" dirty="0">
                <a:solidFill>
                  <a:srgbClr val="000000"/>
                </a:solidFill>
                <a:latin typeface="Calibri"/>
              </a:rPr>
              <a:t>. I also learned the importance of aligning SEO goals with business goals — in this case, highlighting FlinkIt’s unique USP of </a:t>
            </a:r>
            <a:r>
              <a:rPr lang="en" sz="1200" b="1" dirty="0">
                <a:solidFill>
                  <a:srgbClr val="000000"/>
                </a:solidFill>
                <a:latin typeface="Calibri"/>
              </a:rPr>
              <a:t>10-minute grocery delivery</a:t>
            </a:r>
            <a:r>
              <a:rPr lang="en" sz="1200" dirty="0">
                <a:solidFill>
                  <a:srgbClr val="000000"/>
                </a:solidFill>
                <a:latin typeface="Calibri"/>
              </a:rPr>
              <a:t> and building authority with relevant content.</a:t>
            </a:r>
            <a:endParaRPr sz="1200" dirty="0">
              <a:solidFill>
                <a:schemeClr val="dk1"/>
              </a:solidFill>
            </a:endParaRPr>
          </a:p>
          <a:p>
            <a:pPr marL="0" lvl="0" indent="0" algn="l" rtl="0">
              <a:lnSpc>
                <a:spcPct val="115000"/>
              </a:lnSpc>
              <a:spcBef>
                <a:spcPts val="1400"/>
              </a:spcBef>
              <a:spcAft>
                <a:spcPts val="0"/>
              </a:spcAft>
              <a:buNone/>
            </a:pPr>
            <a:r>
              <a:rPr lang="en" sz="1200" b="1" dirty="0">
                <a:solidFill>
                  <a:srgbClr val="000000"/>
                </a:solidFill>
                <a:latin typeface="Calibri"/>
              </a:rPr>
              <a:t>How I will use this knowledge in Digital Marketing</a:t>
            </a:r>
            <a:endParaRPr sz="1200" b="1" dirty="0">
              <a:solidFill>
                <a:schemeClr val="dk1"/>
              </a:solidFill>
            </a:endParaRPr>
          </a:p>
          <a:p>
            <a:pPr marL="0" lvl="0" indent="0" algn="l" rtl="0">
              <a:lnSpc>
                <a:spcPct val="115000"/>
              </a:lnSpc>
              <a:spcBef>
                <a:spcPts val="1200"/>
              </a:spcBef>
              <a:spcAft>
                <a:spcPts val="0"/>
              </a:spcAft>
              <a:buNone/>
            </a:pPr>
            <a:r>
              <a:rPr lang="en" sz="1200" dirty="0">
                <a:solidFill>
                  <a:srgbClr val="000000"/>
                </a:solidFill>
                <a:latin typeface="Calibri"/>
              </a:rPr>
              <a:t>I will apply this SEO knowledge to design </a:t>
            </a:r>
            <a:r>
              <a:rPr lang="en" sz="1200" b="1" dirty="0">
                <a:solidFill>
                  <a:srgbClr val="000000"/>
                </a:solidFill>
                <a:latin typeface="Calibri"/>
              </a:rPr>
              <a:t>data-driven, customer-focused marketing strategies</a:t>
            </a:r>
            <a:r>
              <a:rPr lang="en" sz="1200" dirty="0">
                <a:solidFill>
                  <a:srgbClr val="000000"/>
                </a:solidFill>
                <a:latin typeface="Calibri"/>
              </a:rPr>
              <a:t>. In digital marketing, SEO is the foundation for:</a:t>
            </a:r>
            <a:endParaRPr sz="1200"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 sz="1200" b="1" dirty="0">
                <a:solidFill>
                  <a:srgbClr val="000000"/>
                </a:solidFill>
                <a:latin typeface="Calibri"/>
              </a:rPr>
              <a:t>Content Marketing</a:t>
            </a:r>
            <a:r>
              <a:rPr lang="en" sz="1200" dirty="0">
                <a:solidFill>
                  <a:srgbClr val="000000"/>
                </a:solidFill>
                <a:latin typeface="Calibri"/>
              </a:rPr>
              <a:t> → creating blogs, guides, and category pages that attract users organically.</a:t>
            </a:r>
            <a:endParaRPr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200" b="1" dirty="0">
                <a:solidFill>
                  <a:srgbClr val="000000"/>
                </a:solidFill>
                <a:latin typeface="Calibri"/>
              </a:rPr>
              <a:t>Paid Marketing</a:t>
            </a:r>
            <a:r>
              <a:rPr lang="en" sz="1200" dirty="0">
                <a:solidFill>
                  <a:srgbClr val="000000"/>
                </a:solidFill>
                <a:latin typeface="Calibri"/>
              </a:rPr>
              <a:t> → using keyword insights to optimize Google Ads and reduce costs.</a:t>
            </a:r>
            <a:endParaRPr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200" b="1" dirty="0">
                <a:solidFill>
                  <a:srgbClr val="000000"/>
                </a:solidFill>
                <a:latin typeface="Calibri"/>
              </a:rPr>
              <a:t>Social Media Marketing</a:t>
            </a:r>
            <a:r>
              <a:rPr lang="en" sz="1200" dirty="0">
                <a:solidFill>
                  <a:srgbClr val="000000"/>
                </a:solidFill>
                <a:latin typeface="Calibri"/>
              </a:rPr>
              <a:t> → sharing SEO-rich content that boosts brand awareness.</a:t>
            </a:r>
            <a:endParaRPr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200" b="1" dirty="0">
                <a:solidFill>
                  <a:srgbClr val="000000"/>
                </a:solidFill>
                <a:latin typeface="Calibri"/>
              </a:rPr>
              <a:t>Analytics &amp; Reporting</a:t>
            </a:r>
            <a:r>
              <a:rPr lang="en" sz="1200" dirty="0">
                <a:solidFill>
                  <a:srgbClr val="000000"/>
                </a:solidFill>
                <a:latin typeface="Calibri"/>
              </a:rPr>
              <a:t> → tracking KPIs like traffic, rankings, and conversions to refine campaigns.</a:t>
            </a:r>
            <a:endParaRPr sz="1200" dirty="0">
              <a:solidFill>
                <a:schemeClr val="dk1"/>
              </a:solidFill>
            </a:endParaRPr>
          </a:p>
          <a:p>
            <a:pPr marL="0" lvl="0" indent="0" algn="l" rtl="0">
              <a:lnSpc>
                <a:spcPct val="115000"/>
              </a:lnSpc>
              <a:spcBef>
                <a:spcPts val="1200"/>
              </a:spcBef>
              <a:spcAft>
                <a:spcPts val="1200"/>
              </a:spcAft>
              <a:buNone/>
            </a:pPr>
            <a:r>
              <a:rPr lang="en" sz="1200" dirty="0">
                <a:solidFill>
                  <a:srgbClr val="000000"/>
                </a:solidFill>
                <a:latin typeface="Calibri"/>
              </a:rPr>
              <a:t>By integrating SEO with other digital channels, I can achieve long-term goals like </a:t>
            </a:r>
            <a:r>
              <a:rPr lang="en" sz="1200" b="1" dirty="0">
                <a:solidFill>
                  <a:srgbClr val="000000"/>
                </a:solidFill>
                <a:latin typeface="Calibri"/>
              </a:rPr>
              <a:t>higher visibility, stronger brand authority, lower acquisition costs, and sustainable growth</a:t>
            </a:r>
            <a:r>
              <a:rPr lang="en" sz="1200" dirty="0">
                <a:solidFill>
                  <a:srgbClr val="000000"/>
                </a:solidFill>
                <a:latin typeface="Calibri"/>
              </a:rPr>
              <a:t> for any business.</a:t>
            </a:r>
            <a:endParaRPr sz="1200" dirty="0"/>
          </a:p>
        </p:txBody>
      </p:sp>
      <p:pic>
        <p:nvPicPr>
          <p:cNvPr id="5" name="Picture 4">
            <a:extLst>
              <a:ext uri="{FF2B5EF4-FFF2-40B4-BE49-F238E27FC236}">
                <a16:creationId xmlns:a16="http://schemas.microsoft.com/office/drawing/2014/main" id="{888CDEFA-9886-4DA8-A332-140E72932554}"/>
              </a:ext>
            </a:extLst>
          </p:cNvPr>
          <p:cNvPicPr>
            <a:picLocks noChangeAspect="1"/>
          </p:cNvPicPr>
          <p:nvPr/>
        </p:nvPicPr>
        <p:blipFill>
          <a:blip r:embed="rId3"/>
          <a:stretch>
            <a:fillRect/>
          </a:stretch>
        </p:blipFill>
        <p:spPr>
          <a:xfrm>
            <a:off x="8115296" y="3613566"/>
            <a:ext cx="1041779" cy="100940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1"/>
        <p:cNvGrpSpPr/>
        <p:nvPr/>
      </p:nvGrpSpPr>
      <p:grpSpPr>
        <a:xfrm>
          <a:off x="0" y="0"/>
          <a:ext cx="0" cy="0"/>
          <a:chOff x="0" y="0"/>
          <a:chExt cx="0" cy="0"/>
        </a:xfrm>
      </p:grpSpPr>
      <p:sp>
        <p:nvSpPr>
          <p:cNvPr id="153" name="Google Shape;153;p28"/>
          <p:cNvSpPr txBox="1"/>
          <p:nvPr/>
        </p:nvSpPr>
        <p:spPr>
          <a:xfrm>
            <a:off x="3281238" y="154050"/>
            <a:ext cx="2581500" cy="344710"/>
          </a:xfrm>
          <a:prstGeom prst="rect">
            <a:avLst/>
          </a:prstGeom>
          <a:noFill/>
          <a:ln>
            <a:noFill/>
          </a:ln>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 sz="1600" b="0" i="0" u="none" strike="noStrike" cap="none" dirty="0">
                <a:solidFill>
                  <a:srgbClr val="000000"/>
                </a:solidFill>
                <a:latin typeface="Calibri"/>
                <a:ea typeface="Play"/>
                <a:cs typeface="Play"/>
                <a:sym typeface="Play"/>
              </a:rPr>
              <a:t>OBJECTIVES</a:t>
            </a:r>
            <a:endParaRPr sz="700" dirty="0"/>
          </a:p>
        </p:txBody>
      </p:sp>
      <p:sp>
        <p:nvSpPr>
          <p:cNvPr id="154" name="Google Shape;154;p28"/>
          <p:cNvSpPr txBox="1"/>
          <p:nvPr/>
        </p:nvSpPr>
        <p:spPr>
          <a:xfrm>
            <a:off x="514350" y="698324"/>
            <a:ext cx="8115300" cy="2739211"/>
          </a:xfrm>
          <a:prstGeom prst="rect">
            <a:avLst/>
          </a:prstGeom>
          <a:noFill/>
          <a:ln>
            <a:noFill/>
          </a:ln>
        </p:spPr>
        <p:txBody>
          <a:bodyPr spcFirstLastPara="1" wrap="square" lIns="0" tIns="0" rIns="0" bIns="0" anchor="t" anchorCtr="0">
            <a:spAutoFit/>
          </a:bodyPr>
          <a:lstStyle/>
          <a:p>
            <a:pPr marL="0" lvl="0" indent="0" algn="l" rtl="0">
              <a:lnSpc>
                <a:spcPct val="115000"/>
              </a:lnSpc>
              <a:spcBef>
                <a:spcPts val="1200"/>
              </a:spcBef>
              <a:spcAft>
                <a:spcPts val="0"/>
              </a:spcAft>
              <a:buClr>
                <a:schemeClr val="dk1"/>
              </a:buClr>
              <a:buSzPts val="1100"/>
              <a:buFont typeface="Arial"/>
              <a:buNone/>
            </a:pPr>
            <a:r>
              <a:rPr lang="en" sz="1200" dirty="0">
                <a:solidFill>
                  <a:srgbClr val="000000"/>
                </a:solidFill>
                <a:latin typeface="Calibri"/>
              </a:rPr>
              <a:t>The objective of this project is to design and execute a comprehensive SEO strategy for </a:t>
            </a:r>
            <a:r>
              <a:rPr lang="en" sz="1200" b="1" dirty="0">
                <a:solidFill>
                  <a:srgbClr val="000000"/>
                </a:solidFill>
                <a:latin typeface="Calibri"/>
              </a:rPr>
              <a:t>FlinkIt</a:t>
            </a:r>
            <a:r>
              <a:rPr lang="en" sz="1200" dirty="0">
                <a:solidFill>
                  <a:srgbClr val="000000"/>
                </a:solidFill>
                <a:latin typeface="Calibri"/>
              </a:rPr>
              <a:t>, a new Indian startup that delivers groceries within 10 minutes. As an SEO Manager, the goal is to:</a:t>
            </a:r>
            <a:endParaRPr sz="1200"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 sz="1200" dirty="0">
                <a:solidFill>
                  <a:srgbClr val="000000"/>
                </a:solidFill>
                <a:latin typeface="Calibri"/>
              </a:rPr>
              <a:t>Build a </a:t>
            </a:r>
            <a:r>
              <a:rPr lang="en" sz="1200" b="1" dirty="0">
                <a:solidFill>
                  <a:srgbClr val="000000"/>
                </a:solidFill>
                <a:latin typeface="Calibri"/>
              </a:rPr>
              <a:t>search-engine-friendly website structure</a:t>
            </a:r>
            <a:r>
              <a:rPr lang="en" sz="1200" dirty="0">
                <a:solidFill>
                  <a:srgbClr val="000000"/>
                </a:solidFill>
                <a:latin typeface="Calibri"/>
              </a:rPr>
              <a:t> that supports scalability.</a:t>
            </a:r>
            <a:endParaRPr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200" dirty="0">
                <a:solidFill>
                  <a:srgbClr val="000000"/>
                </a:solidFill>
                <a:latin typeface="Calibri"/>
              </a:rPr>
              <a:t>Optimize </a:t>
            </a:r>
            <a:r>
              <a:rPr lang="en" sz="1200" b="1" dirty="0">
                <a:solidFill>
                  <a:srgbClr val="000000"/>
                </a:solidFill>
                <a:latin typeface="Calibri"/>
              </a:rPr>
              <a:t>key pages</a:t>
            </a:r>
            <a:r>
              <a:rPr lang="en" sz="1200" dirty="0">
                <a:solidFill>
                  <a:srgbClr val="000000"/>
                </a:solidFill>
                <a:latin typeface="Calibri"/>
              </a:rPr>
              <a:t> (blog, product category, and product page) for higher rankings and conversions.</a:t>
            </a:r>
            <a:endParaRPr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200" dirty="0">
                <a:solidFill>
                  <a:srgbClr val="000000"/>
                </a:solidFill>
                <a:latin typeface="Calibri"/>
              </a:rPr>
              <a:t>Conduct </a:t>
            </a:r>
            <a:r>
              <a:rPr lang="en" sz="1200" b="1" dirty="0">
                <a:solidFill>
                  <a:srgbClr val="000000"/>
                </a:solidFill>
                <a:latin typeface="Calibri"/>
              </a:rPr>
              <a:t>in-depth keyword research</a:t>
            </a:r>
            <a:r>
              <a:rPr lang="en" sz="1200" dirty="0">
                <a:solidFill>
                  <a:srgbClr val="000000"/>
                </a:solidFill>
                <a:latin typeface="Calibri"/>
              </a:rPr>
              <a:t> to align content with user intent.</a:t>
            </a:r>
            <a:endParaRPr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200" dirty="0">
                <a:solidFill>
                  <a:srgbClr val="000000"/>
                </a:solidFill>
                <a:latin typeface="Calibri"/>
              </a:rPr>
              <a:t>Implement </a:t>
            </a:r>
            <a:r>
              <a:rPr lang="en" sz="1200" b="1" dirty="0">
                <a:solidFill>
                  <a:srgbClr val="000000"/>
                </a:solidFill>
                <a:latin typeface="Calibri"/>
              </a:rPr>
              <a:t>on-page SEO best practices</a:t>
            </a:r>
            <a:r>
              <a:rPr lang="en" sz="1200" dirty="0">
                <a:solidFill>
                  <a:srgbClr val="000000"/>
                </a:solidFill>
                <a:latin typeface="Calibri"/>
              </a:rPr>
              <a:t> to maximize visibility on SERPs.</a:t>
            </a:r>
            <a:endParaRPr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200" dirty="0">
                <a:solidFill>
                  <a:srgbClr val="000000"/>
                </a:solidFill>
                <a:latin typeface="Calibri"/>
              </a:rPr>
              <a:t>Perform </a:t>
            </a:r>
            <a:r>
              <a:rPr lang="en" sz="1200" b="1" dirty="0">
                <a:solidFill>
                  <a:srgbClr val="000000"/>
                </a:solidFill>
                <a:latin typeface="Calibri"/>
              </a:rPr>
              <a:t>competitive analysis</a:t>
            </a:r>
            <a:r>
              <a:rPr lang="en" sz="1200" dirty="0">
                <a:solidFill>
                  <a:srgbClr val="000000"/>
                </a:solidFill>
                <a:latin typeface="Calibri"/>
              </a:rPr>
              <a:t> to identify industry benchmarks and uncover ranking opportunities.</a:t>
            </a:r>
            <a:endParaRPr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200" dirty="0">
                <a:solidFill>
                  <a:srgbClr val="000000"/>
                </a:solidFill>
                <a:latin typeface="Calibri"/>
              </a:rPr>
              <a:t>Create high-quality, keyword-optimized content to establish topical authority.</a:t>
            </a:r>
            <a:endParaRPr sz="1200" dirty="0">
              <a:solidFill>
                <a:schemeClr val="dk1"/>
              </a:solidFill>
            </a:endParaRPr>
          </a:p>
          <a:p>
            <a:pPr marL="0" lvl="0" indent="0" algn="l" rtl="0">
              <a:lnSpc>
                <a:spcPct val="115000"/>
              </a:lnSpc>
              <a:spcBef>
                <a:spcPts val="1200"/>
              </a:spcBef>
              <a:spcAft>
                <a:spcPts val="1200"/>
              </a:spcAft>
              <a:buNone/>
            </a:pPr>
            <a:r>
              <a:rPr lang="en" sz="1200" dirty="0">
                <a:solidFill>
                  <a:srgbClr val="000000"/>
                </a:solidFill>
                <a:latin typeface="Calibri"/>
              </a:rPr>
              <a:t>Ultimately, the project aims to </a:t>
            </a:r>
            <a:r>
              <a:rPr lang="en" sz="1200" b="1" dirty="0">
                <a:solidFill>
                  <a:srgbClr val="000000"/>
                </a:solidFill>
                <a:latin typeface="Calibri"/>
              </a:rPr>
              <a:t>improve FlinkIt’s organic search rankings, drive qualified traffic, and increase customer acquisition through SEO.</a:t>
            </a:r>
            <a:endParaRPr sz="1200" b="0" i="0" u="none" strike="noStrike" cap="none" dirty="0">
              <a:solidFill>
                <a:srgbClr val="000000"/>
              </a:solidFill>
              <a:latin typeface="Arial"/>
              <a:ea typeface="Arial"/>
              <a:cs typeface="Arial"/>
              <a:sym typeface="Arial"/>
            </a:endParaRPr>
          </a:p>
        </p:txBody>
      </p:sp>
      <p:pic>
        <p:nvPicPr>
          <p:cNvPr id="5" name="Picture 4">
            <a:extLst>
              <a:ext uri="{FF2B5EF4-FFF2-40B4-BE49-F238E27FC236}">
                <a16:creationId xmlns:a16="http://schemas.microsoft.com/office/drawing/2014/main" id="{C2405D19-9A4E-4739-80DF-DFF4EE4FB094}"/>
              </a:ext>
            </a:extLst>
          </p:cNvPr>
          <p:cNvPicPr>
            <a:picLocks noChangeAspect="1"/>
          </p:cNvPicPr>
          <p:nvPr/>
        </p:nvPicPr>
        <p:blipFill>
          <a:blip r:embed="rId3"/>
          <a:stretch>
            <a:fillRect/>
          </a:stretch>
        </p:blipFill>
        <p:spPr>
          <a:xfrm>
            <a:off x="8115296" y="3613566"/>
            <a:ext cx="1041779" cy="100940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8"/>
        <p:cNvGrpSpPr/>
        <p:nvPr/>
      </p:nvGrpSpPr>
      <p:grpSpPr>
        <a:xfrm>
          <a:off x="0" y="0"/>
          <a:ext cx="0" cy="0"/>
          <a:chOff x="0" y="0"/>
          <a:chExt cx="0" cy="0"/>
        </a:xfrm>
      </p:grpSpPr>
      <p:sp>
        <p:nvSpPr>
          <p:cNvPr id="160" name="Google Shape;160;p29"/>
          <p:cNvSpPr txBox="1"/>
          <p:nvPr/>
        </p:nvSpPr>
        <p:spPr>
          <a:xfrm>
            <a:off x="3433202" y="122775"/>
            <a:ext cx="2277600" cy="344710"/>
          </a:xfrm>
          <a:prstGeom prst="rect">
            <a:avLst/>
          </a:prstGeom>
          <a:noFill/>
          <a:ln>
            <a:noFill/>
          </a:ln>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 sz="1600" b="0" i="0" u="none" strike="noStrike" cap="none" dirty="0">
                <a:solidFill>
                  <a:srgbClr val="000000"/>
                </a:solidFill>
                <a:latin typeface="Calibri"/>
                <a:ea typeface="Play"/>
                <a:cs typeface="Play"/>
                <a:sym typeface="Play"/>
              </a:rPr>
              <a:t>APPROACH</a:t>
            </a:r>
            <a:endParaRPr sz="1600" dirty="0"/>
          </a:p>
        </p:txBody>
      </p:sp>
      <p:sp>
        <p:nvSpPr>
          <p:cNvPr id="161" name="Google Shape;161;p29"/>
          <p:cNvSpPr txBox="1"/>
          <p:nvPr/>
        </p:nvSpPr>
        <p:spPr>
          <a:xfrm>
            <a:off x="592525" y="657800"/>
            <a:ext cx="8115300" cy="2717667"/>
          </a:xfrm>
          <a:prstGeom prst="rect">
            <a:avLst/>
          </a:prstGeom>
          <a:noFill/>
          <a:ln>
            <a:noFill/>
          </a:ln>
        </p:spPr>
        <p:txBody>
          <a:bodyPr spcFirstLastPara="1" wrap="square" lIns="0" tIns="0" rIns="0" bIns="0" anchor="t" anchorCtr="0">
            <a:spAutoFit/>
          </a:bodyPr>
          <a:lstStyle/>
          <a:p>
            <a:pPr marL="457200" lvl="0" indent="0" algn="l" rtl="0">
              <a:lnSpc>
                <a:spcPct val="115000"/>
              </a:lnSpc>
              <a:spcBef>
                <a:spcPts val="1200"/>
              </a:spcBef>
              <a:spcAft>
                <a:spcPts val="0"/>
              </a:spcAft>
              <a:buNone/>
            </a:pPr>
            <a:r>
              <a:rPr lang="en" sz="1200" b="1" u="sng" dirty="0">
                <a:solidFill>
                  <a:srgbClr val="000000"/>
                </a:solidFill>
                <a:latin typeface="Calibri"/>
              </a:rPr>
              <a:t>Website Structure </a:t>
            </a:r>
            <a:r>
              <a:rPr lang="en" sz="1200" dirty="0">
                <a:solidFill>
                  <a:srgbClr val="000000"/>
                </a:solidFill>
                <a:latin typeface="Calibri"/>
              </a:rPr>
              <a:t>– Design a clear, keyword-rich hierarchy (home, categories, subcategories, products, and local pages).</a:t>
            </a:r>
            <a:endParaRPr sz="1200" dirty="0">
              <a:solidFill>
                <a:schemeClr val="dk1"/>
              </a:solidFill>
            </a:endParaRPr>
          </a:p>
          <a:p>
            <a:pPr marL="457200" lvl="0" indent="0" algn="l" rtl="0">
              <a:lnSpc>
                <a:spcPct val="115000"/>
              </a:lnSpc>
              <a:spcBef>
                <a:spcPts val="1200"/>
              </a:spcBef>
              <a:spcAft>
                <a:spcPts val="0"/>
              </a:spcAft>
              <a:buNone/>
            </a:pPr>
            <a:r>
              <a:rPr lang="en" sz="1200" b="1" u="sng" dirty="0">
                <a:solidFill>
                  <a:srgbClr val="000000"/>
                </a:solidFill>
                <a:latin typeface="Calibri"/>
              </a:rPr>
              <a:t>Page Selection </a:t>
            </a:r>
            <a:r>
              <a:rPr lang="en" sz="1200" dirty="0">
                <a:solidFill>
                  <a:srgbClr val="000000"/>
                </a:solidFill>
                <a:latin typeface="Calibri"/>
              </a:rPr>
              <a:t>– Pick one blog page, one product category page, and one product page for detailed optimization.</a:t>
            </a:r>
            <a:endParaRPr sz="1200" dirty="0">
              <a:solidFill>
                <a:schemeClr val="dk1"/>
              </a:solidFill>
            </a:endParaRPr>
          </a:p>
          <a:p>
            <a:pPr marL="457200" lvl="0" indent="0" algn="l" rtl="0">
              <a:lnSpc>
                <a:spcPct val="115000"/>
              </a:lnSpc>
              <a:spcBef>
                <a:spcPts val="1200"/>
              </a:spcBef>
              <a:spcAft>
                <a:spcPts val="0"/>
              </a:spcAft>
              <a:buNone/>
            </a:pPr>
            <a:r>
              <a:rPr lang="en" sz="1200" b="1" u="sng" dirty="0">
                <a:solidFill>
                  <a:srgbClr val="000000"/>
                </a:solidFill>
                <a:latin typeface="Calibri"/>
              </a:rPr>
              <a:t>Content Structure </a:t>
            </a:r>
            <a:r>
              <a:rPr lang="en" sz="1200" dirty="0">
                <a:solidFill>
                  <a:srgbClr val="000000"/>
                </a:solidFill>
                <a:latin typeface="Calibri"/>
              </a:rPr>
              <a:t>– Define headings, meta tags, and content flow with mapped keywords.</a:t>
            </a:r>
            <a:endParaRPr sz="1200" dirty="0">
              <a:solidFill>
                <a:schemeClr val="dk1"/>
              </a:solidFill>
            </a:endParaRPr>
          </a:p>
          <a:p>
            <a:pPr marL="457200" lvl="0" indent="0" algn="l" rtl="0">
              <a:lnSpc>
                <a:spcPct val="115000"/>
              </a:lnSpc>
              <a:spcBef>
                <a:spcPts val="1200"/>
              </a:spcBef>
              <a:spcAft>
                <a:spcPts val="0"/>
              </a:spcAft>
              <a:buNone/>
            </a:pPr>
            <a:r>
              <a:rPr lang="en" sz="1200" b="1" u="sng" dirty="0">
                <a:solidFill>
                  <a:srgbClr val="000000"/>
                </a:solidFill>
                <a:latin typeface="Calibri"/>
              </a:rPr>
              <a:t>Keyword Research </a:t>
            </a:r>
            <a:r>
              <a:rPr lang="en" sz="1200" dirty="0">
                <a:solidFill>
                  <a:srgbClr val="000000"/>
                </a:solidFill>
                <a:latin typeface="Calibri"/>
              </a:rPr>
              <a:t>– Identify primary, secondary, and long-tail keywords for each page.</a:t>
            </a:r>
            <a:endParaRPr sz="1200" dirty="0">
              <a:solidFill>
                <a:schemeClr val="dk1"/>
              </a:solidFill>
            </a:endParaRPr>
          </a:p>
          <a:p>
            <a:pPr marL="457200" lvl="0" indent="0" algn="l" rtl="0">
              <a:lnSpc>
                <a:spcPct val="115000"/>
              </a:lnSpc>
              <a:spcBef>
                <a:spcPts val="1200"/>
              </a:spcBef>
              <a:spcAft>
                <a:spcPts val="0"/>
              </a:spcAft>
              <a:buNone/>
            </a:pPr>
            <a:r>
              <a:rPr lang="en" sz="1200" b="1" u="sng" dirty="0">
                <a:solidFill>
                  <a:srgbClr val="000000"/>
                </a:solidFill>
                <a:latin typeface="Calibri"/>
              </a:rPr>
              <a:t>On-Page SEO </a:t>
            </a:r>
            <a:r>
              <a:rPr lang="en" sz="1200" dirty="0">
                <a:solidFill>
                  <a:srgbClr val="000000"/>
                </a:solidFill>
                <a:latin typeface="Calibri"/>
              </a:rPr>
              <a:t>– Optimize titles, descriptions, headers, alt texts, CTAs, and schema markup.</a:t>
            </a:r>
            <a:endParaRPr sz="1200" dirty="0">
              <a:solidFill>
                <a:schemeClr val="dk1"/>
              </a:solidFill>
            </a:endParaRPr>
          </a:p>
          <a:p>
            <a:pPr marL="457200" lvl="0" indent="0" algn="l" rtl="0">
              <a:lnSpc>
                <a:spcPct val="115000"/>
              </a:lnSpc>
              <a:spcBef>
                <a:spcPts val="1200"/>
              </a:spcBef>
              <a:spcAft>
                <a:spcPts val="0"/>
              </a:spcAft>
              <a:buNone/>
            </a:pPr>
            <a:r>
              <a:rPr lang="en" sz="1200" b="1" u="sng" dirty="0">
                <a:solidFill>
                  <a:srgbClr val="000000"/>
                </a:solidFill>
                <a:latin typeface="Calibri"/>
              </a:rPr>
              <a:t>Competitive Analysis </a:t>
            </a:r>
            <a:r>
              <a:rPr lang="en" sz="1200" dirty="0">
                <a:solidFill>
                  <a:srgbClr val="000000"/>
                </a:solidFill>
                <a:latin typeface="Calibri"/>
              </a:rPr>
              <a:t>– Study Blinkit, Zepto, BigBasket, etc., for top pages, keywords, and strategies.</a:t>
            </a:r>
            <a:endParaRPr sz="1200" dirty="0">
              <a:solidFill>
                <a:schemeClr val="dk1"/>
              </a:solidFill>
            </a:endParaRPr>
          </a:p>
          <a:p>
            <a:pPr marL="457200" lvl="0" indent="0" algn="l" rtl="0">
              <a:lnSpc>
                <a:spcPct val="115000"/>
              </a:lnSpc>
              <a:spcBef>
                <a:spcPts val="1200"/>
              </a:spcBef>
              <a:spcAft>
                <a:spcPts val="1200"/>
              </a:spcAft>
              <a:buNone/>
            </a:pPr>
            <a:r>
              <a:rPr lang="en" sz="1200" b="1" u="sng" dirty="0">
                <a:solidFill>
                  <a:srgbClr val="000000"/>
                </a:solidFill>
                <a:latin typeface="Calibri"/>
              </a:rPr>
              <a:t>Content Creation </a:t>
            </a:r>
            <a:r>
              <a:rPr lang="en" sz="1200" dirty="0">
                <a:solidFill>
                  <a:srgbClr val="000000"/>
                </a:solidFill>
                <a:latin typeface="Calibri"/>
              </a:rPr>
              <a:t>– Write a 300-word keyword-rich blog post with proper on-page elements.</a:t>
            </a:r>
            <a:endParaRPr sz="1200" dirty="0">
              <a:solidFill>
                <a:schemeClr val="dk1"/>
              </a:solidFill>
            </a:endParaRPr>
          </a:p>
        </p:txBody>
      </p:sp>
      <p:pic>
        <p:nvPicPr>
          <p:cNvPr id="5" name="Picture 4">
            <a:extLst>
              <a:ext uri="{FF2B5EF4-FFF2-40B4-BE49-F238E27FC236}">
                <a16:creationId xmlns:a16="http://schemas.microsoft.com/office/drawing/2014/main" id="{5AFC376A-68EB-4664-B932-BA968350CFC9}"/>
              </a:ext>
            </a:extLst>
          </p:cNvPr>
          <p:cNvPicPr>
            <a:picLocks noChangeAspect="1"/>
          </p:cNvPicPr>
          <p:nvPr/>
        </p:nvPicPr>
        <p:blipFill>
          <a:blip r:embed="rId3"/>
          <a:stretch>
            <a:fillRect/>
          </a:stretch>
        </p:blipFill>
        <p:spPr>
          <a:xfrm>
            <a:off x="8115296" y="3613566"/>
            <a:ext cx="1041779" cy="100940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5"/>
        <p:cNvGrpSpPr/>
        <p:nvPr/>
      </p:nvGrpSpPr>
      <p:grpSpPr>
        <a:xfrm>
          <a:off x="0" y="0"/>
          <a:ext cx="0" cy="0"/>
          <a:chOff x="0" y="0"/>
          <a:chExt cx="0" cy="0"/>
        </a:xfrm>
      </p:grpSpPr>
      <p:sp>
        <p:nvSpPr>
          <p:cNvPr id="167" name="Google Shape;167;p30"/>
          <p:cNvSpPr txBox="1"/>
          <p:nvPr/>
        </p:nvSpPr>
        <p:spPr>
          <a:xfrm>
            <a:off x="1236150" y="95003"/>
            <a:ext cx="6671700" cy="344710"/>
          </a:xfrm>
          <a:prstGeom prst="rect">
            <a:avLst/>
          </a:prstGeom>
          <a:noFill/>
          <a:ln>
            <a:noFill/>
          </a:ln>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 sz="1600" b="0" i="0" u="none" strike="noStrike" cap="none" dirty="0">
                <a:solidFill>
                  <a:srgbClr val="000000"/>
                </a:solidFill>
                <a:latin typeface="Calibri"/>
                <a:ea typeface="Play"/>
                <a:cs typeface="Play"/>
                <a:sym typeface="Play"/>
              </a:rPr>
              <a:t>TASK 1 - CREATE A WEBSITE STRUCTURE</a:t>
            </a:r>
            <a:endParaRPr sz="500" dirty="0"/>
          </a:p>
        </p:txBody>
      </p:sp>
      <p:sp>
        <p:nvSpPr>
          <p:cNvPr id="168" name="Google Shape;168;p30"/>
          <p:cNvSpPr txBox="1"/>
          <p:nvPr/>
        </p:nvSpPr>
        <p:spPr>
          <a:xfrm>
            <a:off x="891000" y="520533"/>
            <a:ext cx="7362000" cy="3676904"/>
          </a:xfrm>
          <a:prstGeom prst="rect">
            <a:avLst/>
          </a:prstGeom>
          <a:noFill/>
          <a:ln>
            <a:noFill/>
          </a:ln>
        </p:spPr>
        <p:txBody>
          <a:bodyPr spcFirstLastPara="1" wrap="square" lIns="0" tIns="0" rIns="0" bIns="0" anchor="t" anchorCtr="0">
            <a:spAutoFit/>
          </a:bodyPr>
          <a:lstStyle/>
          <a:p>
            <a:pPr marL="342900" lvl="0" indent="-342900" algn="l" rtl="0">
              <a:lnSpc>
                <a:spcPct val="115000"/>
              </a:lnSpc>
              <a:spcBef>
                <a:spcPts val="1400"/>
              </a:spcBef>
              <a:spcAft>
                <a:spcPts val="0"/>
              </a:spcAft>
              <a:buFont typeface="+mj-lt"/>
              <a:buAutoNum type="arabicPeriod"/>
            </a:pPr>
            <a:r>
              <a:rPr lang="en" sz="1200" b="1" dirty="0">
                <a:solidFill>
                  <a:srgbClr val="000000"/>
                </a:solidFill>
                <a:latin typeface="Calibri"/>
              </a:rPr>
              <a:t>Homepage</a:t>
            </a:r>
            <a:endParaRPr sz="1200" b="1" dirty="0">
              <a:solidFill>
                <a:schemeClr val="dk1"/>
              </a:solidFill>
            </a:endParaRPr>
          </a:p>
          <a:p>
            <a:pPr marL="457200" lvl="0" indent="-298450" algn="l" rtl="0">
              <a:spcBef>
                <a:spcPts val="1200"/>
              </a:spcBef>
              <a:spcAft>
                <a:spcPts val="0"/>
              </a:spcAft>
              <a:buClr>
                <a:schemeClr val="dk1"/>
              </a:buClr>
              <a:buSzPts val="1100"/>
              <a:buChar char="●"/>
            </a:pPr>
            <a:r>
              <a:rPr lang="en" sz="1200" b="1" dirty="0">
                <a:solidFill>
                  <a:srgbClr val="000000"/>
                </a:solidFill>
                <a:latin typeface="Calibri"/>
              </a:rPr>
              <a:t>URL:</a:t>
            </a:r>
            <a:r>
              <a:rPr lang="en" sz="1200" dirty="0">
                <a:solidFill>
                  <a:srgbClr val="000000"/>
                </a:solidFill>
                <a:latin typeface="Calibri"/>
              </a:rPr>
              <a:t> </a:t>
            </a:r>
            <a:r>
              <a:rPr lang="en" sz="1200" dirty="0">
                <a:solidFill>
                  <a:srgbClr val="000000"/>
                </a:solidFill>
                <a:latin typeface="Calibri"/>
                <a:ea typeface="Roboto Mono"/>
                <a:cs typeface="Roboto Mono"/>
                <a:sym typeface="Roboto Mono"/>
              </a:rPr>
              <a:t>www.flinkit.com/</a:t>
            </a:r>
            <a:br>
              <a:rPr lang="en" sz="1200" i="1" dirty="0">
                <a:solidFill>
                  <a:schemeClr val="dk1"/>
                </a:solidFill>
              </a:rPr>
            </a:br>
            <a:endParaRPr sz="1200" i="1" dirty="0">
              <a:solidFill>
                <a:schemeClr val="dk1"/>
              </a:solidFill>
            </a:endParaRPr>
          </a:p>
          <a:p>
            <a:pPr marL="457200" lvl="0" indent="-304800" algn="l" rtl="0">
              <a:spcBef>
                <a:spcPts val="0"/>
              </a:spcBef>
              <a:spcAft>
                <a:spcPts val="0"/>
              </a:spcAft>
              <a:buClr>
                <a:schemeClr val="dk1"/>
              </a:buClr>
              <a:buSzPts val="1200"/>
              <a:buChar char="●"/>
            </a:pPr>
            <a:r>
              <a:rPr lang="en" sz="1200" b="1" dirty="0">
                <a:solidFill>
                  <a:srgbClr val="000000"/>
                </a:solidFill>
                <a:latin typeface="Calibri"/>
              </a:rPr>
              <a:t>Key Elements:</a:t>
            </a:r>
            <a:r>
              <a:rPr lang="en" sz="1200" dirty="0">
                <a:solidFill>
                  <a:srgbClr val="000000"/>
                </a:solidFill>
                <a:latin typeface="Calibri"/>
              </a:rPr>
              <a:t> USP: </a:t>
            </a:r>
            <a:r>
              <a:rPr lang="en" sz="1200" i="1" dirty="0">
                <a:solidFill>
                  <a:srgbClr val="000000"/>
                </a:solidFill>
                <a:latin typeface="Calibri"/>
              </a:rPr>
              <a:t>“Groceries in 10 Minutes”, </a:t>
            </a:r>
            <a:r>
              <a:rPr lang="en" sz="1200" dirty="0">
                <a:solidFill>
                  <a:srgbClr val="000000"/>
                </a:solidFill>
                <a:latin typeface="Calibri"/>
              </a:rPr>
              <a:t>Featured categories, search bar, CTA (Order / Download App)</a:t>
            </a:r>
            <a:endParaRPr sz="1200" dirty="0">
              <a:solidFill>
                <a:schemeClr val="dk1"/>
              </a:solidFill>
            </a:endParaRPr>
          </a:p>
          <a:p>
            <a:pPr marL="0" lvl="0" indent="0" algn="l" rtl="0">
              <a:lnSpc>
                <a:spcPct val="115000"/>
              </a:lnSpc>
              <a:spcBef>
                <a:spcPts val="1400"/>
              </a:spcBef>
              <a:spcAft>
                <a:spcPts val="0"/>
              </a:spcAft>
              <a:buNone/>
            </a:pPr>
            <a:r>
              <a:rPr lang="en" sz="1200" b="1" dirty="0">
                <a:solidFill>
                  <a:srgbClr val="000000"/>
                </a:solidFill>
                <a:latin typeface="Calibri"/>
              </a:rPr>
              <a:t>2. Category Pages (broad, high-volume keywords)</a:t>
            </a:r>
            <a:endParaRPr sz="1200" b="1" dirty="0">
              <a:solidFill>
                <a:schemeClr val="dk1"/>
              </a:solidFill>
            </a:endParaRPr>
          </a:p>
          <a:p>
            <a:pPr marL="457200" lvl="0" indent="-298450" algn="l" rtl="0">
              <a:spcBef>
                <a:spcPts val="1200"/>
              </a:spcBef>
              <a:spcAft>
                <a:spcPts val="0"/>
              </a:spcAft>
              <a:buClr>
                <a:schemeClr val="dk1"/>
              </a:buClr>
              <a:buSzPts val="1100"/>
              <a:buChar char="●"/>
            </a:pPr>
            <a:r>
              <a:rPr lang="en" sz="1200" dirty="0">
                <a:solidFill>
                  <a:srgbClr val="000000"/>
                </a:solidFill>
                <a:latin typeface="Calibri"/>
              </a:rPr>
              <a:t>Fruits &amp; Vegetables → </a:t>
            </a:r>
            <a:r>
              <a:rPr lang="en" sz="1200" dirty="0">
                <a:solidFill>
                  <a:srgbClr val="000000"/>
                </a:solidFill>
                <a:latin typeface="Calibri"/>
                <a:ea typeface="Roboto Mono"/>
                <a:cs typeface="Roboto Mono"/>
                <a:sym typeface="Roboto Mono"/>
              </a:rPr>
              <a:t>/fruits-vegetables/</a:t>
            </a:r>
            <a:br>
              <a:rPr lang="en" sz="1200" dirty="0">
                <a:solidFill>
                  <a:srgbClr val="188038"/>
                </a:solidFill>
                <a:latin typeface="Roboto Mono"/>
                <a:ea typeface="Roboto Mono"/>
                <a:cs typeface="Roboto Mono"/>
                <a:sym typeface="Roboto Mono"/>
              </a:rPr>
            </a:br>
            <a:endParaRPr sz="1200" dirty="0">
              <a:solidFill>
                <a:srgbClr val="188038"/>
              </a:solidFill>
              <a:latin typeface="Roboto Mono"/>
              <a:ea typeface="Roboto Mono"/>
              <a:cs typeface="Roboto Mono"/>
              <a:sym typeface="Roboto Mono"/>
            </a:endParaRPr>
          </a:p>
          <a:p>
            <a:pPr marL="457200" lvl="0" indent="-298450" algn="l" rtl="0">
              <a:spcBef>
                <a:spcPts val="0"/>
              </a:spcBef>
              <a:spcAft>
                <a:spcPts val="0"/>
              </a:spcAft>
              <a:buClr>
                <a:schemeClr val="dk1"/>
              </a:buClr>
              <a:buSzPts val="1100"/>
              <a:buChar char="●"/>
            </a:pPr>
            <a:r>
              <a:rPr lang="en" sz="1200" dirty="0">
                <a:solidFill>
                  <a:srgbClr val="000000"/>
                </a:solidFill>
                <a:latin typeface="Calibri"/>
              </a:rPr>
              <a:t>Dairy &amp; Bakery → </a:t>
            </a:r>
            <a:r>
              <a:rPr lang="en" sz="1200" dirty="0">
                <a:solidFill>
                  <a:srgbClr val="000000"/>
                </a:solidFill>
                <a:latin typeface="Calibri"/>
                <a:ea typeface="Roboto Mono"/>
                <a:cs typeface="Roboto Mono"/>
                <a:sym typeface="Roboto Mono"/>
              </a:rPr>
              <a:t>/dairy-bakery/</a:t>
            </a:r>
            <a:br>
              <a:rPr lang="en" sz="1200" dirty="0">
                <a:solidFill>
                  <a:srgbClr val="188038"/>
                </a:solidFill>
                <a:latin typeface="Roboto Mono"/>
                <a:ea typeface="Roboto Mono"/>
                <a:cs typeface="Roboto Mono"/>
                <a:sym typeface="Roboto Mono"/>
              </a:rPr>
            </a:br>
            <a:endParaRPr sz="1200" dirty="0">
              <a:solidFill>
                <a:srgbClr val="188038"/>
              </a:solidFill>
              <a:latin typeface="Roboto Mono"/>
              <a:ea typeface="Roboto Mono"/>
              <a:cs typeface="Roboto Mono"/>
              <a:sym typeface="Roboto Mono"/>
            </a:endParaRPr>
          </a:p>
          <a:p>
            <a:pPr marL="457200" lvl="0" indent="-298450" algn="l" rtl="0">
              <a:spcBef>
                <a:spcPts val="0"/>
              </a:spcBef>
              <a:spcAft>
                <a:spcPts val="0"/>
              </a:spcAft>
              <a:buClr>
                <a:schemeClr val="dk1"/>
              </a:buClr>
              <a:buSzPts val="1100"/>
              <a:buChar char="●"/>
            </a:pPr>
            <a:r>
              <a:rPr lang="en" sz="1200" dirty="0">
                <a:solidFill>
                  <a:srgbClr val="000000"/>
                </a:solidFill>
                <a:latin typeface="Calibri"/>
              </a:rPr>
              <a:t>Snacks &amp; Beverages → </a:t>
            </a:r>
            <a:r>
              <a:rPr lang="en" sz="1200" dirty="0">
                <a:solidFill>
                  <a:srgbClr val="000000"/>
                </a:solidFill>
                <a:latin typeface="Calibri"/>
                <a:ea typeface="Roboto Mono"/>
                <a:cs typeface="Roboto Mono"/>
                <a:sym typeface="Roboto Mono"/>
              </a:rPr>
              <a:t>/snacks-beverages/</a:t>
            </a:r>
            <a:br>
              <a:rPr lang="en" sz="1200" dirty="0">
                <a:solidFill>
                  <a:srgbClr val="188038"/>
                </a:solidFill>
                <a:latin typeface="Roboto Mono"/>
                <a:ea typeface="Roboto Mono"/>
                <a:cs typeface="Roboto Mono"/>
                <a:sym typeface="Roboto Mono"/>
              </a:rPr>
            </a:br>
            <a:endParaRPr sz="1200" dirty="0">
              <a:solidFill>
                <a:srgbClr val="188038"/>
              </a:solidFill>
              <a:latin typeface="Roboto Mono"/>
              <a:ea typeface="Roboto Mono"/>
              <a:cs typeface="Roboto Mono"/>
              <a:sym typeface="Roboto Mono"/>
            </a:endParaRPr>
          </a:p>
          <a:p>
            <a:pPr marL="457200" lvl="0" indent="-298450" algn="l" rtl="0">
              <a:spcBef>
                <a:spcPts val="0"/>
              </a:spcBef>
              <a:spcAft>
                <a:spcPts val="0"/>
              </a:spcAft>
              <a:buClr>
                <a:schemeClr val="dk1"/>
              </a:buClr>
              <a:buSzPts val="1100"/>
              <a:buChar char="●"/>
            </a:pPr>
            <a:r>
              <a:rPr lang="en" sz="1200" dirty="0">
                <a:solidFill>
                  <a:srgbClr val="000000"/>
                </a:solidFill>
                <a:latin typeface="Calibri"/>
              </a:rPr>
              <a:t>Household Essentials → </a:t>
            </a:r>
            <a:r>
              <a:rPr lang="en" sz="1200" dirty="0">
                <a:solidFill>
                  <a:srgbClr val="000000"/>
                </a:solidFill>
                <a:latin typeface="Calibri"/>
                <a:ea typeface="Roboto Mono"/>
                <a:cs typeface="Roboto Mono"/>
                <a:sym typeface="Roboto Mono"/>
              </a:rPr>
              <a:t>/household-essentials/</a:t>
            </a:r>
            <a:br>
              <a:rPr lang="en" sz="1200" dirty="0">
                <a:solidFill>
                  <a:srgbClr val="188038"/>
                </a:solidFill>
                <a:latin typeface="Roboto Mono"/>
                <a:ea typeface="Roboto Mono"/>
                <a:cs typeface="Roboto Mono"/>
                <a:sym typeface="Roboto Mono"/>
              </a:rPr>
            </a:br>
            <a:endParaRPr sz="1200" dirty="0">
              <a:solidFill>
                <a:srgbClr val="188038"/>
              </a:solidFill>
              <a:latin typeface="Roboto Mono"/>
              <a:ea typeface="Roboto Mono"/>
              <a:cs typeface="Roboto Mono"/>
              <a:sym typeface="Roboto Mono"/>
            </a:endParaRPr>
          </a:p>
          <a:p>
            <a:pPr marL="457200" lvl="0" indent="-298450" algn="l" rtl="0">
              <a:spcBef>
                <a:spcPts val="0"/>
              </a:spcBef>
              <a:spcAft>
                <a:spcPts val="0"/>
              </a:spcAft>
              <a:buClr>
                <a:schemeClr val="dk1"/>
              </a:buClr>
              <a:buSzPts val="1100"/>
              <a:buChar char="●"/>
            </a:pPr>
            <a:r>
              <a:rPr lang="en" sz="1200" dirty="0">
                <a:solidFill>
                  <a:srgbClr val="000000"/>
                </a:solidFill>
                <a:latin typeface="Calibri"/>
              </a:rPr>
              <a:t>Personal Care → </a:t>
            </a:r>
            <a:r>
              <a:rPr lang="en" sz="1200" dirty="0">
                <a:solidFill>
                  <a:srgbClr val="000000"/>
                </a:solidFill>
                <a:latin typeface="Calibri"/>
                <a:ea typeface="Roboto Mono"/>
                <a:cs typeface="Roboto Mono"/>
                <a:sym typeface="Roboto Mono"/>
              </a:rPr>
              <a:t>/personal-care/</a:t>
            </a:r>
            <a:br>
              <a:rPr lang="en" sz="1200" dirty="0">
                <a:solidFill>
                  <a:srgbClr val="188038"/>
                </a:solidFill>
                <a:latin typeface="Roboto Mono"/>
                <a:ea typeface="Roboto Mono"/>
                <a:cs typeface="Roboto Mono"/>
                <a:sym typeface="Roboto Mono"/>
              </a:rPr>
            </a:br>
            <a:endParaRPr sz="1200" dirty="0">
              <a:solidFill>
                <a:srgbClr val="188038"/>
              </a:solidFill>
              <a:latin typeface="Roboto Mono"/>
              <a:ea typeface="Roboto Mono"/>
              <a:cs typeface="Roboto Mono"/>
              <a:sym typeface="Roboto Mono"/>
            </a:endParaRPr>
          </a:p>
          <a:p>
            <a:pPr marL="457200" lvl="0" indent="-298450" algn="l" rtl="0">
              <a:spcBef>
                <a:spcPts val="0"/>
              </a:spcBef>
              <a:spcAft>
                <a:spcPts val="0"/>
              </a:spcAft>
              <a:buClr>
                <a:schemeClr val="dk1"/>
              </a:buClr>
              <a:buSzPts val="1100"/>
              <a:buChar char="●"/>
            </a:pPr>
            <a:r>
              <a:rPr lang="en" sz="1200" dirty="0">
                <a:solidFill>
                  <a:srgbClr val="000000"/>
                </a:solidFill>
                <a:latin typeface="Calibri"/>
              </a:rPr>
              <a:t>Baby &amp; Kids → </a:t>
            </a:r>
            <a:r>
              <a:rPr lang="en" sz="1200" dirty="0">
                <a:solidFill>
                  <a:srgbClr val="000000"/>
                </a:solidFill>
                <a:latin typeface="Calibri"/>
                <a:ea typeface="Roboto Mono"/>
                <a:cs typeface="Roboto Mono"/>
                <a:sym typeface="Roboto Mono"/>
              </a:rPr>
              <a:t>/baby-kids/</a:t>
            </a:r>
            <a:endParaRPr sz="1200" b="1" dirty="0">
              <a:solidFill>
                <a:schemeClr val="dk1"/>
              </a:solidFill>
            </a:endParaRPr>
          </a:p>
        </p:txBody>
      </p:sp>
      <p:pic>
        <p:nvPicPr>
          <p:cNvPr id="5" name="Picture 4">
            <a:extLst>
              <a:ext uri="{FF2B5EF4-FFF2-40B4-BE49-F238E27FC236}">
                <a16:creationId xmlns:a16="http://schemas.microsoft.com/office/drawing/2014/main" id="{C2DA621C-E259-4D2B-9FF1-BA86821C3555}"/>
              </a:ext>
            </a:extLst>
          </p:cNvPr>
          <p:cNvPicPr>
            <a:picLocks noChangeAspect="1"/>
          </p:cNvPicPr>
          <p:nvPr/>
        </p:nvPicPr>
        <p:blipFill>
          <a:blip r:embed="rId3"/>
          <a:stretch>
            <a:fillRect/>
          </a:stretch>
        </p:blipFill>
        <p:spPr>
          <a:xfrm>
            <a:off x="8115296" y="3613566"/>
            <a:ext cx="1041779" cy="100940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2"/>
        <p:cNvGrpSpPr/>
        <p:nvPr/>
      </p:nvGrpSpPr>
      <p:grpSpPr>
        <a:xfrm>
          <a:off x="0" y="0"/>
          <a:ext cx="0" cy="0"/>
          <a:chOff x="0" y="0"/>
          <a:chExt cx="0" cy="0"/>
        </a:xfrm>
      </p:grpSpPr>
      <p:sp>
        <p:nvSpPr>
          <p:cNvPr id="174" name="Google Shape;174;p31"/>
          <p:cNvSpPr txBox="1"/>
          <p:nvPr/>
        </p:nvSpPr>
        <p:spPr>
          <a:xfrm>
            <a:off x="1236150" y="80319"/>
            <a:ext cx="6671700" cy="344710"/>
          </a:xfrm>
          <a:prstGeom prst="rect">
            <a:avLst/>
          </a:prstGeom>
          <a:noFill/>
          <a:ln>
            <a:noFill/>
          </a:ln>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 sz="1600" b="0" i="0" u="none" strike="noStrike" cap="none" dirty="0">
                <a:solidFill>
                  <a:srgbClr val="000000"/>
                </a:solidFill>
                <a:latin typeface="Calibri"/>
                <a:ea typeface="Play"/>
                <a:cs typeface="Play"/>
                <a:sym typeface="Play"/>
              </a:rPr>
              <a:t>TASK 1 - CREATE A WEBSITE STRUCTURE</a:t>
            </a:r>
            <a:endParaRPr sz="1600" dirty="0"/>
          </a:p>
        </p:txBody>
      </p:sp>
      <p:sp>
        <p:nvSpPr>
          <p:cNvPr id="175" name="Google Shape;175;p31"/>
          <p:cNvSpPr txBox="1"/>
          <p:nvPr/>
        </p:nvSpPr>
        <p:spPr>
          <a:xfrm>
            <a:off x="548837" y="425029"/>
            <a:ext cx="3810329" cy="4405309"/>
          </a:xfrm>
          <a:prstGeom prst="rect">
            <a:avLst/>
          </a:prstGeom>
          <a:noFill/>
          <a:ln>
            <a:noFill/>
          </a:ln>
        </p:spPr>
        <p:txBody>
          <a:bodyPr spcFirstLastPara="1" wrap="square" lIns="0" tIns="0" rIns="0" bIns="0" anchor="t" anchorCtr="0">
            <a:spAutoFit/>
          </a:bodyPr>
          <a:lstStyle/>
          <a:p>
            <a:pPr marL="0" lvl="0" indent="0" algn="l" rtl="0">
              <a:lnSpc>
                <a:spcPct val="115000"/>
              </a:lnSpc>
              <a:spcBef>
                <a:spcPts val="1400"/>
              </a:spcBef>
              <a:spcAft>
                <a:spcPts val="0"/>
              </a:spcAft>
              <a:buNone/>
            </a:pPr>
            <a:r>
              <a:rPr lang="en" sz="1200" b="1" dirty="0">
                <a:solidFill>
                  <a:srgbClr val="000000"/>
                </a:solidFill>
                <a:latin typeface="Calibri"/>
              </a:rPr>
              <a:t>3. Sub-Category Pages (specific long-tail keywords)</a:t>
            </a:r>
            <a:endParaRPr sz="1200" b="1" dirty="0">
              <a:solidFill>
                <a:schemeClr val="dk1"/>
              </a:solidFill>
            </a:endParaRPr>
          </a:p>
          <a:p>
            <a:pPr marL="0" lvl="0" indent="0" algn="l" rtl="0">
              <a:lnSpc>
                <a:spcPct val="115000"/>
              </a:lnSpc>
              <a:spcBef>
                <a:spcPts val="1200"/>
              </a:spcBef>
              <a:spcAft>
                <a:spcPts val="0"/>
              </a:spcAft>
              <a:buNone/>
            </a:pPr>
            <a:r>
              <a:rPr lang="en" sz="1200" dirty="0">
                <a:solidFill>
                  <a:srgbClr val="000000"/>
                </a:solidFill>
                <a:latin typeface="Calibri"/>
              </a:rPr>
              <a:t>Example under </a:t>
            </a:r>
            <a:r>
              <a:rPr lang="en" sz="1200" i="1" dirty="0">
                <a:solidFill>
                  <a:srgbClr val="000000"/>
                </a:solidFill>
                <a:latin typeface="Calibri"/>
              </a:rPr>
              <a:t>Fruits &amp; Vegetables</a:t>
            </a:r>
            <a:r>
              <a:rPr lang="en" sz="1200" dirty="0">
                <a:solidFill>
                  <a:srgbClr val="000000"/>
                </a:solidFill>
                <a:latin typeface="Calibri"/>
              </a:rPr>
              <a:t>:</a:t>
            </a:r>
            <a:endParaRPr sz="1200"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 sz="1200" dirty="0">
                <a:solidFill>
                  <a:srgbClr val="000000"/>
                </a:solidFill>
                <a:latin typeface="Calibri"/>
              </a:rPr>
              <a:t>Fresh Fruits → </a:t>
            </a:r>
            <a:r>
              <a:rPr lang="en" sz="1200" dirty="0">
                <a:solidFill>
                  <a:srgbClr val="000000"/>
                </a:solidFill>
                <a:latin typeface="Calibri"/>
                <a:ea typeface="Roboto Mono"/>
                <a:cs typeface="Roboto Mono"/>
                <a:sym typeface="Roboto Mono"/>
              </a:rPr>
              <a:t>/fruits-vegetables/fresh-fruits/</a:t>
            </a:r>
            <a:endParaRPr sz="1200" dirty="0">
              <a:solidFill>
                <a:srgbClr val="188038"/>
              </a:solidFill>
              <a:latin typeface="Roboto Mono"/>
              <a:ea typeface="Roboto Mono"/>
              <a:cs typeface="Roboto Mono"/>
              <a:sym typeface="Roboto Mono"/>
            </a:endParaRPr>
          </a:p>
          <a:p>
            <a:pPr marL="914400" lvl="1" indent="-298450" algn="l" rtl="0">
              <a:lnSpc>
                <a:spcPct val="115000"/>
              </a:lnSpc>
              <a:spcBef>
                <a:spcPts val="0"/>
              </a:spcBef>
              <a:spcAft>
                <a:spcPts val="0"/>
              </a:spcAft>
              <a:buClr>
                <a:schemeClr val="dk1"/>
              </a:buClr>
              <a:buSzPts val="1100"/>
              <a:buChar char="○"/>
            </a:pPr>
            <a:r>
              <a:rPr lang="en" sz="1200" dirty="0">
                <a:solidFill>
                  <a:srgbClr val="000000"/>
                </a:solidFill>
                <a:latin typeface="Calibri"/>
              </a:rPr>
              <a:t>Apples → </a:t>
            </a:r>
            <a:r>
              <a:rPr lang="en" sz="1200" dirty="0">
                <a:solidFill>
                  <a:srgbClr val="000000"/>
                </a:solidFill>
                <a:latin typeface="Calibri"/>
                <a:ea typeface="Roboto Mono"/>
                <a:cs typeface="Roboto Mono"/>
                <a:sym typeface="Roboto Mono"/>
              </a:rPr>
              <a:t>/fruits-vegetables/fresh-fruits/apples/</a:t>
            </a:r>
            <a:endParaRPr sz="1200" dirty="0">
              <a:solidFill>
                <a:srgbClr val="188038"/>
              </a:solidFill>
              <a:latin typeface="Roboto Mono"/>
              <a:ea typeface="Roboto Mono"/>
              <a:cs typeface="Roboto Mono"/>
              <a:sym typeface="Roboto Mono"/>
            </a:endParaRPr>
          </a:p>
          <a:p>
            <a:pPr marL="914400" lvl="1" indent="-298450" algn="l" rtl="0">
              <a:lnSpc>
                <a:spcPct val="115000"/>
              </a:lnSpc>
              <a:spcBef>
                <a:spcPts val="0"/>
              </a:spcBef>
              <a:spcAft>
                <a:spcPts val="0"/>
              </a:spcAft>
              <a:buClr>
                <a:schemeClr val="dk1"/>
              </a:buClr>
              <a:buSzPts val="1100"/>
              <a:buChar char="○"/>
            </a:pPr>
            <a:r>
              <a:rPr lang="en" sz="1200" dirty="0">
                <a:solidFill>
                  <a:srgbClr val="000000"/>
                </a:solidFill>
                <a:latin typeface="Calibri"/>
              </a:rPr>
              <a:t>Bananas → </a:t>
            </a:r>
            <a:r>
              <a:rPr lang="en" sz="1200" dirty="0">
                <a:solidFill>
                  <a:srgbClr val="000000"/>
                </a:solidFill>
                <a:latin typeface="Calibri"/>
                <a:ea typeface="Roboto Mono"/>
                <a:cs typeface="Roboto Mono"/>
                <a:sym typeface="Roboto Mono"/>
              </a:rPr>
              <a:t>/fruits-vegetables/fresh-fruits/bananas/</a:t>
            </a:r>
            <a:br>
              <a:rPr lang="en" sz="1200" dirty="0">
                <a:solidFill>
                  <a:srgbClr val="188038"/>
                </a:solidFill>
                <a:latin typeface="Roboto Mono"/>
                <a:ea typeface="Roboto Mono"/>
                <a:cs typeface="Roboto Mono"/>
                <a:sym typeface="Roboto Mono"/>
              </a:rPr>
            </a:br>
            <a:endParaRPr sz="1200" dirty="0">
              <a:solidFill>
                <a:srgbClr val="188038"/>
              </a:solidFill>
              <a:latin typeface="Roboto Mono"/>
              <a:ea typeface="Roboto Mono"/>
              <a:cs typeface="Roboto Mono"/>
              <a:sym typeface="Roboto Mono"/>
            </a:endParaRPr>
          </a:p>
          <a:p>
            <a:pPr marL="457200" lvl="0" indent="-298450" algn="l" rtl="0">
              <a:lnSpc>
                <a:spcPct val="115000"/>
              </a:lnSpc>
              <a:spcBef>
                <a:spcPts val="0"/>
              </a:spcBef>
              <a:spcAft>
                <a:spcPts val="0"/>
              </a:spcAft>
              <a:buClr>
                <a:schemeClr val="dk1"/>
              </a:buClr>
              <a:buSzPts val="1100"/>
              <a:buChar char="●"/>
            </a:pPr>
            <a:r>
              <a:rPr lang="en" sz="1200" dirty="0">
                <a:solidFill>
                  <a:srgbClr val="000000"/>
                </a:solidFill>
                <a:latin typeface="Calibri"/>
              </a:rPr>
              <a:t>Fresh Vegetables → </a:t>
            </a:r>
            <a:r>
              <a:rPr lang="en" sz="1200" dirty="0">
                <a:solidFill>
                  <a:srgbClr val="000000"/>
                </a:solidFill>
                <a:latin typeface="Calibri"/>
                <a:ea typeface="Roboto Mono"/>
                <a:cs typeface="Roboto Mono"/>
                <a:sym typeface="Roboto Mono"/>
              </a:rPr>
              <a:t>/fruits-vegetables/fresh-vegetables/</a:t>
            </a:r>
            <a:endParaRPr sz="1200" dirty="0">
              <a:solidFill>
                <a:srgbClr val="188038"/>
              </a:solidFill>
              <a:latin typeface="Roboto Mono"/>
              <a:ea typeface="Roboto Mono"/>
              <a:cs typeface="Roboto Mono"/>
              <a:sym typeface="Roboto Mono"/>
            </a:endParaRPr>
          </a:p>
          <a:p>
            <a:pPr marL="914400" lvl="1" indent="-298450" algn="l" rtl="0">
              <a:lnSpc>
                <a:spcPct val="115000"/>
              </a:lnSpc>
              <a:spcBef>
                <a:spcPts val="0"/>
              </a:spcBef>
              <a:spcAft>
                <a:spcPts val="0"/>
              </a:spcAft>
              <a:buClr>
                <a:schemeClr val="dk1"/>
              </a:buClr>
              <a:buSzPts val="1100"/>
              <a:buChar char="○"/>
            </a:pPr>
            <a:r>
              <a:rPr lang="en" sz="1200" dirty="0">
                <a:solidFill>
                  <a:srgbClr val="000000"/>
                </a:solidFill>
                <a:latin typeface="Calibri"/>
              </a:rPr>
              <a:t>Tomatoes → </a:t>
            </a:r>
            <a:r>
              <a:rPr lang="en" sz="1200" dirty="0">
                <a:solidFill>
                  <a:srgbClr val="000000"/>
                </a:solidFill>
                <a:latin typeface="Calibri"/>
                <a:ea typeface="Roboto Mono"/>
                <a:cs typeface="Roboto Mono"/>
                <a:sym typeface="Roboto Mono"/>
              </a:rPr>
              <a:t>/fruits-vegetables/fresh-vegetables/tomatoes/</a:t>
            </a:r>
            <a:endParaRPr sz="1200" dirty="0">
              <a:solidFill>
                <a:srgbClr val="188038"/>
              </a:solidFill>
              <a:latin typeface="Roboto Mono"/>
              <a:ea typeface="Roboto Mono"/>
              <a:cs typeface="Roboto Mono"/>
              <a:sym typeface="Roboto Mono"/>
            </a:endParaRPr>
          </a:p>
          <a:p>
            <a:pPr marL="914400" lvl="1" indent="-298450" algn="l" rtl="0">
              <a:lnSpc>
                <a:spcPct val="115000"/>
              </a:lnSpc>
              <a:spcBef>
                <a:spcPts val="0"/>
              </a:spcBef>
              <a:spcAft>
                <a:spcPts val="0"/>
              </a:spcAft>
              <a:buClr>
                <a:schemeClr val="dk1"/>
              </a:buClr>
              <a:buSzPts val="1100"/>
              <a:buChar char="○"/>
            </a:pPr>
            <a:r>
              <a:rPr lang="en" sz="1200" dirty="0">
                <a:solidFill>
                  <a:srgbClr val="000000"/>
                </a:solidFill>
                <a:latin typeface="Calibri"/>
              </a:rPr>
              <a:t>Potatoes → </a:t>
            </a:r>
            <a:r>
              <a:rPr lang="en" sz="1200" dirty="0">
                <a:solidFill>
                  <a:srgbClr val="000000"/>
                </a:solidFill>
                <a:latin typeface="Calibri"/>
                <a:ea typeface="Roboto Mono"/>
                <a:cs typeface="Roboto Mono"/>
                <a:sym typeface="Roboto Mono"/>
              </a:rPr>
              <a:t>/fruits-vegetables/fresh-vegetables/potatoes/</a:t>
            </a:r>
            <a:endParaRPr sz="1200" dirty="0">
              <a:solidFill>
                <a:srgbClr val="188038"/>
              </a:solidFill>
              <a:latin typeface="Roboto Mono"/>
              <a:ea typeface="Roboto Mono"/>
              <a:cs typeface="Roboto Mono"/>
              <a:sym typeface="Roboto Mono"/>
            </a:endParaRPr>
          </a:p>
          <a:p>
            <a:pPr marL="0" lvl="0" indent="0" algn="l" rtl="0">
              <a:lnSpc>
                <a:spcPct val="115000"/>
              </a:lnSpc>
              <a:spcBef>
                <a:spcPts val="1200"/>
              </a:spcBef>
              <a:spcAft>
                <a:spcPts val="0"/>
              </a:spcAft>
              <a:buNone/>
            </a:pPr>
            <a:r>
              <a:rPr lang="en" sz="1200" dirty="0">
                <a:solidFill>
                  <a:srgbClr val="000000"/>
                </a:solidFill>
                <a:latin typeface="Calibri"/>
              </a:rPr>
              <a:t>(Similar breakdown for Snacks → Soft Drinks, Chips, Chocolates, etc.)</a:t>
            </a:r>
          </a:p>
          <a:p>
            <a:pPr marL="0" lvl="0" indent="0" algn="l" rtl="0">
              <a:lnSpc>
                <a:spcPct val="115000"/>
              </a:lnSpc>
              <a:spcBef>
                <a:spcPts val="1200"/>
              </a:spcBef>
              <a:spcAft>
                <a:spcPts val="0"/>
              </a:spcAft>
              <a:buNone/>
            </a:pPr>
            <a:r>
              <a:rPr lang="en" sz="1200" b="1" dirty="0">
                <a:solidFill>
                  <a:srgbClr val="000000"/>
                </a:solidFill>
                <a:latin typeface="Calibri"/>
              </a:rPr>
              <a:t> </a:t>
            </a:r>
            <a:endParaRPr sz="1200" b="1" dirty="0">
              <a:solidFill>
                <a:schemeClr val="dk1"/>
              </a:solidFill>
            </a:endParaRPr>
          </a:p>
        </p:txBody>
      </p:sp>
      <p:sp>
        <p:nvSpPr>
          <p:cNvPr id="6" name="TextBox 5">
            <a:extLst>
              <a:ext uri="{FF2B5EF4-FFF2-40B4-BE49-F238E27FC236}">
                <a16:creationId xmlns:a16="http://schemas.microsoft.com/office/drawing/2014/main" id="{9B742CE9-790C-4F4F-8B4A-332A5F4F1C8E}"/>
              </a:ext>
            </a:extLst>
          </p:cNvPr>
          <p:cNvSpPr txBox="1"/>
          <p:nvPr/>
        </p:nvSpPr>
        <p:spPr>
          <a:xfrm>
            <a:off x="4229101" y="554769"/>
            <a:ext cx="4642944" cy="2143857"/>
          </a:xfrm>
          <a:prstGeom prst="rect">
            <a:avLst/>
          </a:prstGeom>
          <a:noFill/>
        </p:spPr>
        <p:txBody>
          <a:bodyPr wrap="square">
            <a:spAutoFit/>
          </a:bodyPr>
          <a:lstStyle/>
          <a:p>
            <a:pPr marL="0" lvl="0" indent="0" algn="l" rtl="0">
              <a:lnSpc>
                <a:spcPct val="115000"/>
              </a:lnSpc>
              <a:spcBef>
                <a:spcPts val="1200"/>
              </a:spcBef>
              <a:spcAft>
                <a:spcPts val="0"/>
              </a:spcAft>
              <a:buNone/>
            </a:pPr>
            <a:r>
              <a:rPr lang="en-IN" sz="1200" b="1" dirty="0">
                <a:solidFill>
                  <a:srgbClr val="000000"/>
                </a:solidFill>
                <a:latin typeface="Calibri"/>
              </a:rPr>
              <a:t>4. Product Pages (transactional, conversion-focused)</a:t>
            </a:r>
            <a:endParaRPr lang="en-IN" sz="1200" b="1"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IN" sz="1200" dirty="0">
                <a:solidFill>
                  <a:srgbClr val="000000"/>
                </a:solidFill>
                <a:latin typeface="Calibri"/>
              </a:rPr>
              <a:t>Example: </a:t>
            </a:r>
            <a:r>
              <a:rPr lang="en-IN" sz="1200" dirty="0">
                <a:solidFill>
                  <a:srgbClr val="000000"/>
                </a:solidFill>
                <a:latin typeface="Calibri"/>
                <a:ea typeface="Roboto Mono"/>
                <a:cs typeface="Roboto Mono"/>
                <a:sym typeface="Roboto Mono"/>
              </a:rPr>
              <a:t>/product/amul-milk-1l/</a:t>
            </a:r>
            <a:endParaRPr lang="en-IN" sz="1200" dirty="0">
              <a:solidFill>
                <a:srgbClr val="188038"/>
              </a:solidFill>
              <a:latin typeface="Roboto Mono"/>
              <a:ea typeface="Roboto Mono"/>
              <a:cs typeface="Roboto Mono"/>
              <a:sym typeface="Roboto Mono"/>
            </a:endParaRPr>
          </a:p>
          <a:p>
            <a:pPr marL="457200" lvl="0" indent="-298450" algn="l" rtl="0">
              <a:lnSpc>
                <a:spcPct val="115000"/>
              </a:lnSpc>
              <a:spcBef>
                <a:spcPts val="0"/>
              </a:spcBef>
              <a:spcAft>
                <a:spcPts val="0"/>
              </a:spcAft>
              <a:buClr>
                <a:schemeClr val="dk1"/>
              </a:buClr>
              <a:buSzPts val="1100"/>
              <a:buChar char="●"/>
            </a:pPr>
            <a:r>
              <a:rPr lang="en-IN" sz="1200" dirty="0">
                <a:solidFill>
                  <a:srgbClr val="000000"/>
                </a:solidFill>
                <a:latin typeface="Calibri"/>
              </a:rPr>
              <a:t>Example: </a:t>
            </a:r>
            <a:r>
              <a:rPr lang="en-IN" sz="1200" dirty="0">
                <a:solidFill>
                  <a:srgbClr val="000000"/>
                </a:solidFill>
                <a:latin typeface="Calibri"/>
                <a:ea typeface="Roboto Mono"/>
                <a:cs typeface="Roboto Mono"/>
                <a:sym typeface="Roboto Mono"/>
              </a:rPr>
              <a:t>/product/shimla-apples-1kg/</a:t>
            </a:r>
            <a:endParaRPr lang="en-IN" sz="1200" dirty="0">
              <a:solidFill>
                <a:srgbClr val="188038"/>
              </a:solidFill>
              <a:latin typeface="Roboto Mono"/>
              <a:ea typeface="Roboto Mono"/>
              <a:cs typeface="Roboto Mono"/>
              <a:sym typeface="Roboto Mono"/>
            </a:endParaRPr>
          </a:p>
          <a:p>
            <a:pPr marL="457200" lvl="0" indent="-298450" algn="l" rtl="0">
              <a:lnSpc>
                <a:spcPct val="115000"/>
              </a:lnSpc>
              <a:spcBef>
                <a:spcPts val="0"/>
              </a:spcBef>
              <a:spcAft>
                <a:spcPts val="0"/>
              </a:spcAft>
              <a:buClr>
                <a:schemeClr val="dk1"/>
              </a:buClr>
              <a:buSzPts val="1100"/>
              <a:buChar char="●"/>
            </a:pPr>
            <a:r>
              <a:rPr lang="en-IN" sz="1200" dirty="0">
                <a:solidFill>
                  <a:srgbClr val="000000"/>
                </a:solidFill>
                <a:latin typeface="Calibri"/>
              </a:rPr>
              <a:t>Each product page includes:</a:t>
            </a:r>
            <a:endParaRPr lang="en-IN" sz="1200"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IN" sz="1200" dirty="0">
                <a:solidFill>
                  <a:srgbClr val="000000"/>
                </a:solidFill>
                <a:latin typeface="Calibri"/>
              </a:rPr>
              <a:t>Product name (H1)</a:t>
            </a:r>
            <a:endParaRPr lang="en-IN" sz="1200"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IN" sz="1200" dirty="0">
                <a:solidFill>
                  <a:srgbClr val="000000"/>
                </a:solidFill>
                <a:latin typeface="Calibri"/>
              </a:rPr>
              <a:t>Price, weight, availability</a:t>
            </a:r>
            <a:endParaRPr lang="en-IN" sz="1200"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IN" sz="1200" dirty="0">
                <a:solidFill>
                  <a:srgbClr val="000000"/>
                </a:solidFill>
                <a:latin typeface="Calibri"/>
              </a:rPr>
              <a:t>Delivery promise (</a:t>
            </a:r>
            <a:r>
              <a:rPr lang="en-IN" sz="1200" i="1" dirty="0">
                <a:solidFill>
                  <a:srgbClr val="000000"/>
                </a:solidFill>
                <a:latin typeface="Calibri"/>
              </a:rPr>
              <a:t>Delivered in 10 minutes</a:t>
            </a:r>
            <a:r>
              <a:rPr lang="en-IN" sz="1200" dirty="0">
                <a:solidFill>
                  <a:srgbClr val="000000"/>
                </a:solidFill>
                <a:latin typeface="Calibri"/>
              </a:rPr>
              <a:t>)</a:t>
            </a:r>
            <a:endParaRPr lang="en-IN" sz="1200"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IN" sz="1200" dirty="0">
                <a:solidFill>
                  <a:srgbClr val="000000"/>
                </a:solidFill>
                <a:latin typeface="Calibri"/>
              </a:rPr>
              <a:t>Reviews &amp; ratings</a:t>
            </a:r>
            <a:endParaRPr lang="en-IN" sz="1200" dirty="0">
              <a:solidFill>
                <a:schemeClr val="dk1"/>
              </a:solidFill>
            </a:endParaRPr>
          </a:p>
          <a:p>
            <a:pPr marL="914400" lvl="1" indent="-298450" algn="l" rtl="0">
              <a:lnSpc>
                <a:spcPct val="115000"/>
              </a:lnSpc>
              <a:spcBef>
                <a:spcPts val="0"/>
              </a:spcBef>
              <a:spcAft>
                <a:spcPts val="0"/>
              </a:spcAft>
              <a:buClr>
                <a:schemeClr val="dk1"/>
              </a:buClr>
              <a:buSzPts val="1100"/>
              <a:buChar char="○"/>
            </a:pPr>
            <a:r>
              <a:rPr lang="en-IN" sz="1200" dirty="0">
                <a:solidFill>
                  <a:srgbClr val="000000"/>
                </a:solidFill>
                <a:latin typeface="Calibri"/>
              </a:rPr>
              <a:t>FAQ</a:t>
            </a:r>
            <a:endParaRPr lang="en-IN" sz="1200" b="1" dirty="0">
              <a:solidFill>
                <a:schemeClr val="dk1"/>
              </a:solidFill>
            </a:endParaRPr>
          </a:p>
        </p:txBody>
      </p:sp>
      <p:pic>
        <p:nvPicPr>
          <p:cNvPr id="7" name="Picture 6">
            <a:extLst>
              <a:ext uri="{FF2B5EF4-FFF2-40B4-BE49-F238E27FC236}">
                <a16:creationId xmlns:a16="http://schemas.microsoft.com/office/drawing/2014/main" id="{C0EC541F-2E67-442B-ABD9-E39BC0B5AD9F}"/>
              </a:ext>
            </a:extLst>
          </p:cNvPr>
          <p:cNvPicPr>
            <a:picLocks noChangeAspect="1"/>
          </p:cNvPicPr>
          <p:nvPr/>
        </p:nvPicPr>
        <p:blipFill>
          <a:blip r:embed="rId3"/>
          <a:stretch>
            <a:fillRect/>
          </a:stretch>
        </p:blipFill>
        <p:spPr>
          <a:xfrm>
            <a:off x="8115296" y="3613566"/>
            <a:ext cx="1041779" cy="100940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9"/>
        <p:cNvGrpSpPr/>
        <p:nvPr/>
      </p:nvGrpSpPr>
      <p:grpSpPr>
        <a:xfrm>
          <a:off x="0" y="0"/>
          <a:ext cx="0" cy="0"/>
          <a:chOff x="0" y="0"/>
          <a:chExt cx="0" cy="0"/>
        </a:xfrm>
      </p:grpSpPr>
      <p:sp>
        <p:nvSpPr>
          <p:cNvPr id="181" name="Google Shape;181;p32"/>
          <p:cNvSpPr txBox="1"/>
          <p:nvPr/>
        </p:nvSpPr>
        <p:spPr>
          <a:xfrm>
            <a:off x="1236150" y="170825"/>
            <a:ext cx="6671700" cy="344710"/>
          </a:xfrm>
          <a:prstGeom prst="rect">
            <a:avLst/>
          </a:prstGeom>
          <a:noFill/>
          <a:ln>
            <a:noFill/>
          </a:ln>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 sz="1600" b="0" i="0" u="none" strike="noStrike" cap="none" dirty="0">
                <a:solidFill>
                  <a:srgbClr val="000000"/>
                </a:solidFill>
                <a:latin typeface="Calibri"/>
                <a:ea typeface="Play"/>
                <a:cs typeface="Play"/>
                <a:sym typeface="Play"/>
              </a:rPr>
              <a:t>TASK 1 - CREATE A WEBSITE STRUCTURE</a:t>
            </a:r>
            <a:endParaRPr sz="1600" dirty="0"/>
          </a:p>
        </p:txBody>
      </p:sp>
      <p:sp>
        <p:nvSpPr>
          <p:cNvPr id="182" name="Google Shape;182;p32"/>
          <p:cNvSpPr txBox="1"/>
          <p:nvPr/>
        </p:nvSpPr>
        <p:spPr>
          <a:xfrm>
            <a:off x="532873" y="515535"/>
            <a:ext cx="3479452" cy="3852337"/>
          </a:xfrm>
          <a:prstGeom prst="rect">
            <a:avLst/>
          </a:prstGeom>
          <a:noFill/>
          <a:ln>
            <a:noFill/>
          </a:ln>
        </p:spPr>
        <p:txBody>
          <a:bodyPr spcFirstLastPara="1" wrap="square" lIns="0" tIns="0" rIns="0" bIns="0" anchor="t" anchorCtr="0">
            <a:spAutoFit/>
          </a:bodyPr>
          <a:lstStyle/>
          <a:p>
            <a:pPr marL="0" lvl="0" indent="0" algn="l" rtl="0">
              <a:lnSpc>
                <a:spcPct val="115000"/>
              </a:lnSpc>
              <a:spcBef>
                <a:spcPts val="1400"/>
              </a:spcBef>
              <a:spcAft>
                <a:spcPts val="0"/>
              </a:spcAft>
              <a:buClr>
                <a:schemeClr val="dk1"/>
              </a:buClr>
              <a:buSzPts val="1100"/>
              <a:buFont typeface="Arial"/>
              <a:buNone/>
            </a:pPr>
            <a:r>
              <a:rPr lang="en" sz="1200" b="1" dirty="0">
                <a:solidFill>
                  <a:srgbClr val="000000"/>
                </a:solidFill>
                <a:latin typeface="Calibri"/>
              </a:rPr>
              <a:t>5. Location Pages (Local SEO, “near me” searches)</a:t>
            </a:r>
            <a:endParaRPr sz="1200" b="1"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 sz="1200" dirty="0">
                <a:solidFill>
                  <a:srgbClr val="000000"/>
                </a:solidFill>
                <a:latin typeface="Calibri"/>
                <a:ea typeface="Roboto Mono"/>
                <a:cs typeface="Roboto Mono"/>
                <a:sym typeface="Roboto Mono"/>
              </a:rPr>
              <a:t>/grocery-delivery-delhi/</a:t>
            </a:r>
            <a:endParaRPr sz="1200" dirty="0">
              <a:solidFill>
                <a:srgbClr val="188038"/>
              </a:solidFill>
              <a:latin typeface="Roboto Mono"/>
              <a:ea typeface="Roboto Mono"/>
              <a:cs typeface="Roboto Mono"/>
              <a:sym typeface="Roboto Mono"/>
            </a:endParaRPr>
          </a:p>
          <a:p>
            <a:pPr marL="457200" lvl="0" indent="-298450" algn="l" rtl="0">
              <a:lnSpc>
                <a:spcPct val="115000"/>
              </a:lnSpc>
              <a:spcBef>
                <a:spcPts val="0"/>
              </a:spcBef>
              <a:spcAft>
                <a:spcPts val="0"/>
              </a:spcAft>
              <a:buClr>
                <a:schemeClr val="dk1"/>
              </a:buClr>
              <a:buSzPts val="1100"/>
              <a:buChar char="●"/>
            </a:pPr>
            <a:r>
              <a:rPr lang="en" sz="1200" dirty="0">
                <a:solidFill>
                  <a:srgbClr val="000000"/>
                </a:solidFill>
                <a:latin typeface="Calibri"/>
                <a:ea typeface="Roboto Mono"/>
                <a:cs typeface="Roboto Mono"/>
                <a:sym typeface="Roboto Mono"/>
              </a:rPr>
              <a:t>/grocery-delivery-mumbai/</a:t>
            </a:r>
            <a:endParaRPr sz="1200" dirty="0">
              <a:solidFill>
                <a:srgbClr val="188038"/>
              </a:solidFill>
              <a:latin typeface="Roboto Mono"/>
              <a:ea typeface="Roboto Mono"/>
              <a:cs typeface="Roboto Mono"/>
              <a:sym typeface="Roboto Mono"/>
            </a:endParaRPr>
          </a:p>
          <a:p>
            <a:pPr marL="457200" lvl="0" indent="-298450" algn="l" rtl="0">
              <a:lnSpc>
                <a:spcPct val="115000"/>
              </a:lnSpc>
              <a:spcBef>
                <a:spcPts val="0"/>
              </a:spcBef>
              <a:spcAft>
                <a:spcPts val="0"/>
              </a:spcAft>
              <a:buClr>
                <a:schemeClr val="dk1"/>
              </a:buClr>
              <a:buSzPts val="1100"/>
              <a:buChar char="●"/>
            </a:pPr>
            <a:r>
              <a:rPr lang="en" sz="1200" dirty="0">
                <a:solidFill>
                  <a:srgbClr val="000000"/>
                </a:solidFill>
                <a:latin typeface="Calibri"/>
                <a:ea typeface="Roboto Mono"/>
                <a:cs typeface="Roboto Mono"/>
                <a:sym typeface="Roboto Mono"/>
              </a:rPr>
              <a:t>/grocery-delivery-bangalore/</a:t>
            </a:r>
            <a:endParaRPr sz="1200" dirty="0">
              <a:solidFill>
                <a:srgbClr val="188038"/>
              </a:solidFill>
              <a:latin typeface="Roboto Mono"/>
              <a:ea typeface="Roboto Mono"/>
              <a:cs typeface="Roboto Mono"/>
              <a:sym typeface="Roboto Mono"/>
            </a:endParaRPr>
          </a:p>
          <a:p>
            <a:pPr marL="457200" lvl="0" indent="-298450" algn="l" rtl="0">
              <a:lnSpc>
                <a:spcPct val="115000"/>
              </a:lnSpc>
              <a:spcBef>
                <a:spcPts val="0"/>
              </a:spcBef>
              <a:spcAft>
                <a:spcPts val="0"/>
              </a:spcAft>
              <a:buClr>
                <a:schemeClr val="dk1"/>
              </a:buClr>
              <a:buSzPts val="1100"/>
              <a:buChar char="●"/>
            </a:pPr>
            <a:r>
              <a:rPr lang="en" sz="1200" dirty="0">
                <a:solidFill>
                  <a:srgbClr val="000000"/>
                </a:solidFill>
                <a:latin typeface="Calibri"/>
              </a:rPr>
              <a:t>Sub-location targeting (e.g., </a:t>
            </a:r>
            <a:r>
              <a:rPr lang="en" sz="1200" dirty="0">
                <a:solidFill>
                  <a:srgbClr val="000000"/>
                </a:solidFill>
                <a:latin typeface="Calibri"/>
                <a:ea typeface="Roboto Mono"/>
                <a:cs typeface="Roboto Mono"/>
                <a:sym typeface="Roboto Mono"/>
              </a:rPr>
              <a:t>/grocery-delivery-delhi/south-delhi/</a:t>
            </a:r>
            <a:r>
              <a:rPr lang="en" sz="1200" dirty="0">
                <a:solidFill>
                  <a:srgbClr val="000000"/>
                </a:solidFill>
                <a:latin typeface="Calibri"/>
              </a:rPr>
              <a:t>)</a:t>
            </a:r>
            <a:endParaRPr sz="1200" b="1" dirty="0">
              <a:solidFill>
                <a:schemeClr val="dk1"/>
              </a:solidFill>
            </a:endParaRPr>
          </a:p>
          <a:p>
            <a:pPr marL="0" lvl="0" indent="0" algn="l" rtl="0">
              <a:lnSpc>
                <a:spcPct val="115000"/>
              </a:lnSpc>
              <a:spcBef>
                <a:spcPts val="1400"/>
              </a:spcBef>
              <a:spcAft>
                <a:spcPts val="0"/>
              </a:spcAft>
              <a:buNone/>
            </a:pPr>
            <a:r>
              <a:rPr lang="en" sz="1200" b="1" dirty="0">
                <a:solidFill>
                  <a:srgbClr val="000000"/>
                </a:solidFill>
                <a:latin typeface="Calibri"/>
              </a:rPr>
              <a:t>6. Blog / Resources Section (informational SEO)</a:t>
            </a:r>
            <a:endParaRPr sz="1200" b="1"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 sz="1200" dirty="0">
                <a:solidFill>
                  <a:srgbClr val="000000"/>
                </a:solidFill>
                <a:latin typeface="Calibri"/>
                <a:ea typeface="Roboto Mono"/>
                <a:cs typeface="Roboto Mono"/>
                <a:sym typeface="Roboto Mono"/>
              </a:rPr>
              <a:t>/blog/</a:t>
            </a:r>
            <a:endParaRPr sz="1200" dirty="0">
              <a:solidFill>
                <a:srgbClr val="188038"/>
              </a:solidFill>
              <a:latin typeface="Roboto Mono"/>
              <a:ea typeface="Roboto Mono"/>
              <a:cs typeface="Roboto Mono"/>
              <a:sym typeface="Roboto Mono"/>
            </a:endParaRPr>
          </a:p>
          <a:p>
            <a:pPr marL="914400" lvl="1" indent="-298450" algn="l" rtl="0">
              <a:lnSpc>
                <a:spcPct val="115000"/>
              </a:lnSpc>
              <a:spcBef>
                <a:spcPts val="0"/>
              </a:spcBef>
              <a:spcAft>
                <a:spcPts val="0"/>
              </a:spcAft>
              <a:buClr>
                <a:schemeClr val="dk1"/>
              </a:buClr>
              <a:buSzPts val="1100"/>
              <a:buChar char="○"/>
            </a:pPr>
            <a:r>
              <a:rPr lang="en" sz="1200" dirty="0">
                <a:solidFill>
                  <a:srgbClr val="000000"/>
                </a:solidFill>
                <a:latin typeface="Calibri"/>
              </a:rPr>
              <a:t>“10 Quick Recipes Under 10 Minutes” → </a:t>
            </a:r>
            <a:r>
              <a:rPr lang="en" sz="1200" dirty="0">
                <a:solidFill>
                  <a:srgbClr val="000000"/>
                </a:solidFill>
                <a:latin typeface="Calibri"/>
                <a:ea typeface="Roboto Mono"/>
                <a:cs typeface="Roboto Mono"/>
                <a:sym typeface="Roboto Mono"/>
              </a:rPr>
              <a:t>/blog/quick-recipes-10-minutes/</a:t>
            </a:r>
            <a:endParaRPr sz="1200" dirty="0">
              <a:solidFill>
                <a:srgbClr val="188038"/>
              </a:solidFill>
              <a:latin typeface="Roboto Mono"/>
              <a:ea typeface="Roboto Mono"/>
              <a:cs typeface="Roboto Mono"/>
              <a:sym typeface="Roboto Mono"/>
            </a:endParaRPr>
          </a:p>
          <a:p>
            <a:pPr marL="914400" lvl="1" indent="-298450" algn="l" rtl="0">
              <a:lnSpc>
                <a:spcPct val="115000"/>
              </a:lnSpc>
              <a:spcBef>
                <a:spcPts val="0"/>
              </a:spcBef>
              <a:spcAft>
                <a:spcPts val="0"/>
              </a:spcAft>
              <a:buClr>
                <a:schemeClr val="dk1"/>
              </a:buClr>
              <a:buSzPts val="1100"/>
              <a:buChar char="○"/>
            </a:pPr>
            <a:r>
              <a:rPr lang="en" sz="1200" dirty="0">
                <a:solidFill>
                  <a:srgbClr val="000000"/>
                </a:solidFill>
                <a:latin typeface="Calibri"/>
              </a:rPr>
              <a:t>“Healthy Snacks for Working Professionals” → </a:t>
            </a:r>
            <a:r>
              <a:rPr lang="en" sz="1200" dirty="0">
                <a:solidFill>
                  <a:srgbClr val="000000"/>
                </a:solidFill>
                <a:latin typeface="Calibri"/>
                <a:ea typeface="Roboto Mono"/>
                <a:cs typeface="Roboto Mono"/>
                <a:sym typeface="Roboto Mono"/>
              </a:rPr>
              <a:t>/blog/healthy-snacks/</a:t>
            </a:r>
            <a:endParaRPr sz="1200" dirty="0">
              <a:solidFill>
                <a:srgbClr val="188038"/>
              </a:solidFill>
              <a:latin typeface="Roboto Mono"/>
              <a:ea typeface="Roboto Mono"/>
              <a:cs typeface="Roboto Mono"/>
              <a:sym typeface="Roboto Mono"/>
            </a:endParaRPr>
          </a:p>
          <a:p>
            <a:pPr marL="914400" lvl="1" indent="-298450" algn="l" rtl="0">
              <a:lnSpc>
                <a:spcPct val="115000"/>
              </a:lnSpc>
              <a:spcBef>
                <a:spcPts val="0"/>
              </a:spcBef>
              <a:spcAft>
                <a:spcPts val="0"/>
              </a:spcAft>
              <a:buClr>
                <a:schemeClr val="dk1"/>
              </a:buClr>
              <a:buSzPts val="1100"/>
              <a:buChar char="○"/>
            </a:pPr>
            <a:r>
              <a:rPr lang="en" sz="1200" dirty="0">
                <a:solidFill>
                  <a:srgbClr val="000000"/>
                </a:solidFill>
                <a:latin typeface="Calibri"/>
              </a:rPr>
              <a:t>“How to Save Money on Groceries Online” → </a:t>
            </a:r>
            <a:r>
              <a:rPr lang="en" sz="1200" dirty="0">
                <a:solidFill>
                  <a:srgbClr val="000000"/>
                </a:solidFill>
                <a:latin typeface="Calibri"/>
                <a:ea typeface="Roboto Mono"/>
                <a:cs typeface="Roboto Mono"/>
                <a:sym typeface="Roboto Mono"/>
              </a:rPr>
              <a:t>/blog/save-money-groceries/</a:t>
            </a:r>
            <a:br>
              <a:rPr lang="en" sz="1200" dirty="0">
                <a:solidFill>
                  <a:srgbClr val="188038"/>
                </a:solidFill>
                <a:latin typeface="Roboto Mono"/>
                <a:ea typeface="Roboto Mono"/>
                <a:cs typeface="Roboto Mono"/>
                <a:sym typeface="Roboto Mono"/>
              </a:rPr>
            </a:br>
            <a:endParaRPr sz="1200" b="1" dirty="0">
              <a:solidFill>
                <a:schemeClr val="dk1"/>
              </a:solidFill>
            </a:endParaRPr>
          </a:p>
        </p:txBody>
      </p:sp>
      <p:sp>
        <p:nvSpPr>
          <p:cNvPr id="6" name="TextBox 5">
            <a:extLst>
              <a:ext uri="{FF2B5EF4-FFF2-40B4-BE49-F238E27FC236}">
                <a16:creationId xmlns:a16="http://schemas.microsoft.com/office/drawing/2014/main" id="{FC6A0D71-37E9-4E71-ACCB-EAB40CCA6FD2}"/>
              </a:ext>
            </a:extLst>
          </p:cNvPr>
          <p:cNvSpPr txBox="1"/>
          <p:nvPr/>
        </p:nvSpPr>
        <p:spPr>
          <a:xfrm>
            <a:off x="4410404" y="633675"/>
            <a:ext cx="4642944" cy="1719125"/>
          </a:xfrm>
          <a:prstGeom prst="rect">
            <a:avLst/>
          </a:prstGeom>
          <a:noFill/>
        </p:spPr>
        <p:txBody>
          <a:bodyPr wrap="square">
            <a:spAutoFit/>
          </a:bodyPr>
          <a:lstStyle/>
          <a:p>
            <a:pPr marL="0" lvl="0" indent="0" algn="l" rtl="0">
              <a:lnSpc>
                <a:spcPct val="115000"/>
              </a:lnSpc>
              <a:spcBef>
                <a:spcPts val="1400"/>
              </a:spcBef>
              <a:spcAft>
                <a:spcPts val="0"/>
              </a:spcAft>
              <a:buNone/>
            </a:pPr>
            <a:r>
              <a:rPr lang="en-IN" sz="1200" b="1" dirty="0">
                <a:solidFill>
                  <a:srgbClr val="000000"/>
                </a:solidFill>
                <a:latin typeface="Calibri"/>
              </a:rPr>
              <a:t>7. Support &amp; Information Pages</a:t>
            </a:r>
            <a:endParaRPr lang="en-IN" sz="1200" b="1"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IN" sz="1200" dirty="0">
                <a:solidFill>
                  <a:srgbClr val="000000"/>
                </a:solidFill>
                <a:latin typeface="Calibri"/>
              </a:rPr>
              <a:t>About Us → </a:t>
            </a:r>
            <a:r>
              <a:rPr lang="en-IN" sz="1200" dirty="0">
                <a:solidFill>
                  <a:srgbClr val="000000"/>
                </a:solidFill>
                <a:latin typeface="Calibri"/>
                <a:ea typeface="Roboto Mono"/>
                <a:cs typeface="Roboto Mono"/>
                <a:sym typeface="Roboto Mono"/>
              </a:rPr>
              <a:t>/about/</a:t>
            </a:r>
            <a:endParaRPr lang="en-IN" sz="1200" dirty="0">
              <a:solidFill>
                <a:srgbClr val="188038"/>
              </a:solidFill>
              <a:latin typeface="Roboto Mono"/>
              <a:ea typeface="Roboto Mono"/>
              <a:cs typeface="Roboto Mono"/>
              <a:sym typeface="Roboto Mono"/>
            </a:endParaRPr>
          </a:p>
          <a:p>
            <a:pPr marL="457200" lvl="0" indent="-298450" algn="l" rtl="0">
              <a:lnSpc>
                <a:spcPct val="115000"/>
              </a:lnSpc>
              <a:spcBef>
                <a:spcPts val="0"/>
              </a:spcBef>
              <a:spcAft>
                <a:spcPts val="0"/>
              </a:spcAft>
              <a:buClr>
                <a:schemeClr val="dk1"/>
              </a:buClr>
              <a:buSzPts val="1100"/>
              <a:buChar char="●"/>
            </a:pPr>
            <a:r>
              <a:rPr lang="en-IN" sz="1200" dirty="0">
                <a:solidFill>
                  <a:srgbClr val="000000"/>
                </a:solidFill>
                <a:latin typeface="Calibri"/>
              </a:rPr>
              <a:t>Careers → </a:t>
            </a:r>
            <a:r>
              <a:rPr lang="en-IN" sz="1200" dirty="0">
                <a:solidFill>
                  <a:srgbClr val="000000"/>
                </a:solidFill>
                <a:latin typeface="Calibri"/>
                <a:ea typeface="Roboto Mono"/>
                <a:cs typeface="Roboto Mono"/>
                <a:sym typeface="Roboto Mono"/>
              </a:rPr>
              <a:t>/careers/</a:t>
            </a:r>
            <a:endParaRPr lang="en-IN" sz="1200" dirty="0">
              <a:solidFill>
                <a:srgbClr val="188038"/>
              </a:solidFill>
              <a:latin typeface="Roboto Mono"/>
              <a:ea typeface="Roboto Mono"/>
              <a:cs typeface="Roboto Mono"/>
              <a:sym typeface="Roboto Mono"/>
            </a:endParaRPr>
          </a:p>
          <a:p>
            <a:pPr marL="457200" lvl="0" indent="-298450" algn="l" rtl="0">
              <a:lnSpc>
                <a:spcPct val="115000"/>
              </a:lnSpc>
              <a:spcBef>
                <a:spcPts val="0"/>
              </a:spcBef>
              <a:spcAft>
                <a:spcPts val="0"/>
              </a:spcAft>
              <a:buClr>
                <a:schemeClr val="dk1"/>
              </a:buClr>
              <a:buSzPts val="1100"/>
              <a:buChar char="●"/>
            </a:pPr>
            <a:r>
              <a:rPr lang="en-IN" sz="1200" dirty="0">
                <a:solidFill>
                  <a:srgbClr val="000000"/>
                </a:solidFill>
                <a:latin typeface="Calibri"/>
              </a:rPr>
              <a:t>Contact Us → </a:t>
            </a:r>
            <a:r>
              <a:rPr lang="en-IN" sz="1200" dirty="0">
                <a:solidFill>
                  <a:srgbClr val="000000"/>
                </a:solidFill>
                <a:latin typeface="Calibri"/>
                <a:ea typeface="Roboto Mono"/>
                <a:cs typeface="Roboto Mono"/>
                <a:sym typeface="Roboto Mono"/>
              </a:rPr>
              <a:t>/contact/</a:t>
            </a:r>
            <a:endParaRPr lang="en-IN" sz="1200" dirty="0">
              <a:solidFill>
                <a:srgbClr val="188038"/>
              </a:solidFill>
              <a:latin typeface="Roboto Mono"/>
              <a:ea typeface="Roboto Mono"/>
              <a:cs typeface="Roboto Mono"/>
              <a:sym typeface="Roboto Mono"/>
            </a:endParaRPr>
          </a:p>
          <a:p>
            <a:pPr marL="457200" lvl="0" indent="-298450" algn="l" rtl="0">
              <a:lnSpc>
                <a:spcPct val="115000"/>
              </a:lnSpc>
              <a:spcBef>
                <a:spcPts val="0"/>
              </a:spcBef>
              <a:spcAft>
                <a:spcPts val="0"/>
              </a:spcAft>
              <a:buClr>
                <a:schemeClr val="dk1"/>
              </a:buClr>
              <a:buSzPts val="1100"/>
              <a:buChar char="●"/>
            </a:pPr>
            <a:r>
              <a:rPr lang="en-IN" sz="1200" dirty="0">
                <a:solidFill>
                  <a:srgbClr val="000000"/>
                </a:solidFill>
                <a:latin typeface="Calibri"/>
              </a:rPr>
              <a:t>FAQs → </a:t>
            </a:r>
            <a:r>
              <a:rPr lang="en-IN" sz="1200" dirty="0">
                <a:solidFill>
                  <a:srgbClr val="000000"/>
                </a:solidFill>
                <a:latin typeface="Calibri"/>
                <a:ea typeface="Roboto Mono"/>
                <a:cs typeface="Roboto Mono"/>
                <a:sym typeface="Roboto Mono"/>
              </a:rPr>
              <a:t>/</a:t>
            </a:r>
            <a:r>
              <a:rPr lang="en-IN" sz="1200" dirty="0" err="1">
                <a:solidFill>
                  <a:srgbClr val="000000"/>
                </a:solidFill>
                <a:latin typeface="Calibri"/>
                <a:ea typeface="Roboto Mono"/>
                <a:cs typeface="Roboto Mono"/>
                <a:sym typeface="Roboto Mono"/>
              </a:rPr>
              <a:t>faq</a:t>
            </a:r>
            <a:r>
              <a:rPr lang="en-IN" sz="1200" dirty="0">
                <a:solidFill>
                  <a:srgbClr val="000000"/>
                </a:solidFill>
                <a:latin typeface="Calibri"/>
                <a:ea typeface="Roboto Mono"/>
                <a:cs typeface="Roboto Mono"/>
                <a:sym typeface="Roboto Mono"/>
              </a:rPr>
              <a:t>/</a:t>
            </a:r>
            <a:endParaRPr lang="en-IN" sz="1200" dirty="0">
              <a:solidFill>
                <a:srgbClr val="188038"/>
              </a:solidFill>
              <a:latin typeface="Roboto Mono"/>
              <a:ea typeface="Roboto Mono"/>
              <a:cs typeface="Roboto Mono"/>
              <a:sym typeface="Roboto Mono"/>
            </a:endParaRPr>
          </a:p>
          <a:p>
            <a:pPr marL="457200" lvl="0" indent="-298450" algn="l" rtl="0">
              <a:lnSpc>
                <a:spcPct val="115000"/>
              </a:lnSpc>
              <a:spcBef>
                <a:spcPts val="0"/>
              </a:spcBef>
              <a:spcAft>
                <a:spcPts val="0"/>
              </a:spcAft>
              <a:buClr>
                <a:schemeClr val="dk1"/>
              </a:buClr>
              <a:buSzPts val="1100"/>
              <a:buChar char="●"/>
            </a:pPr>
            <a:r>
              <a:rPr lang="en-IN" sz="1200" dirty="0">
                <a:solidFill>
                  <a:srgbClr val="000000"/>
                </a:solidFill>
                <a:latin typeface="Calibri"/>
              </a:rPr>
              <a:t>Terms &amp; Conditions → </a:t>
            </a:r>
            <a:r>
              <a:rPr lang="en-IN" sz="1200" dirty="0">
                <a:solidFill>
                  <a:srgbClr val="000000"/>
                </a:solidFill>
                <a:latin typeface="Calibri"/>
                <a:ea typeface="Roboto Mono"/>
                <a:cs typeface="Roboto Mono"/>
                <a:sym typeface="Roboto Mono"/>
              </a:rPr>
              <a:t>/terms/</a:t>
            </a:r>
            <a:endParaRPr lang="en-IN" sz="1200" dirty="0">
              <a:solidFill>
                <a:srgbClr val="188038"/>
              </a:solidFill>
              <a:latin typeface="Roboto Mono"/>
              <a:ea typeface="Roboto Mono"/>
              <a:cs typeface="Roboto Mono"/>
              <a:sym typeface="Roboto Mono"/>
            </a:endParaRPr>
          </a:p>
          <a:p>
            <a:pPr marL="457200" lvl="0" indent="-298450" algn="l" rtl="0">
              <a:lnSpc>
                <a:spcPct val="115000"/>
              </a:lnSpc>
              <a:spcBef>
                <a:spcPts val="0"/>
              </a:spcBef>
              <a:spcAft>
                <a:spcPts val="0"/>
              </a:spcAft>
              <a:buClr>
                <a:schemeClr val="dk1"/>
              </a:buClr>
              <a:buSzPts val="1100"/>
              <a:buChar char="●"/>
            </a:pPr>
            <a:r>
              <a:rPr lang="en-IN" sz="1200" dirty="0">
                <a:solidFill>
                  <a:srgbClr val="000000"/>
                </a:solidFill>
                <a:latin typeface="Calibri"/>
              </a:rPr>
              <a:t>Privacy Policy → </a:t>
            </a:r>
            <a:r>
              <a:rPr lang="en-IN" sz="1200" dirty="0">
                <a:solidFill>
                  <a:srgbClr val="000000"/>
                </a:solidFill>
                <a:latin typeface="Calibri"/>
                <a:ea typeface="Roboto Mono"/>
                <a:cs typeface="Roboto Mono"/>
                <a:sym typeface="Roboto Mono"/>
              </a:rPr>
              <a:t>/privacy/</a:t>
            </a:r>
            <a:endParaRPr lang="en-IN" sz="1200" dirty="0"/>
          </a:p>
        </p:txBody>
      </p:sp>
      <p:pic>
        <p:nvPicPr>
          <p:cNvPr id="7" name="Picture 6">
            <a:extLst>
              <a:ext uri="{FF2B5EF4-FFF2-40B4-BE49-F238E27FC236}">
                <a16:creationId xmlns:a16="http://schemas.microsoft.com/office/drawing/2014/main" id="{5482FAB5-EB6F-495B-B8AA-701C5BFE5903}"/>
              </a:ext>
            </a:extLst>
          </p:cNvPr>
          <p:cNvPicPr>
            <a:picLocks noChangeAspect="1"/>
          </p:cNvPicPr>
          <p:nvPr/>
        </p:nvPicPr>
        <p:blipFill>
          <a:blip r:embed="rId3"/>
          <a:stretch>
            <a:fillRect/>
          </a:stretch>
        </p:blipFill>
        <p:spPr>
          <a:xfrm>
            <a:off x="8115296" y="3613566"/>
            <a:ext cx="1041779" cy="100940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6"/>
        <p:cNvGrpSpPr/>
        <p:nvPr/>
      </p:nvGrpSpPr>
      <p:grpSpPr>
        <a:xfrm>
          <a:off x="0" y="0"/>
          <a:ext cx="0" cy="0"/>
          <a:chOff x="0" y="0"/>
          <a:chExt cx="0" cy="0"/>
        </a:xfrm>
      </p:grpSpPr>
      <p:sp>
        <p:nvSpPr>
          <p:cNvPr id="188" name="Google Shape;188;p33"/>
          <p:cNvSpPr txBox="1"/>
          <p:nvPr/>
        </p:nvSpPr>
        <p:spPr>
          <a:xfrm>
            <a:off x="1236150" y="170825"/>
            <a:ext cx="6671700" cy="344710"/>
          </a:xfrm>
          <a:prstGeom prst="rect">
            <a:avLst/>
          </a:prstGeom>
          <a:noFill/>
          <a:ln>
            <a:noFill/>
          </a:ln>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 sz="1600" b="0" i="0" u="none" strike="noStrike" cap="none" dirty="0">
                <a:solidFill>
                  <a:srgbClr val="000000"/>
                </a:solidFill>
                <a:latin typeface="Calibri"/>
                <a:ea typeface="Play"/>
                <a:cs typeface="Play"/>
                <a:sym typeface="Play"/>
              </a:rPr>
              <a:t>TASK 1 - CREATE A WEBSITE STRUCTURE</a:t>
            </a:r>
            <a:endParaRPr sz="1600" dirty="0"/>
          </a:p>
        </p:txBody>
      </p:sp>
      <p:sp>
        <p:nvSpPr>
          <p:cNvPr id="189" name="Google Shape;189;p33"/>
          <p:cNvSpPr txBox="1"/>
          <p:nvPr/>
        </p:nvSpPr>
        <p:spPr>
          <a:xfrm>
            <a:off x="698410" y="515535"/>
            <a:ext cx="7463400" cy="4548938"/>
          </a:xfrm>
          <a:prstGeom prst="rect">
            <a:avLst/>
          </a:prstGeom>
          <a:noFill/>
          <a:ln>
            <a:noFill/>
          </a:ln>
        </p:spPr>
        <p:txBody>
          <a:bodyPr spcFirstLastPara="1" wrap="square" lIns="0" tIns="0" rIns="0" bIns="0" anchor="t" anchorCtr="0">
            <a:spAutoFit/>
          </a:bodyPr>
          <a:lstStyle/>
          <a:p>
            <a:pPr marL="0" lvl="0" indent="0" algn="l" rtl="0">
              <a:lnSpc>
                <a:spcPct val="115000"/>
              </a:lnSpc>
              <a:spcBef>
                <a:spcPts val="1200"/>
              </a:spcBef>
              <a:spcAft>
                <a:spcPts val="0"/>
              </a:spcAft>
              <a:buNone/>
            </a:pPr>
            <a:r>
              <a:rPr lang="en" sz="1200" b="1" dirty="0">
                <a:solidFill>
                  <a:srgbClr val="000000"/>
                </a:solidFill>
                <a:latin typeface="Calibri"/>
              </a:rPr>
              <a:t>Visual Sitemap (Indented)</a:t>
            </a:r>
            <a:endParaRPr sz="1200"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200" dirty="0">
                <a:solidFill>
                  <a:srgbClr val="000000"/>
                </a:solidFill>
                <a:latin typeface="Calibri"/>
              </a:rPr>
              <a:t>Home</a:t>
            </a:r>
            <a:endParaRPr sz="1200"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200" dirty="0">
                <a:solidFill>
                  <a:srgbClr val="000000"/>
                </a:solidFill>
                <a:latin typeface="Calibri"/>
              </a:rPr>
              <a:t>│</a:t>
            </a:r>
            <a:endParaRPr sz="1200"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200" dirty="0">
                <a:solidFill>
                  <a:srgbClr val="000000"/>
                </a:solidFill>
                <a:latin typeface="Calibri"/>
              </a:rPr>
              <a:t>├── Categories → Fruits &amp; Vegetables → Fresh Fruits/Vegetables → Product Pages</a:t>
            </a:r>
            <a:endParaRPr sz="1200"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200" dirty="0">
                <a:solidFill>
                  <a:srgbClr val="000000"/>
                </a:solidFill>
                <a:latin typeface="Calibri"/>
              </a:rPr>
              <a:t>│               Dairy &amp; Bakery → Product Pages</a:t>
            </a:r>
            <a:endParaRPr sz="1200"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200" dirty="0">
                <a:solidFill>
                  <a:srgbClr val="000000"/>
                </a:solidFill>
                <a:latin typeface="Calibri"/>
              </a:rPr>
              <a:t>│               Snacks &amp; Beverages → Subcategories → Product Pages</a:t>
            </a:r>
            <a:endParaRPr sz="1200"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200" dirty="0">
                <a:solidFill>
                  <a:srgbClr val="000000"/>
                </a:solidFill>
                <a:latin typeface="Calibri"/>
              </a:rPr>
              <a:t>│               Household Essentials | Personal Care | Baby &amp; Kids</a:t>
            </a:r>
            <a:endParaRPr sz="1200"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200" dirty="0">
                <a:solidFill>
                  <a:srgbClr val="000000"/>
                </a:solidFill>
                <a:latin typeface="Calibri"/>
              </a:rPr>
              <a:t>├── Location Pages → Delhi | Mumbai | Bangalore</a:t>
            </a:r>
            <a:endParaRPr sz="1200"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200" dirty="0">
                <a:solidFill>
                  <a:srgbClr val="000000"/>
                </a:solidFill>
                <a:latin typeface="Calibri"/>
              </a:rPr>
              <a:t>├── Blog → Quick Recipes | Healthy Snacks | Save Money on Groceries</a:t>
            </a:r>
            <a:endParaRPr sz="1200"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sz="1200" dirty="0">
                <a:solidFill>
                  <a:srgbClr val="000000"/>
                </a:solidFill>
                <a:latin typeface="Calibri"/>
              </a:rPr>
              <a:t>└── Info Pages → About | Careers | Contact | FAQ | Terms | Privacy</a:t>
            </a:r>
            <a:endParaRPr sz="1200"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sz="1200" dirty="0">
              <a:solidFill>
                <a:schemeClr val="dk1"/>
              </a:solidFill>
            </a:endParaRPr>
          </a:p>
          <a:p>
            <a:pPr marL="0" lvl="0" indent="0" algn="l" rtl="0">
              <a:lnSpc>
                <a:spcPct val="115000"/>
              </a:lnSpc>
              <a:spcBef>
                <a:spcPts val="1200"/>
              </a:spcBef>
              <a:spcAft>
                <a:spcPts val="1200"/>
              </a:spcAft>
              <a:buNone/>
            </a:pPr>
            <a:endParaRPr sz="1200" b="1" dirty="0">
              <a:solidFill>
                <a:schemeClr val="dk1"/>
              </a:solidFill>
            </a:endParaRPr>
          </a:p>
        </p:txBody>
      </p:sp>
      <p:pic>
        <p:nvPicPr>
          <p:cNvPr id="6" name="Picture 5">
            <a:extLst>
              <a:ext uri="{FF2B5EF4-FFF2-40B4-BE49-F238E27FC236}">
                <a16:creationId xmlns:a16="http://schemas.microsoft.com/office/drawing/2014/main" id="{81D7CE26-32A2-4F3A-8F9E-F9CD6BA61A63}"/>
              </a:ext>
            </a:extLst>
          </p:cNvPr>
          <p:cNvPicPr>
            <a:picLocks noChangeAspect="1"/>
          </p:cNvPicPr>
          <p:nvPr/>
        </p:nvPicPr>
        <p:blipFill>
          <a:blip r:embed="rId3"/>
          <a:stretch>
            <a:fillRect/>
          </a:stretch>
        </p:blipFill>
        <p:spPr>
          <a:xfrm>
            <a:off x="8115296" y="3613566"/>
            <a:ext cx="1041779" cy="100940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3"/>
        <p:cNvGrpSpPr/>
        <p:nvPr/>
      </p:nvGrpSpPr>
      <p:grpSpPr>
        <a:xfrm>
          <a:off x="0" y="0"/>
          <a:ext cx="0" cy="0"/>
          <a:chOff x="0" y="0"/>
          <a:chExt cx="0" cy="0"/>
        </a:xfrm>
      </p:grpSpPr>
      <p:sp>
        <p:nvSpPr>
          <p:cNvPr id="195" name="Google Shape;195;p34"/>
          <p:cNvSpPr txBox="1"/>
          <p:nvPr/>
        </p:nvSpPr>
        <p:spPr>
          <a:xfrm>
            <a:off x="50" y="191887"/>
            <a:ext cx="9144000" cy="344710"/>
          </a:xfrm>
          <a:prstGeom prst="rect">
            <a:avLst/>
          </a:prstGeom>
          <a:noFill/>
          <a:ln>
            <a:noFill/>
          </a:ln>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 sz="1600" b="0" i="0" u="none" strike="noStrike" cap="none" dirty="0">
                <a:solidFill>
                  <a:srgbClr val="000000"/>
                </a:solidFill>
                <a:latin typeface="Calibri"/>
                <a:ea typeface="Play"/>
                <a:cs typeface="Play"/>
                <a:sym typeface="Play"/>
              </a:rPr>
              <a:t>TASK 2 - TOPIC IDEAS</a:t>
            </a:r>
            <a:endParaRPr sz="1600" dirty="0"/>
          </a:p>
        </p:txBody>
      </p:sp>
      <p:sp>
        <p:nvSpPr>
          <p:cNvPr id="196" name="Google Shape;196;p34"/>
          <p:cNvSpPr txBox="1"/>
          <p:nvPr/>
        </p:nvSpPr>
        <p:spPr>
          <a:xfrm>
            <a:off x="568655" y="661402"/>
            <a:ext cx="3711683" cy="2933111"/>
          </a:xfrm>
          <a:prstGeom prst="rect">
            <a:avLst/>
          </a:prstGeom>
          <a:noFill/>
          <a:ln>
            <a:noFill/>
          </a:ln>
        </p:spPr>
        <p:txBody>
          <a:bodyPr spcFirstLastPara="1" wrap="square" lIns="0" tIns="0" rIns="0" bIns="0" anchor="t" anchorCtr="0">
            <a:spAutoFit/>
          </a:bodyPr>
          <a:lstStyle/>
          <a:p>
            <a:pPr marL="0" lvl="0" indent="0" algn="l" rtl="0">
              <a:lnSpc>
                <a:spcPct val="115000"/>
              </a:lnSpc>
              <a:spcBef>
                <a:spcPts val="1800"/>
              </a:spcBef>
              <a:spcAft>
                <a:spcPts val="0"/>
              </a:spcAft>
              <a:buClr>
                <a:schemeClr val="dk1"/>
              </a:buClr>
              <a:buSzPts val="1100"/>
              <a:buFont typeface="Arial"/>
              <a:buNone/>
            </a:pPr>
            <a:r>
              <a:rPr lang="en" sz="1200" b="1" dirty="0">
                <a:solidFill>
                  <a:srgbClr val="000000"/>
                </a:solidFill>
                <a:latin typeface="Calibri"/>
              </a:rPr>
              <a:t>Blog Topic Ideas</a:t>
            </a:r>
            <a:endParaRPr sz="1200" b="1"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 sz="1200" dirty="0">
                <a:solidFill>
                  <a:srgbClr val="000000"/>
                </a:solidFill>
                <a:latin typeface="Calibri"/>
              </a:rPr>
              <a:t>10 Quick Recipes You Can Make with FlinkIt in 10 Minutes</a:t>
            </a:r>
            <a:endParaRPr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200" dirty="0">
                <a:solidFill>
                  <a:srgbClr val="000000"/>
                </a:solidFill>
                <a:latin typeface="Calibri"/>
              </a:rPr>
              <a:t>Healthy Snacks for Busy Professionals</a:t>
            </a:r>
            <a:endParaRPr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200" dirty="0">
                <a:solidFill>
                  <a:srgbClr val="000000"/>
                </a:solidFill>
                <a:latin typeface="Calibri"/>
              </a:rPr>
              <a:t>Seasonal Fruits in India: What’s Fresh This Month?</a:t>
            </a:r>
            <a:endParaRPr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200" dirty="0">
                <a:solidFill>
                  <a:srgbClr val="000000"/>
                </a:solidFill>
                <a:latin typeface="Calibri"/>
              </a:rPr>
              <a:t>How to Save Money on Online Grocery Shopping</a:t>
            </a:r>
            <a:endParaRPr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200" dirty="0">
                <a:solidFill>
                  <a:srgbClr val="000000"/>
                </a:solidFill>
                <a:latin typeface="Calibri"/>
              </a:rPr>
              <a:t>Kid-Friendly Tiffin Recipes with Quick Groceries</a:t>
            </a:r>
            <a:endParaRPr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200" dirty="0">
                <a:solidFill>
                  <a:srgbClr val="000000"/>
                </a:solidFill>
                <a:latin typeface="Calibri"/>
              </a:rPr>
              <a:t>Best Breakfast Ideas Under 10 Minutes</a:t>
            </a:r>
            <a:endParaRPr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200" dirty="0">
                <a:solidFill>
                  <a:srgbClr val="000000"/>
                </a:solidFill>
                <a:latin typeface="Calibri"/>
              </a:rPr>
              <a:t>Festive Special: Quick Diwali Snacks &amp; Sweets</a:t>
            </a:r>
            <a:endParaRPr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200" dirty="0">
                <a:solidFill>
                  <a:srgbClr val="000000"/>
                </a:solidFill>
                <a:latin typeface="Calibri"/>
              </a:rPr>
              <a:t>Meal Prep Hacks for College Students</a:t>
            </a:r>
            <a:endParaRPr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200" dirty="0">
                <a:solidFill>
                  <a:srgbClr val="000000"/>
                </a:solidFill>
                <a:latin typeface="Calibri"/>
              </a:rPr>
              <a:t>Top 5 Indian Spices and Their Health Benefits</a:t>
            </a:r>
            <a:endParaRPr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200" dirty="0">
                <a:solidFill>
                  <a:srgbClr val="000000"/>
                </a:solidFill>
                <a:latin typeface="Calibri"/>
              </a:rPr>
              <a:t>Best Post-Workout Snacks Delivered to Your Door</a:t>
            </a:r>
            <a:endParaRPr sz="1200" dirty="0">
              <a:solidFill>
                <a:schemeClr val="dk1"/>
              </a:solidFill>
            </a:endParaRPr>
          </a:p>
        </p:txBody>
      </p:sp>
      <p:sp>
        <p:nvSpPr>
          <p:cNvPr id="6" name="TextBox 5">
            <a:extLst>
              <a:ext uri="{FF2B5EF4-FFF2-40B4-BE49-F238E27FC236}">
                <a16:creationId xmlns:a16="http://schemas.microsoft.com/office/drawing/2014/main" id="{E7E818D8-714A-4932-8BB9-7D1FAA5881B2}"/>
              </a:ext>
            </a:extLst>
          </p:cNvPr>
          <p:cNvSpPr txBox="1"/>
          <p:nvPr/>
        </p:nvSpPr>
        <p:spPr>
          <a:xfrm>
            <a:off x="4280338" y="813210"/>
            <a:ext cx="4646886" cy="1719125"/>
          </a:xfrm>
          <a:prstGeom prst="rect">
            <a:avLst/>
          </a:prstGeom>
          <a:noFill/>
        </p:spPr>
        <p:txBody>
          <a:bodyPr wrap="square">
            <a:spAutoFit/>
          </a:bodyPr>
          <a:lstStyle/>
          <a:p>
            <a:pPr marL="0" lvl="0" indent="0" algn="l" rtl="0">
              <a:lnSpc>
                <a:spcPct val="115000"/>
              </a:lnSpc>
              <a:spcBef>
                <a:spcPts val="1800"/>
              </a:spcBef>
              <a:spcAft>
                <a:spcPts val="0"/>
              </a:spcAft>
              <a:buNone/>
            </a:pPr>
            <a:r>
              <a:rPr lang="en-IN" sz="1200" b="1" dirty="0">
                <a:solidFill>
                  <a:srgbClr val="000000"/>
                </a:solidFill>
                <a:latin typeface="Calibri"/>
              </a:rPr>
              <a:t>Product Categories &amp; Examples</a:t>
            </a:r>
            <a:endParaRPr lang="en-IN" sz="1200" b="1"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IN" sz="1200" b="1" dirty="0">
                <a:solidFill>
                  <a:srgbClr val="000000"/>
                </a:solidFill>
                <a:latin typeface="Calibri"/>
              </a:rPr>
              <a:t>Fruits &amp; Vegetables</a:t>
            </a:r>
            <a:r>
              <a:rPr lang="en-IN" sz="1200" dirty="0">
                <a:solidFill>
                  <a:srgbClr val="000000"/>
                </a:solidFill>
                <a:latin typeface="Calibri"/>
              </a:rPr>
              <a:t> → Apples, Bananas, Tomatoes, Potatoes</a:t>
            </a:r>
            <a:endParaRPr lang="en-IN"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IN" sz="1200" b="1" dirty="0">
                <a:solidFill>
                  <a:srgbClr val="000000"/>
                </a:solidFill>
                <a:latin typeface="Calibri"/>
              </a:rPr>
              <a:t>Dairy &amp; Bakery</a:t>
            </a:r>
            <a:r>
              <a:rPr lang="en-IN" sz="1200" dirty="0">
                <a:solidFill>
                  <a:srgbClr val="000000"/>
                </a:solidFill>
                <a:latin typeface="Calibri"/>
              </a:rPr>
              <a:t> → Amul Milk, Mother Dairy Curd, Bread, Cheese</a:t>
            </a:r>
            <a:endParaRPr lang="en-IN"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IN" sz="1200" b="1" dirty="0">
                <a:solidFill>
                  <a:srgbClr val="000000"/>
                </a:solidFill>
                <a:latin typeface="Calibri"/>
              </a:rPr>
              <a:t>Snacks &amp; Beverages</a:t>
            </a:r>
            <a:r>
              <a:rPr lang="en-IN" sz="1200" dirty="0">
                <a:solidFill>
                  <a:srgbClr val="000000"/>
                </a:solidFill>
                <a:latin typeface="Calibri"/>
              </a:rPr>
              <a:t> → Lays Chips, Coke, Chocolates</a:t>
            </a:r>
            <a:endParaRPr lang="en-IN"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IN" sz="1200" b="1" dirty="0">
                <a:solidFill>
                  <a:srgbClr val="000000"/>
                </a:solidFill>
                <a:latin typeface="Calibri"/>
              </a:rPr>
              <a:t>Household Essentials</a:t>
            </a:r>
            <a:r>
              <a:rPr lang="en-IN" sz="1200" dirty="0">
                <a:solidFill>
                  <a:srgbClr val="000000"/>
                </a:solidFill>
                <a:latin typeface="Calibri"/>
              </a:rPr>
              <a:t> → Rice, Wheat, Oils, Detergents</a:t>
            </a:r>
            <a:endParaRPr lang="en-IN"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IN" sz="1200" b="1" dirty="0">
                <a:solidFill>
                  <a:srgbClr val="000000"/>
                </a:solidFill>
                <a:latin typeface="Calibri"/>
              </a:rPr>
              <a:t>Personal Care</a:t>
            </a:r>
            <a:r>
              <a:rPr lang="en-IN" sz="1200" dirty="0">
                <a:solidFill>
                  <a:srgbClr val="000000"/>
                </a:solidFill>
                <a:latin typeface="Calibri"/>
              </a:rPr>
              <a:t> → Soap, Shampoo, Toothpaste</a:t>
            </a:r>
            <a:endParaRPr lang="en-IN" sz="1200"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IN" sz="1200" b="1" dirty="0">
                <a:solidFill>
                  <a:srgbClr val="000000"/>
                </a:solidFill>
                <a:latin typeface="Calibri"/>
              </a:rPr>
              <a:t>Baby &amp; Kids</a:t>
            </a:r>
            <a:r>
              <a:rPr lang="en-IN" sz="1200" dirty="0">
                <a:solidFill>
                  <a:srgbClr val="000000"/>
                </a:solidFill>
                <a:latin typeface="Calibri"/>
              </a:rPr>
              <a:t> → Baby Food, Diapers</a:t>
            </a:r>
            <a:endParaRPr lang="en-IN" sz="1200" dirty="0">
              <a:solidFill>
                <a:schemeClr val="dk1"/>
              </a:solidFill>
            </a:endParaRPr>
          </a:p>
        </p:txBody>
      </p:sp>
      <p:pic>
        <p:nvPicPr>
          <p:cNvPr id="7" name="Picture 6">
            <a:extLst>
              <a:ext uri="{FF2B5EF4-FFF2-40B4-BE49-F238E27FC236}">
                <a16:creationId xmlns:a16="http://schemas.microsoft.com/office/drawing/2014/main" id="{4CAA3DA1-F058-402C-AEAA-BC845507AA01}"/>
              </a:ext>
            </a:extLst>
          </p:cNvPr>
          <p:cNvPicPr>
            <a:picLocks noChangeAspect="1"/>
          </p:cNvPicPr>
          <p:nvPr/>
        </p:nvPicPr>
        <p:blipFill>
          <a:blip r:embed="rId3"/>
          <a:stretch>
            <a:fillRect/>
          </a:stretch>
        </p:blipFill>
        <p:spPr>
          <a:xfrm>
            <a:off x="8115296" y="3613566"/>
            <a:ext cx="1041779" cy="1009401"/>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2676</Words>
  <Application>Microsoft Office PowerPoint</Application>
  <PresentationFormat>On-screen Show (16:9)</PresentationFormat>
  <Paragraphs>258</Paragraphs>
  <Slides>21</Slides>
  <Notes>21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Roboto Mono</vt:lpstr>
      <vt:lpstr>Calibri</vt:lpstr>
      <vt:lpstr>Poppins</vt:lpstr>
      <vt:lpstr>Arial</vt:lpstr>
      <vt:lpstr>Gill Sans MT</vt:lpstr>
      <vt:lpstr>Simple Light</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Admin</cp:lastModifiedBy>
  <cp:revision>11</cp:revision>
  <dcterms:modified xsi:type="dcterms:W3CDTF">2025-08-25T17:40:17Z</dcterms:modified>
</cp:coreProperties>
</file>