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1" r:id="rId2"/>
    <p:sldId id="256" r:id="rId3"/>
    <p:sldId id="260" r:id="rId4"/>
    <p:sldId id="257" r:id="rId5"/>
    <p:sldId id="261" r:id="rId6"/>
    <p:sldId id="262" r:id="rId7"/>
    <p:sldId id="259" r:id="rId8"/>
    <p:sldId id="265" r:id="rId9"/>
    <p:sldId id="264" r:id="rId10"/>
    <p:sldId id="266" r:id="rId11"/>
    <p:sldId id="267" r:id="rId12"/>
    <p:sldId id="268" r:id="rId13"/>
    <p:sldId id="270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3E79-E249-40ED-ACC6-BA6DE28B15A4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109A-6564-4152-9D8F-BBC891404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14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3E79-E249-40ED-ACC6-BA6DE28B15A4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109A-6564-4152-9D8F-BBC891404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49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3E79-E249-40ED-ACC6-BA6DE28B15A4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109A-6564-4152-9D8F-BBC891404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295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3E79-E249-40ED-ACC6-BA6DE28B15A4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109A-6564-4152-9D8F-BBC89140482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4978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3E79-E249-40ED-ACC6-BA6DE28B15A4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109A-6564-4152-9D8F-BBC891404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3E79-E249-40ED-ACC6-BA6DE28B15A4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109A-6564-4152-9D8F-BBC891404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366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3E79-E249-40ED-ACC6-BA6DE28B15A4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109A-6564-4152-9D8F-BBC891404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162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3E79-E249-40ED-ACC6-BA6DE28B15A4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109A-6564-4152-9D8F-BBC891404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38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3E79-E249-40ED-ACC6-BA6DE28B15A4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109A-6564-4152-9D8F-BBC891404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92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3E79-E249-40ED-ACC6-BA6DE28B15A4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109A-6564-4152-9D8F-BBC891404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16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3E79-E249-40ED-ACC6-BA6DE28B15A4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109A-6564-4152-9D8F-BBC891404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12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3E79-E249-40ED-ACC6-BA6DE28B15A4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109A-6564-4152-9D8F-BBC891404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42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3E79-E249-40ED-ACC6-BA6DE28B15A4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109A-6564-4152-9D8F-BBC891404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99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3E79-E249-40ED-ACC6-BA6DE28B15A4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109A-6564-4152-9D8F-BBC891404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52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3E79-E249-40ED-ACC6-BA6DE28B15A4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109A-6564-4152-9D8F-BBC891404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21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3E79-E249-40ED-ACC6-BA6DE28B15A4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109A-6564-4152-9D8F-BBC891404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89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3E79-E249-40ED-ACC6-BA6DE28B15A4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109A-6564-4152-9D8F-BBC891404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93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13E79-E249-40ED-ACC6-BA6DE28B15A4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F109A-6564-4152-9D8F-BBC891404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573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04A0-2CC8-4738-8F00-EAB76DC2D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Dame Essentials Ad Optimization Strategy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590B9-26B9-418F-9960-BB9095773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7167"/>
            <a:ext cx="9144000" cy="536825"/>
          </a:xfrm>
        </p:spPr>
        <p:txBody>
          <a:bodyPr/>
          <a:lstStyle/>
          <a:p>
            <a:r>
              <a:rPr lang="en-US" dirty="0"/>
              <a:t>Optimizing Campaigns &amp; Recovering ROI with ₹20L Budget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1A99A-85D3-414B-BB0B-C92C9B2C4CFD}"/>
              </a:ext>
            </a:extLst>
          </p:cNvPr>
          <p:cNvSpPr txBox="1"/>
          <p:nvPr/>
        </p:nvSpPr>
        <p:spPr>
          <a:xfrm>
            <a:off x="594360" y="5679252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Prepared for: </a:t>
            </a:r>
            <a:r>
              <a:rPr lang="en-IN" dirty="0"/>
              <a:t>Dame Essentials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Prepared by:</a:t>
            </a:r>
            <a:r>
              <a:rPr lang="en-IN" dirty="0"/>
              <a:t> Shweta Patel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Date:</a:t>
            </a:r>
            <a:r>
              <a:rPr lang="en-IN" dirty="0"/>
              <a:t> 17 October 2025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21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AC7D0B-09F0-4713-931B-57C07E84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31" y="365126"/>
            <a:ext cx="11781322" cy="4048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Campaign Goals by Funnel Phase</a:t>
            </a:r>
            <a:endParaRPr lang="en-IN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09472D-B462-4725-8E90-874CFAA72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862735"/>
              </p:ext>
            </p:extLst>
          </p:nvPr>
        </p:nvGraphicFramePr>
        <p:xfrm>
          <a:off x="279133" y="1479473"/>
          <a:ext cx="11704320" cy="396842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284830000"/>
                    </a:ext>
                  </a:extLst>
                </a:gridCol>
                <a:gridCol w="3927107">
                  <a:extLst>
                    <a:ext uri="{9D8B030D-6E8A-4147-A177-3AD203B41FA5}">
                      <a16:colId xmlns:a16="http://schemas.microsoft.com/office/drawing/2014/main" val="1117099107"/>
                    </a:ext>
                  </a:extLst>
                </a:gridCol>
                <a:gridCol w="2868328">
                  <a:extLst>
                    <a:ext uri="{9D8B030D-6E8A-4147-A177-3AD203B41FA5}">
                      <a16:colId xmlns:a16="http://schemas.microsoft.com/office/drawing/2014/main" val="1233026730"/>
                    </a:ext>
                  </a:extLst>
                </a:gridCol>
                <a:gridCol w="1982805">
                  <a:extLst>
                    <a:ext uri="{9D8B030D-6E8A-4147-A177-3AD203B41FA5}">
                      <a16:colId xmlns:a16="http://schemas.microsoft.com/office/drawing/2014/main" val="2711522005"/>
                    </a:ext>
                  </a:extLst>
                </a:gridCol>
              </a:tblGrid>
              <a:tr h="634948">
                <a:tc>
                  <a:txBody>
                    <a:bodyPr/>
                    <a:lstStyle/>
                    <a:p>
                      <a:r>
                        <a:rPr lang="en-IN" sz="1600" b="1" dirty="0"/>
                        <a:t>Funnel Stage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Objective</a:t>
                      </a:r>
                      <a:endParaRPr lang="en-I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Target KPIs</a:t>
                      </a:r>
                      <a:endParaRPr lang="en-I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Budget Allocation</a:t>
                      </a:r>
                      <a:endParaRPr lang="en-IN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866944"/>
                  </a:ext>
                </a:extLst>
              </a:tr>
              <a:tr h="1111159">
                <a:tc>
                  <a:txBody>
                    <a:bodyPr/>
                    <a:lstStyle/>
                    <a:p>
                      <a:r>
                        <a:rPr lang="en-IN" sz="1600" b="1" dirty="0"/>
                        <a:t>Awareness (Top Funnel)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Rebuild brand recall, expand premium audience reach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Reach, Impressions, Video View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15% (₹3L)</a:t>
                      </a:r>
                      <a:endParaRPr lang="en-IN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718800"/>
                  </a:ext>
                </a:extLst>
              </a:tr>
              <a:tr h="1111159">
                <a:tc>
                  <a:txBody>
                    <a:bodyPr/>
                    <a:lstStyle/>
                    <a:p>
                      <a:r>
                        <a:rPr lang="en-IN" sz="1600" b="1" dirty="0"/>
                        <a:t>Consideration (Mid Funnel)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Engage, educate, and nurture interested 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CTR ≥ 0.8%, Engagement Rate ≥ 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25% (₹5L)</a:t>
                      </a:r>
                      <a:endParaRPr lang="en-IN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191506"/>
                  </a:ext>
                </a:extLst>
              </a:tr>
              <a:tr h="1111159">
                <a:tc>
                  <a:txBody>
                    <a:bodyPr/>
                    <a:lstStyle/>
                    <a:p>
                      <a:r>
                        <a:rPr lang="en-IN" sz="1600" b="1" dirty="0"/>
                        <a:t>Conversion (Bottom Funnel)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Drive purchases and recover abandoned carts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Conversion Rate ≥ 12%, ROAS ≥ 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60% (₹12L)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027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772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AC7D0B-09F0-4713-931B-57C07E84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4048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Platform-wise Strategy &amp; Creative Optimization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761D6D-C908-4B47-8158-AACE68C55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790479"/>
              </p:ext>
            </p:extLst>
          </p:nvPr>
        </p:nvGraphicFramePr>
        <p:xfrm>
          <a:off x="298383" y="962531"/>
          <a:ext cx="11579192" cy="562819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523079">
                  <a:extLst>
                    <a:ext uri="{9D8B030D-6E8A-4147-A177-3AD203B41FA5}">
                      <a16:colId xmlns:a16="http://schemas.microsoft.com/office/drawing/2014/main" val="242670174"/>
                    </a:ext>
                  </a:extLst>
                </a:gridCol>
                <a:gridCol w="2223129">
                  <a:extLst>
                    <a:ext uri="{9D8B030D-6E8A-4147-A177-3AD203B41FA5}">
                      <a16:colId xmlns:a16="http://schemas.microsoft.com/office/drawing/2014/main" val="3021030588"/>
                    </a:ext>
                  </a:extLst>
                </a:gridCol>
                <a:gridCol w="4607081">
                  <a:extLst>
                    <a:ext uri="{9D8B030D-6E8A-4147-A177-3AD203B41FA5}">
                      <a16:colId xmlns:a16="http://schemas.microsoft.com/office/drawing/2014/main" val="2465268055"/>
                    </a:ext>
                  </a:extLst>
                </a:gridCol>
                <a:gridCol w="3225903">
                  <a:extLst>
                    <a:ext uri="{9D8B030D-6E8A-4147-A177-3AD203B41FA5}">
                      <a16:colId xmlns:a16="http://schemas.microsoft.com/office/drawing/2014/main" val="906811715"/>
                    </a:ext>
                  </a:extLst>
                </a:gridCol>
              </a:tblGrid>
              <a:tr h="513692">
                <a:tc>
                  <a:txBody>
                    <a:bodyPr/>
                    <a:lstStyle/>
                    <a:p>
                      <a:r>
                        <a:rPr lang="en-IN" sz="1600" b="1" dirty="0"/>
                        <a:t>Platform / Area</a:t>
                      </a:r>
                      <a:endParaRPr lang="en-IN" sz="1600" dirty="0"/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Budget / Objective</a:t>
                      </a:r>
                      <a:endParaRPr lang="en-IN" sz="1600" dirty="0"/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Action Plan / Tactics</a:t>
                      </a:r>
                      <a:endParaRPr lang="en-IN" sz="1600"/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Purpose / Goal</a:t>
                      </a:r>
                      <a:endParaRPr lang="en-IN" sz="1600" dirty="0"/>
                    </a:p>
                  </a:txBody>
                  <a:tcPr marL="43953" marR="43953" marT="21976" marB="21976" anchor="ctr"/>
                </a:tc>
                <a:extLst>
                  <a:ext uri="{0D108BD9-81ED-4DB2-BD59-A6C34878D82A}">
                    <a16:rowId xmlns:a16="http://schemas.microsoft.com/office/drawing/2014/main" val="325849136"/>
                  </a:ext>
                </a:extLst>
              </a:tr>
              <a:tr h="984915">
                <a:tc>
                  <a:txBody>
                    <a:bodyPr/>
                    <a:lstStyle/>
                    <a:p>
                      <a:r>
                        <a:rPr lang="en-IN" sz="1600" b="1" dirty="0"/>
                        <a:t>Instagram</a:t>
                      </a:r>
                      <a:endParaRPr lang="en-IN" sz="1600" dirty="0"/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₹8,00,000 – Retargeting &amp; Influencer Push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UGC + Reels from luxury influencers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Retarget high-engagement users (video viewers, website visitors)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Story ads with “Swipe Up to Shop” CTA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Increase CTR, engagement &amp; drive conversions from high-intent audience</a:t>
                      </a:r>
                    </a:p>
                  </a:txBody>
                  <a:tcPr marL="43953" marR="43953" marT="21976" marB="21976" anchor="ctr"/>
                </a:tc>
                <a:extLst>
                  <a:ext uri="{0D108BD9-81ED-4DB2-BD59-A6C34878D82A}">
                    <a16:rowId xmlns:a16="http://schemas.microsoft.com/office/drawing/2014/main" val="2349440431"/>
                  </a:ext>
                </a:extLst>
              </a:tr>
              <a:tr h="749304">
                <a:tc>
                  <a:txBody>
                    <a:bodyPr/>
                    <a:lstStyle/>
                    <a:p>
                      <a:r>
                        <a:rPr lang="en-IN" sz="1600" b="1" dirty="0"/>
                        <a:t>Facebook</a:t>
                      </a:r>
                      <a:endParaRPr lang="en-IN" sz="1600" dirty="0"/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₹4,00,000 – Conversion Retargeting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Dynamic Product Ads (DPAs)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Lookalike audiences of past purchasers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Cart recovery ads with discount CTA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Recover lost sales; target mid-to-bottom funnel buyers</a:t>
                      </a:r>
                    </a:p>
                  </a:txBody>
                  <a:tcPr marL="43953" marR="43953" marT="21976" marB="21976" anchor="ctr"/>
                </a:tc>
                <a:extLst>
                  <a:ext uri="{0D108BD9-81ED-4DB2-BD59-A6C34878D82A}">
                    <a16:rowId xmlns:a16="http://schemas.microsoft.com/office/drawing/2014/main" val="2568819457"/>
                  </a:ext>
                </a:extLst>
              </a:tr>
              <a:tr h="749304">
                <a:tc>
                  <a:txBody>
                    <a:bodyPr/>
                    <a:lstStyle/>
                    <a:p>
                      <a:r>
                        <a:rPr lang="en-IN" sz="1600" b="1"/>
                        <a:t>Google Ads</a:t>
                      </a:r>
                      <a:endParaRPr lang="en-IN" sz="1600"/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₹5,00,000 – High Intent Search &amp; Shopping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Search Ads: “silk pillowcase”, “luxury sleep mask”, “anti-frizz pillowcase”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Google Shopping + Display retargeting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Capture high-intent traffic; drive direct conversions</a:t>
                      </a:r>
                    </a:p>
                  </a:txBody>
                  <a:tcPr marL="43953" marR="43953" marT="21976" marB="21976" anchor="ctr"/>
                </a:tc>
                <a:extLst>
                  <a:ext uri="{0D108BD9-81ED-4DB2-BD59-A6C34878D82A}">
                    <a16:rowId xmlns:a16="http://schemas.microsoft.com/office/drawing/2014/main" val="3341787110"/>
                  </a:ext>
                </a:extLst>
              </a:tr>
              <a:tr h="749304">
                <a:tc>
                  <a:txBody>
                    <a:bodyPr/>
                    <a:lstStyle/>
                    <a:p>
                      <a:r>
                        <a:rPr lang="en-IN" sz="1600" b="1"/>
                        <a:t>Pinterest</a:t>
                      </a:r>
                      <a:endParaRPr lang="en-IN" sz="1600"/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₹3,00,000 – Aesthetic Awareness &amp; Inspiration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Lifestyle product pins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“Sleep Ritual” board collaborations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Drive soft traffic to blog/landing page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Build brand awareness &amp; aspiration; soft traffic nurturing</a:t>
                      </a:r>
                    </a:p>
                  </a:txBody>
                  <a:tcPr marL="43953" marR="43953" marT="21976" marB="21976" anchor="ctr"/>
                </a:tc>
                <a:extLst>
                  <a:ext uri="{0D108BD9-81ED-4DB2-BD59-A6C34878D82A}">
                    <a16:rowId xmlns:a16="http://schemas.microsoft.com/office/drawing/2014/main" val="984446910"/>
                  </a:ext>
                </a:extLst>
              </a:tr>
              <a:tr h="1691750">
                <a:tc>
                  <a:txBody>
                    <a:bodyPr/>
                    <a:lstStyle/>
                    <a:p>
                      <a:r>
                        <a:rPr lang="en-IN" sz="1600" b="1" dirty="0"/>
                        <a:t>Creative Optimization</a:t>
                      </a:r>
                      <a:endParaRPr lang="en-IN" sz="1600" dirty="0"/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–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600" dirty="0"/>
                        <a:t>Ad Creatives: Lifestyle &amp; benefit-driven UGC visuals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600" dirty="0"/>
                        <a:t>Copywriting: Luxury + problem-solving messages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600" dirty="0"/>
                        <a:t>Landing Page: Fast, simple checkout, trust badges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sz="1600" dirty="0"/>
                        <a:t>Offers: Bundle &amp; festive combos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Improve CTR, engagement, conversion rate, and Average Order Value (AOV)</a:t>
                      </a:r>
                    </a:p>
                  </a:txBody>
                  <a:tcPr marL="43953" marR="43953" marT="21976" marB="21976" anchor="ctr"/>
                </a:tc>
                <a:extLst>
                  <a:ext uri="{0D108BD9-81ED-4DB2-BD59-A6C34878D82A}">
                    <a16:rowId xmlns:a16="http://schemas.microsoft.com/office/drawing/2014/main" val="987918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283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AC7D0B-09F0-4713-931B-57C07E84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31" y="365126"/>
            <a:ext cx="11781322" cy="4048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Targeting &amp; Campaign Structure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A7708F-EFEF-46AB-934F-9B099F22C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191814"/>
              </p:ext>
            </p:extLst>
          </p:nvPr>
        </p:nvGraphicFramePr>
        <p:xfrm>
          <a:off x="481262" y="1126156"/>
          <a:ext cx="11194182" cy="509290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588170">
                  <a:extLst>
                    <a:ext uri="{9D8B030D-6E8A-4147-A177-3AD203B41FA5}">
                      <a16:colId xmlns:a16="http://schemas.microsoft.com/office/drawing/2014/main" val="3825641538"/>
                    </a:ext>
                  </a:extLst>
                </a:gridCol>
                <a:gridCol w="2143224">
                  <a:extLst>
                    <a:ext uri="{9D8B030D-6E8A-4147-A177-3AD203B41FA5}">
                      <a16:colId xmlns:a16="http://schemas.microsoft.com/office/drawing/2014/main" val="3025352005"/>
                    </a:ext>
                  </a:extLst>
                </a:gridCol>
                <a:gridCol w="1629879">
                  <a:extLst>
                    <a:ext uri="{9D8B030D-6E8A-4147-A177-3AD203B41FA5}">
                      <a16:colId xmlns:a16="http://schemas.microsoft.com/office/drawing/2014/main" val="3028566109"/>
                    </a:ext>
                  </a:extLst>
                </a:gridCol>
                <a:gridCol w="1799924">
                  <a:extLst>
                    <a:ext uri="{9D8B030D-6E8A-4147-A177-3AD203B41FA5}">
                      <a16:colId xmlns:a16="http://schemas.microsoft.com/office/drawing/2014/main" val="2625415294"/>
                    </a:ext>
                  </a:extLst>
                </a:gridCol>
                <a:gridCol w="1780674">
                  <a:extLst>
                    <a:ext uri="{9D8B030D-6E8A-4147-A177-3AD203B41FA5}">
                      <a16:colId xmlns:a16="http://schemas.microsoft.com/office/drawing/2014/main" val="1182012029"/>
                    </a:ext>
                  </a:extLst>
                </a:gridCol>
                <a:gridCol w="2252311">
                  <a:extLst>
                    <a:ext uri="{9D8B030D-6E8A-4147-A177-3AD203B41FA5}">
                      <a16:colId xmlns:a16="http://schemas.microsoft.com/office/drawing/2014/main" val="671016108"/>
                    </a:ext>
                  </a:extLst>
                </a:gridCol>
              </a:tblGrid>
              <a:tr h="260508">
                <a:tc>
                  <a:txBody>
                    <a:bodyPr/>
                    <a:lstStyle/>
                    <a:p>
                      <a:r>
                        <a:rPr lang="en-IN" sz="1600" b="1" dirty="0"/>
                        <a:t>Funnel Stage</a:t>
                      </a:r>
                      <a:endParaRPr lang="en-IN" sz="1600" dirty="0"/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Targeting</a:t>
                      </a:r>
                      <a:endParaRPr lang="en-IN" sz="1600"/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Campaign</a:t>
                      </a:r>
                      <a:endParaRPr lang="en-IN" sz="1600"/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Platforms</a:t>
                      </a:r>
                      <a:endParaRPr lang="en-IN" sz="1600"/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Ad Formats</a:t>
                      </a:r>
                      <a:endParaRPr lang="en-IN" sz="1600"/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Goal / Objective</a:t>
                      </a:r>
                      <a:endParaRPr lang="en-IN" sz="1600"/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1832801382"/>
                  </a:ext>
                </a:extLst>
              </a:tr>
              <a:tr h="1432789">
                <a:tc>
                  <a:txBody>
                    <a:bodyPr/>
                    <a:lstStyle/>
                    <a:p>
                      <a:r>
                        <a:rPr lang="en-IN" sz="1600" b="1"/>
                        <a:t>Awareness</a:t>
                      </a:r>
                      <a:endParaRPr lang="en-IN" sz="1600"/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Women 25–40, metros (Mumbai, Delhi, Bangalore), interests: skincare, luxury lifestyle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Luxury Sleep Lifestyle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Instagram, Pinterest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Reels, Carousel, Video Pin Ads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Build aspirational brand perception; reach new premium audience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3437365161"/>
                  </a:ext>
                </a:extLst>
              </a:tr>
              <a:tr h="1237409">
                <a:tc>
                  <a:txBody>
                    <a:bodyPr/>
                    <a:lstStyle/>
                    <a:p>
                      <a:r>
                        <a:rPr lang="en-IN" sz="1600" b="1"/>
                        <a:t>Consideration</a:t>
                      </a:r>
                      <a:endParaRPr lang="en-IN" sz="1600"/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Custom audiences — website visitors, video viewers (50%+), engaged users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Real Results – UGC &amp; Testimonials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Instagram, Facebook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Carousel, Video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Build trust, educate users on silk benefits; increase engagement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2431649589"/>
                  </a:ext>
                </a:extLst>
              </a:tr>
              <a:tr h="1042028">
                <a:tc>
                  <a:txBody>
                    <a:bodyPr/>
                    <a:lstStyle/>
                    <a:p>
                      <a:r>
                        <a:rPr lang="en-IN" sz="1600" b="1"/>
                        <a:t>Conversion</a:t>
                      </a:r>
                      <a:endParaRPr lang="en-IN" sz="1600"/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Lookalikes of purchasers (1–3%), abandoned carts, Instagram engagers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Cart Recovery + Offer Campaign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Facebook, Google Ads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Dynamic Product Ads, Retargeting, Search Ads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Recover lost sales; convert high-intent traffic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1536442778"/>
                  </a:ext>
                </a:extLst>
              </a:tr>
              <a:tr h="1042028">
                <a:tc>
                  <a:txBody>
                    <a:bodyPr/>
                    <a:lstStyle/>
                    <a:p>
                      <a:r>
                        <a:rPr lang="en-IN" sz="1600" b="1"/>
                        <a:t>Conversion / Upsell</a:t>
                      </a:r>
                      <a:endParaRPr lang="en-IN" sz="1600"/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Existing customers, high-value buyers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Combo &amp; Festive Offer Push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Instagram, Google Shopping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Static Ads, Dynamic Product Ads, Story Ads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Increase AOV through product bundles; drive repeat purchases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90913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65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AC7D0B-09F0-4713-931B-57C07E84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31" y="365126"/>
            <a:ext cx="11781322" cy="4048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Expected outcomes and ROI projection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DEB23-547F-42F4-B7C8-E616016ABD5D}"/>
              </a:ext>
            </a:extLst>
          </p:cNvPr>
          <p:cNvSpPr txBox="1"/>
          <p:nvPr/>
        </p:nvSpPr>
        <p:spPr>
          <a:xfrm>
            <a:off x="440356" y="924022"/>
            <a:ext cx="60976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Key Inputs &amp; Assumptions: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277323-D141-4C18-87C9-756F11622785}"/>
              </a:ext>
            </a:extLst>
          </p:cNvPr>
          <p:cNvSpPr txBox="1"/>
          <p:nvPr/>
        </p:nvSpPr>
        <p:spPr>
          <a:xfrm>
            <a:off x="440356" y="1367422"/>
            <a:ext cx="5654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Total Budget: ₹20,00,000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Target Avg. Order Value (AOV): ₹3,000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Target Conversion Rate: 12%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182517-3A48-4CB7-BAC9-07029EAB758E}"/>
              </a:ext>
            </a:extLst>
          </p:cNvPr>
          <p:cNvSpPr txBox="1"/>
          <p:nvPr/>
        </p:nvSpPr>
        <p:spPr>
          <a:xfrm>
            <a:off x="6094396" y="1367422"/>
            <a:ext cx="6097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Expected Units Sold: ~900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Expected Revenue: ₹27,00,000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Expected Net Profit: ₹7,00,000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189057A-D5E4-4EEF-B2E2-EBC3B7E15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79108"/>
              </p:ext>
            </p:extLst>
          </p:nvPr>
        </p:nvGraphicFramePr>
        <p:xfrm>
          <a:off x="440356" y="2455019"/>
          <a:ext cx="11292840" cy="36880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764280">
                  <a:extLst>
                    <a:ext uri="{9D8B030D-6E8A-4147-A177-3AD203B41FA5}">
                      <a16:colId xmlns:a16="http://schemas.microsoft.com/office/drawing/2014/main" val="3974473979"/>
                    </a:ext>
                  </a:extLst>
                </a:gridCol>
                <a:gridCol w="3764280">
                  <a:extLst>
                    <a:ext uri="{9D8B030D-6E8A-4147-A177-3AD203B41FA5}">
                      <a16:colId xmlns:a16="http://schemas.microsoft.com/office/drawing/2014/main" val="3192823731"/>
                    </a:ext>
                  </a:extLst>
                </a:gridCol>
                <a:gridCol w="3764280">
                  <a:extLst>
                    <a:ext uri="{9D8B030D-6E8A-4147-A177-3AD203B41FA5}">
                      <a16:colId xmlns:a16="http://schemas.microsoft.com/office/drawing/2014/main" val="453633153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Key Metrics &amp; Projection Table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869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Previous Campaign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Optimized Plan (Target)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63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CTR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≥ 0.8%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071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Avg. Session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25 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≥ 45 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528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Conversion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≥ 12%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89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Avg</a:t>
                      </a:r>
                      <a:r>
                        <a:rPr lang="en-IN" sz="1600" dirty="0"/>
                        <a:t> Order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₹2,600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₹3,000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777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Units Sold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~900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601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₹6.77L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₹27.0L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776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Budget 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₹10.0L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₹20.0L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4110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ROAS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≥ 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601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ROI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-30%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+35%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1585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426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3A812B-60C9-4788-BBBE-06DBB1A19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751"/>
            <a:ext cx="10515600" cy="49152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Summary &amp; Key Takeaways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284E89-3999-4CC0-A44D-AF7EC1F98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7419"/>
            <a:ext cx="5181600" cy="4244740"/>
          </a:xfrm>
        </p:spPr>
        <p:txBody>
          <a:bodyPr>
            <a:normAutofit/>
          </a:bodyPr>
          <a:lstStyle/>
          <a:p>
            <a:r>
              <a:rPr lang="en-IN" sz="1600" dirty="0"/>
              <a:t>Premium-luxury positioning: Mulberry silk pillowcases &amp; sleeping masks</a:t>
            </a:r>
          </a:p>
          <a:p>
            <a:r>
              <a:rPr lang="en-IN" sz="1600" dirty="0"/>
              <a:t>Funnel-based campaigns: Awareness → Consideration → Conversion</a:t>
            </a:r>
          </a:p>
          <a:p>
            <a:r>
              <a:rPr lang="en-IN" sz="1600" dirty="0"/>
              <a:t>Platforms: Instagram, Facebook, Google Ads, Pinterest</a:t>
            </a:r>
          </a:p>
          <a:p>
            <a:r>
              <a:rPr lang="en-IN" sz="1600" dirty="0"/>
              <a:t>Creative focus: UGC, lifestyle visuals, luxury storytelling, bundles &amp; offers</a:t>
            </a:r>
          </a:p>
          <a:p>
            <a:r>
              <a:rPr lang="en-IN" sz="1600" dirty="0"/>
              <a:t>Audience targeting: Funnel-specific segments</a:t>
            </a:r>
          </a:p>
          <a:p>
            <a:r>
              <a:rPr lang="en-IN" sz="1600" dirty="0"/>
              <a:t>KPI-driven: CTR, Conversion Rate, AOV, ROAS, ROI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28ED7F-724F-406B-8BAF-E5BE1F5F0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0827" y="1607419"/>
            <a:ext cx="5334000" cy="4315302"/>
          </a:xfrm>
        </p:spPr>
        <p:txBody>
          <a:bodyPr>
            <a:noAutofit/>
          </a:bodyPr>
          <a:lstStyle/>
          <a:p>
            <a:r>
              <a:rPr lang="en-IN" sz="1600" dirty="0"/>
              <a:t>High-performing platforms: Instagram, Google Ads, Facebook retargeting</a:t>
            </a:r>
          </a:p>
          <a:p>
            <a:r>
              <a:rPr lang="en-IN" sz="1600" dirty="0"/>
              <a:t>Funnel-specific campaigns with creatives and offers:</a:t>
            </a:r>
          </a:p>
          <a:p>
            <a:r>
              <a:rPr lang="en-IN" sz="1600" dirty="0"/>
              <a:t>Awareness: Luxury Sleep Lifestyle</a:t>
            </a:r>
          </a:p>
          <a:p>
            <a:r>
              <a:rPr lang="en-IN" sz="1600" dirty="0"/>
              <a:t>Consideration: UGC &amp; Testimonials</a:t>
            </a:r>
          </a:p>
          <a:p>
            <a:r>
              <a:rPr lang="en-IN" sz="1600" dirty="0"/>
              <a:t>Conversion: Cart Recovery + Combo / Festive Offers</a:t>
            </a:r>
          </a:p>
          <a:p>
            <a:r>
              <a:rPr lang="en-IN" sz="1600" dirty="0"/>
              <a:t>Expected Outcomes:</a:t>
            </a:r>
          </a:p>
          <a:p>
            <a:r>
              <a:rPr lang="en-IN" sz="1600" dirty="0"/>
              <a:t>Revenue: ₹27L | Units Sold: ~900</a:t>
            </a:r>
          </a:p>
          <a:p>
            <a:r>
              <a:rPr lang="en-IN" sz="1600" dirty="0"/>
              <a:t>ROAS: ≥2.5 | ROI: +35%</a:t>
            </a:r>
          </a:p>
          <a:p>
            <a:r>
              <a:rPr lang="en-IN" sz="1600" dirty="0"/>
              <a:t>Higher CTR, conversion rate, and average order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CF65B2-76AB-4A69-B73F-A3E1BFADEB30}"/>
              </a:ext>
            </a:extLst>
          </p:cNvPr>
          <p:cNvSpPr txBox="1"/>
          <p:nvPr/>
        </p:nvSpPr>
        <p:spPr>
          <a:xfrm>
            <a:off x="3205219" y="6144694"/>
            <a:ext cx="84798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Funnel-based strategy + creative optimization + retargeting = recover losses &amp; scale ROI</a:t>
            </a:r>
            <a:endParaRPr lang="en-IN" sz="1600" dirty="0"/>
          </a:p>
        </p:txBody>
      </p:sp>
      <p:sp>
        <p:nvSpPr>
          <p:cNvPr id="2" name="Callout: Down Arrow 1">
            <a:extLst>
              <a:ext uri="{FF2B5EF4-FFF2-40B4-BE49-F238E27FC236}">
                <a16:creationId xmlns:a16="http://schemas.microsoft.com/office/drawing/2014/main" id="{791758D3-CACB-4FE9-9A79-4ED6A31E1391}"/>
              </a:ext>
            </a:extLst>
          </p:cNvPr>
          <p:cNvSpPr/>
          <p:nvPr/>
        </p:nvSpPr>
        <p:spPr>
          <a:xfrm>
            <a:off x="838200" y="1049928"/>
            <a:ext cx="4994709" cy="613355"/>
          </a:xfrm>
          <a:prstGeom prst="downArrowCallou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6A075-44BB-4222-B89A-FC48A28C4920}"/>
              </a:ext>
            </a:extLst>
          </p:cNvPr>
          <p:cNvSpPr txBox="1"/>
          <p:nvPr/>
        </p:nvSpPr>
        <p:spPr>
          <a:xfrm>
            <a:off x="838200" y="1071858"/>
            <a:ext cx="49836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Overall Strategy</a:t>
            </a:r>
          </a:p>
          <a:p>
            <a:pPr algn="ctr"/>
            <a:endParaRPr lang="en-IN" dirty="0"/>
          </a:p>
        </p:txBody>
      </p:sp>
      <p:sp>
        <p:nvSpPr>
          <p:cNvPr id="9" name="Callout: Down Arrow 8">
            <a:extLst>
              <a:ext uri="{FF2B5EF4-FFF2-40B4-BE49-F238E27FC236}">
                <a16:creationId xmlns:a16="http://schemas.microsoft.com/office/drawing/2014/main" id="{751D0444-9417-4CBD-8769-34CE73FD7E9E}"/>
              </a:ext>
            </a:extLst>
          </p:cNvPr>
          <p:cNvSpPr/>
          <p:nvPr/>
        </p:nvSpPr>
        <p:spPr>
          <a:xfrm>
            <a:off x="6095999" y="1049927"/>
            <a:ext cx="4994709" cy="613355"/>
          </a:xfrm>
          <a:prstGeom prst="downArrowCallou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91FD05-A2A8-4A46-928D-1DB40B1A314C}"/>
              </a:ext>
            </a:extLst>
          </p:cNvPr>
          <p:cNvSpPr txBox="1"/>
          <p:nvPr/>
        </p:nvSpPr>
        <p:spPr>
          <a:xfrm>
            <a:off x="6095999" y="1068998"/>
            <a:ext cx="49947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IN" sz="1600" b="1" dirty="0">
                <a:solidFill>
                  <a:schemeClr val="bg1"/>
                </a:solidFill>
              </a:rPr>
              <a:t>Optimization Plan for ₹20L</a:t>
            </a:r>
          </a:p>
          <a:p>
            <a:pPr algn="ctr"/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CB83EC7-AC32-4D22-8E1E-F657F8330B80}"/>
              </a:ext>
            </a:extLst>
          </p:cNvPr>
          <p:cNvSpPr/>
          <p:nvPr/>
        </p:nvSpPr>
        <p:spPr>
          <a:xfrm>
            <a:off x="732321" y="5985774"/>
            <a:ext cx="2453640" cy="68717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36D215-BA4C-4CF8-8C7B-78790D0D6AC2}"/>
              </a:ext>
            </a:extLst>
          </p:cNvPr>
          <p:cNvSpPr txBox="1"/>
          <p:nvPr/>
        </p:nvSpPr>
        <p:spPr>
          <a:xfrm>
            <a:off x="732321" y="6144694"/>
            <a:ext cx="2251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Key Takeaways: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5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AFC0-F7E7-40B5-9D1F-7DC7B725B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168" y="1872115"/>
            <a:ext cx="9285171" cy="16266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 Campaign Strategy Report – </a:t>
            </a:r>
            <a:r>
              <a:rPr lang="en-US" b="1" i="1" dirty="0"/>
              <a:t>Dame Essentials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17DC9-6E6F-47F6-BF6B-DC23E97E7A5B}"/>
              </a:ext>
            </a:extLst>
          </p:cNvPr>
          <p:cNvSpPr txBox="1"/>
          <p:nvPr/>
        </p:nvSpPr>
        <p:spPr>
          <a:xfrm>
            <a:off x="792480" y="3901333"/>
            <a:ext cx="10607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One-Month Digital Advertising Plan (₹30,00,000 Budget)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6431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D903-3D03-4EDE-9886-7FA72757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3772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/>
              <a:t>Campaign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7D79-479C-45CF-A7D0-092373FA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834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1" dirty="0"/>
              <a:t>Objective:</a:t>
            </a:r>
            <a:r>
              <a:rPr lang="en-US" sz="1800" dirty="0"/>
              <a:t> Drive brand awareness, engagement, and conversions for premium silk sleep products.</a:t>
            </a:r>
          </a:p>
          <a:p>
            <a:r>
              <a:rPr lang="en-IN" sz="1800" b="1" dirty="0"/>
              <a:t>Duration:</a:t>
            </a:r>
            <a:r>
              <a:rPr lang="en-IN" sz="1800" dirty="0"/>
              <a:t> 1 Month</a:t>
            </a:r>
            <a:endParaRPr lang="en-US" sz="1800" dirty="0"/>
          </a:p>
          <a:p>
            <a:r>
              <a:rPr lang="en-IN" sz="1800" b="1" dirty="0"/>
              <a:t>Budget: </a:t>
            </a:r>
            <a:r>
              <a:rPr lang="en-IN" sz="1800" dirty="0"/>
              <a:t>₹30,00,000</a:t>
            </a:r>
            <a:endParaRPr lang="en-US" sz="1800" dirty="0"/>
          </a:p>
          <a:p>
            <a:r>
              <a:rPr lang="en-US" sz="1800" b="1" dirty="0"/>
              <a:t>Target Sales: </a:t>
            </a:r>
            <a:r>
              <a:rPr lang="en-US" sz="1800" dirty="0"/>
              <a:t>2000 Units (Avg. Order ₹2500)</a:t>
            </a:r>
          </a:p>
          <a:p>
            <a:r>
              <a:rPr lang="en-US" sz="1800" b="1" dirty="0"/>
              <a:t>Platforms:</a:t>
            </a:r>
            <a:r>
              <a:rPr lang="en-US" sz="1800" dirty="0"/>
              <a:t> Meta (Instagram, Facebook), YouTube, Pinterest, Google Ads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3107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6691-C97D-4486-BABB-4A403DD2F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489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Dame Essentials – Buyer Personas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FBDDFA-2229-430D-B4AC-F0B4CB56E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252729"/>
              </p:ext>
            </p:extLst>
          </p:nvPr>
        </p:nvGraphicFramePr>
        <p:xfrm>
          <a:off x="240632" y="991402"/>
          <a:ext cx="11665819" cy="575257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282238">
                  <a:extLst>
                    <a:ext uri="{9D8B030D-6E8A-4147-A177-3AD203B41FA5}">
                      <a16:colId xmlns:a16="http://schemas.microsoft.com/office/drawing/2014/main" val="2963653147"/>
                    </a:ext>
                  </a:extLst>
                </a:gridCol>
                <a:gridCol w="2341389">
                  <a:extLst>
                    <a:ext uri="{9D8B030D-6E8A-4147-A177-3AD203B41FA5}">
                      <a16:colId xmlns:a16="http://schemas.microsoft.com/office/drawing/2014/main" val="3475240306"/>
                    </a:ext>
                  </a:extLst>
                </a:gridCol>
                <a:gridCol w="2326826">
                  <a:extLst>
                    <a:ext uri="{9D8B030D-6E8A-4147-A177-3AD203B41FA5}">
                      <a16:colId xmlns:a16="http://schemas.microsoft.com/office/drawing/2014/main" val="754728893"/>
                    </a:ext>
                  </a:extLst>
                </a:gridCol>
                <a:gridCol w="2219067">
                  <a:extLst>
                    <a:ext uri="{9D8B030D-6E8A-4147-A177-3AD203B41FA5}">
                      <a16:colId xmlns:a16="http://schemas.microsoft.com/office/drawing/2014/main" val="3178879564"/>
                    </a:ext>
                  </a:extLst>
                </a:gridCol>
                <a:gridCol w="2496299">
                  <a:extLst>
                    <a:ext uri="{9D8B030D-6E8A-4147-A177-3AD203B41FA5}">
                      <a16:colId xmlns:a16="http://schemas.microsoft.com/office/drawing/2014/main" val="3375085187"/>
                    </a:ext>
                  </a:extLst>
                </a:gridCol>
              </a:tblGrid>
              <a:tr h="310610">
                <a:tc>
                  <a:txBody>
                    <a:bodyPr/>
                    <a:lstStyle/>
                    <a:p>
                      <a:r>
                        <a:rPr lang="en-IN" sz="1600" b="1" dirty="0"/>
                        <a:t>Persona</a:t>
                      </a:r>
                      <a:endParaRPr lang="en-IN" sz="1600" dirty="0"/>
                    </a:p>
                  </a:txBody>
                  <a:tcPr marL="73068" marR="73068" marT="36534" marB="36534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Age / Profile</a:t>
                      </a:r>
                      <a:endParaRPr lang="en-IN" sz="1600" dirty="0"/>
                    </a:p>
                  </a:txBody>
                  <a:tcPr marL="73068" marR="73068" marT="36534" marB="36534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Key Motivation</a:t>
                      </a:r>
                      <a:endParaRPr lang="en-IN" sz="1600" dirty="0"/>
                    </a:p>
                  </a:txBody>
                  <a:tcPr marL="73068" marR="73068" marT="36534" marB="36534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Pain Points</a:t>
                      </a:r>
                      <a:endParaRPr lang="en-IN" sz="1600" dirty="0"/>
                    </a:p>
                  </a:txBody>
                  <a:tcPr marL="73068" marR="73068" marT="36534" marB="36534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Buying Behaviour</a:t>
                      </a:r>
                      <a:endParaRPr lang="en-IN" sz="1600" dirty="0"/>
                    </a:p>
                  </a:txBody>
                  <a:tcPr marL="73068" marR="73068" marT="36534" marB="36534" anchor="ctr"/>
                </a:tc>
                <a:extLst>
                  <a:ext uri="{0D108BD9-81ED-4DB2-BD59-A6C34878D82A}">
                    <a16:rowId xmlns:a16="http://schemas.microsoft.com/office/drawing/2014/main" val="795426397"/>
                  </a:ext>
                </a:extLst>
              </a:tr>
              <a:tr h="1708353">
                <a:tc>
                  <a:txBody>
                    <a:bodyPr/>
                    <a:lstStyle/>
                    <a:p>
                      <a:r>
                        <a:rPr lang="en-US" sz="1600" b="1" dirty="0"/>
                        <a:t>Curious Self-Care Enthusiast (Jasmine)</a:t>
                      </a:r>
                      <a:endParaRPr lang="en-US" sz="1600" dirty="0"/>
                    </a:p>
                  </a:txBody>
                  <a:tcPr marL="73068" marR="73068" marT="36534" marB="36534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25–35 / Urban professional</a:t>
                      </a:r>
                    </a:p>
                  </a:txBody>
                  <a:tcPr marL="73068" marR="73068" marT="36534" marB="36534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Try silk for hair &amp; sleep benefits</a:t>
                      </a:r>
                    </a:p>
                  </a:txBody>
                  <a:tcPr marL="73068" marR="73068" marT="36534" marB="36534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Frizzy hair, poor sleep</a:t>
                      </a:r>
                    </a:p>
                  </a:txBody>
                  <a:tcPr marL="73068" marR="73068" marT="36534" marB="36534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Research-oriented first-time buyer; trusts reviews</a:t>
                      </a:r>
                    </a:p>
                  </a:txBody>
                  <a:tcPr marL="73068" marR="73068" marT="36534" marB="36534" anchor="ctr"/>
                </a:tc>
                <a:extLst>
                  <a:ext uri="{0D108BD9-81ED-4DB2-BD59-A6C34878D82A}">
                    <a16:rowId xmlns:a16="http://schemas.microsoft.com/office/drawing/2014/main" val="1272224074"/>
                  </a:ext>
                </a:extLst>
              </a:tr>
              <a:tr h="1242439">
                <a:tc>
                  <a:txBody>
                    <a:bodyPr/>
                    <a:lstStyle/>
                    <a:p>
                      <a:r>
                        <a:rPr lang="en-US" sz="1600" b="1" dirty="0"/>
                        <a:t>Sensitive-Skin Beauty Seeker (</a:t>
                      </a:r>
                      <a:r>
                        <a:rPr lang="en-US" sz="1600" b="1" dirty="0" err="1"/>
                        <a:t>Naintaara</a:t>
                      </a:r>
                      <a:r>
                        <a:rPr lang="en-US" sz="1600" b="1" dirty="0"/>
                        <a:t>)</a:t>
                      </a:r>
                      <a:endParaRPr lang="en-US" sz="1600" dirty="0"/>
                    </a:p>
                  </a:txBody>
                  <a:tcPr marL="73068" marR="73068" marT="36534" marB="36534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30–45 / Professional with sensitive skin</a:t>
                      </a:r>
                    </a:p>
                  </a:txBody>
                  <a:tcPr marL="73068" marR="73068" marT="36534" marB="36534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Heal dry/eczema-prone skin naturally</a:t>
                      </a:r>
                    </a:p>
                  </a:txBody>
                  <a:tcPr marL="73068" marR="73068" marT="36534" marB="3653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Dry, irritated skin; product distrust</a:t>
                      </a:r>
                    </a:p>
                  </a:txBody>
                  <a:tcPr marL="73068" marR="73068" marT="36534" marB="3653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Problem-solver; loyal if results visible</a:t>
                      </a:r>
                    </a:p>
                  </a:txBody>
                  <a:tcPr marL="73068" marR="73068" marT="36534" marB="36534" anchor="ctr"/>
                </a:tc>
                <a:extLst>
                  <a:ext uri="{0D108BD9-81ED-4DB2-BD59-A6C34878D82A}">
                    <a16:rowId xmlns:a16="http://schemas.microsoft.com/office/drawing/2014/main" val="1794337075"/>
                  </a:ext>
                </a:extLst>
              </a:tr>
              <a:tr h="1242439">
                <a:tc>
                  <a:txBody>
                    <a:bodyPr/>
                    <a:lstStyle/>
                    <a:p>
                      <a:r>
                        <a:rPr lang="en-IN" sz="1600" b="1" dirty="0"/>
                        <a:t>Premium Comfort Seeker (Priyanka + Farah)</a:t>
                      </a:r>
                      <a:endParaRPr lang="en-IN" sz="1600" dirty="0"/>
                    </a:p>
                  </a:txBody>
                  <a:tcPr marL="73068" marR="73068" marT="36534" marB="36534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26–40 / Busy professional</a:t>
                      </a:r>
                    </a:p>
                  </a:txBody>
                  <a:tcPr marL="73068" marR="73068" marT="36534" marB="3653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Long-lasting, comfortable, and smartly designed products</a:t>
                      </a:r>
                    </a:p>
                  </a:txBody>
                  <a:tcPr marL="73068" marR="73068" marT="36534" marB="3653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Cheap past products, discomfort, poor design</a:t>
                      </a:r>
                    </a:p>
                  </a:txBody>
                  <a:tcPr marL="73068" marR="73068" marT="36534" marB="3653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Chooses proven premium brands; feature &amp; durability conscious</a:t>
                      </a:r>
                    </a:p>
                  </a:txBody>
                  <a:tcPr marL="73068" marR="73068" marT="36534" marB="36534" anchor="ctr"/>
                </a:tc>
                <a:extLst>
                  <a:ext uri="{0D108BD9-81ED-4DB2-BD59-A6C34878D82A}">
                    <a16:rowId xmlns:a16="http://schemas.microsoft.com/office/drawing/2014/main" val="1184886457"/>
                  </a:ext>
                </a:extLst>
              </a:tr>
              <a:tr h="1242439">
                <a:tc>
                  <a:txBody>
                    <a:bodyPr/>
                    <a:lstStyle/>
                    <a:p>
                      <a:r>
                        <a:rPr lang="en-IN" sz="1600" b="1" dirty="0"/>
                        <a:t>Aesthetic </a:t>
                      </a:r>
                      <a:r>
                        <a:rPr lang="en-IN" sz="1600" b="1" dirty="0" err="1"/>
                        <a:t>Gifter</a:t>
                      </a:r>
                      <a:r>
                        <a:rPr lang="en-IN" sz="1600" b="1" dirty="0"/>
                        <a:t> &amp; Brand Loyalist (Anisha)</a:t>
                      </a:r>
                      <a:endParaRPr lang="en-IN" sz="1600" dirty="0"/>
                    </a:p>
                  </a:txBody>
                  <a:tcPr marL="73068" marR="73068" marT="36534" marB="36534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22–35 / Fashion-forward professional</a:t>
                      </a:r>
                    </a:p>
                  </a:txBody>
                  <a:tcPr marL="73068" marR="73068" marT="36534" marB="3653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Gift and own authentic, elegant products</a:t>
                      </a:r>
                    </a:p>
                  </a:txBody>
                  <a:tcPr marL="73068" marR="73068" marT="36534" marB="3653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Generic or fake “luxury” brands</a:t>
                      </a:r>
                    </a:p>
                  </a:txBody>
                  <a:tcPr marL="73068" marR="73068" marT="36534" marB="36534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Emotion-driven; loves aesthetics &amp; gifting</a:t>
                      </a:r>
                    </a:p>
                  </a:txBody>
                  <a:tcPr marL="73068" marR="73068" marT="36534" marB="36534" anchor="ctr"/>
                </a:tc>
                <a:extLst>
                  <a:ext uri="{0D108BD9-81ED-4DB2-BD59-A6C34878D82A}">
                    <a16:rowId xmlns:a16="http://schemas.microsoft.com/office/drawing/2014/main" val="34850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28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6E52B7-9380-480F-8424-585EBE4BE066}"/>
              </a:ext>
            </a:extLst>
          </p:cNvPr>
          <p:cNvSpPr txBox="1"/>
          <p:nvPr/>
        </p:nvSpPr>
        <p:spPr>
          <a:xfrm>
            <a:off x="0" y="168065"/>
            <a:ext cx="121919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Campaign Strategy - </a:t>
            </a:r>
            <a:r>
              <a:rPr lang="en-US" sz="4000" i="1" dirty="0"/>
              <a:t>Awareness &amp; Engagement Phases</a:t>
            </a:r>
            <a:endParaRPr lang="en-IN" sz="4000" b="1" i="1" dirty="0">
              <a:latin typeface="+mj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70821F-4931-447F-898A-CF1CC7FF5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357022"/>
              </p:ext>
            </p:extLst>
          </p:nvPr>
        </p:nvGraphicFramePr>
        <p:xfrm>
          <a:off x="259882" y="1419312"/>
          <a:ext cx="11675447" cy="39928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491916">
                  <a:extLst>
                    <a:ext uri="{9D8B030D-6E8A-4147-A177-3AD203B41FA5}">
                      <a16:colId xmlns:a16="http://schemas.microsoft.com/office/drawing/2014/main" val="3682591740"/>
                    </a:ext>
                  </a:extLst>
                </a:gridCol>
                <a:gridCol w="1386038">
                  <a:extLst>
                    <a:ext uri="{9D8B030D-6E8A-4147-A177-3AD203B41FA5}">
                      <a16:colId xmlns:a16="http://schemas.microsoft.com/office/drawing/2014/main" val="2380480660"/>
                    </a:ext>
                  </a:extLst>
                </a:gridCol>
                <a:gridCol w="1655545">
                  <a:extLst>
                    <a:ext uri="{9D8B030D-6E8A-4147-A177-3AD203B41FA5}">
                      <a16:colId xmlns:a16="http://schemas.microsoft.com/office/drawing/2014/main" val="3447849058"/>
                    </a:ext>
                  </a:extLst>
                </a:gridCol>
                <a:gridCol w="1337912">
                  <a:extLst>
                    <a:ext uri="{9D8B030D-6E8A-4147-A177-3AD203B41FA5}">
                      <a16:colId xmlns:a16="http://schemas.microsoft.com/office/drawing/2014/main" val="4086618174"/>
                    </a:ext>
                  </a:extLst>
                </a:gridCol>
                <a:gridCol w="2136808">
                  <a:extLst>
                    <a:ext uri="{9D8B030D-6E8A-4147-A177-3AD203B41FA5}">
                      <a16:colId xmlns:a16="http://schemas.microsoft.com/office/drawing/2014/main" val="424029521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813575736"/>
                    </a:ext>
                  </a:extLst>
                </a:gridCol>
                <a:gridCol w="1472668">
                  <a:extLst>
                    <a:ext uri="{9D8B030D-6E8A-4147-A177-3AD203B41FA5}">
                      <a16:colId xmlns:a16="http://schemas.microsoft.com/office/drawing/2014/main" val="6887383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IN" sz="1600" b="1" dirty="0"/>
                        <a:t>Phase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Objective</a:t>
                      </a:r>
                      <a:endParaRPr lang="en-I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/>
                        <a:t>No. of Campaigns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Products Targeted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Platforms &amp; Formats</a:t>
                      </a:r>
                      <a:endParaRPr lang="en-I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Targeting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Metrics</a:t>
                      </a:r>
                      <a:endParaRPr lang="en-IN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397207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r>
                        <a:rPr lang="en-IN" sz="1600" b="1" dirty="0"/>
                        <a:t>Branding (Awareness)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Build brand visibility and highlight silk luxury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3 Campaigns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(Brand Intro Video, Pillowcase Story, Sleep Mask Story)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Pillowcases, Sleep Masks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Instagram &amp; Facebook (Video Ads, Reels, Carousel) , YouTube (15–30s skippable/non-skippable ads)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Women 25–40, metro cities (Mumbai, Delhi, Bangalore) </a:t>
                      </a:r>
                    </a:p>
                    <a:p>
                      <a:r>
                        <a:rPr lang="en-IN" sz="1600" b="1" dirty="0"/>
                        <a:t>Interests: </a:t>
                      </a:r>
                      <a:r>
                        <a:rPr lang="en-IN" sz="1600" dirty="0"/>
                        <a:t>beauty, wellness, luxury lifestyle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Reach, Impressions, Video Views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203816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r>
                        <a:rPr lang="en-IN" sz="1600" b="1" dirty="0"/>
                        <a:t>Engagement (Consideration)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Nurture interest and drive traffic to website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2 Campaigns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(Product Benefits, Influencer Collabs/Reviews)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Pillowcases, Sleep Masks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Instagram, Pinterest, YouTube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Retarget video viewers (≥50%) Custom/Lookalike audiences </a:t>
                      </a:r>
                    </a:p>
                    <a:p>
                      <a:r>
                        <a:rPr lang="en-US" sz="1600" b="1" dirty="0"/>
                        <a:t>Interests: </a:t>
                      </a:r>
                      <a:r>
                        <a:rPr lang="en-US" sz="1600" dirty="0"/>
                        <a:t>self-care, skincare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CTR, Engagement Rate, Website Visits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5428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DC62FD6-DAF1-4DE0-A5BC-04E65A108C42}"/>
              </a:ext>
            </a:extLst>
          </p:cNvPr>
          <p:cNvSpPr txBox="1"/>
          <p:nvPr/>
        </p:nvSpPr>
        <p:spPr>
          <a:xfrm>
            <a:off x="256671" y="5469980"/>
            <a:ext cx="13796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Note: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78D40D-51AC-49BE-9D50-0170B91D35E0}"/>
              </a:ext>
            </a:extLst>
          </p:cNvPr>
          <p:cNvSpPr txBox="1"/>
          <p:nvPr/>
        </p:nvSpPr>
        <p:spPr>
          <a:xfrm>
            <a:off x="256671" y="5782900"/>
            <a:ext cx="6097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Focus on visual storytelling and luxury tone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influencer clips or soft UGC visuals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Optimize weekly for highest CTR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8069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E25A01-DF17-4619-B119-BEDC1C717DEE}"/>
              </a:ext>
            </a:extLst>
          </p:cNvPr>
          <p:cNvSpPr txBox="1"/>
          <p:nvPr/>
        </p:nvSpPr>
        <p:spPr>
          <a:xfrm>
            <a:off x="709061" y="168065"/>
            <a:ext cx="108220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Campaign Strategy Overview – </a:t>
            </a:r>
            <a:r>
              <a:rPr lang="en-US" sz="4000" b="1" i="1" dirty="0"/>
              <a:t>Performance Phase</a:t>
            </a:r>
            <a:endParaRPr lang="en-IN" sz="4000" b="1" i="1" dirty="0">
              <a:latin typeface="+mj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B5C93D-AA86-43D5-B36F-17BA860BA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224121"/>
              </p:ext>
            </p:extLst>
          </p:nvPr>
        </p:nvGraphicFramePr>
        <p:xfrm>
          <a:off x="256671" y="1657542"/>
          <a:ext cx="11678653" cy="2377439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524003">
                  <a:extLst>
                    <a:ext uri="{9D8B030D-6E8A-4147-A177-3AD203B41FA5}">
                      <a16:colId xmlns:a16="http://schemas.microsoft.com/office/drawing/2014/main" val="4033131707"/>
                    </a:ext>
                  </a:extLst>
                </a:gridCol>
                <a:gridCol w="1501541">
                  <a:extLst>
                    <a:ext uri="{9D8B030D-6E8A-4147-A177-3AD203B41FA5}">
                      <a16:colId xmlns:a16="http://schemas.microsoft.com/office/drawing/2014/main" val="2993650865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2524834316"/>
                    </a:ext>
                  </a:extLst>
                </a:gridCol>
                <a:gridCol w="1588168">
                  <a:extLst>
                    <a:ext uri="{9D8B030D-6E8A-4147-A177-3AD203B41FA5}">
                      <a16:colId xmlns:a16="http://schemas.microsoft.com/office/drawing/2014/main" val="363159738"/>
                    </a:ext>
                  </a:extLst>
                </a:gridCol>
                <a:gridCol w="2415941">
                  <a:extLst>
                    <a:ext uri="{9D8B030D-6E8A-4147-A177-3AD203B41FA5}">
                      <a16:colId xmlns:a16="http://schemas.microsoft.com/office/drawing/2014/main" val="758536846"/>
                    </a:ext>
                  </a:extLst>
                </a:gridCol>
                <a:gridCol w="1703672">
                  <a:extLst>
                    <a:ext uri="{9D8B030D-6E8A-4147-A177-3AD203B41FA5}">
                      <a16:colId xmlns:a16="http://schemas.microsoft.com/office/drawing/2014/main" val="1051355234"/>
                    </a:ext>
                  </a:extLst>
                </a:gridCol>
                <a:gridCol w="1260907">
                  <a:extLst>
                    <a:ext uri="{9D8B030D-6E8A-4147-A177-3AD203B41FA5}">
                      <a16:colId xmlns:a16="http://schemas.microsoft.com/office/drawing/2014/main" val="51031481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IN" sz="1600" b="1" dirty="0"/>
                        <a:t>Phase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Objective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/>
                        <a:t>No. of Campaigns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Products Targeted</a:t>
                      </a:r>
                      <a:endParaRPr lang="en-I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Platforms &amp; Formats</a:t>
                      </a:r>
                      <a:endParaRPr lang="en-I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Targeting</a:t>
                      </a:r>
                      <a:endParaRPr lang="en-I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Metrics</a:t>
                      </a:r>
                      <a:endParaRPr lang="en-IN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14870"/>
                  </a:ext>
                </a:extLst>
              </a:tr>
              <a:tr h="1737359">
                <a:tc>
                  <a:txBody>
                    <a:bodyPr/>
                    <a:lstStyle/>
                    <a:p>
                      <a:r>
                        <a:rPr lang="en-IN" sz="1600" b="1" dirty="0"/>
                        <a:t>Performance (Conversion)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Drive conversions, retarget potential buyers, and recover carts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3 Campaigns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(Retargeting, Google Search, Limited Offer Sale)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Pillowcase + Mask Combos </a:t>
                      </a:r>
                      <a:br>
                        <a:rPr lang="en-IN" sz="1600" dirty="0"/>
                      </a:br>
                      <a:r>
                        <a:rPr lang="en-IN" sz="1600" dirty="0"/>
                        <a:t>Gift Sets / Festive Offers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Instagram &amp; Facebook (Dynamic Product Ads, Retargeting Carousels) Google Search/Display (High-intent keywords)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Website visitors (30 days), abandoned carts, lookalike of converters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ROAS, CPA, Conversion 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5109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D37AD5-B059-46E9-8B0D-3DBA36937828}"/>
              </a:ext>
            </a:extLst>
          </p:cNvPr>
          <p:cNvSpPr txBox="1"/>
          <p:nvPr/>
        </p:nvSpPr>
        <p:spPr>
          <a:xfrm>
            <a:off x="256671" y="5219730"/>
            <a:ext cx="13796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Note: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67A53-7F38-4C4C-BB50-1C4919A729A7}"/>
              </a:ext>
            </a:extLst>
          </p:cNvPr>
          <p:cNvSpPr txBox="1"/>
          <p:nvPr/>
        </p:nvSpPr>
        <p:spPr>
          <a:xfrm>
            <a:off x="256671" y="5537553"/>
            <a:ext cx="6097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Dynamic Product Ads for retargeting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urgency (limited offers, bundles)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Optimize for lowest CPA and highest ROAS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1013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C08763-052B-49A7-B4D7-389F2E912A62}"/>
              </a:ext>
            </a:extLst>
          </p:cNvPr>
          <p:cNvSpPr txBox="1"/>
          <p:nvPr/>
        </p:nvSpPr>
        <p:spPr>
          <a:xfrm>
            <a:off x="661335" y="186945"/>
            <a:ext cx="108693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latin typeface="+mj-lt"/>
              </a:rPr>
              <a:t>Budget Allocation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4411E-B221-4784-9EB1-434701043F01}"/>
              </a:ext>
            </a:extLst>
          </p:cNvPr>
          <p:cNvSpPr txBox="1"/>
          <p:nvPr/>
        </p:nvSpPr>
        <p:spPr>
          <a:xfrm>
            <a:off x="873492" y="1191842"/>
            <a:ext cx="60976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Total Budget:</a:t>
            </a:r>
            <a:r>
              <a:rPr lang="en-IN" sz="1600" dirty="0"/>
              <a:t> ₹30,00,000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E0030-A5AA-4A0C-8928-61F30E7FB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818253"/>
              </p:ext>
            </p:extLst>
          </p:nvPr>
        </p:nvGraphicFramePr>
        <p:xfrm>
          <a:off x="838200" y="2237999"/>
          <a:ext cx="10515600" cy="28041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4108979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345015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81644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21589718"/>
                    </a:ext>
                  </a:extLst>
                </a:gridCol>
              </a:tblGrid>
              <a:tr h="190776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Phase</a:t>
                      </a:r>
                      <a:endParaRPr lang="en-IN" sz="1600" b="1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% of Budget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Amount (₹)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032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Branding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9,00,000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Focus on reach, video ads, and awareness campaigns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521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Engagement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7,50,000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Promote carousel ads, stories, Pinterest pins, and lead forms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576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13,50,000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Retarget website visitors, abandoned carts, and high-intent audiences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4803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2F76763-B7CD-4E42-B3C1-E70FBB49312F}"/>
              </a:ext>
            </a:extLst>
          </p:cNvPr>
          <p:cNvSpPr txBox="1"/>
          <p:nvPr/>
        </p:nvSpPr>
        <p:spPr>
          <a:xfrm>
            <a:off x="838200" y="5411208"/>
            <a:ext cx="104073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Reasoning:</a:t>
            </a:r>
            <a:r>
              <a:rPr lang="en-US" sz="1600" dirty="0"/>
              <a:t> More budget is allocated to performance campaigns since conversions directly generate revenue.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6771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AFC0-F7E7-40B5-9D1F-7DC7B725B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168" y="1872115"/>
            <a:ext cx="9285171" cy="1626670"/>
          </a:xfrm>
        </p:spPr>
        <p:txBody>
          <a:bodyPr>
            <a:normAutofit/>
          </a:bodyPr>
          <a:lstStyle/>
          <a:p>
            <a:r>
              <a:rPr lang="en-US" b="1" dirty="0"/>
              <a:t>Dame Essentials Ad Optimization Strategy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17DC9-6E6F-47F6-BF6B-DC23E97E7A5B}"/>
              </a:ext>
            </a:extLst>
          </p:cNvPr>
          <p:cNvSpPr txBox="1"/>
          <p:nvPr/>
        </p:nvSpPr>
        <p:spPr>
          <a:xfrm>
            <a:off x="792480" y="3901333"/>
            <a:ext cx="10607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Recovering ROI &amp; Enhancing Ad Efficiency with ₹20L Budget</a:t>
            </a:r>
            <a:endParaRPr lang="en-IN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0D221-E1BE-48A2-A099-150F503EE1C6}"/>
              </a:ext>
            </a:extLst>
          </p:cNvPr>
          <p:cNvSpPr txBox="1"/>
          <p:nvPr/>
        </p:nvSpPr>
        <p:spPr>
          <a:xfrm>
            <a:off x="792480" y="5384945"/>
            <a:ext cx="55024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Campaign performance summary (problem diagnosis) with Key insights &amp; Learnings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Funnel-based budget allocation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B93241-A7EB-485E-9A73-784D5C43D150}"/>
              </a:ext>
            </a:extLst>
          </p:cNvPr>
          <p:cNvSpPr txBox="1"/>
          <p:nvPr/>
        </p:nvSpPr>
        <p:spPr>
          <a:xfrm>
            <a:off x="6404007" y="5384945"/>
            <a:ext cx="53965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Platform-wise strategy &amp; creative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Targeting &amp; campaign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Expected outcomes and ROI projection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D6DB4-E3E0-4B2F-841B-02B0B6EEA189}"/>
              </a:ext>
            </a:extLst>
          </p:cNvPr>
          <p:cNvSpPr txBox="1"/>
          <p:nvPr/>
        </p:nvSpPr>
        <p:spPr>
          <a:xfrm>
            <a:off x="792480" y="5015613"/>
            <a:ext cx="6164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Full ₹20L Optimization Plan, including:</a:t>
            </a:r>
          </a:p>
        </p:txBody>
      </p:sp>
    </p:spTree>
    <p:extLst>
      <p:ext uri="{BB962C8B-B14F-4D97-AF65-F5344CB8AC3E}">
        <p14:creationId xmlns:p14="http://schemas.microsoft.com/office/powerpoint/2010/main" val="110723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07B79D-5A9C-4F7B-9954-8FFEA50A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31" y="365126"/>
            <a:ext cx="11781322" cy="4048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Campaign Performance Summary (Problem Diagnosis)</a:t>
            </a:r>
            <a:endParaRPr lang="en-IN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893340-EBAA-4E87-AFFF-9BDA387B7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814666"/>
              </p:ext>
            </p:extLst>
          </p:nvPr>
        </p:nvGraphicFramePr>
        <p:xfrm>
          <a:off x="471638" y="1621442"/>
          <a:ext cx="11126798" cy="18288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26156">
                  <a:extLst>
                    <a:ext uri="{9D8B030D-6E8A-4147-A177-3AD203B41FA5}">
                      <a16:colId xmlns:a16="http://schemas.microsoft.com/office/drawing/2014/main" val="1089309955"/>
                    </a:ext>
                  </a:extLst>
                </a:gridCol>
                <a:gridCol w="1232033">
                  <a:extLst>
                    <a:ext uri="{9D8B030D-6E8A-4147-A177-3AD203B41FA5}">
                      <a16:colId xmlns:a16="http://schemas.microsoft.com/office/drawing/2014/main" val="3622735572"/>
                    </a:ext>
                  </a:extLst>
                </a:gridCol>
                <a:gridCol w="1350746">
                  <a:extLst>
                    <a:ext uri="{9D8B030D-6E8A-4147-A177-3AD203B41FA5}">
                      <a16:colId xmlns:a16="http://schemas.microsoft.com/office/drawing/2014/main" val="3914386126"/>
                    </a:ext>
                  </a:extLst>
                </a:gridCol>
                <a:gridCol w="827452">
                  <a:extLst>
                    <a:ext uri="{9D8B030D-6E8A-4147-A177-3AD203B41FA5}">
                      <a16:colId xmlns:a16="http://schemas.microsoft.com/office/drawing/2014/main" val="2637689784"/>
                    </a:ext>
                  </a:extLst>
                </a:gridCol>
                <a:gridCol w="1304454">
                  <a:extLst>
                    <a:ext uri="{9D8B030D-6E8A-4147-A177-3AD203B41FA5}">
                      <a16:colId xmlns:a16="http://schemas.microsoft.com/office/drawing/2014/main" val="531189071"/>
                    </a:ext>
                  </a:extLst>
                </a:gridCol>
                <a:gridCol w="1333659">
                  <a:extLst>
                    <a:ext uri="{9D8B030D-6E8A-4147-A177-3AD203B41FA5}">
                      <a16:colId xmlns:a16="http://schemas.microsoft.com/office/drawing/2014/main" val="259406842"/>
                    </a:ext>
                  </a:extLst>
                </a:gridCol>
                <a:gridCol w="837188">
                  <a:extLst>
                    <a:ext uri="{9D8B030D-6E8A-4147-A177-3AD203B41FA5}">
                      <a16:colId xmlns:a16="http://schemas.microsoft.com/office/drawing/2014/main" val="3545946456"/>
                    </a:ext>
                  </a:extLst>
                </a:gridCol>
                <a:gridCol w="1265516">
                  <a:extLst>
                    <a:ext uri="{9D8B030D-6E8A-4147-A177-3AD203B41FA5}">
                      <a16:colId xmlns:a16="http://schemas.microsoft.com/office/drawing/2014/main" val="388925453"/>
                    </a:ext>
                  </a:extLst>
                </a:gridCol>
                <a:gridCol w="846922">
                  <a:extLst>
                    <a:ext uri="{9D8B030D-6E8A-4147-A177-3AD203B41FA5}">
                      <a16:colId xmlns:a16="http://schemas.microsoft.com/office/drawing/2014/main" val="3123001730"/>
                    </a:ext>
                  </a:extLst>
                </a:gridCol>
                <a:gridCol w="1002672">
                  <a:extLst>
                    <a:ext uri="{9D8B030D-6E8A-4147-A177-3AD203B41FA5}">
                      <a16:colId xmlns:a16="http://schemas.microsoft.com/office/drawing/2014/main" val="1235925199"/>
                    </a:ext>
                  </a:extLst>
                </a:gridCol>
              </a:tblGrid>
              <a:tr h="0">
                <a:tc gridSpan="10"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Platform Performance Overview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279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 b="1" dirty="0"/>
                        <a:t>Platform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Budget (₹)</a:t>
                      </a:r>
                      <a:endParaRPr lang="en-I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Impressions</a:t>
                      </a:r>
                      <a:endParaRPr lang="en-I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/>
                        <a:t>CTR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 err="1"/>
                        <a:t>Avg</a:t>
                      </a:r>
                      <a:r>
                        <a:rPr lang="en-IN" sz="1600" b="1" dirty="0"/>
                        <a:t> Session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No. of Add to Cart</a:t>
                      </a:r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Units Sold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Conversion Rate</a:t>
                      </a:r>
                      <a:endParaRPr lang="en-I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ROAS</a:t>
                      </a:r>
                      <a:endParaRPr lang="en-I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ROI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883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/>
                        <a:t>Facebook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4,00,000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7,00,000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0.22%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20 secs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4.9%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0.468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-53.12%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308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/>
                        <a:t>Instagram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6,00,000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9,00,000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0.27%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30 secs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196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0.882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-11.80%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5411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9A20DF3-46BD-461E-A615-D64B82CBCDAA}"/>
              </a:ext>
            </a:extLst>
          </p:cNvPr>
          <p:cNvSpPr txBox="1"/>
          <p:nvPr/>
        </p:nvSpPr>
        <p:spPr>
          <a:xfrm>
            <a:off x="471638" y="3486751"/>
            <a:ext cx="9538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Key </a:t>
            </a:r>
            <a:r>
              <a:rPr lang="en-US" sz="1400" b="1" dirty="0"/>
              <a:t>Insights &amp; Learnings </a:t>
            </a:r>
            <a:r>
              <a:rPr lang="en-IN" sz="1400" b="1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86085-A610-4AB8-A68F-CB279AC70F48}"/>
              </a:ext>
            </a:extLst>
          </p:cNvPr>
          <p:cNvSpPr txBox="1"/>
          <p:nvPr/>
        </p:nvSpPr>
        <p:spPr>
          <a:xfrm>
            <a:off x="471637" y="3767699"/>
            <a:ext cx="111267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b="1" dirty="0"/>
              <a:t>Creative Ineffectiveness </a:t>
            </a:r>
            <a:r>
              <a:rPr lang="en-IN" sz="1400" dirty="0"/>
              <a:t>– Low CTR indicates weak ad appeal and poor storytelling.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b="1" dirty="0"/>
              <a:t>Landing Page Disconnect </a:t>
            </a:r>
            <a:r>
              <a:rPr lang="en-IN" sz="1400" dirty="0"/>
              <a:t>– Short session durations show low content relevance or poor UX.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b="1" dirty="0"/>
              <a:t>Funnel Drop-off </a:t>
            </a:r>
            <a:r>
              <a:rPr lang="en-IN" sz="1400" dirty="0"/>
              <a:t>– Add-to-cart users not converting → missing retargeting/urgency triggers.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b="1" dirty="0"/>
              <a:t>Audience Mismatch </a:t>
            </a:r>
            <a:r>
              <a:rPr lang="en-IN" sz="1400" dirty="0"/>
              <a:t>– Facebook audience less responsive; focus more on Instagram’s premium segments.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b="1" dirty="0"/>
              <a:t>Platform Overreliance </a:t>
            </a:r>
            <a:r>
              <a:rPr lang="en-IN" sz="1400" dirty="0"/>
              <a:t>– Limited to Meta Ads; missing high-intent Google &amp; visual Pinterest opportunities.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64D730-D900-4013-84CE-7F1E969E020F}"/>
              </a:ext>
            </a:extLst>
          </p:cNvPr>
          <p:cNvSpPr txBox="1"/>
          <p:nvPr/>
        </p:nvSpPr>
        <p:spPr>
          <a:xfrm>
            <a:off x="481262" y="5243259"/>
            <a:ext cx="9538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Conclusion: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D4373-43AD-41AA-8567-4A623B656EC3}"/>
              </a:ext>
            </a:extLst>
          </p:cNvPr>
          <p:cNvSpPr txBox="1"/>
          <p:nvPr/>
        </p:nvSpPr>
        <p:spPr>
          <a:xfrm>
            <a:off x="471637" y="5518260"/>
            <a:ext cx="111267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 campaign built awareness but failed at conversion.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Next phase should focus on </a:t>
            </a:r>
            <a:r>
              <a:rPr lang="en-IN" sz="1400" b="1" dirty="0"/>
              <a:t>retargeting</a:t>
            </a:r>
            <a:r>
              <a:rPr lang="en-IN" sz="1400" dirty="0"/>
              <a:t>, </a:t>
            </a:r>
            <a:r>
              <a:rPr lang="en-IN" sz="1400" b="1" dirty="0"/>
              <a:t>funnel optimization</a:t>
            </a:r>
            <a:r>
              <a:rPr lang="en-IN" sz="1400" dirty="0"/>
              <a:t>, </a:t>
            </a:r>
            <a:r>
              <a:rPr lang="en-IN" sz="1400" b="1" dirty="0"/>
              <a:t>better creative storytelling</a:t>
            </a:r>
            <a:r>
              <a:rPr lang="en-IN" sz="1400" dirty="0"/>
              <a:t>, and </a:t>
            </a:r>
            <a:r>
              <a:rPr lang="en-IN" sz="1400" b="1" dirty="0"/>
              <a:t>cross-platform diversification</a:t>
            </a:r>
            <a:r>
              <a:rPr lang="en-IN" sz="1400" dirty="0"/>
              <a:t> to recover ROI and scale profitably.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37A82-D313-4801-BC1F-52715785947A}"/>
              </a:ext>
            </a:extLst>
          </p:cNvPr>
          <p:cNvSpPr txBox="1"/>
          <p:nvPr/>
        </p:nvSpPr>
        <p:spPr>
          <a:xfrm>
            <a:off x="471637" y="876201"/>
            <a:ext cx="9538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Total Spent:</a:t>
            </a:r>
            <a:r>
              <a:rPr lang="en-IN" sz="1400" dirty="0"/>
              <a:t> ₹10,00,000 (Facebook: ₹4,00,000 | Instagram: ₹6,00,000)</a:t>
            </a:r>
            <a:endParaRPr lang="en-IN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386167-C9BC-4F0E-8A36-E0834ED3B543}"/>
              </a:ext>
            </a:extLst>
          </p:cNvPr>
          <p:cNvSpPr txBox="1"/>
          <p:nvPr/>
        </p:nvSpPr>
        <p:spPr>
          <a:xfrm>
            <a:off x="471637" y="1192255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Products Targeted:</a:t>
            </a:r>
            <a:r>
              <a:rPr lang="en-US" sz="1400" dirty="0"/>
              <a:t> Silk Pillowcases &amp; Sleep Masks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27785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873</TotalTime>
  <Words>1590</Words>
  <Application>Microsoft Office PowerPoint</Application>
  <PresentationFormat>Widescreen</PresentationFormat>
  <Paragraphs>298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Bookman Old Style</vt:lpstr>
      <vt:lpstr>Rockwell</vt:lpstr>
      <vt:lpstr>Damask</vt:lpstr>
      <vt:lpstr>Dame Essentials Ad Optimization Strategy</vt:lpstr>
      <vt:lpstr>Ad Campaign Strategy Report – Dame Essentials</vt:lpstr>
      <vt:lpstr>Campaign Overview</vt:lpstr>
      <vt:lpstr>Dame Essentials – Buyer Personas</vt:lpstr>
      <vt:lpstr>PowerPoint Presentation</vt:lpstr>
      <vt:lpstr>PowerPoint Presentation</vt:lpstr>
      <vt:lpstr>PowerPoint Presentation</vt:lpstr>
      <vt:lpstr>Dame Essentials Ad Optimization Strategy</vt:lpstr>
      <vt:lpstr>Campaign Performance Summary (Problem Diagnosis)</vt:lpstr>
      <vt:lpstr>Campaign Goals by Funnel Phase</vt:lpstr>
      <vt:lpstr>Platform-wise Strategy &amp; Creative Optimization</vt:lpstr>
      <vt:lpstr>Targeting &amp; Campaign Structure</vt:lpstr>
      <vt:lpstr>Expected outcomes and ROI projection</vt:lpstr>
      <vt:lpstr>Summary &amp; 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59</cp:revision>
  <dcterms:created xsi:type="dcterms:W3CDTF">2025-10-18T11:58:44Z</dcterms:created>
  <dcterms:modified xsi:type="dcterms:W3CDTF">2025-10-29T10:06:10Z</dcterms:modified>
</cp:coreProperties>
</file>