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35" d="100"/>
          <a:sy n="135" d="100"/>
        </p:scale>
        <p:origin x="-640"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150328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7498d748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7498d748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7498d748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7498d748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7498d748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7498d748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7498d7481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7498d748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7498d7481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7498d748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7498d7481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7498d748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7498d7481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7498d7481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7498d7481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57498d7481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57498d7481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57498d748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57498d7481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57498d7481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7498d748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7498d74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57498d7481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57498d7481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57498d7481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57498d7481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57498d7481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57498d7481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7498d7481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7498d7481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57498d7481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57498d748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7498d7481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7498d748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7498d7481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7498d7481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7498d7481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7498d748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57498d7481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57498d7481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57498d7481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57498d7481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7498d748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7498d74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57498d7481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57498d7481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57498d7481_1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57498d7481_1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57498d7481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57498d7481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7498d7481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7498d7481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57498d7481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57498d7481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7498d7481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7498d7481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57498d7481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57498d7481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57498d7481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57498d7481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57498d7481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57498d7481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57498d7481_1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57498d7481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57498d748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57498d748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57498d7481_1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57498d7481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57498d7481_1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57498d7481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7498d7481_1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7498d7481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57498d7481_1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57498d7481_1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57498d7481_1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57498d7481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57498d7481_1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57498d7481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57498d7481_1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57498d7481_1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57498d748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57498d748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57498d748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57498d748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7498d748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7498d748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57498d748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57498d74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7498d748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7498d748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97158" y="6163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Mobile Forensics</a:t>
            </a:r>
            <a:endParaRPr dirty="0"/>
          </a:p>
          <a:p>
            <a:pPr marL="0" lvl="0" indent="0" algn="ctr" rtl="0">
              <a:spcBef>
                <a:spcPts val="0"/>
              </a:spcBef>
              <a:spcAft>
                <a:spcPts val="0"/>
              </a:spcAft>
              <a:buNone/>
            </a:pPr>
            <a:r>
              <a:rPr lang="en" dirty="0"/>
              <a:t>Lecture 1	</a:t>
            </a:r>
            <a:endParaRPr dirty="0"/>
          </a:p>
        </p:txBody>
      </p:sp>
      <p:sp>
        <p:nvSpPr>
          <p:cNvPr id="55" name="Google Shape;55;p13"/>
          <p:cNvSpPr txBox="1">
            <a:spLocks noGrp="1"/>
          </p:cNvSpPr>
          <p:nvPr>
            <p:ph type="subTitle" idx="1"/>
          </p:nvPr>
        </p:nvSpPr>
        <p:spPr>
          <a:xfrm>
            <a:off x="311700" y="2843850"/>
            <a:ext cx="8520600" cy="2136000"/>
          </a:xfrm>
          <a:prstGeom prst="rect">
            <a:avLst/>
          </a:prstGeom>
        </p:spPr>
        <p:txBody>
          <a:bodyPr spcFirstLastPara="1" wrap="square" lIns="91425" tIns="91425" rIns="91425" bIns="91425" anchor="t" anchorCtr="0">
            <a:normAutofit/>
          </a:bodyPr>
          <a:lstStyle/>
          <a:p>
            <a:pPr marL="0" lvl="0" indent="0"/>
            <a:r>
              <a:rPr lang="en-US" sz="2400" dirty="0"/>
              <a:t>Apple File System (APFS</a:t>
            </a:r>
            <a:r>
              <a:rPr lang="en-US" sz="2400" dirty="0" smtClean="0"/>
              <a:t>)</a:t>
            </a:r>
            <a:endParaRPr sz="2700" b="1" dirty="0"/>
          </a:p>
          <a:p>
            <a:pPr marL="0" lvl="0" indent="0" algn="ctr" rtl="0">
              <a:spcBef>
                <a:spcPts val="0"/>
              </a:spcBef>
              <a:spcAft>
                <a:spcPts val="0"/>
              </a:spcAft>
              <a:buNone/>
            </a:pPr>
            <a:endParaRPr sz="2700" b="1" dirty="0"/>
          </a:p>
          <a:p>
            <a:pPr marL="0" lvl="0" indent="0" algn="ctr" rtl="0">
              <a:spcBef>
                <a:spcPts val="0"/>
              </a:spcBef>
              <a:spcAft>
                <a:spcPts val="0"/>
              </a:spcAft>
              <a:buNone/>
            </a:pPr>
            <a:r>
              <a:rPr lang="en" sz="2700" b="1" dirty="0"/>
              <a:t>Fall 2022</a:t>
            </a:r>
            <a:endParaRPr sz="27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Ephemeral Objects</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Objects should be in memory (ephemeral)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Objects are changed in memory when needed</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Objects will be written to disk as a part of a checkpoint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Physical Objects</a:t>
            </a:r>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Objects that are stored in a known block address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Objects change needs to be written to another location because of the Copy-On-Write (COW) feature</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object id is the 8 Rune Nordvik same as the block address, and therefore any change means saving to a new block address, this also means a new object id.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Virtual Objects</a:t>
            </a:r>
            <a:endParaRPr/>
          </a:p>
        </p:txBody>
      </p:sp>
      <p:sp>
        <p:nvSpPr>
          <p:cNvPr id="128" name="Google Shape;12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Virtual objects stored at a block address</a:t>
            </a:r>
            <a:endParaRPr/>
          </a:p>
          <a:p>
            <a:pPr marL="914400" lvl="1" indent="-317500" algn="l" rtl="0">
              <a:spcBef>
                <a:spcPts val="0"/>
              </a:spcBef>
              <a:spcAft>
                <a:spcPts val="0"/>
              </a:spcAft>
              <a:buSzPts val="1400"/>
              <a:buChar char="○"/>
            </a:pPr>
            <a:r>
              <a:rPr lang="en"/>
              <a:t>can be found by looking up in a object map (often a B-Tree)</a:t>
            </a:r>
            <a:endParaRPr/>
          </a:p>
          <a:p>
            <a:pPr marL="9144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object id is the same after updating a virtual object</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When a virtual object changes, it will be written to another physical block (COW), but the virtual object id is still the same in the object header o_oid field.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Superblocks</a:t>
            </a:r>
            <a:endParaRPr/>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4327" algn="l" rtl="0">
              <a:spcBef>
                <a:spcPts val="0"/>
              </a:spcBef>
              <a:spcAft>
                <a:spcPts val="0"/>
              </a:spcAft>
              <a:buSzPct val="100000"/>
              <a:buChar char="●"/>
            </a:pPr>
            <a:r>
              <a:rPr lang="en"/>
              <a:t>APFS uses different kinds of superblocks</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Char char="●"/>
            </a:pPr>
            <a:r>
              <a:rPr lang="en"/>
              <a:t>Container Superblock (CSB): a nx_superblock_t structure</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Char char="●"/>
            </a:pPr>
            <a:r>
              <a:rPr lang="en"/>
              <a:t>Addresses that point to locations on the disk are in 64bits, meaning eight bytes</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Char char="●"/>
            </a:pPr>
            <a:r>
              <a:rPr lang="en"/>
              <a:t>These addresses point to ephemeral, physical or virtual objects</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1" name="Google Shape;141;p26"/>
          <p:cNvPicPr preferRelativeResize="0"/>
          <p:nvPr/>
        </p:nvPicPr>
        <p:blipFill>
          <a:blip r:embed="rId3">
            <a:alphaModFix/>
          </a:blip>
          <a:stretch>
            <a:fillRect/>
          </a:stretch>
        </p:blipFill>
        <p:spPr>
          <a:xfrm>
            <a:off x="323850" y="595888"/>
            <a:ext cx="8496300" cy="408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Magic key NXSB (0x4e585342): superblock</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Next field (4 bytes) with blue background is the block size used, here 0x1000 (4096) bytes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Black background, we have an 8-byte field describing how many blocks this container contains, here 0x1dcd640 (31249984)</a:t>
            </a:r>
            <a:endParaRPr/>
          </a:p>
        </p:txBody>
      </p:sp>
      <p:pic>
        <p:nvPicPr>
          <p:cNvPr id="148" name="Google Shape;148;p27"/>
          <p:cNvPicPr preferRelativeResize="0"/>
          <p:nvPr/>
        </p:nvPicPr>
        <p:blipFill>
          <a:blip r:embed="rId3">
            <a:alphaModFix/>
          </a:blip>
          <a:stretch>
            <a:fillRect/>
          </a:stretch>
        </p:blipFill>
        <p:spPr>
          <a:xfrm>
            <a:off x="2608175" y="4170825"/>
            <a:ext cx="3810000" cy="81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4" name="Google Shape;154;p28"/>
          <p:cNvSpPr txBox="1">
            <a:spLocks noGrp="1"/>
          </p:cNvSpPr>
          <p:nvPr>
            <p:ph type="body" idx="1"/>
          </p:nvPr>
        </p:nvSpPr>
        <p:spPr>
          <a:xfrm>
            <a:off x="311700" y="1152475"/>
            <a:ext cx="4134300" cy="325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light green background we can see the GUID, which uniquely identifies this container. </a:t>
            </a:r>
            <a:endParaRPr/>
          </a:p>
          <a:p>
            <a:pPr marL="0" lvl="0" indent="0" algn="l" rtl="0">
              <a:spcBef>
                <a:spcPts val="1200"/>
              </a:spcBef>
              <a:spcAft>
                <a:spcPts val="0"/>
              </a:spcAft>
              <a:buNone/>
            </a:pPr>
            <a:r>
              <a:rPr lang="en"/>
              <a:t>It has the value A7A44B1A-9F6D-0348-9FA1-27A6D9C656C1.</a:t>
            </a:r>
            <a:endParaRPr/>
          </a:p>
          <a:p>
            <a:pPr marL="0" lvl="0" indent="0" algn="l" rtl="0">
              <a:spcBef>
                <a:spcPts val="1200"/>
              </a:spcBef>
              <a:spcAft>
                <a:spcPts val="1200"/>
              </a:spcAft>
              <a:buNone/>
            </a:pPr>
            <a:endParaRPr/>
          </a:p>
        </p:txBody>
      </p:sp>
      <p:pic>
        <p:nvPicPr>
          <p:cNvPr id="155" name="Google Shape;155;p28"/>
          <p:cNvPicPr preferRelativeResize="0"/>
          <p:nvPr/>
        </p:nvPicPr>
        <p:blipFill>
          <a:blip r:embed="rId3">
            <a:alphaModFix/>
          </a:blip>
          <a:stretch>
            <a:fillRect/>
          </a:stretch>
        </p:blipFill>
        <p:spPr>
          <a:xfrm>
            <a:off x="4571992" y="84025"/>
            <a:ext cx="4539067"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1" name="Google Shape;16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29"/>
          <p:cNvPicPr preferRelativeResize="0"/>
          <p:nvPr/>
        </p:nvPicPr>
        <p:blipFill>
          <a:blip r:embed="rId3">
            <a:alphaModFix/>
          </a:blip>
          <a:stretch>
            <a:fillRect/>
          </a:stretch>
        </p:blipFill>
        <p:spPr>
          <a:xfrm>
            <a:off x="955850" y="532563"/>
            <a:ext cx="7467600" cy="359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Two other requirements must be fulfilled</a:t>
            </a:r>
            <a:endParaRPr/>
          </a:p>
        </p:txBody>
      </p:sp>
      <p:sp>
        <p:nvSpPr>
          <p:cNvPr id="168" name="Google Shape;1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The NXSB magic must be found. </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 The checksum must verify, or else there is something wrong with the checkpoint superblock.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 Checkpoint mapping</a:t>
            </a:r>
            <a:endParaRPr/>
          </a:p>
        </p:txBody>
      </p:sp>
      <p:sp>
        <p:nvSpPr>
          <p:cNvPr id="174" name="Google Shape;17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5" name="Google Shape;175;p31"/>
          <p:cNvPicPr preferRelativeResize="0"/>
          <p:nvPr/>
        </p:nvPicPr>
        <p:blipFill>
          <a:blip r:embed="rId3">
            <a:alphaModFix/>
          </a:blip>
          <a:stretch>
            <a:fillRect/>
          </a:stretch>
        </p:blipFill>
        <p:spPr>
          <a:xfrm>
            <a:off x="582125" y="1152463"/>
            <a:ext cx="7391400" cy="38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Apple developed the APFS</a:t>
            </a:r>
            <a:endParaRPr/>
          </a:p>
          <a:p>
            <a:pPr marL="457200" lvl="0" indent="0" algn="l" rtl="0">
              <a:spcBef>
                <a:spcPts val="1200"/>
              </a:spcBef>
              <a:spcAft>
                <a:spcPts val="0"/>
              </a:spcAft>
              <a:buNone/>
            </a:pPr>
            <a:r>
              <a:rPr lang="en"/>
              <a:t>— pre-release in 2016 </a:t>
            </a:r>
            <a:endParaRPr/>
          </a:p>
          <a:p>
            <a:pPr marL="457200" lvl="0" indent="0" algn="l" rtl="0">
              <a:spcBef>
                <a:spcPts val="1200"/>
              </a:spcBef>
              <a:spcAft>
                <a:spcPts val="0"/>
              </a:spcAft>
              <a:buNone/>
            </a:pPr>
            <a:r>
              <a:rPr lang="en"/>
              <a:t>— The main architect was Dominic Giampaolo [33]. Hansen and Toolan</a:t>
            </a:r>
            <a:endParaRPr/>
          </a:p>
          <a:p>
            <a:pPr marL="457200" lvl="0" indent="0" algn="l" rtl="0">
              <a:spcBef>
                <a:spcPts val="1200"/>
              </a:spcBef>
              <a:spcAft>
                <a:spcPts val="0"/>
              </a:spcAft>
              <a:buNone/>
            </a:pPr>
            <a:r>
              <a:rPr lang="en"/>
              <a:t>— Educational and development purpose in MacOS v 10.12 (Sierra) in Sept </a:t>
            </a:r>
            <a:endParaRPr/>
          </a:p>
          <a:p>
            <a:pPr marL="457200" lvl="0" indent="0" algn="l" rtl="0">
              <a:spcBef>
                <a:spcPts val="1200"/>
              </a:spcBef>
              <a:spcAft>
                <a:spcPts val="0"/>
              </a:spcAft>
              <a:buNone/>
            </a:pPr>
            <a:r>
              <a:rPr lang="en"/>
              <a:t>— APFS was deployed on iPhone and iPad in March 2017</a:t>
            </a:r>
            <a:endParaRPr/>
          </a:p>
          <a:p>
            <a:pPr marL="457200" lvl="0" indent="0" algn="l" rtl="0">
              <a:spcBef>
                <a:spcPts val="1200"/>
              </a:spcBef>
              <a:spcAft>
                <a:spcPts val="0"/>
              </a:spcAft>
              <a:buNone/>
            </a:pPr>
            <a:r>
              <a:rPr lang="en"/>
              <a:t>— the APFS uses encryption on the user data partition of an iPhone and that users can not disable the encryption</a:t>
            </a:r>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1" name="Google Shape;18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0x20 (32) bytes highlighted in yellow is the usual object header, but here the field is called cpm_o, and cpm is an abbreviation for checkpoint mapping</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last mapping block is always marked as the last, using the cpm_flags field, highlighted in blue. In this case, it is 0x01, since we only have one such mapping block</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0x5 records in an array (highlighted in green)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Volumes</a:t>
            </a:r>
            <a:endParaRPr/>
          </a:p>
        </p:txBody>
      </p:sp>
      <p:sp>
        <p:nvSpPr>
          <p:cNvPr id="187" name="Google Shape;18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The maximum number of possible volumes are defined in field nx_max_file_systems found in the checkpoint superblock</a:t>
            </a:r>
            <a:endParaRPr/>
          </a:p>
          <a:p>
            <a:pPr marL="457200" lvl="0" indent="457200" algn="l" rtl="0">
              <a:spcBef>
                <a:spcPts val="1200"/>
              </a:spcBef>
              <a:spcAft>
                <a:spcPts val="0"/>
              </a:spcAft>
              <a:buNone/>
            </a:pPr>
            <a:r>
              <a:rPr lang="en"/>
              <a:t>– 0x64 (100)</a:t>
            </a:r>
            <a:endParaRPr/>
          </a:p>
          <a:p>
            <a:pPr marL="457200" lvl="0" indent="-334327" algn="l" rtl="0">
              <a:spcBef>
                <a:spcPts val="1200"/>
              </a:spcBef>
              <a:spcAft>
                <a:spcPts val="0"/>
              </a:spcAft>
              <a:buSzPct val="100000"/>
              <a:buChar char="●"/>
            </a:pPr>
            <a:r>
              <a:rPr lang="en"/>
              <a:t>From offset 0xB8 we find an array of fs volume virtual object ids, of which the first has the value 0x402</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Char char="●"/>
            </a:pPr>
            <a:r>
              <a:rPr lang="en"/>
              <a:t> In order to identify the location of the volume boot record (VBR) for a file system</a:t>
            </a:r>
            <a:endParaRPr/>
          </a:p>
          <a:p>
            <a:pPr marL="457200" lvl="0" indent="0" algn="l" rtl="0">
              <a:spcBef>
                <a:spcPts val="1200"/>
              </a:spcBef>
              <a:spcAft>
                <a:spcPts val="0"/>
              </a:spcAft>
              <a:buNone/>
            </a:pPr>
            <a:r>
              <a:rPr lang="en"/>
              <a:t>	— map the virtual object id with the one found in the Container Object Map, </a:t>
            </a:r>
            <a:endParaRPr/>
          </a:p>
          <a:p>
            <a:pPr marL="457200" lvl="0" indent="0" algn="l" rtl="0">
              <a:spcBef>
                <a:spcPts val="1200"/>
              </a:spcBef>
              <a:spcAft>
                <a:spcPts val="1200"/>
              </a:spcAft>
              <a:buNone/>
            </a:pPr>
            <a:r>
              <a:rPr lang="en"/>
              <a:t>             where we can find the block, which is the address to the VBR。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3" name="Google Shape;19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Container Object Map object id：</a:t>
            </a:r>
            <a:endParaRPr/>
          </a:p>
          <a:p>
            <a:pPr marL="457200" lvl="0" indent="0" algn="l" rtl="0">
              <a:spcBef>
                <a:spcPts val="1200"/>
              </a:spcBef>
              <a:spcAft>
                <a:spcPts val="0"/>
              </a:spcAft>
              <a:buNone/>
            </a:pPr>
            <a:r>
              <a:rPr lang="en"/>
              <a:t>— checkpoint superblock at byte offset 0xA0 (nx_omap_oid) </a:t>
            </a:r>
            <a:endParaRPr/>
          </a:p>
          <a:p>
            <a:pPr marL="457200" lvl="0" indent="0" algn="l" rtl="0">
              <a:spcBef>
                <a:spcPts val="1200"/>
              </a:spcBef>
              <a:spcAft>
                <a:spcPts val="0"/>
              </a:spcAft>
              <a:buNone/>
            </a:pPr>
            <a:r>
              <a:rPr lang="en"/>
              <a:t>— a 64-bit value, here 0x1D56898 (30763160)</a:t>
            </a:r>
            <a:endParaRPr/>
          </a:p>
          <a:p>
            <a:pPr marL="457200" lvl="0" indent="-342900" algn="l" rtl="0">
              <a:spcBef>
                <a:spcPts val="1200"/>
              </a:spcBef>
              <a:spcAft>
                <a:spcPts val="0"/>
              </a:spcAft>
              <a:buSzPts val="1800"/>
              <a:buChar char="●"/>
            </a:pPr>
            <a:r>
              <a:rPr lang="en"/>
              <a:t>B-Tree</a:t>
            </a:r>
            <a:endParaRPr/>
          </a:p>
          <a:p>
            <a:pPr marL="45720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B-Tree</a:t>
            </a:r>
            <a:endParaRPr/>
          </a:p>
        </p:txBody>
      </p:sp>
      <p:sp>
        <p:nvSpPr>
          <p:cNvPr id="199" name="Google Shape;19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35"/>
          <p:cNvPicPr preferRelativeResize="0"/>
          <p:nvPr/>
        </p:nvPicPr>
        <p:blipFill>
          <a:blip r:embed="rId3">
            <a:alphaModFix/>
          </a:blip>
          <a:stretch>
            <a:fillRect/>
          </a:stretch>
        </p:blipFill>
        <p:spPr>
          <a:xfrm>
            <a:off x="383225" y="1736638"/>
            <a:ext cx="7772400" cy="212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6" name="Google Shape;20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first part of the block contains the btree_node_phys_t structure</a:t>
            </a:r>
            <a:endParaRPr/>
          </a:p>
          <a:p>
            <a:pPr marL="457200" lvl="0" indent="-342900" algn="l" rtl="0">
              <a:spcBef>
                <a:spcPts val="0"/>
              </a:spcBef>
              <a:spcAft>
                <a:spcPts val="0"/>
              </a:spcAft>
              <a:buSzPts val="1800"/>
              <a:buChar char="●"/>
            </a:pPr>
            <a:r>
              <a:rPr lang="en"/>
              <a:t>Both include the object header (0x20 in size) and the node header (0x18 in size)</a:t>
            </a:r>
            <a:endParaRPr/>
          </a:p>
          <a:p>
            <a:pPr marL="457200" lvl="0" indent="-342900" algn="l" rtl="0">
              <a:spcBef>
                <a:spcPts val="0"/>
              </a:spcBef>
              <a:spcAft>
                <a:spcPts val="0"/>
              </a:spcAft>
              <a:buSzPts val="1800"/>
              <a:buChar char="●"/>
            </a:pPr>
            <a:r>
              <a:rPr lang="en"/>
              <a:t>The data area is everything after the headers</a:t>
            </a:r>
            <a:endParaRPr/>
          </a:p>
          <a:p>
            <a:pPr marL="457200" lvl="0" indent="-342900" algn="l" rtl="0">
              <a:spcBef>
                <a:spcPts val="0"/>
              </a:spcBef>
              <a:spcAft>
                <a:spcPts val="0"/>
              </a:spcAft>
              <a:buSzPts val="1800"/>
              <a:buChar char="●"/>
            </a:pPr>
            <a:r>
              <a:rPr lang="en"/>
              <a:t>This data area contains the table of content (TOC), keys, free space and the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2" name="Google Shape;212;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3" name="Google Shape;213;p37"/>
          <p:cNvPicPr preferRelativeResize="0"/>
          <p:nvPr/>
        </p:nvPicPr>
        <p:blipFill>
          <a:blip r:embed="rId3">
            <a:alphaModFix/>
          </a:blip>
          <a:stretch>
            <a:fillRect/>
          </a:stretch>
        </p:blipFill>
        <p:spPr>
          <a:xfrm>
            <a:off x="698925" y="0"/>
            <a:ext cx="63342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9" name="Google Shape;21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From the B-tree object header in Figure 1.12 we can see that the o_type describe a physical (0x40000000) B-tree (0x2)</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o_subtype is a object map (0xb)</a:t>
            </a:r>
            <a:endParaRPr/>
          </a:p>
          <a:p>
            <a:pPr marL="45720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Interpret the B-Tree node header</a:t>
            </a:r>
            <a:endParaRPr/>
          </a:p>
        </p:txBody>
      </p:sp>
      <p:sp>
        <p:nvSpPr>
          <p:cNvPr id="225" name="Google Shape;22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6" name="Google Shape;226;p39"/>
          <p:cNvPicPr preferRelativeResize="0"/>
          <p:nvPr/>
        </p:nvPicPr>
        <p:blipFill>
          <a:blip r:embed="rId3">
            <a:alphaModFix/>
          </a:blip>
          <a:stretch>
            <a:fillRect/>
          </a:stretch>
        </p:blipFill>
        <p:spPr>
          <a:xfrm>
            <a:off x="311700" y="1152475"/>
            <a:ext cx="6877050" cy="1047750"/>
          </a:xfrm>
          <a:prstGeom prst="rect">
            <a:avLst/>
          </a:prstGeom>
          <a:noFill/>
          <a:ln>
            <a:noFill/>
          </a:ln>
        </p:spPr>
      </p:pic>
      <p:pic>
        <p:nvPicPr>
          <p:cNvPr id="227" name="Google Shape;227;p39"/>
          <p:cNvPicPr preferRelativeResize="0"/>
          <p:nvPr/>
        </p:nvPicPr>
        <p:blipFill>
          <a:blip r:embed="rId4">
            <a:alphaModFix/>
          </a:blip>
          <a:stretch>
            <a:fillRect/>
          </a:stretch>
        </p:blipFill>
        <p:spPr>
          <a:xfrm>
            <a:off x="478763" y="2200213"/>
            <a:ext cx="7362825" cy="2466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3" name="Google Shape;23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From the TOC, we can find the key-value pairs</a:t>
            </a:r>
            <a:endParaRPr/>
          </a:p>
          <a:p>
            <a:pPr marL="457200" lvl="0" indent="0" algn="l" rtl="0">
              <a:spcBef>
                <a:spcPts val="1200"/>
              </a:spcBef>
              <a:spcAft>
                <a:spcPts val="0"/>
              </a:spcAft>
              <a:buNone/>
            </a:pPr>
            <a:r>
              <a:rPr lang="en"/>
              <a:t>	—If BTNODE_FIXED_KV_SIZE flag is set, only offsets to keys and values are used. </a:t>
            </a:r>
            <a:endParaRPr/>
          </a:p>
          <a:p>
            <a:pPr marL="457200" lvl="0" indent="457200" algn="l" rtl="0">
              <a:spcBef>
                <a:spcPts val="1200"/>
              </a:spcBef>
              <a:spcAft>
                <a:spcPts val="0"/>
              </a:spcAft>
              <a:buNone/>
            </a:pPr>
            <a:r>
              <a:rPr lang="en"/>
              <a:t>— If not, both offset and length are used.</a:t>
            </a:r>
            <a:endParaRPr/>
          </a:p>
          <a:p>
            <a:pPr marL="457200" lvl="0" indent="-317182" algn="l" rtl="0">
              <a:spcBef>
                <a:spcPts val="1200"/>
              </a:spcBef>
              <a:spcAft>
                <a:spcPts val="0"/>
              </a:spcAft>
              <a:buSzPct val="100000"/>
              <a:buChar char="●"/>
            </a:pPr>
            <a:r>
              <a:rPr lang="en"/>
              <a:t>Interpret the key-value offsets in the TOC in a special way</a:t>
            </a:r>
            <a:endParaRPr/>
          </a:p>
          <a:p>
            <a:pPr marL="457200" lvl="0" indent="0" algn="l" rtl="0">
              <a:spcBef>
                <a:spcPts val="1200"/>
              </a:spcBef>
              <a:spcAft>
                <a:spcPts val="0"/>
              </a:spcAft>
              <a:buNone/>
            </a:pPr>
            <a:r>
              <a:rPr lang="en"/>
              <a:t>	— static length (the BTNODE_FIXED_KV_SIZE flag was set), the key and value are   represented as 16-bit offsets</a:t>
            </a:r>
            <a:endParaRPr/>
          </a:p>
          <a:p>
            <a:pPr marL="457200" lvl="0" indent="-317182" algn="l" rtl="0">
              <a:spcBef>
                <a:spcPts val="1200"/>
              </a:spcBef>
              <a:spcAft>
                <a:spcPts val="0"/>
              </a:spcAft>
              <a:buSzPct val="100000"/>
              <a:buChar char="●"/>
            </a:pPr>
            <a:r>
              <a:rPr lang="en"/>
              <a:t>When we read the offset for the key, we need to consider that the offset is relative to the start of the key area</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The last structure of the B-tree Root node is the btree_info_t （Table 1.9)</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9" name="Google Shape;23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0" name="Google Shape;240;p41"/>
          <p:cNvPicPr preferRelativeResize="0"/>
          <p:nvPr/>
        </p:nvPicPr>
        <p:blipFill>
          <a:blip r:embed="rId3">
            <a:alphaModFix/>
          </a:blip>
          <a:stretch>
            <a:fillRect/>
          </a:stretch>
        </p:blipFill>
        <p:spPr>
          <a:xfrm>
            <a:off x="2427463" y="1347500"/>
            <a:ext cx="5381625" cy="323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 APFS - File system category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New feature for APFS is how it structures volumes</a:t>
            </a:r>
            <a:endParaRPr/>
          </a:p>
          <a:p>
            <a:pPr marL="457200" lvl="0" indent="0" algn="l" rtl="0">
              <a:spcBef>
                <a:spcPts val="1200"/>
              </a:spcBef>
              <a:spcAft>
                <a:spcPts val="0"/>
              </a:spcAft>
              <a:buNone/>
            </a:pPr>
            <a:r>
              <a:rPr lang="en"/>
              <a:t>	—  it uses storage or a partition to set up a container</a:t>
            </a:r>
            <a:endParaRPr/>
          </a:p>
          <a:p>
            <a:pPr marL="457200" lvl="0" indent="0" algn="l" rtl="0">
              <a:lnSpc>
                <a:spcPct val="100000"/>
              </a:lnSpc>
              <a:spcBef>
                <a:spcPts val="1200"/>
              </a:spcBef>
              <a:spcAft>
                <a:spcPts val="0"/>
              </a:spcAft>
              <a:buNone/>
            </a:pPr>
            <a:r>
              <a:rPr lang="en"/>
              <a:t>	— This container will contain both container metadata, metadata for   </a:t>
            </a:r>
            <a:endParaRPr/>
          </a:p>
          <a:p>
            <a:pPr marL="457200" lvl="0" indent="0" algn="l" rtl="0">
              <a:lnSpc>
                <a:spcPct val="115000"/>
              </a:lnSpc>
              <a:spcBef>
                <a:spcPts val="0"/>
              </a:spcBef>
              <a:spcAft>
                <a:spcPts val="0"/>
              </a:spcAft>
              <a:buNone/>
            </a:pPr>
            <a:r>
              <a:rPr lang="en"/>
              <a:t>            snapshots and volumes, and data blocks</a:t>
            </a:r>
            <a:endParaRPr/>
          </a:p>
          <a:p>
            <a:pPr marL="457200" lvl="0" indent="0" algn="l" rtl="0">
              <a:lnSpc>
                <a:spcPct val="115000"/>
              </a:lnSpc>
              <a:spcBef>
                <a:spcPts val="0"/>
              </a:spcBef>
              <a:spcAft>
                <a:spcPts val="0"/>
              </a:spcAft>
              <a:buNone/>
            </a:pPr>
            <a:endParaRPr/>
          </a:p>
        </p:txBody>
      </p:sp>
      <p:pic>
        <p:nvPicPr>
          <p:cNvPr id="68" name="Google Shape;68;p15"/>
          <p:cNvPicPr preferRelativeResize="0"/>
          <p:nvPr/>
        </p:nvPicPr>
        <p:blipFill>
          <a:blip r:embed="rId3">
            <a:alphaModFix/>
          </a:blip>
          <a:stretch>
            <a:fillRect/>
          </a:stretch>
        </p:blipFill>
        <p:spPr>
          <a:xfrm>
            <a:off x="1009525" y="2917475"/>
            <a:ext cx="5841275" cy="2226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Finding the Volume</a:t>
            </a:r>
            <a:endParaRPr/>
          </a:p>
        </p:txBody>
      </p:sp>
      <p:sp>
        <p:nvSpPr>
          <p:cNvPr id="246" name="Google Shape;24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first record key-pair is highlighted in blue from offset 0x38, the first 16 bits key value 0x20 points to the key, while the second 16 bits value 0x30 points to the value</a:t>
            </a:r>
            <a:endParaRPr/>
          </a:p>
          <a:p>
            <a:pPr marL="457200" lvl="0" indent="-342900" algn="l" rtl="0">
              <a:spcBef>
                <a:spcPts val="0"/>
              </a:spcBef>
              <a:spcAft>
                <a:spcPts val="0"/>
              </a:spcAft>
              <a:buSzPts val="1800"/>
              <a:buChar char="●"/>
            </a:pPr>
            <a:r>
              <a:rPr lang="en"/>
              <a:t>The key can be found counting 0x20 from the start of the key area, and it is also in this case 0x10 in size. </a:t>
            </a:r>
            <a:endParaRPr/>
          </a:p>
          <a:p>
            <a:pPr marL="457200" lvl="0" indent="-342900" algn="l" rtl="0">
              <a:spcBef>
                <a:spcPts val="0"/>
              </a:spcBef>
              <a:spcAft>
                <a:spcPts val="0"/>
              </a:spcAft>
              <a:buSzPts val="1800"/>
              <a:buChar char="●"/>
            </a:pPr>
            <a:r>
              <a:rPr lang="en"/>
              <a:t>The key is also highlighted in blue. </a:t>
            </a:r>
            <a:endParaRPr/>
          </a:p>
          <a:p>
            <a:pPr marL="457200" lvl="0" indent="-342900" algn="l" rtl="0">
              <a:spcBef>
                <a:spcPts val="0"/>
              </a:spcBef>
              <a:spcAft>
                <a:spcPts val="0"/>
              </a:spcAft>
              <a:buSzPts val="1800"/>
              <a:buChar char="●"/>
            </a:pPr>
            <a:r>
              <a:rPr lang="en"/>
              <a:t>It is important to read the keys and values as 0x10 (16 bytes) each, as described in the btree_info_t structure.</a:t>
            </a:r>
            <a:endParaRPr/>
          </a:p>
          <a:p>
            <a:pPr marL="457200" lvl="0" indent="-342900" algn="l" rtl="0">
              <a:spcBef>
                <a:spcPts val="0"/>
              </a:spcBef>
              <a:spcAft>
                <a:spcPts val="0"/>
              </a:spcAft>
              <a:buSzPts val="1800"/>
              <a:buChar char="●"/>
            </a:pPr>
            <a:r>
              <a:rPr lang="en"/>
              <a:t>Fig 1.13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2" name="Google Shape;25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3" name="Google Shape;253;p43"/>
          <p:cNvPicPr preferRelativeResize="0"/>
          <p:nvPr/>
        </p:nvPicPr>
        <p:blipFill>
          <a:blip r:embed="rId3">
            <a:alphaModFix/>
          </a:blip>
          <a:stretch>
            <a:fillRect/>
          </a:stretch>
        </p:blipFill>
        <p:spPr>
          <a:xfrm>
            <a:off x="1900126" y="84025"/>
            <a:ext cx="5780747" cy="5143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9" name="Google Shape;259;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0" name="Google Shape;260;p44"/>
          <p:cNvPicPr preferRelativeResize="0"/>
          <p:nvPr/>
        </p:nvPicPr>
        <p:blipFill>
          <a:blip r:embed="rId3">
            <a:alphaModFix/>
          </a:blip>
          <a:stretch>
            <a:fillRect/>
          </a:stretch>
        </p:blipFill>
        <p:spPr>
          <a:xfrm>
            <a:off x="2652700" y="1200150"/>
            <a:ext cx="3838575" cy="2743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Showing the Volume (APSB)</a:t>
            </a:r>
            <a:endParaRPr/>
          </a:p>
        </p:txBody>
      </p:sp>
      <p:sp>
        <p:nvSpPr>
          <p:cNvPr id="266" name="Google Shape;266;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l" rtl="0">
              <a:spcBef>
                <a:spcPts val="0"/>
              </a:spcBef>
              <a:spcAft>
                <a:spcPts val="0"/>
              </a:spcAft>
              <a:buSzPct val="100000"/>
              <a:buChar char="●"/>
            </a:pPr>
            <a:r>
              <a:rPr lang="en"/>
              <a:t>A volume in APFS uses the magic key APSB</a:t>
            </a:r>
            <a:endParaRPr/>
          </a:p>
          <a:p>
            <a:pPr marL="457200" lvl="0" indent="0" algn="l" rtl="0">
              <a:spcBef>
                <a:spcPts val="1200"/>
              </a:spcBef>
              <a:spcAft>
                <a:spcPts val="0"/>
              </a:spcAft>
              <a:buNone/>
            </a:pPr>
            <a:endParaRPr/>
          </a:p>
          <a:p>
            <a:pPr marL="457200" lvl="0" indent="-308610" algn="l" rtl="0">
              <a:spcBef>
                <a:spcPts val="1200"/>
              </a:spcBef>
              <a:spcAft>
                <a:spcPts val="0"/>
              </a:spcAft>
              <a:buSzPct val="100000"/>
              <a:buChar char="●"/>
            </a:pPr>
            <a:r>
              <a:rPr lang="en"/>
              <a:t>Superblock</a:t>
            </a:r>
            <a:endParaRPr/>
          </a:p>
          <a:p>
            <a:pPr marL="457200" lvl="0" indent="0" algn="l" rtl="0">
              <a:spcBef>
                <a:spcPts val="1200"/>
              </a:spcBef>
              <a:spcAft>
                <a:spcPts val="0"/>
              </a:spcAft>
              <a:buNone/>
            </a:pPr>
            <a:endParaRPr/>
          </a:p>
          <a:p>
            <a:pPr marL="457200" lvl="0" indent="-308610" algn="l" rtl="0">
              <a:spcBef>
                <a:spcPts val="1200"/>
              </a:spcBef>
              <a:spcAft>
                <a:spcPts val="0"/>
              </a:spcAft>
              <a:buSzPct val="100000"/>
              <a:buChar char="●"/>
            </a:pPr>
            <a:r>
              <a:rPr lang="en"/>
              <a:t>Similar to a VBR in traditional file systems</a:t>
            </a:r>
            <a:endParaRPr/>
          </a:p>
          <a:p>
            <a:pPr marL="457200" lvl="0" indent="0" algn="l" rtl="0">
              <a:spcBef>
                <a:spcPts val="1200"/>
              </a:spcBef>
              <a:spcAft>
                <a:spcPts val="0"/>
              </a:spcAft>
              <a:buNone/>
            </a:pPr>
            <a:endParaRPr/>
          </a:p>
          <a:p>
            <a:pPr marL="457200" lvl="0" indent="-308610" algn="l" rtl="0">
              <a:spcBef>
                <a:spcPts val="1200"/>
              </a:spcBef>
              <a:spcAft>
                <a:spcPts val="0"/>
              </a:spcAft>
              <a:buSzPct val="100000"/>
              <a:buChar char="●"/>
            </a:pPr>
            <a:r>
              <a:rPr lang="en"/>
              <a:t>It contains an FS, files, metadata, and object map.The magic of this apfs volume superblock has the signature APSB is ASCII values, found int the apfs_magic field.</a:t>
            </a:r>
            <a:endParaRPr/>
          </a:p>
          <a:p>
            <a:pPr marL="457200" lvl="0" indent="0" algn="l" rtl="0">
              <a:spcBef>
                <a:spcPts val="1200"/>
              </a:spcBef>
              <a:spcAft>
                <a:spcPts val="0"/>
              </a:spcAft>
              <a:buNone/>
            </a:pPr>
            <a:endParaRPr/>
          </a:p>
          <a:p>
            <a:pPr marL="457200" lvl="0" indent="-308610" algn="l" rtl="0">
              <a:spcBef>
                <a:spcPts val="1200"/>
              </a:spcBef>
              <a:spcAft>
                <a:spcPts val="0"/>
              </a:spcAft>
              <a:buSzPct val="100000"/>
              <a:buChar char="●"/>
            </a:pPr>
            <a:r>
              <a:rPr lang="en"/>
              <a:t>This value can be used when searching for APFS volumes in a corrupted file system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Time</a:t>
            </a:r>
            <a:endParaRPr/>
          </a:p>
        </p:txBody>
      </p:sp>
      <p:sp>
        <p:nvSpPr>
          <p:cNvPr id="272" name="Google Shape;272;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457200" lvl="0" indent="-317182" algn="l" rtl="0">
              <a:spcBef>
                <a:spcPts val="0"/>
              </a:spcBef>
              <a:spcAft>
                <a:spcPts val="0"/>
              </a:spcAft>
              <a:buSzPct val="100000"/>
              <a:buChar char="●"/>
            </a:pPr>
            <a:r>
              <a:rPr lang="en"/>
              <a:t> Apfs_unmount_time</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must be interpreted as nanoseconds since January 1, 1970 at 0:00 UTC, not including leap seconds</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converted to decimal and divided with 109 to get the value as seconds</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used a UNIX epoch converter to translate it to a human-readable time format</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timestamp in the APFS</a:t>
            </a:r>
            <a:endParaRPr/>
          </a:p>
        </p:txBody>
      </p:sp>
      <p:sp>
        <p:nvSpPr>
          <p:cNvPr id="278" name="Google Shape;278;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 timestamp in the APFS volume superblock, in the field 0x100 (apfs_last_mod_time)</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64 bit value 0x0x15E3C994B2AF9600, or Thursday, 26 December 2019 02:05:35</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when the volume was last modified, modifying the metadata does not update this timestamp</a:t>
            </a:r>
            <a:endParaRPr/>
          </a:p>
          <a:p>
            <a:pPr marL="457200" lvl="0" indent="0" algn="l" rtl="0">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encryption purposes</a:t>
            </a:r>
            <a:endParaRPr/>
          </a:p>
        </p:txBody>
      </p:sp>
      <p:sp>
        <p:nvSpPr>
          <p:cNvPr id="284" name="Google Shape;28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encryption in the field apfs_meta_crypto</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check in the apfs_fs_flags to see if the fs utilise encryption</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apfs_root_tree_type describes the type of tree</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field apfs_extentref_tree_type, which is described as a physical B-tree</a:t>
            </a:r>
            <a:endParaRPr/>
          </a:p>
          <a:p>
            <a:pPr marL="457200" lvl="0" indent="0" algn="l" rtl="0">
              <a:spcBef>
                <a:spcPts val="1200"/>
              </a:spcBef>
              <a:spcAft>
                <a:spcPts val="0"/>
              </a:spcAft>
              <a:buNone/>
            </a:pPr>
            <a:endParaRPr/>
          </a:p>
          <a:p>
            <a:pPr marL="457200" lvl="0" indent="-325755" algn="l" rtl="0">
              <a:spcBef>
                <a:spcPts val="1200"/>
              </a:spcBef>
              <a:spcAft>
                <a:spcPts val="0"/>
              </a:spcAft>
              <a:buSzPct val="100000"/>
              <a:buChar char="●"/>
            </a:pPr>
            <a:r>
              <a:rPr lang="en"/>
              <a:t>next field is the apfs_snap_meta_tree_type, and it is also described as a physical B-Tree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0" name="Google Shape;29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457200" lvl="0" indent="-317182" algn="l" rtl="0">
              <a:spcBef>
                <a:spcPts val="0"/>
              </a:spcBef>
              <a:spcAft>
                <a:spcPts val="0"/>
              </a:spcAft>
              <a:buSzPct val="100000"/>
              <a:buChar char="●"/>
            </a:pPr>
            <a:r>
              <a:rPr lang="en"/>
              <a:t>need an object map</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need to map virtual object ids to physical object ids</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find the object map object identifier in the apfs_omap_oid</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virtual object id for the root tree can be found in the field apfs_root_tree_oid</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
              <a:t>since this is a virtual object id, we need to map it to the physical object id using the apfs_omap_oid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6" name="Google Shape;29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apfs_num_files describes the number of files in the volume</a:t>
            </a:r>
            <a:endParaRPr/>
          </a:p>
          <a:p>
            <a:pPr marL="457200" lvl="0" indent="-342900" algn="l" rtl="0">
              <a:spcBef>
                <a:spcPts val="0"/>
              </a:spcBef>
              <a:spcAft>
                <a:spcPts val="0"/>
              </a:spcAft>
              <a:buSzPts val="1800"/>
              <a:buChar char="●"/>
            </a:pPr>
            <a:r>
              <a:rPr lang="en"/>
              <a:t>e 0x245e6 (148966) files</a:t>
            </a:r>
            <a:endParaRPr/>
          </a:p>
          <a:p>
            <a:pPr marL="457200" lvl="0" indent="-342900" algn="l" rtl="0">
              <a:spcBef>
                <a:spcPts val="0"/>
              </a:spcBef>
              <a:spcAft>
                <a:spcPts val="0"/>
              </a:spcAft>
              <a:buSzPts val="1800"/>
              <a:buChar char="●"/>
            </a:pPr>
            <a:r>
              <a:rPr lang="en"/>
              <a:t>We can find the number of directories in the field apfs_num_directories, here 0x10ef9 (69369) directories</a:t>
            </a:r>
            <a:endParaRPr/>
          </a:p>
          <a:p>
            <a:pPr marL="457200" lvl="0" indent="-342900" algn="l" rtl="0">
              <a:spcBef>
                <a:spcPts val="0"/>
              </a:spcBef>
              <a:spcAft>
                <a:spcPts val="0"/>
              </a:spcAft>
              <a:buSzPts val="1800"/>
              <a:buChar char="●"/>
            </a:pPr>
            <a:r>
              <a:rPr lang="en"/>
              <a:t>This volume contains 1 snapshot, described in the field apfs_num_snapshots.</a:t>
            </a:r>
            <a:endParaRPr/>
          </a:p>
          <a:p>
            <a:pPr marL="457200" lvl="0" indent="-342900" algn="l" rtl="0">
              <a:spcBef>
                <a:spcPts val="0"/>
              </a:spcBef>
              <a:spcAft>
                <a:spcPts val="0"/>
              </a:spcAft>
              <a:buSzPts val="1800"/>
              <a:buChar char="●"/>
            </a:pPr>
            <a:r>
              <a:rPr lang="en"/>
              <a:t>The apfs_vol_uuid is a unique identifier for this volume, in this case it is EC639B93-C4D6-4639-8910-5E6839BF0530</a:t>
            </a:r>
            <a:endParaRPr/>
          </a:p>
          <a:p>
            <a:pPr marL="457200" lvl="0" indent="-342900" algn="l" rtl="0">
              <a:spcBef>
                <a:spcPts val="0"/>
              </a:spcBef>
              <a:spcAft>
                <a:spcPts val="0"/>
              </a:spcAft>
              <a:buSzPts val="1800"/>
              <a:buChar char="●"/>
            </a:pPr>
            <a:r>
              <a:rPr lang="en"/>
              <a:t>At offset 0x108, we find the volume Flags (apfs_fs_flags), and here it is 0x01, meaning this volume is not encrypted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Volume Object mapping</a:t>
            </a:r>
            <a:endParaRPr/>
          </a:p>
        </p:txBody>
      </p:sp>
      <p:sp>
        <p:nvSpPr>
          <p:cNvPr id="302" name="Google Shape;30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3" name="Google Shape;303;p51"/>
          <p:cNvPicPr preferRelativeResize="0"/>
          <p:nvPr/>
        </p:nvPicPr>
        <p:blipFill>
          <a:blip r:embed="rId3">
            <a:alphaModFix/>
          </a:blip>
          <a:stretch>
            <a:fillRect/>
          </a:stretch>
        </p:blipFill>
        <p:spPr>
          <a:xfrm>
            <a:off x="311700" y="1845313"/>
            <a:ext cx="8477250" cy="227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Finding the APFS container</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Learning how to read GUID partition table</a:t>
            </a:r>
            <a:endParaRPr/>
          </a:p>
        </p:txBody>
      </p:sp>
      <p:pic>
        <p:nvPicPr>
          <p:cNvPr id="75" name="Google Shape;75;p16"/>
          <p:cNvPicPr preferRelativeResize="0"/>
          <p:nvPr/>
        </p:nvPicPr>
        <p:blipFill>
          <a:blip r:embed="rId3">
            <a:alphaModFix/>
          </a:blip>
          <a:stretch>
            <a:fillRect/>
          </a:stretch>
        </p:blipFill>
        <p:spPr>
          <a:xfrm>
            <a:off x="572050" y="1854238"/>
            <a:ext cx="8420100" cy="2714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9" name="Google Shape;309;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0" name="Google Shape;310;p52"/>
          <p:cNvPicPr preferRelativeResize="0"/>
          <p:nvPr/>
        </p:nvPicPr>
        <p:blipFill>
          <a:blip r:embed="rId3">
            <a:alphaModFix/>
          </a:blip>
          <a:stretch>
            <a:fillRect/>
          </a:stretch>
        </p:blipFill>
        <p:spPr>
          <a:xfrm>
            <a:off x="673188" y="688975"/>
            <a:ext cx="7629525" cy="4057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 node header</a:t>
            </a:r>
            <a:endParaRPr/>
          </a:p>
        </p:txBody>
      </p:sp>
      <p:sp>
        <p:nvSpPr>
          <p:cNvPr id="316" name="Google Shape;31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7" name="Google Shape;317;p53"/>
          <p:cNvPicPr preferRelativeResize="0"/>
          <p:nvPr/>
        </p:nvPicPr>
        <p:blipFill>
          <a:blip r:embed="rId3">
            <a:alphaModFix/>
          </a:blip>
          <a:stretch>
            <a:fillRect/>
          </a:stretch>
        </p:blipFill>
        <p:spPr>
          <a:xfrm>
            <a:off x="328600" y="1606375"/>
            <a:ext cx="8486775" cy="2838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APFS - Metadata Category</a:t>
            </a:r>
            <a:endParaRPr/>
          </a:p>
        </p:txBody>
      </p:sp>
      <p:sp>
        <p:nvSpPr>
          <p:cNvPr id="323" name="Google Shape;323;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4" name="Google Shape;324;p54"/>
          <p:cNvPicPr preferRelativeResize="0"/>
          <p:nvPr/>
        </p:nvPicPr>
        <p:blipFill>
          <a:blip r:embed="rId3">
            <a:alphaModFix/>
          </a:blip>
          <a:stretch>
            <a:fillRect/>
          </a:stretch>
        </p:blipFill>
        <p:spPr>
          <a:xfrm>
            <a:off x="850425" y="1152475"/>
            <a:ext cx="7150551" cy="4908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APFS - Metadata Category</a:t>
            </a:r>
            <a:endParaRPr/>
          </a:p>
        </p:txBody>
      </p:sp>
      <p:sp>
        <p:nvSpPr>
          <p:cNvPr id="330" name="Google Shape;330;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content of the physical object id block 0x1d66e7f, and this block has the virtual object id 0x7a878b, found in byte 8 in the object header</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typical for a virtual object id when read it from its physical address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virtual object id will still be stored from byte 8 in the object header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36" name="Google Shape;33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7" name="Google Shape;337;p56"/>
          <p:cNvPicPr preferRelativeResize="0"/>
          <p:nvPr/>
        </p:nvPicPr>
        <p:blipFill>
          <a:blip r:embed="rId3">
            <a:alphaModFix/>
          </a:blip>
          <a:stretch>
            <a:fillRect/>
          </a:stretch>
        </p:blipFill>
        <p:spPr>
          <a:xfrm>
            <a:off x="803748" y="1152475"/>
            <a:ext cx="7316560" cy="26681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43" name="Google Shape;34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four entries in this block using different background colors.</a:t>
            </a:r>
            <a:endParaRPr/>
          </a:p>
          <a:p>
            <a:pPr marL="457200" lvl="0" indent="-342900" algn="l" rtl="0">
              <a:spcBef>
                <a:spcPts val="0"/>
              </a:spcBef>
              <a:spcAft>
                <a:spcPts val="0"/>
              </a:spcAft>
              <a:buSzPts val="1800"/>
              <a:buChar char="●"/>
            </a:pPr>
            <a:r>
              <a:rPr lang="en"/>
              <a:t>OBJ_ID_MASK (0x0fffffffffffffff)</a:t>
            </a:r>
            <a:endParaRPr/>
          </a:p>
          <a:p>
            <a:pPr marL="457200" lvl="0" indent="-342900" algn="l" rtl="0">
              <a:spcBef>
                <a:spcPts val="0"/>
              </a:spcBef>
              <a:spcAft>
                <a:spcPts val="0"/>
              </a:spcAft>
              <a:buSzPts val="1800"/>
              <a:buChar char="●"/>
            </a:pPr>
            <a:r>
              <a:rPr lang="en"/>
              <a:t>OBJ_TYPE_MASK (0xf000000000000000) </a:t>
            </a:r>
            <a:endParaRPr/>
          </a:p>
          <a:p>
            <a:pPr marL="457200" lvl="0" indent="-342900" algn="l" rtl="0">
              <a:spcBef>
                <a:spcPts val="0"/>
              </a:spcBef>
              <a:spcAft>
                <a:spcPts val="0"/>
              </a:spcAft>
              <a:buSzPts val="1800"/>
              <a:buChar char="●"/>
            </a:pPr>
            <a:r>
              <a:rPr lang="en"/>
              <a:t>OBJ_TYPE_SHIFT (60)</a:t>
            </a:r>
            <a:endParaRPr/>
          </a:p>
        </p:txBody>
      </p:sp>
      <p:pic>
        <p:nvPicPr>
          <p:cNvPr id="344" name="Google Shape;344;p57"/>
          <p:cNvPicPr preferRelativeResize="0"/>
          <p:nvPr/>
        </p:nvPicPr>
        <p:blipFill>
          <a:blip r:embed="rId3">
            <a:alphaModFix/>
          </a:blip>
          <a:stretch>
            <a:fillRect/>
          </a:stretch>
        </p:blipFill>
        <p:spPr>
          <a:xfrm>
            <a:off x="145500" y="2896175"/>
            <a:ext cx="8686800" cy="914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0" algn="ctr" rtl="0">
              <a:spcBef>
                <a:spcPts val="0"/>
              </a:spcBef>
              <a:spcAft>
                <a:spcPts val="0"/>
              </a:spcAft>
              <a:buNone/>
            </a:pPr>
            <a:r>
              <a:rPr lang="en"/>
              <a:t>APFS - File Name category</a:t>
            </a:r>
            <a:endParaRPr/>
          </a:p>
        </p:txBody>
      </p:sp>
      <p:sp>
        <p:nvSpPr>
          <p:cNvPr id="350" name="Google Shape;350;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1" name="Google Shape;351;p58"/>
          <p:cNvPicPr preferRelativeResize="0"/>
          <p:nvPr/>
        </p:nvPicPr>
        <p:blipFill>
          <a:blip r:embed="rId3">
            <a:alphaModFix/>
          </a:blip>
          <a:stretch>
            <a:fillRect/>
          </a:stretch>
        </p:blipFill>
        <p:spPr>
          <a:xfrm>
            <a:off x="2271190" y="1068150"/>
            <a:ext cx="4785833" cy="411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The field with black background is the eight bytes describing the start sector of this APFS container, and since this is a multi-byte field, it must be read as LE, meaning 0x8 (8 in decimal).</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first four bytes need to be read as little-endian (LE), and therefore ef57347c is read from right to left (backwards) as 7c3457ef</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field with black background is the eight bytes describing the start sector of this APFS container, and since this is a multi-byte field, it must be read as LE, meaning 0x8 (8 in decimal).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Object Header</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object in APFS has an object header</a:t>
            </a:r>
            <a:endParaRPr/>
          </a:p>
          <a:p>
            <a:pPr marL="457200" lvl="0" indent="-342900" algn="l" rtl="0">
              <a:spcBef>
                <a:spcPts val="0"/>
              </a:spcBef>
              <a:spcAft>
                <a:spcPts val="0"/>
              </a:spcAft>
              <a:buSzPts val="1800"/>
              <a:buChar char="●"/>
            </a:pPr>
            <a:endParaRPr/>
          </a:p>
        </p:txBody>
      </p:sp>
      <p:pic>
        <p:nvPicPr>
          <p:cNvPr id="88" name="Google Shape;88;p18"/>
          <p:cNvPicPr preferRelativeResize="0"/>
          <p:nvPr/>
        </p:nvPicPr>
        <p:blipFill>
          <a:blip r:embed="rId3">
            <a:alphaModFix/>
          </a:blip>
          <a:stretch>
            <a:fillRect/>
          </a:stretch>
        </p:blipFill>
        <p:spPr>
          <a:xfrm>
            <a:off x="731175" y="1723750"/>
            <a:ext cx="7072325" cy="328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9"/>
          <p:cNvPicPr preferRelativeResize="0"/>
          <p:nvPr/>
        </p:nvPicPr>
        <p:blipFill>
          <a:blip r:embed="rId3">
            <a:alphaModFix/>
          </a:blip>
          <a:stretch>
            <a:fillRect/>
          </a:stretch>
        </p:blipFill>
        <p:spPr>
          <a:xfrm>
            <a:off x="2319222" y="0"/>
            <a:ext cx="487535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The object type is 80000001 (highlighted in red), and after computing the object type and flags, we found that the object type value is 0x00000001, and the object type flags is 0x80000000 (OBJ_EPHEMERAL). </a:t>
            </a:r>
            <a:endParaRPr/>
          </a:p>
        </p:txBody>
      </p:sp>
      <p:pic>
        <p:nvPicPr>
          <p:cNvPr id="102" name="Google Shape;102;p20"/>
          <p:cNvPicPr preferRelativeResize="0"/>
          <p:nvPr/>
        </p:nvPicPr>
        <p:blipFill>
          <a:blip r:embed="rId3">
            <a:alphaModFix/>
          </a:blip>
          <a:stretch>
            <a:fillRect/>
          </a:stretch>
        </p:blipFill>
        <p:spPr>
          <a:xfrm>
            <a:off x="1282716" y="1341675"/>
            <a:ext cx="6838555" cy="531375"/>
          </a:xfrm>
          <a:prstGeom prst="rect">
            <a:avLst/>
          </a:prstGeom>
          <a:noFill/>
          <a:ln>
            <a:noFill/>
          </a:ln>
        </p:spPr>
      </p:pic>
      <p:pic>
        <p:nvPicPr>
          <p:cNvPr id="103" name="Google Shape;103;p20"/>
          <p:cNvPicPr preferRelativeResize="0"/>
          <p:nvPr/>
        </p:nvPicPr>
        <p:blipFill>
          <a:blip r:embed="rId4">
            <a:alphaModFix/>
          </a:blip>
          <a:stretch>
            <a:fillRect/>
          </a:stretch>
        </p:blipFill>
        <p:spPr>
          <a:xfrm>
            <a:off x="208100" y="2380199"/>
            <a:ext cx="8727800" cy="53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0" name="Google Shape;110;p21"/>
          <p:cNvPicPr preferRelativeResize="0"/>
          <p:nvPr/>
        </p:nvPicPr>
        <p:blipFill>
          <a:blip r:embed="rId3">
            <a:alphaModFix/>
          </a:blip>
          <a:stretch>
            <a:fillRect/>
          </a:stretch>
        </p:blipFill>
        <p:spPr>
          <a:xfrm>
            <a:off x="1252250" y="59550"/>
            <a:ext cx="6597075" cy="49242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1390</Words>
  <Application>Microsoft Macintosh PowerPoint</Application>
  <PresentationFormat>On-screen Show (16:9)</PresentationFormat>
  <Paragraphs>173</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Simple Light</vt:lpstr>
      <vt:lpstr>Mobile Forensics Lecture 1 </vt:lpstr>
      <vt:lpstr>Introduction</vt:lpstr>
      <vt:lpstr> APFS - File system category</vt:lpstr>
      <vt:lpstr>Finding the APFS container</vt:lpstr>
      <vt:lpstr>PowerPoint Presentation</vt:lpstr>
      <vt:lpstr>Object Header</vt:lpstr>
      <vt:lpstr>PowerPoint Presentation</vt:lpstr>
      <vt:lpstr>PowerPoint Presentation</vt:lpstr>
      <vt:lpstr>PowerPoint Presentation</vt:lpstr>
      <vt:lpstr>Ephemeral Objects</vt:lpstr>
      <vt:lpstr>Physical Objects</vt:lpstr>
      <vt:lpstr>Virtual Objects</vt:lpstr>
      <vt:lpstr>Superblocks</vt:lpstr>
      <vt:lpstr>PowerPoint Presentation</vt:lpstr>
      <vt:lpstr>PowerPoint Presentation</vt:lpstr>
      <vt:lpstr>PowerPoint Presentation</vt:lpstr>
      <vt:lpstr>PowerPoint Presentation</vt:lpstr>
      <vt:lpstr> Two other requirements must be fulfilled</vt:lpstr>
      <vt:lpstr> Checkpoint mapping</vt:lpstr>
      <vt:lpstr>PowerPoint Presentation</vt:lpstr>
      <vt:lpstr>Volumes</vt:lpstr>
      <vt:lpstr>PowerPoint Presentation</vt:lpstr>
      <vt:lpstr>B-Tree</vt:lpstr>
      <vt:lpstr>PowerPoint Presentation</vt:lpstr>
      <vt:lpstr>PowerPoint Presentation</vt:lpstr>
      <vt:lpstr>PowerPoint Presentation</vt:lpstr>
      <vt:lpstr>Interpret the B-Tree node header</vt:lpstr>
      <vt:lpstr>PowerPoint Presentation</vt:lpstr>
      <vt:lpstr>PowerPoint Presentation</vt:lpstr>
      <vt:lpstr>Finding the Volume</vt:lpstr>
      <vt:lpstr>PowerPoint Presentation</vt:lpstr>
      <vt:lpstr>PowerPoint Presentation</vt:lpstr>
      <vt:lpstr>Showing the Volume (APSB)</vt:lpstr>
      <vt:lpstr>Time</vt:lpstr>
      <vt:lpstr>timestamp in the APFS</vt:lpstr>
      <vt:lpstr>encryption purposes</vt:lpstr>
      <vt:lpstr>PowerPoint Presentation</vt:lpstr>
      <vt:lpstr>PowerPoint Presentation</vt:lpstr>
      <vt:lpstr>Volume Object mapping</vt:lpstr>
      <vt:lpstr>PowerPoint Presentation</vt:lpstr>
      <vt:lpstr> node header</vt:lpstr>
      <vt:lpstr>APFS - Metadata Category</vt:lpstr>
      <vt:lpstr>APFS - Metadata Category</vt:lpstr>
      <vt:lpstr>PowerPoint Presentation</vt:lpstr>
      <vt:lpstr>PowerPoint Presentation</vt:lpstr>
      <vt:lpstr>APFS - File Name category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Forensics Lecture 1 </dc:title>
  <cp:lastModifiedBy>Akbar</cp:lastModifiedBy>
  <cp:revision>2</cp:revision>
  <dcterms:modified xsi:type="dcterms:W3CDTF">2022-10-11T18:06:43Z</dcterms:modified>
</cp:coreProperties>
</file>