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8af9876e_2_9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g23f8af9876e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23f8af9876e_2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f890de23e_0_10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g23f890de23e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3f890de23e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8566f294a_0_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g248566f294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248566f294a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f890de23e_0_1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g23f890de23e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23f890de23e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f890de23e_0_1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g23f890de23e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23f890de23e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f890de23e_0_1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g23f890de23e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3f890de23e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f890de23e_0_16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g23f890de23e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g23f890de23e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8af9876e_2_10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g23f8af9876e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23f8af9876e_2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890de23e_0_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g23f890de23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23f890de23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f890de23e_0_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g23f890de23e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3f890de23e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f890de23e_0_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g23f890de23e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23f890de23e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f890de23e_0_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g23f890de23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3f890de23e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890de23e_0_6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g23f890de23e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23f890de23e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f890de23e_0_7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g23f890de23e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23f890de23e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f890de23e_0_9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g23f890de23e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23f890de23e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16013" y="1314450"/>
            <a:ext cx="370363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16012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chart"/>
          </p:nvPr>
        </p:nvSpPr>
        <p:spPr>
          <a:xfrm>
            <a:off x="1116013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 rot="5400000">
            <a:off x="5684441" y="1409303"/>
            <a:ext cx="409336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 rot="5400000">
            <a:off x="1828404" y="-405209"/>
            <a:ext cx="4093369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3352799" y="-922337"/>
            <a:ext cx="30861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116013" y="1314450"/>
            <a:ext cx="370363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116012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2243137" y="596503"/>
            <a:ext cx="6138862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 sz="2000">
                <a:solidFill>
                  <a:schemeClr val="lt1"/>
                </a:solidFill>
              </a:rPr>
              <a:t> </a:t>
            </a:r>
            <a:endParaRPr sz="2400"/>
          </a:p>
        </p:txBody>
      </p:sp>
      <p:sp>
        <p:nvSpPr>
          <p:cNvPr id="153" name="Google Shape;153;p28"/>
          <p:cNvSpPr txBox="1"/>
          <p:nvPr>
            <p:ph type="ctrTitle"/>
          </p:nvPr>
        </p:nvSpPr>
        <p:spPr>
          <a:xfrm>
            <a:off x="1005800" y="307150"/>
            <a:ext cx="7338000" cy="1369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2550">
                <a:solidFill>
                  <a:schemeClr val="lt1"/>
                </a:solidFill>
                <a:highlight>
                  <a:srgbClr val="006778"/>
                </a:highlight>
              </a:rPr>
              <a:t>Proposal and Investigation of a framework for</a:t>
            </a:r>
            <a:r>
              <a:rPr b="0" lang="it" sz="1600">
                <a:solidFill>
                  <a:schemeClr val="lt1"/>
                </a:solidFill>
                <a:highlight>
                  <a:srgbClr val="006778"/>
                </a:highlight>
              </a:rPr>
              <a:t> </a:t>
            </a:r>
            <a:r>
              <a:rPr b="0" lang="it" sz="2550">
                <a:solidFill>
                  <a:schemeClr val="lt1"/>
                </a:solidFill>
                <a:highlight>
                  <a:srgbClr val="006778"/>
                </a:highlight>
              </a:rPr>
              <a:t>Cross App Poisoning attacks detection in Software Defined Networks</a:t>
            </a:r>
            <a:endParaRPr sz="2500">
              <a:solidFill>
                <a:schemeClr val="lt1"/>
              </a:solidFill>
              <a:highlight>
                <a:srgbClr val="006778"/>
              </a:highlight>
            </a:endParaRPr>
          </a:p>
        </p:txBody>
      </p:sp>
      <p:grpSp>
        <p:nvGrpSpPr>
          <p:cNvPr id="154" name="Google Shape;154;p28"/>
          <p:cNvGrpSpPr/>
          <p:nvPr/>
        </p:nvGrpSpPr>
        <p:grpSpPr>
          <a:xfrm>
            <a:off x="0" y="2027950"/>
            <a:ext cx="9144000" cy="3115550"/>
            <a:chOff x="0" y="1738"/>
            <a:chExt cx="5760" cy="2582"/>
          </a:xfrm>
        </p:grpSpPr>
        <p:pic>
          <p:nvPicPr>
            <p:cNvPr descr="Fondino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56" name="Google Shape;156;p28"/>
            <p:cNvPicPr preferRelativeResize="0"/>
            <p:nvPr/>
          </p:nvPicPr>
          <p:blipFill rotWithShape="1">
            <a:blip r:embed="rId4">
              <a:alphaModFix/>
            </a:blip>
            <a:srcRect b="0" l="0" r="0" t="-1657"/>
            <a:stretch/>
          </p:blipFill>
          <p:spPr>
            <a:xfrm>
              <a:off x="0" y="2113"/>
              <a:ext cx="5760" cy="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57" name="Google Shape;157;p28"/>
            <p:cNvPicPr preferRelativeResize="0"/>
            <p:nvPr/>
          </p:nvPicPr>
          <p:blipFill rotWithShape="1">
            <a:blip r:embed="rId5">
              <a:alphaModFix/>
            </a:blip>
            <a:srcRect b="-6826" l="0" r="0" t="0"/>
            <a:stretch/>
          </p:blipFill>
          <p:spPr>
            <a:xfrm>
              <a:off x="1316" y="1738"/>
              <a:ext cx="4443" cy="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8"/>
          <p:cNvSpPr txBox="1"/>
          <p:nvPr/>
        </p:nvSpPr>
        <p:spPr>
          <a:xfrm>
            <a:off x="5061725" y="3516325"/>
            <a:ext cx="339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</a:rPr>
              <a:t>Edoardo Ottavianelli,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</a:rPr>
              <a:t>Supervisor Prof. Marco Polverini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</a:rPr>
              <a:t>A.Y. 22/23</a:t>
            </a:r>
            <a:endParaRPr b="0" i="0" sz="1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37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Search for potential CAP attacks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7829550" y="24900"/>
            <a:ext cx="103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8313011" y="0"/>
            <a:ext cx="2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8313012" y="120400"/>
            <a:ext cx="28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4526950" y="956750"/>
            <a:ext cx="428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 Attack vector 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Cv(G) = {app0, obj1, app2, obj3, …, appN-1, objN} | N &gt;= 3; N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</a:t>
            </a:r>
            <a:r>
              <a:rPr lang="it"/>
              <a:t>earch p</a:t>
            </a:r>
            <a:r>
              <a:rPr lang="it"/>
              <a:t>otential CAP attacks using a time section:</a:t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4526950" y="2485900"/>
            <a:ext cx="415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</a:rPr>
              <a:t>Timestamp      App1      API1      Parameters</a:t>
            </a:r>
            <a:endParaRPr i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App2      API6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</a:rPr>
              <a:t>Timestamp      App2      API2      Parameters</a:t>
            </a:r>
            <a:endParaRPr i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App3      API5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</a:rPr>
              <a:t>Timestamp      App2      API3      Parameters</a:t>
            </a:r>
            <a:endParaRPr i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Timestamp      App2      API3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 . .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25" y="967588"/>
            <a:ext cx="3832476" cy="32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/>
          <p:nvPr/>
        </p:nvSpPr>
        <p:spPr>
          <a:xfrm>
            <a:off x="8169100" y="2600850"/>
            <a:ext cx="219883" cy="1029850"/>
          </a:xfrm>
          <a:custGeom>
            <a:rect b="b" l="l" r="r" t="t"/>
            <a:pathLst>
              <a:path extrusionOk="0" h="41194" w="18646">
                <a:moveTo>
                  <a:pt x="0" y="308"/>
                </a:moveTo>
                <a:cubicBezTo>
                  <a:pt x="6953" y="-1430"/>
                  <a:pt x="17275" y="4952"/>
                  <a:pt x="17990" y="12083"/>
                </a:cubicBezTo>
                <a:cubicBezTo>
                  <a:pt x="18644" y="18600"/>
                  <a:pt x="19307" y="25576"/>
                  <a:pt x="17008" y="31709"/>
                </a:cubicBezTo>
                <a:cubicBezTo>
                  <a:pt x="14730" y="37787"/>
                  <a:pt x="6491" y="41194"/>
                  <a:pt x="0" y="41194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Google Shape;297;p37"/>
          <p:cNvSpPr txBox="1"/>
          <p:nvPr/>
        </p:nvSpPr>
        <p:spPr>
          <a:xfrm>
            <a:off x="8313000" y="2915675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Tests and results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87" y="1299190"/>
            <a:ext cx="5878524" cy="25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6248400" y="1046700"/>
            <a:ext cx="225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Exploited 240 CAP attacks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V</a:t>
            </a:r>
            <a:r>
              <a:rPr lang="it"/>
              <a:t>irtualized </a:t>
            </a:r>
            <a:r>
              <a:rPr lang="it"/>
              <a:t>4 hosts and 4 switches using Mininet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No one of the hosts can receive packets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39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Tests and results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5274325" y="999900"/>
            <a:ext cx="357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Less than 1ms of overhead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Secure defense mechanism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Complete control over the test environment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Network capabilities not limited</a:t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5" y="1057150"/>
            <a:ext cx="4756376" cy="23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40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CAP Attack targeting Web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8164811" y="42850"/>
            <a:ext cx="25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8458211" y="110675"/>
            <a:ext cx="3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8422512" y="109225"/>
            <a:ext cx="3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031" y="3017100"/>
            <a:ext cx="3644869" cy="14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5307050" y="866800"/>
            <a:ext cx="347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HttpOnly flag set </a:t>
            </a:r>
            <a:r>
              <a:rPr lang="it" sz="1500"/>
              <a:t>😭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Keylogger 😈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Phishing 😈</a:t>
            </a:r>
            <a:endParaRPr sz="1500"/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75" y="1026065"/>
            <a:ext cx="4062651" cy="342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901" y="907575"/>
            <a:ext cx="3850100" cy="225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41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Paper + CVEs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8458211" y="72900"/>
            <a:ext cx="289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7809311" y="72900"/>
            <a:ext cx="23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8296512" y="164875"/>
            <a:ext cx="23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0" y="703375"/>
            <a:ext cx="4621924" cy="17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300" y="1777750"/>
            <a:ext cx="3927599" cy="2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25" y="2386475"/>
            <a:ext cx="3850099" cy="19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42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6614336" y="98150"/>
            <a:ext cx="184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6986386" y="171300"/>
            <a:ext cx="184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8458212" y="83550"/>
            <a:ext cx="25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1219200" y="1169350"/>
            <a:ext cx="640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Add auth support for all ONOS API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Improve Log data mining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Continue vulnerability research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</a:t>
            </a:r>
            <a:r>
              <a:rPr lang="it" sz="1100">
                <a:solidFill>
                  <a:schemeClr val="lt1"/>
                </a:solidFill>
              </a:rPr>
              <a:t>i</a:t>
            </a:r>
            <a:r>
              <a:rPr lang="it" sz="1100">
                <a:solidFill>
                  <a:schemeClr val="lt1"/>
                </a:solidFill>
              </a:rPr>
              <a:t>ng attacks detection in Software Defined Networks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1116012" y="303609"/>
            <a:ext cx="7416800" cy="38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SDN Paradigm (using ONOS)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8283583" y="90475"/>
            <a:ext cx="90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8786330" y="90475"/>
            <a:ext cx="184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954212" y="472678"/>
            <a:ext cx="1841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8404461" y="90475"/>
            <a:ext cx="3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6553200" y="1103925"/>
            <a:ext cx="2155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Pros: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Programmability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Monitoring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Flexibility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Cons: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Security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Complexity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Maintenance</a:t>
            </a:r>
            <a:endParaRPr sz="13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50" y="927224"/>
            <a:ext cx="5075064" cy="36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69850" y="3794250"/>
            <a:ext cx="6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Data-Plane</a:t>
            </a:r>
            <a:endParaRPr sz="1200"/>
          </a:p>
        </p:txBody>
      </p:sp>
      <p:sp>
        <p:nvSpPr>
          <p:cNvPr id="175" name="Google Shape;175;p29"/>
          <p:cNvSpPr txBox="1"/>
          <p:nvPr/>
        </p:nvSpPr>
        <p:spPr>
          <a:xfrm>
            <a:off x="255300" y="978300"/>
            <a:ext cx="9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App</a:t>
            </a:r>
            <a:r>
              <a:rPr lang="it" sz="1200"/>
              <a:t>-Plane</a:t>
            </a:r>
            <a:endParaRPr sz="1200"/>
          </a:p>
        </p:txBody>
      </p:sp>
      <p:sp>
        <p:nvSpPr>
          <p:cNvPr id="176" name="Google Shape;176;p29"/>
          <p:cNvSpPr txBox="1"/>
          <p:nvPr/>
        </p:nvSpPr>
        <p:spPr>
          <a:xfrm>
            <a:off x="269850" y="2374013"/>
            <a:ext cx="9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</a:t>
            </a:r>
            <a:r>
              <a:rPr lang="it" sz="1200"/>
              <a:t>-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Plane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Security-Mode ONOS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8335796" y="59200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627036" y="59200"/>
            <a:ext cx="30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8520012" y="76750"/>
            <a:ext cx="14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62" y="1414587"/>
            <a:ext cx="7227088" cy="231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CAP attack in ONOS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318111" y="54350"/>
            <a:ext cx="184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8618856" y="158075"/>
            <a:ext cx="219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8381711" y="54350"/>
            <a:ext cx="3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75" y="1153225"/>
            <a:ext cx="6157282" cy="26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327100" y="1001850"/>
            <a:ext cx="296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MalHostTracking</a:t>
            </a:r>
            <a:r>
              <a:rPr lang="it" sz="1500"/>
              <a:t>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HOST_WRITE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fwd</a:t>
            </a:r>
            <a:r>
              <a:rPr lang="it" sz="1500"/>
              <a:t>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HOST_READ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FLOW_WRITE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ProvSDN (and vIFC)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6500929" y="21475"/>
            <a:ext cx="22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551361" y="1314450"/>
            <a:ext cx="31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8458212" y="67675"/>
            <a:ext cx="31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716950" y="2147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33400" y="1005800"/>
            <a:ext cx="411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Based on Integrity Label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Potentially malicious apps deployed in production environment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Hooks on NorthBound API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Based on IFC provenance graph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350" y="2173796"/>
            <a:ext cx="4947900" cy="186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Limitations of </a:t>
            </a:r>
            <a:r>
              <a:rPr lang="it">
                <a:solidFill>
                  <a:schemeClr val="dk1"/>
                </a:solidFill>
              </a:rPr>
              <a:t>existing</a:t>
            </a:r>
            <a:r>
              <a:rPr lang="it">
                <a:solidFill>
                  <a:schemeClr val="dk1"/>
                </a:solidFill>
              </a:rPr>
              <a:t> solutions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927006" y="14275"/>
            <a:ext cx="26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8402860" y="169625"/>
            <a:ext cx="52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8340912" y="99775"/>
            <a:ext cx="11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774000" y="1132700"/>
            <a:ext cx="759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The integrity labels model severely limits network capabilities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An attacker could implement a “self-revocation” attack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High Latency due to runtime checks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Changing detection approach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666011" y="72900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8075761" y="34350"/>
            <a:ext cx="18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458212" y="120400"/>
            <a:ext cx="18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413500" y="1005800"/>
            <a:ext cx="421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</a:rPr>
              <a:t>Offline detection: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lphaLcPeriod"/>
            </a:pP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</a:rPr>
              <a:t>Replicate prod. environment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lphaLcPeriod"/>
            </a:pP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</a:rPr>
              <a:t>Extensive logging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lphaLcPeriod"/>
            </a:pP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</a:rPr>
              <a:t>Log 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</a:rPr>
              <a:t>data mining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6509"/>
            <a:ext cx="4212850" cy="229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Application key store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7413602" y="18550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8311806" y="38800"/>
            <a:ext cx="146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8376301" y="111350"/>
            <a:ext cx="3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56" y="872212"/>
            <a:ext cx="4832493" cy="355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1219200" y="4610100"/>
            <a:ext cx="392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Proposal and Investigation of a framework for Cross App Poisoning attacks detection in Software Defined Networks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1116012" y="303609"/>
            <a:ext cx="741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Log mining + graph construction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7539461" y="0"/>
            <a:ext cx="2730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7877737" y="0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it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1954212" y="472678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458212" y="102275"/>
            <a:ext cx="2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490650" y="967825"/>
            <a:ext cx="421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App1      API1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App2      API6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App2      API2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App3      API5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Timestamp      App2      API3     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 . .</a:t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850" y="1099605"/>
            <a:ext cx="3517050" cy="294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