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embeddedFontLst>
    <p:embeddedFont>
      <p:font typeface="Cambria" panose="02040503050406030204" pitchFamily="18" charset="0"/>
      <p:regular r:id="rId58"/>
      <p:bold r:id="rId59"/>
      <p:italic r:id="rId60"/>
      <p:boldItalic r:id="rId61"/>
    </p:embeddedFont>
    <p:embeddedFont>
      <p:font typeface="Source Sans Pro" panose="020B050303040302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59CCD1-7772-408E-9BAA-514C1CC46FC1}">
  <a:tblStyle styleId="{BE59CCD1-7772-408E-9BAA-514C1CC46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1fa16a7c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51fa16a7c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1fa16a7c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51fa16a7c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16fff12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5216fff12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216fff12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5216fff12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216fff12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5216fff12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216fff1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5216fff1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216fff12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5216fff12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1332ec8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1332ec8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1ffc1993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1ffc1993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1ffc1993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51ffc1993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1fa16a7c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1fa16a7c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29136b10b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29136b10b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1fa16a7c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1fa16a7c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1fa16a7c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1fa16a7c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  <a:defRPr sz="72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8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52846" y="744457"/>
            <a:ext cx="10674141" cy="5349695"/>
            <a:chOff x="752846" y="744457"/>
            <a:chExt cx="10674141" cy="5349695"/>
          </a:xfrm>
        </p:grpSpPr>
        <p:sp>
          <p:nvSpPr>
            <p:cNvPr id="19" name="Google Shape;19;p2"/>
            <p:cNvSpPr/>
            <p:nvPr/>
          </p:nvSpPr>
          <p:spPr>
            <a:xfrm>
              <a:off x="8151962" y="1685652"/>
              <a:ext cx="3275025" cy="4408500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386300" y="-719175"/>
            <a:ext cx="3571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757927" y="2462856"/>
            <a:ext cx="52431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2839941" y="-844044"/>
            <a:ext cx="5243100" cy="8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  <a:defRPr sz="7200" cap="non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" name="Google Shape;42;p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8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200" cy="51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6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7" name="Google Shape;67;p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 title="Background Shape"/>
          <p:cNvSpPr/>
          <p:nvPr/>
        </p:nvSpPr>
        <p:spPr>
          <a:xfrm>
            <a:off x="0" y="376"/>
            <a:ext cx="5303400" cy="685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600" cy="2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urce Sans Pro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6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600" cy="30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  <a:defRPr sz="20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–"/>
              <a:defRPr sz="18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–"/>
              <a:defRPr sz="16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–"/>
              <a:defRPr sz="1400" b="0" i="1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mysql-sample-databas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2049175" y="1227825"/>
            <a:ext cx="8361300" cy="2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Source Sans Pro"/>
              <a:buNone/>
            </a:pPr>
            <a:r>
              <a:rPr lang="en-IN" sz="6000" b="1"/>
              <a:t>COEN 380</a:t>
            </a:r>
            <a:br>
              <a:rPr lang="en-IN" sz="6000" b="1"/>
            </a:br>
            <a:r>
              <a:rPr lang="en-IN" sz="6000" b="1"/>
              <a:t>PROJECT 3</a:t>
            </a:r>
            <a:br>
              <a:rPr lang="en-IN" sz="6000" b="1"/>
            </a:br>
            <a:r>
              <a:rPr lang="en-IN" sz="6000" b="1"/>
              <a:t>GROUP NO - 5</a:t>
            </a:r>
            <a:endParaRPr sz="6000" b="1"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1159675" y="4502325"/>
            <a:ext cx="9742500" cy="1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5"/>
              <a:buNone/>
            </a:pPr>
            <a:r>
              <a:rPr lang="en-US" sz="2400" dirty="0"/>
              <a:t>Shweta </a:t>
            </a:r>
            <a:r>
              <a:rPr lang="en-US" sz="2400" dirty="0" err="1"/>
              <a:t>Kharat</a:t>
            </a:r>
            <a:endParaRPr sz="2400" dirty="0"/>
          </a:p>
          <a:p>
            <a:pPr marL="0" lvl="0" indent="0" algn="r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27"/>
              <a:buNone/>
            </a:pPr>
            <a:endParaRPr sz="212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295400" y="324600"/>
            <a:ext cx="9601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1</a:t>
            </a:r>
            <a:r>
              <a:rPr lang="en-IN"/>
              <a:t>- </a:t>
            </a:r>
            <a:r>
              <a:rPr lang="en-IN">
                <a:solidFill>
                  <a:schemeClr val="dk1"/>
                </a:solidFill>
              </a:rPr>
              <a:t>SELECTION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107525" y="1317146"/>
            <a:ext cx="4443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6789138" y="1317146"/>
            <a:ext cx="4443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t="72695"/>
          <a:stretch/>
        </p:blipFill>
        <p:spPr>
          <a:xfrm>
            <a:off x="6789150" y="2394588"/>
            <a:ext cx="4812750" cy="133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25" y="2031850"/>
            <a:ext cx="5328875" cy="20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295400" y="4294150"/>
            <a:ext cx="9601200" cy="1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Hive 1.09 times faster. Nearly the same execution time. 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1</a:t>
            </a:r>
            <a:r>
              <a:rPr lang="en-IN"/>
              <a:t> – PROPOSED QUERY PLAN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75" y="2171700"/>
            <a:ext cx="43624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1371600" y="291650"/>
            <a:ext cx="96012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1</a:t>
            </a:r>
            <a:r>
              <a:rPr lang="en-IN"/>
              <a:t> – ORACLE EXPLAIN PLAN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075" y="1543100"/>
            <a:ext cx="9601200" cy="43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2</a:t>
            </a:r>
            <a:r>
              <a:rPr lang="en-IN"/>
              <a:t>- </a:t>
            </a:r>
            <a:r>
              <a:rPr lang="en-IN" sz="3600"/>
              <a:t>List of products supplied by the vendor 'Gearbox Collectibles'</a:t>
            </a:r>
            <a:endParaRPr sz="36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371600" y="3217575"/>
            <a:ext cx="101058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SELECT</a:t>
            </a:r>
            <a:r>
              <a:rPr lang="en-IN" sz="3000" b="1"/>
              <a:t> </a:t>
            </a:r>
            <a:r>
              <a:rPr lang="en-IN" sz="3000"/>
              <a:t>productName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FROM </a:t>
            </a:r>
            <a:r>
              <a:rPr lang="en-IN" sz="3000"/>
              <a:t>products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WHERE </a:t>
            </a:r>
            <a:r>
              <a:rPr lang="en-IN" sz="3000"/>
              <a:t>productVendor </a:t>
            </a:r>
            <a:r>
              <a:rPr lang="en-IN" sz="3000" b="1">
                <a:solidFill>
                  <a:srgbClr val="1155CC"/>
                </a:solidFill>
              </a:rPr>
              <a:t>LIKE </a:t>
            </a:r>
            <a:r>
              <a:rPr lang="en-IN" sz="3000"/>
              <a:t>'%Gearbox Collectibles%';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295400" y="231750"/>
            <a:ext cx="96012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2- </a:t>
            </a:r>
            <a:r>
              <a:rPr lang="en-IN"/>
              <a:t>PREDICATE 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485900" y="1448621"/>
            <a:ext cx="44439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3"/>
          </p:nvPr>
        </p:nvSpPr>
        <p:spPr>
          <a:xfrm>
            <a:off x="7097850" y="1448625"/>
            <a:ext cx="35055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t="63747" r="17108"/>
          <a:stretch/>
        </p:blipFill>
        <p:spPr>
          <a:xfrm>
            <a:off x="6458676" y="3224775"/>
            <a:ext cx="5472426" cy="1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 r="3110"/>
          <a:stretch/>
        </p:blipFill>
        <p:spPr>
          <a:xfrm>
            <a:off x="6458675" y="2643750"/>
            <a:ext cx="54724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600" y="2286000"/>
            <a:ext cx="4443900" cy="297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1295400" y="323200"/>
            <a:ext cx="96012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2</a:t>
            </a:r>
            <a:r>
              <a:rPr lang="en-IN"/>
              <a:t>- PREDICATE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1371638" y="1473771"/>
            <a:ext cx="44439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3"/>
          </p:nvPr>
        </p:nvSpPr>
        <p:spPr>
          <a:xfrm>
            <a:off x="6734275" y="1617782"/>
            <a:ext cx="4443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382" y="2495425"/>
            <a:ext cx="5323044" cy="7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550" y="2171700"/>
            <a:ext cx="4587000" cy="144245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3268875" y="4667650"/>
            <a:ext cx="7627800" cy="11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Oracle is over 4200 times faster than Hive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2 </a:t>
            </a:r>
            <a:r>
              <a:rPr lang="en-IN"/>
              <a:t>– PROPOSED QUERY PLAN</a:t>
            </a:r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2286000"/>
            <a:ext cx="62484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2 </a:t>
            </a:r>
            <a:r>
              <a:rPr lang="en-IN"/>
              <a:t>– ORACLE EXPLAIN PLAN</a:t>
            </a:r>
            <a:endParaRPr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175" y="1921500"/>
            <a:ext cx="8802975" cy="44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135250" y="275900"/>
            <a:ext cx="106890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3</a:t>
            </a:r>
            <a:r>
              <a:rPr lang="en-IN"/>
              <a:t>- </a:t>
            </a:r>
            <a:r>
              <a:rPr lang="en-IN" sz="3600"/>
              <a:t>Find the number of customers at every postal code and the employee number of the sales representatives who assisted their by, if applicable.</a:t>
            </a:r>
            <a:endParaRPr sz="360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426800" y="2736175"/>
            <a:ext cx="10342200" cy="3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SELECT </a:t>
            </a:r>
            <a:r>
              <a:rPr lang="en-IN" sz="3000"/>
              <a:t>salesRepEmployeeNumber,</a:t>
            </a:r>
            <a:endParaRPr sz="3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/>
              <a:t>    postalCode,</a:t>
            </a:r>
            <a:endParaRPr sz="3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/>
              <a:t>    </a:t>
            </a:r>
            <a:r>
              <a:rPr lang="en-IN" sz="3000" b="1">
                <a:solidFill>
                  <a:srgbClr val="0070C0"/>
                </a:solidFill>
              </a:rPr>
              <a:t>COUNT</a:t>
            </a:r>
            <a:r>
              <a:rPr lang="en-IN" sz="3000"/>
              <a:t>(*) </a:t>
            </a:r>
            <a:r>
              <a:rPr lang="en-IN" sz="3000" b="1">
                <a:solidFill>
                  <a:srgbClr val="0070C0"/>
                </a:solidFill>
              </a:rPr>
              <a:t>FROM</a:t>
            </a:r>
            <a:endParaRPr sz="3000" b="1">
              <a:solidFill>
                <a:srgbClr val="0070C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/>
              <a:t>    customers</a:t>
            </a:r>
            <a:endParaRPr sz="3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WHERE </a:t>
            </a:r>
            <a:r>
              <a:rPr lang="en-IN" sz="3000"/>
              <a:t>salesRepEmployeeNumber != 0</a:t>
            </a:r>
            <a:endParaRPr sz="3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GROUP BY</a:t>
            </a:r>
            <a:r>
              <a:rPr lang="en-IN" sz="3000"/>
              <a:t> salesRepEmployeeNumber , postalCode;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1295400" y="250200"/>
            <a:ext cx="96012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3</a:t>
            </a:r>
            <a:r>
              <a:rPr lang="en-IN"/>
              <a:t>- AGGREGATE 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1371625" y="1085970"/>
            <a:ext cx="4443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3"/>
          </p:nvPr>
        </p:nvSpPr>
        <p:spPr>
          <a:xfrm>
            <a:off x="7724850" y="1085975"/>
            <a:ext cx="27609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175" y="1502070"/>
            <a:ext cx="49720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 rotWithShape="1">
          <a:blip r:embed="rId4">
            <a:alphaModFix/>
          </a:blip>
          <a:srcRect b="30728"/>
          <a:stretch/>
        </p:blipFill>
        <p:spPr>
          <a:xfrm>
            <a:off x="7006163" y="2683175"/>
            <a:ext cx="4858075" cy="34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500" y="1502075"/>
            <a:ext cx="4150150" cy="50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OVERVIEW</a:t>
            </a:r>
            <a:endParaRPr b="1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1371600" y="1695100"/>
            <a:ext cx="9601200" cy="4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447547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</a:pPr>
            <a:r>
              <a:rPr lang="en-IN" sz="3000"/>
              <a:t>Dataset (Car Sales Database System)</a:t>
            </a:r>
            <a:endParaRPr sz="3000"/>
          </a:p>
          <a:p>
            <a:pPr marL="914400" lvl="1" indent="-4475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❑"/>
            </a:pPr>
            <a:r>
              <a:rPr lang="en-IN" sz="3000"/>
              <a:t>Database Schema</a:t>
            </a:r>
            <a:endParaRPr sz="3000"/>
          </a:p>
          <a:p>
            <a:pPr marL="914400" lvl="1" indent="-4475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❑"/>
            </a:pPr>
            <a:r>
              <a:rPr lang="en-IN" sz="3000"/>
              <a:t>Data loading and Pre-processing</a:t>
            </a:r>
            <a:endParaRPr sz="3000"/>
          </a:p>
          <a:p>
            <a:pPr marL="384048" lvl="0" indent="-4475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</a:pPr>
            <a:r>
              <a:rPr lang="en-IN" sz="3000"/>
              <a:t>Queries Execution (Oracle Vs Hive)</a:t>
            </a:r>
            <a:endParaRPr sz="3000"/>
          </a:p>
          <a:p>
            <a:pPr marL="384048" lvl="0" indent="-4475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3000"/>
              <a:buChar char="■"/>
            </a:pPr>
            <a:r>
              <a:rPr lang="en-IN" sz="3000"/>
              <a:t>Oracle Vs Hive (Comparison)</a:t>
            </a:r>
            <a:endParaRPr sz="3000"/>
          </a:p>
          <a:p>
            <a:pPr marL="384048" lvl="0" indent="-4475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3000"/>
              <a:buChar char="■"/>
            </a:pPr>
            <a:r>
              <a:rPr lang="en-IN" sz="3000"/>
              <a:t>Challenges Faced</a:t>
            </a:r>
            <a:endParaRPr sz="3000"/>
          </a:p>
          <a:p>
            <a:pPr marL="384048" lvl="0" indent="-447547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3000"/>
              <a:buChar char="■"/>
            </a:pPr>
            <a:r>
              <a:rPr lang="en-IN" sz="3000"/>
              <a:t>Conclusion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295400" y="219175"/>
            <a:ext cx="9601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3</a:t>
            </a:r>
            <a:r>
              <a:rPr lang="en-IN"/>
              <a:t>- AGGREGATE </a:t>
            </a:r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1371588" y="988075"/>
            <a:ext cx="44439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3"/>
          </p:nvPr>
        </p:nvSpPr>
        <p:spPr>
          <a:xfrm>
            <a:off x="7005800" y="988071"/>
            <a:ext cx="44439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547" y="2188275"/>
            <a:ext cx="4782378" cy="64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034230"/>
            <a:ext cx="4976275" cy="145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3092100" y="3998100"/>
            <a:ext cx="7804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Oracle is over 2000 times faster than Hive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3 </a:t>
            </a:r>
            <a:r>
              <a:rPr lang="en-IN"/>
              <a:t>– PROPOSED QUERY PLAN</a:t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63" y="1842850"/>
            <a:ext cx="5357069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1371600" y="3705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3 </a:t>
            </a:r>
            <a:r>
              <a:rPr lang="en-IN"/>
              <a:t>– ORACLE EXPLAIN PLAN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25" y="1428312"/>
            <a:ext cx="9601199" cy="484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3266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</a:t>
            </a:r>
            <a:r>
              <a:rPr lang="en-IN"/>
              <a:t> - Find the customer details whose order status is ‘On Hold’.</a:t>
            </a: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1"/>
          </p:nvPr>
        </p:nvSpPr>
        <p:spPr>
          <a:xfrm>
            <a:off x="1371600" y="3135425"/>
            <a:ext cx="9601200" cy="23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SELECT </a:t>
            </a:r>
            <a:r>
              <a:rPr lang="en-IN" sz="3000"/>
              <a:t>customerName,addressLine1, city, state, country </a:t>
            </a:r>
            <a:r>
              <a:rPr lang="en-IN" sz="3000" b="1">
                <a:solidFill>
                  <a:srgbClr val="1155CC"/>
                </a:solidFill>
              </a:rPr>
              <a:t>FROM</a:t>
            </a:r>
            <a:r>
              <a:rPr lang="en-IN" sz="3000">
                <a:solidFill>
                  <a:srgbClr val="1155CC"/>
                </a:solidFill>
              </a:rPr>
              <a:t> </a:t>
            </a:r>
            <a:r>
              <a:rPr lang="en-IN" sz="3000"/>
              <a:t>customers </a:t>
            </a:r>
            <a:r>
              <a:rPr lang="en-IN" sz="3000" b="1">
                <a:solidFill>
                  <a:srgbClr val="1155CC"/>
                </a:solidFill>
              </a:rPr>
              <a:t>NATURAL JOIN</a:t>
            </a:r>
            <a:r>
              <a:rPr lang="en-IN" sz="3000"/>
              <a:t> orders </a:t>
            </a:r>
            <a:r>
              <a:rPr lang="en-IN" sz="3000" b="1">
                <a:solidFill>
                  <a:srgbClr val="1155CC"/>
                </a:solidFill>
              </a:rPr>
              <a:t>WHERE </a:t>
            </a:r>
            <a:r>
              <a:rPr lang="en-IN" sz="3000"/>
              <a:t>status </a:t>
            </a:r>
            <a:r>
              <a:rPr lang="en-IN" sz="3000" b="1">
                <a:solidFill>
                  <a:srgbClr val="1155CC"/>
                </a:solidFill>
              </a:rPr>
              <a:t>LIKE </a:t>
            </a:r>
            <a:r>
              <a:rPr lang="en-IN" sz="3000"/>
              <a:t>'%On Hold%';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1371600" y="190900"/>
            <a:ext cx="96012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4-</a:t>
            </a:r>
            <a:r>
              <a:rPr lang="en-IN"/>
              <a:t> NATURAL JOIN </a:t>
            </a: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214575" y="3737475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on Oracle</a:t>
            </a:r>
            <a:endParaRPr b="1"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3"/>
          </p:nvPr>
        </p:nvSpPr>
        <p:spPr>
          <a:xfrm>
            <a:off x="4405075" y="1553350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 on Hive</a:t>
            </a:r>
            <a:endParaRPr b="1"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076" y="2400300"/>
            <a:ext cx="9573895" cy="101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850" y="4355496"/>
            <a:ext cx="7954825" cy="198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1371600" y="386250"/>
            <a:ext cx="9601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</a:t>
            </a:r>
            <a:r>
              <a:rPr lang="en-IN"/>
              <a:t>- NATURAL JOIN MODIFICATION 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1371600" y="1506775"/>
            <a:ext cx="99702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/>
              <a:t>Previous query is modified so that it successfully executes and displays expected results on HIVE. </a:t>
            </a:r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2"/>
          </p:nvPr>
        </p:nvSpPr>
        <p:spPr>
          <a:xfrm>
            <a:off x="1017275" y="3095550"/>
            <a:ext cx="10712400" cy="2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000" b="1">
                <a:solidFill>
                  <a:srgbClr val="1155CC"/>
                </a:solidFill>
              </a:rPr>
              <a:t>SELECT </a:t>
            </a:r>
            <a:r>
              <a:rPr lang="en-IN" sz="3000"/>
              <a:t>c.customerName,c.addressLine1, c.city, c.state, c.country </a:t>
            </a:r>
            <a:r>
              <a:rPr lang="en-IN" sz="3000" b="1">
                <a:solidFill>
                  <a:srgbClr val="1155CC"/>
                </a:solidFill>
              </a:rPr>
              <a:t>FROM </a:t>
            </a:r>
            <a:r>
              <a:rPr lang="en-IN" sz="3000"/>
              <a:t>customers c </a:t>
            </a:r>
            <a:r>
              <a:rPr lang="en-IN" sz="3000" b="1">
                <a:solidFill>
                  <a:srgbClr val="1155CC"/>
                </a:solidFill>
              </a:rPr>
              <a:t>INNER JOIN</a:t>
            </a:r>
            <a:r>
              <a:rPr lang="en-IN" sz="3000"/>
              <a:t> orders o </a:t>
            </a:r>
            <a:r>
              <a:rPr lang="en-IN" sz="3000" b="1">
                <a:solidFill>
                  <a:srgbClr val="1155CC"/>
                </a:solidFill>
              </a:rPr>
              <a:t>ON </a:t>
            </a:r>
            <a:r>
              <a:rPr lang="en-IN" sz="3000"/>
              <a:t>(o.customerNumber = c.customerNumber) </a:t>
            </a:r>
            <a:r>
              <a:rPr lang="en-IN" sz="3000" b="1">
                <a:solidFill>
                  <a:srgbClr val="1155CC"/>
                </a:solidFill>
              </a:rPr>
              <a:t>WHERE </a:t>
            </a:r>
            <a:r>
              <a:rPr lang="en-IN" sz="3000"/>
              <a:t>o.status </a:t>
            </a:r>
            <a:r>
              <a:rPr lang="en-IN" sz="3000" b="1">
                <a:solidFill>
                  <a:srgbClr val="1155CC"/>
                </a:solidFill>
              </a:rPr>
              <a:t>LIKE </a:t>
            </a:r>
            <a:r>
              <a:rPr lang="en-IN" sz="3000"/>
              <a:t>'%On Hold%';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1371600" y="106050"/>
            <a:ext cx="9601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4-</a:t>
            </a:r>
            <a:r>
              <a:rPr lang="en-IN"/>
              <a:t> NATURAL JOIN MODIFICATION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298100" y="1304150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on Oracle</a:t>
            </a:r>
            <a:endParaRPr b="1"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3"/>
          </p:nvPr>
        </p:nvSpPr>
        <p:spPr>
          <a:xfrm>
            <a:off x="4298100" y="4080049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 on Hive</a:t>
            </a:r>
            <a:endParaRPr b="1"/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25" y="4590650"/>
            <a:ext cx="8595050" cy="8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025" y="5440550"/>
            <a:ext cx="8760592" cy="10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400" y="2096263"/>
            <a:ext cx="7692505" cy="16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371600" y="106050"/>
            <a:ext cx="10153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</a:t>
            </a:r>
            <a:r>
              <a:rPr lang="en-IN"/>
              <a:t>- NATURAL JOIN MODIFICATION</a:t>
            </a:r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1"/>
          </p:nvPr>
        </p:nvSpPr>
        <p:spPr>
          <a:xfrm>
            <a:off x="1371600" y="1206625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on Oracle</a:t>
            </a:r>
            <a:endParaRPr b="1"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3"/>
          </p:nvPr>
        </p:nvSpPr>
        <p:spPr>
          <a:xfrm>
            <a:off x="6910675" y="1278149"/>
            <a:ext cx="44439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 on Hive</a:t>
            </a:r>
            <a:endParaRPr b="1"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675" y="1847850"/>
            <a:ext cx="48101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 rotWithShape="1">
          <a:blip r:embed="rId4">
            <a:alphaModFix/>
          </a:blip>
          <a:srcRect l="7944"/>
          <a:stretch/>
        </p:blipFill>
        <p:spPr>
          <a:xfrm>
            <a:off x="887138" y="1847850"/>
            <a:ext cx="57281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2916750" y="3467850"/>
            <a:ext cx="7062900" cy="2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 is around 2900 times faster than Hive.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</a:t>
            </a:r>
            <a:r>
              <a:rPr lang="en-IN"/>
              <a:t> – PROPOSED QUERY PLAN</a:t>
            </a:r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13" y="1993225"/>
            <a:ext cx="7628782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4 </a:t>
            </a:r>
            <a:r>
              <a:rPr lang="en-IN"/>
              <a:t>– ORACLE EXPLAIN PLAN</a:t>
            </a:r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25" y="1369675"/>
            <a:ext cx="9041300" cy="52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urce Sans Pro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3444831" y="3886654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IN" sz="3200" b="1"/>
              <a:t>CAR SALES DATABASE SYSTEM</a:t>
            </a:r>
            <a:endParaRPr sz="32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905100" y="86700"/>
            <a:ext cx="111084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5</a:t>
            </a:r>
            <a:r>
              <a:rPr lang="en-IN"/>
              <a:t>- Find the number of times each product was sold at a loss.</a:t>
            </a:r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1135125" y="2031825"/>
            <a:ext cx="10783800" cy="4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3000" b="1">
                <a:solidFill>
                  <a:srgbClr val="0070C0"/>
                </a:solidFill>
              </a:rPr>
              <a:t>SELECT </a:t>
            </a:r>
            <a:r>
              <a:rPr lang="en-IN" sz="3000">
                <a:solidFill>
                  <a:schemeClr val="dk1"/>
                </a:solidFill>
              </a:rPr>
              <a:t>orderitems.productCode, </a:t>
            </a:r>
            <a:r>
              <a:rPr lang="en-IN" sz="3000" b="1">
                <a:solidFill>
                  <a:srgbClr val="0070C0"/>
                </a:solidFill>
              </a:rPr>
              <a:t>COUNT</a:t>
            </a:r>
            <a:r>
              <a:rPr lang="en-IN" sz="3000">
                <a:solidFill>
                  <a:schemeClr val="dk1"/>
                </a:solidFill>
              </a:rPr>
              <a:t>(priceEach) ,  </a:t>
            </a:r>
            <a:r>
              <a:rPr lang="en-IN" sz="3000" b="1">
                <a:solidFill>
                  <a:srgbClr val="0070C0"/>
                </a:solidFill>
              </a:rPr>
              <a:t>AVG</a:t>
            </a:r>
            <a:r>
              <a:rPr lang="en-IN" sz="3000">
                <a:solidFill>
                  <a:schemeClr val="dk1"/>
                </a:solidFill>
              </a:rPr>
              <a:t>(priceEach)-</a:t>
            </a:r>
            <a:r>
              <a:rPr lang="en-IN" sz="3000" b="1">
                <a:solidFill>
                  <a:srgbClr val="0070C0"/>
                </a:solidFill>
              </a:rPr>
              <a:t>AVG</a:t>
            </a:r>
            <a:r>
              <a:rPr lang="en-IN" sz="3000">
                <a:solidFill>
                  <a:schemeClr val="dk1"/>
                </a:solidFill>
              </a:rPr>
              <a:t>(buyPrice)  </a:t>
            </a:r>
            <a:r>
              <a:rPr lang="en-IN" sz="3000" b="1">
                <a:solidFill>
                  <a:srgbClr val="0070C0"/>
                </a:solidFill>
              </a:rPr>
              <a:t>FROM </a:t>
            </a:r>
            <a:r>
              <a:rPr lang="en-IN" sz="3000">
                <a:solidFill>
                  <a:schemeClr val="dk1"/>
                </a:solidFill>
              </a:rPr>
              <a:t>orderitems </a:t>
            </a:r>
            <a:r>
              <a:rPr lang="en-IN" sz="3000" b="1">
                <a:solidFill>
                  <a:srgbClr val="0070C0"/>
                </a:solidFill>
              </a:rPr>
              <a:t>JOIN </a:t>
            </a:r>
            <a:r>
              <a:rPr lang="en-IN" sz="3000">
                <a:solidFill>
                  <a:schemeClr val="dk1"/>
                </a:solidFill>
              </a:rPr>
              <a:t>products </a:t>
            </a:r>
            <a:r>
              <a:rPr lang="en-IN" sz="3000" b="1">
                <a:solidFill>
                  <a:srgbClr val="0070C0"/>
                </a:solidFill>
              </a:rPr>
              <a:t>ON </a:t>
            </a:r>
            <a:r>
              <a:rPr lang="en-IN" sz="3000">
                <a:solidFill>
                  <a:schemeClr val="dk1"/>
                </a:solidFill>
              </a:rPr>
              <a:t>priceEach &gt; buyPrice </a:t>
            </a:r>
            <a:r>
              <a:rPr lang="en-IN" sz="3000" b="1">
                <a:solidFill>
                  <a:srgbClr val="0070C0"/>
                </a:solidFill>
              </a:rPr>
              <a:t>GROUP BY</a:t>
            </a:r>
            <a:r>
              <a:rPr lang="en-IN" sz="3000">
                <a:solidFill>
                  <a:schemeClr val="dk1"/>
                </a:solidFill>
              </a:rPr>
              <a:t>  orderitems .productCode;</a:t>
            </a: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400"/>
              <a:t>This query includes a theta join. </a:t>
            </a:r>
            <a:r>
              <a:rPr lang="en-IN" sz="2400" b="1"/>
              <a:t>Theta join</a:t>
            </a:r>
            <a:r>
              <a:rPr lang="en-IN" sz="2400"/>
              <a:t> does not directly execute on hive, we need to modify it.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50" y="5386205"/>
            <a:ext cx="10134550" cy="8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xfrm>
            <a:off x="1371600" y="241050"/>
            <a:ext cx="96012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5</a:t>
            </a:r>
            <a:r>
              <a:rPr lang="en-IN"/>
              <a:t>- THETA JOIN</a:t>
            </a: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1570738" y="1222676"/>
            <a:ext cx="444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3"/>
          </p:nvPr>
        </p:nvSpPr>
        <p:spPr>
          <a:xfrm>
            <a:off x="7862126" y="1167475"/>
            <a:ext cx="3360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 b="32171"/>
          <a:stretch/>
        </p:blipFill>
        <p:spPr>
          <a:xfrm>
            <a:off x="7388000" y="2171700"/>
            <a:ext cx="3834725" cy="40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75" y="2171700"/>
            <a:ext cx="5324475" cy="42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1371600" y="273900"/>
            <a:ext cx="9601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5</a:t>
            </a:r>
            <a:r>
              <a:rPr lang="en-IN"/>
              <a:t>- THETA JOIN</a:t>
            </a:r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1371625" y="1097700"/>
            <a:ext cx="44439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3"/>
          </p:nvPr>
        </p:nvSpPr>
        <p:spPr>
          <a:xfrm>
            <a:off x="7154713" y="1097696"/>
            <a:ext cx="44439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sp>
        <p:nvSpPr>
          <p:cNvPr id="334" name="Google Shape;334;p44"/>
          <p:cNvSpPr txBox="1"/>
          <p:nvPr/>
        </p:nvSpPr>
        <p:spPr>
          <a:xfrm>
            <a:off x="3053400" y="4213201"/>
            <a:ext cx="7919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Oracle is around  200 times faster than Hive.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700" y="1810900"/>
            <a:ext cx="5047950" cy="1364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950" y="1810900"/>
            <a:ext cx="5443275" cy="8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5 </a:t>
            </a:r>
            <a:r>
              <a:rPr lang="en-IN"/>
              <a:t>– PROPOSED QUERY PLAN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00" y="1754050"/>
            <a:ext cx="6909892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1371613" y="1813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5</a:t>
            </a:r>
            <a:r>
              <a:rPr lang="en-IN"/>
              <a:t> – ORACLE EXPLAIN PLAN</a:t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250" y="1244950"/>
            <a:ext cx="7553025" cy="48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6</a:t>
            </a:r>
            <a:r>
              <a:rPr lang="en-IN"/>
              <a:t> - </a:t>
            </a:r>
            <a:r>
              <a:rPr lang="en-IN" sz="3600"/>
              <a:t>Find the total number of employees reporting to each Manager</a:t>
            </a:r>
            <a:endParaRPr sz="3600"/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1"/>
          </p:nvPr>
        </p:nvSpPr>
        <p:spPr>
          <a:xfrm>
            <a:off x="2081175" y="2900850"/>
            <a:ext cx="89547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SELECT </a:t>
            </a:r>
            <a:r>
              <a:rPr lang="en-IN" sz="3000"/>
              <a:t>m.firstname,</a:t>
            </a:r>
            <a:r>
              <a:rPr lang="en-IN" sz="3000" b="1">
                <a:solidFill>
                  <a:srgbClr val="1155CC"/>
                </a:solidFill>
              </a:rPr>
              <a:t>COUNT</a:t>
            </a:r>
            <a:r>
              <a:rPr lang="en-IN" sz="3000"/>
              <a:t>(e.firstname)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1155CC"/>
                </a:solidFill>
              </a:rPr>
              <a:t>FROM </a:t>
            </a:r>
            <a:r>
              <a:rPr lang="en-IN" sz="3000"/>
              <a:t>employees e </a:t>
            </a:r>
            <a:r>
              <a:rPr lang="en-IN" sz="3000" b="1">
                <a:solidFill>
                  <a:srgbClr val="1155CC"/>
                </a:solidFill>
              </a:rPr>
              <a:t>INNER JOIN</a:t>
            </a:r>
            <a:r>
              <a:rPr lang="en-IN" sz="3000"/>
              <a:t> employees m </a:t>
            </a:r>
            <a:r>
              <a:rPr lang="en-IN" sz="3000" b="1">
                <a:solidFill>
                  <a:srgbClr val="1155CC"/>
                </a:solidFill>
              </a:rPr>
              <a:t>ON </a:t>
            </a:r>
            <a:r>
              <a:rPr lang="en-IN" sz="3000"/>
              <a:t>(e.reportsto = m.employeeNumber) </a:t>
            </a:r>
            <a:r>
              <a:rPr lang="en-IN" sz="3000" b="1">
                <a:solidFill>
                  <a:srgbClr val="1155CC"/>
                </a:solidFill>
              </a:rPr>
              <a:t>GROUP BY</a:t>
            </a:r>
            <a:r>
              <a:rPr lang="en-IN" sz="3000" b="1"/>
              <a:t> </a:t>
            </a:r>
            <a:r>
              <a:rPr lang="en-IN" sz="3000"/>
              <a:t>m.firstname;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1371600" y="162600"/>
            <a:ext cx="96012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6</a:t>
            </a:r>
            <a:r>
              <a:rPr lang="en-IN"/>
              <a:t>- SELF JOIN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4037225" y="875400"/>
            <a:ext cx="4443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3"/>
          </p:nvPr>
        </p:nvSpPr>
        <p:spPr>
          <a:xfrm>
            <a:off x="3745300" y="3504850"/>
            <a:ext cx="44439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4182100"/>
            <a:ext cx="77533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4913725"/>
            <a:ext cx="77724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225" y="1552638"/>
            <a:ext cx="3088925" cy="17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>
            <a:spLocks noGrp="1"/>
          </p:cNvSpPr>
          <p:nvPr>
            <p:ph type="title"/>
          </p:nvPr>
        </p:nvSpPr>
        <p:spPr>
          <a:xfrm>
            <a:off x="1295400" y="176750"/>
            <a:ext cx="96012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6</a:t>
            </a:r>
            <a:r>
              <a:rPr lang="en-IN"/>
              <a:t>- SELF JOIN</a:t>
            </a:r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1371638" y="955121"/>
            <a:ext cx="4443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3"/>
          </p:nvPr>
        </p:nvSpPr>
        <p:spPr>
          <a:xfrm>
            <a:off x="6907225" y="1064482"/>
            <a:ext cx="4443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624" y="2280950"/>
            <a:ext cx="5110725" cy="5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298" y="2171700"/>
            <a:ext cx="5358152" cy="7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 txBox="1"/>
          <p:nvPr/>
        </p:nvSpPr>
        <p:spPr>
          <a:xfrm>
            <a:off x="2702800" y="3767173"/>
            <a:ext cx="6281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Oracle is around 2400 times faster than Hive.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6 </a:t>
            </a:r>
            <a:r>
              <a:rPr lang="en-IN"/>
              <a:t>– PROPOSED QUERY PLAN</a:t>
            </a:r>
            <a:endParaRPr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1842850"/>
            <a:ext cx="62103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title"/>
          </p:nvPr>
        </p:nvSpPr>
        <p:spPr>
          <a:xfrm>
            <a:off x="1371600" y="292100"/>
            <a:ext cx="96012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6</a:t>
            </a:r>
            <a:r>
              <a:rPr lang="en-IN"/>
              <a:t> – ORACLE EXPLAIN PLAN</a:t>
            </a:r>
            <a:endParaRPr/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275" y="1385450"/>
            <a:ext cx="9069875" cy="5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33425" y="129850"/>
            <a:ext cx="10039500" cy="70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CLASSICMODELS CAR SALES DATABASE</a:t>
            </a:r>
            <a:endParaRPr b="1"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5693163" y="1922250"/>
          <a:ext cx="2007775" cy="298683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0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productCode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productName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productVendor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quantityInStock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buyPrice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MSRP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990425" y="1922250"/>
          <a:ext cx="2007775" cy="298683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0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EMPLOYEES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employeeNumber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lastName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firstName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email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reportsTo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jobTitle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3084563" y="1845550"/>
          <a:ext cx="2508000" cy="469359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CUSTOMERS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customerNumber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customerName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addressLine1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addressLine2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city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state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postalCode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country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salesRepEmployeeNumber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creditLimit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7808725" y="1922250"/>
          <a:ext cx="2007775" cy="256014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0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ORDERS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orderNumber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orderDate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requiredDate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status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customerNumber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9968900" y="1721800"/>
          <a:ext cx="2007775" cy="213345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0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PAYMENTS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customerNumber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checkNumber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paymentDate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amount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9924275" y="4214450"/>
          <a:ext cx="2007775" cy="213345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200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ORDERITEMS</a:t>
                      </a:r>
                      <a:endParaRPr sz="1600" b="1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orderNumber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sng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productCode</a:t>
                      </a:r>
                      <a:endParaRPr sz="1600" u="sng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quantityOrdered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priceEach</a:t>
                      </a:r>
                      <a:endParaRPr sz="16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Google Shape;118;p16"/>
          <p:cNvSpPr txBox="1"/>
          <p:nvPr/>
        </p:nvSpPr>
        <p:spPr>
          <a:xfrm>
            <a:off x="1067800" y="4632150"/>
            <a:ext cx="19302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90125" y="5127700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Source Sans Pro"/>
                <a:ea typeface="Source Sans Pro"/>
                <a:cs typeface="Source Sans Pro"/>
                <a:sym typeface="Source Sans Pro"/>
              </a:rPr>
              <a:t>Row Count: 23</a:t>
            </a:r>
            <a:endParaRPr sz="1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334625" y="6543000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Source Sans Pro"/>
                <a:ea typeface="Source Sans Pro"/>
                <a:cs typeface="Source Sans Pro"/>
                <a:sym typeface="Source Sans Pro"/>
              </a:rPr>
              <a:t>Row Count: 122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679113" y="5127700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Source Sans Pro"/>
                <a:ea typeface="Source Sans Pro"/>
                <a:cs typeface="Source Sans Pro"/>
                <a:sym typeface="Source Sans Pro"/>
              </a:rPr>
              <a:t>Row Count: 110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808663" y="4655100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Source Sans Pro"/>
                <a:ea typeface="Source Sans Pro"/>
                <a:cs typeface="Source Sans Pro"/>
                <a:sym typeface="Source Sans Pro"/>
              </a:rPr>
              <a:t>Row Count: 326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9924263" y="3813950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Source Sans Pro"/>
                <a:ea typeface="Source Sans Pro"/>
                <a:cs typeface="Source Sans Pro"/>
                <a:sym typeface="Source Sans Pro"/>
              </a:rPr>
              <a:t>Row Count: 273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9924075" y="6336925"/>
            <a:ext cx="2007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latin typeface="Source Sans Pro"/>
                <a:ea typeface="Source Sans Pro"/>
                <a:cs typeface="Source Sans Pro"/>
                <a:sym typeface="Source Sans Pro"/>
              </a:rPr>
              <a:t>Row Count: 2996</a:t>
            </a:r>
            <a:endParaRPr sz="1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07200" y="974150"/>
            <a:ext cx="11340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classicmodels database is a retailer of scale models of classic cars database. It contains typical business data such as customers, products, sales orders, sales order line items, etc.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>
            <a:spLocks noGrp="1"/>
          </p:cNvSpPr>
          <p:nvPr>
            <p:ph type="title"/>
          </p:nvPr>
        </p:nvSpPr>
        <p:spPr>
          <a:xfrm>
            <a:off x="1371600" y="496625"/>
            <a:ext cx="10153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</a:t>
            </a:r>
            <a:r>
              <a:rPr lang="en-IN"/>
              <a:t> - List products with order quantities greater than 50. </a:t>
            </a: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endParaRPr/>
          </a:p>
        </p:txBody>
      </p:sp>
      <p:sp>
        <p:nvSpPr>
          <p:cNvPr id="392" name="Google Shape;392;p52"/>
          <p:cNvSpPr txBox="1">
            <a:spLocks noGrp="1"/>
          </p:cNvSpPr>
          <p:nvPr>
            <p:ph type="body" idx="1"/>
          </p:nvPr>
        </p:nvSpPr>
        <p:spPr>
          <a:xfrm>
            <a:off x="2443775" y="2820100"/>
            <a:ext cx="75201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SELECT </a:t>
            </a:r>
            <a:r>
              <a:rPr lang="en-IN" sz="3000">
                <a:solidFill>
                  <a:schemeClr val="dk1"/>
                </a:solidFill>
              </a:rPr>
              <a:t>productName </a:t>
            </a:r>
            <a:r>
              <a:rPr lang="en-IN" sz="3000" b="1">
                <a:solidFill>
                  <a:srgbClr val="0070C0"/>
                </a:solidFill>
              </a:rPr>
              <a:t>FROM </a:t>
            </a:r>
            <a:r>
              <a:rPr lang="en-IN" sz="3000">
                <a:solidFill>
                  <a:schemeClr val="dk1"/>
                </a:solidFill>
              </a:rPr>
              <a:t>products </a:t>
            </a:r>
            <a:endParaRPr sz="3000">
              <a:solidFill>
                <a:schemeClr val="dk1"/>
              </a:solidFill>
            </a:endParaRPr>
          </a:p>
          <a:p>
            <a:pPr marL="384048" lvl="0" indent="-2570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WHERE </a:t>
            </a:r>
            <a:r>
              <a:rPr lang="en-IN" sz="3000">
                <a:solidFill>
                  <a:schemeClr val="dk1"/>
                </a:solidFill>
              </a:rPr>
              <a:t>productCode  </a:t>
            </a:r>
            <a:r>
              <a:rPr lang="en-IN" sz="3000" b="1">
                <a:solidFill>
                  <a:srgbClr val="0070C0"/>
                </a:solidFill>
              </a:rPr>
              <a:t>IN </a:t>
            </a:r>
            <a:endParaRPr sz="3000" b="1">
              <a:solidFill>
                <a:srgbClr val="0070C0"/>
              </a:solidFill>
            </a:endParaRPr>
          </a:p>
          <a:p>
            <a:pPr marL="384048" lvl="0" indent="-2570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chemeClr val="dk1"/>
                </a:solidFill>
              </a:rPr>
              <a:t>(</a:t>
            </a:r>
            <a:r>
              <a:rPr lang="en-IN" sz="3000" b="1">
                <a:solidFill>
                  <a:srgbClr val="0070C0"/>
                </a:solidFill>
              </a:rPr>
              <a:t>SELECT</a:t>
            </a:r>
            <a:r>
              <a:rPr lang="en-IN" sz="3000">
                <a:solidFill>
                  <a:schemeClr val="dk1"/>
                </a:solidFill>
              </a:rPr>
              <a:t> productCode </a:t>
            </a:r>
            <a:r>
              <a:rPr lang="en-IN" sz="3000" b="1">
                <a:solidFill>
                  <a:srgbClr val="0070C0"/>
                </a:solidFill>
              </a:rPr>
              <a:t>FROM </a:t>
            </a:r>
            <a:r>
              <a:rPr lang="en-IN" sz="3000">
                <a:solidFill>
                  <a:schemeClr val="dk1"/>
                </a:solidFill>
              </a:rPr>
              <a:t>orderitems  </a:t>
            </a:r>
            <a:endParaRPr sz="3000">
              <a:solidFill>
                <a:schemeClr val="dk1"/>
              </a:solidFill>
            </a:endParaRPr>
          </a:p>
          <a:p>
            <a:pPr marL="384048" lvl="0" indent="-2570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rgbClr val="0070C0"/>
                </a:solidFill>
              </a:rPr>
              <a:t>WHERE </a:t>
            </a:r>
            <a:r>
              <a:rPr lang="en-IN" sz="3000">
                <a:solidFill>
                  <a:schemeClr val="dk1"/>
                </a:solidFill>
              </a:rPr>
              <a:t>quantityOrdered &gt; 50 );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1295400" y="263250"/>
            <a:ext cx="96012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QUERY 7-</a:t>
            </a:r>
            <a:r>
              <a:rPr lang="en-IN"/>
              <a:t> SUBQUERY TYPE 1 </a:t>
            </a:r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body" idx="1"/>
          </p:nvPr>
        </p:nvSpPr>
        <p:spPr>
          <a:xfrm>
            <a:off x="3874050" y="950672"/>
            <a:ext cx="4443900" cy="55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Results on Oracle</a:t>
            </a:r>
            <a:endParaRPr b="1"/>
          </a:p>
        </p:txBody>
      </p:sp>
      <p:sp>
        <p:nvSpPr>
          <p:cNvPr id="399" name="Google Shape;399;p53"/>
          <p:cNvSpPr txBox="1">
            <a:spLocks noGrp="1"/>
          </p:cNvSpPr>
          <p:nvPr>
            <p:ph type="body" idx="3"/>
          </p:nvPr>
        </p:nvSpPr>
        <p:spPr>
          <a:xfrm>
            <a:off x="3874050" y="4562179"/>
            <a:ext cx="4443900" cy="55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400" name="Google Shape;4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5258350"/>
            <a:ext cx="76390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000" y="1483638"/>
            <a:ext cx="4236959" cy="29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2003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 </a:t>
            </a:r>
            <a:r>
              <a:rPr lang="en-IN"/>
              <a:t>- SUBQUERY TYPE 1- MODIFIED</a:t>
            </a: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body" idx="1"/>
          </p:nvPr>
        </p:nvSpPr>
        <p:spPr>
          <a:xfrm>
            <a:off x="1485900" y="2552125"/>
            <a:ext cx="9770700" cy="28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3000" b="1">
                <a:solidFill>
                  <a:srgbClr val="0070C0"/>
                </a:solidFill>
              </a:rPr>
              <a:t>SELECT </a:t>
            </a:r>
            <a:r>
              <a:rPr lang="en-IN" sz="3000"/>
              <a:t>p.productName </a:t>
            </a:r>
            <a:r>
              <a:rPr lang="en-IN" sz="3000" b="1">
                <a:solidFill>
                  <a:srgbClr val="0070C0"/>
                </a:solidFill>
              </a:rPr>
              <a:t>FROM </a:t>
            </a:r>
            <a:r>
              <a:rPr lang="en-IN" sz="3000"/>
              <a:t>products p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3000" b="1">
                <a:solidFill>
                  <a:srgbClr val="0070C0"/>
                </a:solidFill>
              </a:rPr>
              <a:t>WHERE </a:t>
            </a:r>
            <a:r>
              <a:rPr lang="en-IN" sz="3000"/>
              <a:t>p.productCode  </a:t>
            </a:r>
            <a:r>
              <a:rPr lang="en-IN" sz="3000" b="1">
                <a:solidFill>
                  <a:srgbClr val="0070C0"/>
                </a:solidFill>
              </a:rPr>
              <a:t>IN </a:t>
            </a:r>
            <a:endParaRPr sz="3000" b="1">
              <a:solidFill>
                <a:srgbClr val="0070C0"/>
              </a:solidFill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3000"/>
              <a:t>(</a:t>
            </a:r>
            <a:r>
              <a:rPr lang="en-IN" sz="3000" b="1">
                <a:solidFill>
                  <a:srgbClr val="0070C0"/>
                </a:solidFill>
              </a:rPr>
              <a:t>SELECT</a:t>
            </a:r>
            <a:r>
              <a:rPr lang="en-IN" sz="3000"/>
              <a:t> o.productCode </a:t>
            </a:r>
            <a:r>
              <a:rPr lang="en-IN" sz="3000" b="1">
                <a:solidFill>
                  <a:srgbClr val="0070C0"/>
                </a:solidFill>
              </a:rPr>
              <a:t>FROM </a:t>
            </a:r>
            <a:r>
              <a:rPr lang="en-IN" sz="3000"/>
              <a:t>orderitems o 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3000" b="1">
                <a:solidFill>
                  <a:srgbClr val="0070C0"/>
                </a:solidFill>
              </a:rPr>
              <a:t>WHERE </a:t>
            </a:r>
            <a:r>
              <a:rPr lang="en-IN" sz="3000"/>
              <a:t>quantityOrdered &gt; 50 );</a:t>
            </a: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300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>
            <a:spLocks noGrp="1"/>
          </p:cNvSpPr>
          <p:nvPr>
            <p:ph type="title"/>
          </p:nvPr>
        </p:nvSpPr>
        <p:spPr>
          <a:xfrm>
            <a:off x="1295400" y="260125"/>
            <a:ext cx="9601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</a:t>
            </a:r>
            <a:r>
              <a:rPr lang="en-IN"/>
              <a:t>- SUBQUERY TYPE 1</a:t>
            </a:r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1"/>
          </p:nvPr>
        </p:nvSpPr>
        <p:spPr>
          <a:xfrm>
            <a:off x="1485900" y="960375"/>
            <a:ext cx="3858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</a:t>
            </a:r>
            <a:endParaRPr b="1"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3"/>
          </p:nvPr>
        </p:nvSpPr>
        <p:spPr>
          <a:xfrm>
            <a:off x="7899000" y="960375"/>
            <a:ext cx="2997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415" name="Google Shape;4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900" y="1477875"/>
            <a:ext cx="44958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525" y="2249400"/>
            <a:ext cx="4400550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1803700"/>
            <a:ext cx="5044975" cy="41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xfrm>
            <a:off x="1295400" y="181300"/>
            <a:ext cx="96012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7-</a:t>
            </a:r>
            <a:r>
              <a:rPr lang="en-IN"/>
              <a:t> SUBQUERY TYPE 1</a:t>
            </a:r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body" idx="1"/>
          </p:nvPr>
        </p:nvSpPr>
        <p:spPr>
          <a:xfrm>
            <a:off x="1261250" y="1401200"/>
            <a:ext cx="4443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424" name="Google Shape;424;p56"/>
          <p:cNvSpPr txBox="1">
            <a:spLocks noGrp="1"/>
          </p:cNvSpPr>
          <p:nvPr>
            <p:ph type="body" idx="3"/>
          </p:nvPr>
        </p:nvSpPr>
        <p:spPr>
          <a:xfrm>
            <a:off x="7407875" y="1401195"/>
            <a:ext cx="4443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650" y="2239987"/>
            <a:ext cx="5072575" cy="7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200" y="2032025"/>
            <a:ext cx="5549370" cy="11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/>
        </p:nvSpPr>
        <p:spPr>
          <a:xfrm>
            <a:off x="2874600" y="4298675"/>
            <a:ext cx="64428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latin typeface="Source Sans Pro"/>
                <a:ea typeface="Source Sans Pro"/>
                <a:cs typeface="Source Sans Pro"/>
                <a:sym typeface="Source Sans Pro"/>
              </a:rPr>
              <a:t>Oracle is over 1700 times faster than Hive.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</a:t>
            </a:r>
            <a:r>
              <a:rPr lang="en-IN"/>
              <a:t> – PROPOSED QUERY PLAN</a:t>
            </a:r>
            <a:endParaRPr/>
          </a:p>
        </p:txBody>
      </p:sp>
      <p:pic>
        <p:nvPicPr>
          <p:cNvPr id="433" name="Google Shape;4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038" y="1707500"/>
            <a:ext cx="7541925" cy="43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>
            <a:spLocks noGrp="1"/>
          </p:cNvSpPr>
          <p:nvPr>
            <p:ph type="title"/>
          </p:nvPr>
        </p:nvSpPr>
        <p:spPr>
          <a:xfrm>
            <a:off x="1465638" y="1182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7</a:t>
            </a:r>
            <a:r>
              <a:rPr lang="en-IN"/>
              <a:t> – ORACLE EXPLAIN PLAN</a:t>
            </a:r>
            <a:endParaRPr/>
          </a:p>
        </p:txBody>
      </p:sp>
      <p:pic>
        <p:nvPicPr>
          <p:cNvPr id="439" name="Google Shape;4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800" y="1038600"/>
            <a:ext cx="8171775" cy="56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9"/>
          <p:cNvSpPr txBox="1">
            <a:spLocks noGrp="1"/>
          </p:cNvSpPr>
          <p:nvPr>
            <p:ph type="title"/>
          </p:nvPr>
        </p:nvSpPr>
        <p:spPr>
          <a:xfrm>
            <a:off x="905100" y="86700"/>
            <a:ext cx="111084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8 </a:t>
            </a:r>
            <a:r>
              <a:rPr lang="en-IN"/>
              <a:t>- Find employee details who represent the customers in the United States.</a:t>
            </a:r>
            <a:endParaRPr/>
          </a:p>
        </p:txBody>
      </p:sp>
      <p:sp>
        <p:nvSpPr>
          <p:cNvPr id="445" name="Google Shape;445;p59"/>
          <p:cNvSpPr txBox="1">
            <a:spLocks noGrp="1"/>
          </p:cNvSpPr>
          <p:nvPr>
            <p:ph type="body" idx="1"/>
          </p:nvPr>
        </p:nvSpPr>
        <p:spPr>
          <a:xfrm>
            <a:off x="1371600" y="1543200"/>
            <a:ext cx="10405500" cy="5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solidFill>
                  <a:srgbClr val="0070C0"/>
                </a:solidFill>
              </a:rPr>
              <a:t>SELECT </a:t>
            </a:r>
            <a:r>
              <a:rPr lang="en-IN" sz="2400">
                <a:solidFill>
                  <a:schemeClr val="dk1"/>
                </a:solidFill>
              </a:rPr>
              <a:t>e.firstName, e.email </a:t>
            </a:r>
            <a:r>
              <a:rPr lang="en-IN" sz="2400" b="1">
                <a:solidFill>
                  <a:srgbClr val="0070C0"/>
                </a:solidFill>
              </a:rPr>
              <a:t>FROM </a:t>
            </a:r>
            <a:r>
              <a:rPr lang="en-IN" sz="2400">
                <a:solidFill>
                  <a:schemeClr val="dk1"/>
                </a:solidFill>
              </a:rPr>
              <a:t>employees e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solidFill>
                  <a:srgbClr val="0070C0"/>
                </a:solidFill>
              </a:rPr>
              <a:t>WHERE EXISTS</a:t>
            </a:r>
            <a:r>
              <a:rPr lang="en-IN" sz="2400">
                <a:solidFill>
                  <a:schemeClr val="dk1"/>
                </a:solidFill>
              </a:rPr>
              <a:t> ( </a:t>
            </a:r>
            <a:r>
              <a:rPr lang="en-IN" sz="2400" b="1">
                <a:solidFill>
                  <a:srgbClr val="0070C0"/>
                </a:solidFill>
              </a:rPr>
              <a:t>SELECT </a:t>
            </a:r>
            <a:r>
              <a:rPr lang="en-IN" sz="2400">
                <a:solidFill>
                  <a:schemeClr val="dk1"/>
                </a:solidFill>
              </a:rPr>
              <a:t>c.customerName </a:t>
            </a:r>
            <a:r>
              <a:rPr lang="en-IN" sz="2400" b="1">
                <a:solidFill>
                  <a:srgbClr val="0070C0"/>
                </a:solidFill>
              </a:rPr>
              <a:t>FROM </a:t>
            </a:r>
            <a:r>
              <a:rPr lang="en-IN" sz="2400">
                <a:solidFill>
                  <a:schemeClr val="dk1"/>
                </a:solidFill>
              </a:rPr>
              <a:t>customers c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>
                <a:solidFill>
                  <a:srgbClr val="0070C0"/>
                </a:solidFill>
              </a:rPr>
              <a:t>WHERE </a:t>
            </a:r>
            <a:r>
              <a:rPr lang="en-IN" sz="2400">
                <a:solidFill>
                  <a:schemeClr val="dk1"/>
                </a:solidFill>
              </a:rPr>
              <a:t>e.employeeNumber = c.salesRepEmployeeNumber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400" b="1">
                <a:solidFill>
                  <a:srgbClr val="0070C0"/>
                </a:solidFill>
              </a:rPr>
              <a:t>AND </a:t>
            </a:r>
            <a:r>
              <a:rPr lang="en-IN" sz="2400">
                <a:solidFill>
                  <a:schemeClr val="dk1"/>
                </a:solidFill>
              </a:rPr>
              <a:t>c.country </a:t>
            </a:r>
            <a:r>
              <a:rPr lang="en-IN" sz="2400" b="1">
                <a:solidFill>
                  <a:srgbClr val="0070C0"/>
                </a:solidFill>
              </a:rPr>
              <a:t>LIKE </a:t>
            </a:r>
            <a:r>
              <a:rPr lang="en-IN" sz="2400">
                <a:solidFill>
                  <a:schemeClr val="dk1"/>
                </a:solidFill>
              </a:rPr>
              <a:t>'%USA%');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2400"/>
              <a:t>This is a correlated subquery because the subquery references the enclosing query (with</a:t>
            </a:r>
            <a:r>
              <a:rPr lang="en-IN" sz="2400">
                <a:solidFill>
                  <a:srgbClr val="0070C0"/>
                </a:solidFill>
              </a:rPr>
              <a:t> </a:t>
            </a:r>
            <a:r>
              <a:rPr lang="en-IN" sz="2400" b="1">
                <a:solidFill>
                  <a:srgbClr val="0070C0"/>
                </a:solidFill>
              </a:rPr>
              <a:t>c.salesRepEmployeeNumber</a:t>
            </a:r>
            <a:r>
              <a:rPr lang="en-IN" sz="2400"/>
              <a:t>).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WHERE EXISTS tests for the existence of any records in a subquery.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EXISTS returns true if the subquery returns one or more records.</a:t>
            </a:r>
            <a:endParaRPr sz="240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IN" sz="2400"/>
              <a:t>EXISTS is commonly used with correlated subqueries.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>
            <a:spLocks noGrp="1"/>
          </p:cNvSpPr>
          <p:nvPr>
            <p:ph type="title"/>
          </p:nvPr>
        </p:nvSpPr>
        <p:spPr>
          <a:xfrm>
            <a:off x="1371600" y="86700"/>
            <a:ext cx="96012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8</a:t>
            </a:r>
            <a:r>
              <a:rPr lang="en-IN"/>
              <a:t>- SUBQUERY TYPE 2</a:t>
            </a:r>
            <a:endParaRPr/>
          </a:p>
        </p:txBody>
      </p:sp>
      <p:sp>
        <p:nvSpPr>
          <p:cNvPr id="451" name="Google Shape;451;p60"/>
          <p:cNvSpPr txBox="1">
            <a:spLocks noGrp="1"/>
          </p:cNvSpPr>
          <p:nvPr>
            <p:ph type="body" idx="1"/>
          </p:nvPr>
        </p:nvSpPr>
        <p:spPr>
          <a:xfrm>
            <a:off x="1485888" y="1261726"/>
            <a:ext cx="4443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452" name="Google Shape;452;p60"/>
          <p:cNvSpPr txBox="1">
            <a:spLocks noGrp="1"/>
          </p:cNvSpPr>
          <p:nvPr>
            <p:ph type="body" idx="3"/>
          </p:nvPr>
        </p:nvSpPr>
        <p:spPr>
          <a:xfrm>
            <a:off x="7725225" y="1206525"/>
            <a:ext cx="31602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453" name="Google Shape;4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325" y="3057950"/>
            <a:ext cx="4883525" cy="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325" y="3947450"/>
            <a:ext cx="4883524" cy="1255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525" y="2944598"/>
            <a:ext cx="5366350" cy="225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>
            <a:spLocks noGrp="1"/>
          </p:cNvSpPr>
          <p:nvPr>
            <p:ph type="title"/>
          </p:nvPr>
        </p:nvSpPr>
        <p:spPr>
          <a:xfrm>
            <a:off x="1371600" y="273900"/>
            <a:ext cx="9601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8</a:t>
            </a:r>
            <a:r>
              <a:rPr lang="en-IN"/>
              <a:t>- SUBQUERY TYPE 2</a:t>
            </a:r>
            <a:endParaRPr/>
          </a:p>
        </p:txBody>
      </p:sp>
      <p:sp>
        <p:nvSpPr>
          <p:cNvPr id="461" name="Google Shape;461;p61"/>
          <p:cNvSpPr txBox="1">
            <a:spLocks noGrp="1"/>
          </p:cNvSpPr>
          <p:nvPr>
            <p:ph type="body" idx="1"/>
          </p:nvPr>
        </p:nvSpPr>
        <p:spPr>
          <a:xfrm>
            <a:off x="1371625" y="1097700"/>
            <a:ext cx="44439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Oracle</a:t>
            </a:r>
            <a:endParaRPr b="1"/>
          </a:p>
        </p:txBody>
      </p:sp>
      <p:sp>
        <p:nvSpPr>
          <p:cNvPr id="462" name="Google Shape;462;p61"/>
          <p:cNvSpPr txBox="1">
            <a:spLocks noGrp="1"/>
          </p:cNvSpPr>
          <p:nvPr>
            <p:ph type="body" idx="3"/>
          </p:nvPr>
        </p:nvSpPr>
        <p:spPr>
          <a:xfrm>
            <a:off x="7154713" y="1097696"/>
            <a:ext cx="44439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Execution time on Hive</a:t>
            </a:r>
            <a:endParaRPr b="1"/>
          </a:p>
        </p:txBody>
      </p:sp>
      <p:pic>
        <p:nvPicPr>
          <p:cNvPr id="463" name="Google Shape;46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013" y="2155350"/>
            <a:ext cx="5707335" cy="4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810900"/>
            <a:ext cx="5047938" cy="9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1"/>
          <p:cNvSpPr txBox="1"/>
          <p:nvPr/>
        </p:nvSpPr>
        <p:spPr>
          <a:xfrm>
            <a:off x="3804866" y="4145743"/>
            <a:ext cx="62844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44444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Oracle is over 5000 times faster than Hive.</a:t>
            </a:r>
            <a:endParaRPr sz="36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371611" y="92850"/>
            <a:ext cx="9601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DATABASE SCHEMA</a:t>
            </a:r>
            <a:endParaRPr b="1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50" y="850500"/>
            <a:ext cx="8526781" cy="600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8 </a:t>
            </a:r>
            <a:r>
              <a:rPr lang="en-IN"/>
              <a:t>– PROPOSED QUERY PLAN</a:t>
            </a:r>
            <a:endParaRPr/>
          </a:p>
        </p:txBody>
      </p:sp>
      <p:pic>
        <p:nvPicPr>
          <p:cNvPr id="471" name="Google Shape;4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50" y="1677400"/>
            <a:ext cx="832010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>
            <a:spLocks noGrp="1"/>
          </p:cNvSpPr>
          <p:nvPr>
            <p:ph type="title"/>
          </p:nvPr>
        </p:nvSpPr>
        <p:spPr>
          <a:xfrm>
            <a:off x="1371613" y="1813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8</a:t>
            </a:r>
            <a:r>
              <a:rPr lang="en-IN"/>
              <a:t> – ORACLE EXPLAIN PLAN</a:t>
            </a:r>
            <a:endParaRPr/>
          </a:p>
        </p:txBody>
      </p:sp>
      <p:pic>
        <p:nvPicPr>
          <p:cNvPr id="477" name="Google Shape;4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663" y="1363550"/>
            <a:ext cx="8595076" cy="52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9601200" cy="78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chemeClr val="dk1"/>
                </a:solidFill>
              </a:rPr>
              <a:t>Oracle </a:t>
            </a:r>
            <a:r>
              <a:rPr lang="en-IN" b="1"/>
              <a:t>VS </a:t>
            </a:r>
            <a:r>
              <a:rPr lang="en-IN" b="1">
                <a:solidFill>
                  <a:schemeClr val="dk1"/>
                </a:solidFill>
              </a:rPr>
              <a:t>Hive </a:t>
            </a:r>
            <a:r>
              <a:rPr lang="en-IN" b="1"/>
              <a:t> </a:t>
            </a:r>
            <a:endParaRPr b="1"/>
          </a:p>
        </p:txBody>
      </p:sp>
      <p:graphicFrame>
        <p:nvGraphicFramePr>
          <p:cNvPr id="483" name="Google Shape;483;p64"/>
          <p:cNvGraphicFramePr/>
          <p:nvPr/>
        </p:nvGraphicFramePr>
        <p:xfrm>
          <a:off x="1371600" y="1166720"/>
          <a:ext cx="10285825" cy="4998150"/>
        </p:xfrm>
        <a:graphic>
          <a:graphicData uri="http://schemas.openxmlformats.org/drawingml/2006/table">
            <a:tbl>
              <a:tblPr>
                <a:noFill/>
                <a:tableStyleId>{BE59CCD1-7772-408E-9BAA-514C1CC46FC1}</a:tableStyleId>
              </a:tblPr>
              <a:tblGrid>
                <a:gridCol w="8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 No.</a:t>
                      </a:r>
                      <a:endParaRPr sz="18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Oracle</a:t>
                      </a:r>
                      <a:endParaRPr sz="18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Hive</a:t>
                      </a:r>
                      <a:endParaRPr sz="18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Oracle is used as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RDBMS 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Model for dealing with small datasets not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Big -data.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Hive is built on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Hadoop 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and it’s widely used as a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Warehouse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model for distributed large set of data managing and querying.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Based on the notion of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and Write many times.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Based on the notion of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once, Read many times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Oracle mainly supports OLTP workload.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Hive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doesn’t support OLTP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(Online Transaction Processing) but it is </a:t>
                      </a:r>
                      <a:r>
                        <a:rPr lang="en-IN" sz="1800" b="1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closer to OLAP</a:t>
                      </a:r>
                      <a:r>
                        <a:rPr lang="en-IN" sz="1800">
                          <a:solidFill>
                            <a:srgbClr val="3333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(Online Analytical Processing).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1313C"/>
                          </a:solidFill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Appropriate for large-scale enterprise applications where data availability, integrity, disaster recovery and efficiency is important.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rgbClr val="31313C"/>
                          </a:solidFill>
                          <a:highlight>
                            <a:srgbClr val="FFFFFF"/>
                          </a:highlight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best suited for data analysts and scientists.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>
            <a:spLocks noGrp="1"/>
          </p:cNvSpPr>
          <p:nvPr>
            <p:ph type="title"/>
          </p:nvPr>
        </p:nvSpPr>
        <p:spPr>
          <a:xfrm>
            <a:off x="1371600" y="408675"/>
            <a:ext cx="9601200" cy="100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CHALLENGES FACED</a:t>
            </a:r>
            <a:endParaRPr b="1"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1371600" y="1498550"/>
            <a:ext cx="9601200" cy="518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 b="1" u="sng"/>
              <a:t>ORACLE</a:t>
            </a:r>
            <a:endParaRPr sz="2400" b="1" u="sng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Data loading and table creation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IN"/>
              <a:t>Data types needed to be modified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IN"/>
              <a:t>Special characters needed to be removed/skipped while query execution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Query execution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IN"/>
              <a:t>The output was incorrect if we missed even one entry while inserting data in tables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2400" b="1" u="sng">
                <a:solidFill>
                  <a:schemeClr val="dk1"/>
                </a:solidFill>
              </a:rPr>
              <a:t>HIVE</a:t>
            </a:r>
            <a:endParaRPr sz="2400" b="1"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>
                <a:solidFill>
                  <a:schemeClr val="dk1"/>
                </a:solidFill>
              </a:rPr>
              <a:t>Data loading and table creation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>
                <a:solidFill>
                  <a:schemeClr val="dk1"/>
                </a:solidFill>
              </a:rPr>
              <a:t>Data types needed to be modified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>
                <a:solidFill>
                  <a:schemeClr val="dk1"/>
                </a:solidFill>
              </a:rPr>
              <a:t>Special characters needed to be removed/skipped while query execution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IN">
                <a:solidFill>
                  <a:schemeClr val="dk1"/>
                </a:solidFill>
              </a:rPr>
              <a:t>Query execution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IN">
                <a:solidFill>
                  <a:schemeClr val="dk1"/>
                </a:solidFill>
              </a:rPr>
              <a:t>Queries needed modifications to run correctly on hive.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>
            <a:spLocks noGrp="1"/>
          </p:cNvSpPr>
          <p:nvPr>
            <p:ph type="title"/>
          </p:nvPr>
        </p:nvSpPr>
        <p:spPr>
          <a:xfrm>
            <a:off x="1371600" y="408675"/>
            <a:ext cx="9601200" cy="100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CONCLUSION</a:t>
            </a:r>
            <a:endParaRPr b="1"/>
          </a:p>
        </p:txBody>
      </p:sp>
      <p:sp>
        <p:nvSpPr>
          <p:cNvPr id="495" name="Google Shape;495;p66"/>
          <p:cNvSpPr txBox="1">
            <a:spLocks noGrp="1"/>
          </p:cNvSpPr>
          <p:nvPr>
            <p:ph type="body" idx="1"/>
          </p:nvPr>
        </p:nvSpPr>
        <p:spPr>
          <a:xfrm>
            <a:off x="1371600" y="1498550"/>
            <a:ext cx="9601200" cy="436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Almost all the queries perform better on Oracle compared to Hive.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Natural Join is not supported in Hive so an equivalent join with the join condition is used to get the expected results in Hive.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IN">
                <a:solidFill>
                  <a:schemeClr val="dk1"/>
                </a:solidFill>
              </a:rPr>
              <a:t>The theta join query needs to be modified into an equivalent cross join for Hive in order to get same results as Oracle.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Some of the flavours of subqueries needs to be modified for error free execution on Hive.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Hive is well suited for  analytics purpose and Oracle is well suited for transaction processing.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DATA LOADING AND PRE-PROCESSING</a:t>
            </a:r>
            <a:endParaRPr b="1"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371600" y="1746985"/>
            <a:ext cx="9601200" cy="41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IN"/>
              <a:t>We are using the sample </a:t>
            </a:r>
            <a:r>
              <a:rPr lang="en-IN" i="1"/>
              <a:t>classicmodels</a:t>
            </a:r>
            <a:r>
              <a:rPr lang="en-IN"/>
              <a:t> database that is available publicly. (</a:t>
            </a:r>
            <a:r>
              <a:rPr lang="en-IN" u="sng">
                <a:solidFill>
                  <a:srgbClr val="0070C0"/>
                </a:solidFill>
                <a:hlinkClick r:id="rId3"/>
              </a:rPr>
              <a:t>http://www.mysqltutorial.org/mysql-sample-database.aspx</a:t>
            </a:r>
            <a:r>
              <a:rPr lang="en-IN">
                <a:solidFill>
                  <a:srgbClr val="0070C0"/>
                </a:solidFill>
              </a:rPr>
              <a:t> </a:t>
            </a:r>
            <a:r>
              <a:rPr lang="en-IN"/>
              <a:t>).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IN"/>
              <a:t>Database Size : </a:t>
            </a:r>
            <a:r>
              <a:rPr lang="en-IN" b="1"/>
              <a:t>352KB</a:t>
            </a:r>
            <a:endParaRPr b="1"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Some of the columns and tables from the original dataset are not used.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Also, some of the table names are modified for convenience. 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en-IN"/>
              <a:t>All the tables were originally in </a:t>
            </a:r>
            <a:r>
              <a:rPr lang="en-IN" b="1"/>
              <a:t>CSV files</a:t>
            </a:r>
            <a:r>
              <a:rPr lang="en-IN"/>
              <a:t> and later loaded into the Oracle database as well as Hive.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1485900" y="1788450"/>
            <a:ext cx="9486900" cy="1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Source Sans Pro"/>
              <a:buNone/>
            </a:pPr>
            <a:r>
              <a:rPr lang="en-IN" sz="8000"/>
              <a:t>QUERIES EXECUTION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00" cy="1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</a:pPr>
            <a:r>
              <a:rPr lang="en-IN" sz="5400"/>
              <a:t>ORACLE VS HIVE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1</a:t>
            </a:r>
            <a:r>
              <a:rPr lang="en-IN"/>
              <a:t>- </a:t>
            </a:r>
            <a:r>
              <a:rPr lang="en-IN" sz="3600"/>
              <a:t>Display the records from Orderitems table </a:t>
            </a:r>
            <a:endParaRPr sz="3600"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485900" y="3264025"/>
            <a:ext cx="96012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lvl="0" indent="-257048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IN" sz="3000" b="1">
                <a:solidFill>
                  <a:srgbClr val="1155CC"/>
                </a:solidFill>
              </a:rPr>
              <a:t>SELECT </a:t>
            </a:r>
            <a:r>
              <a:rPr lang="en-IN" sz="3000"/>
              <a:t>* </a:t>
            </a:r>
            <a:r>
              <a:rPr lang="en-IN" sz="3000" b="1">
                <a:solidFill>
                  <a:srgbClr val="1155CC"/>
                </a:solidFill>
              </a:rPr>
              <a:t>FROM </a:t>
            </a:r>
            <a:r>
              <a:rPr lang="en-IN" sz="3000"/>
              <a:t>ORDERITEMS;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371600" y="35472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IN" b="1"/>
              <a:t>QUERY 1</a:t>
            </a:r>
            <a:r>
              <a:rPr lang="en-IN"/>
              <a:t>- SELECTION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371600" y="1347796"/>
            <a:ext cx="4443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Oracle	</a:t>
            </a:r>
            <a:endParaRPr b="1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3"/>
          </p:nvPr>
        </p:nvSpPr>
        <p:spPr>
          <a:xfrm>
            <a:off x="7178175" y="1347796"/>
            <a:ext cx="44439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IN" b="1"/>
              <a:t>Results on Hive</a:t>
            </a:r>
            <a:endParaRPr b="1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337" y="1905800"/>
            <a:ext cx="3701463" cy="47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900" y="1905800"/>
            <a:ext cx="3900831" cy="48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Macintosh PowerPoint</Application>
  <PresentationFormat>Widescreen</PresentationFormat>
  <Paragraphs>228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Cambria</vt:lpstr>
      <vt:lpstr>Noto Sans Symbols</vt:lpstr>
      <vt:lpstr>Source Sans Pro</vt:lpstr>
      <vt:lpstr>Arial</vt:lpstr>
      <vt:lpstr>Crop</vt:lpstr>
      <vt:lpstr>COEN 380 PROJECT 3 GROUP NO - 5</vt:lpstr>
      <vt:lpstr>OVERVIEW</vt:lpstr>
      <vt:lpstr>DATASET</vt:lpstr>
      <vt:lpstr>CLASSICMODELS CAR SALES DATABASE</vt:lpstr>
      <vt:lpstr>DATABASE SCHEMA</vt:lpstr>
      <vt:lpstr>DATA LOADING AND PRE-PROCESSING</vt:lpstr>
      <vt:lpstr>QUERIES EXECUTION</vt:lpstr>
      <vt:lpstr>QUERY 1- Display the records from Orderitems table </vt:lpstr>
      <vt:lpstr>QUERY 1- SELECTION</vt:lpstr>
      <vt:lpstr>QUERY 1- SELECTION</vt:lpstr>
      <vt:lpstr>QUERY 1 – PROPOSED QUERY PLAN</vt:lpstr>
      <vt:lpstr>QUERY 1 – ORACLE EXPLAIN PLAN</vt:lpstr>
      <vt:lpstr>QUERY 2- List of products supplied by the vendor 'Gearbox Collectibles'</vt:lpstr>
      <vt:lpstr>QUERY 2- PREDICATE </vt:lpstr>
      <vt:lpstr>QUERY 2- PREDICATE</vt:lpstr>
      <vt:lpstr>QUERY 2 – PROPOSED QUERY PLAN</vt:lpstr>
      <vt:lpstr>QUERY 2 – ORACLE EXPLAIN PLAN</vt:lpstr>
      <vt:lpstr>QUERY 3- Find the number of customers at every postal code and the employee number of the sales representatives who assisted their by, if applicable.</vt:lpstr>
      <vt:lpstr>QUERY 3- AGGREGATE </vt:lpstr>
      <vt:lpstr>QUERY 3- AGGREGATE </vt:lpstr>
      <vt:lpstr>QUERY 3 – PROPOSED QUERY PLAN</vt:lpstr>
      <vt:lpstr>QUERY 3 – ORACLE EXPLAIN PLAN</vt:lpstr>
      <vt:lpstr>QUERY 4 - Find the customer details whose order status is ‘On Hold’.</vt:lpstr>
      <vt:lpstr>QUERY 4- NATURAL JOIN </vt:lpstr>
      <vt:lpstr>QUERY 4- NATURAL JOIN MODIFICATION </vt:lpstr>
      <vt:lpstr>QUERY 4- NATURAL JOIN MODIFICATION</vt:lpstr>
      <vt:lpstr>QUERY 4- NATURAL JOIN MODIFICATION</vt:lpstr>
      <vt:lpstr>QUERY 4 – PROPOSED QUERY PLAN</vt:lpstr>
      <vt:lpstr>QUERY 4 – ORACLE EXPLAIN PLAN</vt:lpstr>
      <vt:lpstr>QUERY 5- Find the number of times each product was sold at a loss.</vt:lpstr>
      <vt:lpstr>QUERY 5- THETA JOIN</vt:lpstr>
      <vt:lpstr>QUERY 5- THETA JOIN</vt:lpstr>
      <vt:lpstr>QUERY 5 – PROPOSED QUERY PLAN</vt:lpstr>
      <vt:lpstr>QUERY 5 – ORACLE EXPLAIN PLAN</vt:lpstr>
      <vt:lpstr>QUERY 6 - Find the total number of employees reporting to each Manager</vt:lpstr>
      <vt:lpstr>QUERY 6- SELF JOIN</vt:lpstr>
      <vt:lpstr>QUERY 6- SELF JOIN</vt:lpstr>
      <vt:lpstr>QUERY 6 – PROPOSED QUERY PLAN</vt:lpstr>
      <vt:lpstr>QUERY 6 – ORACLE EXPLAIN PLAN</vt:lpstr>
      <vt:lpstr>QUERY 7 - List products with order quantities greater than 50.  </vt:lpstr>
      <vt:lpstr>QUERY 7- SUBQUERY TYPE 1 </vt:lpstr>
      <vt:lpstr>QUERY 7 - SUBQUERY TYPE 1- MODIFIED </vt:lpstr>
      <vt:lpstr>QUERY 7- SUBQUERY TYPE 1</vt:lpstr>
      <vt:lpstr>QUERY 7- SUBQUERY TYPE 1</vt:lpstr>
      <vt:lpstr>QUERY 7 – PROPOSED QUERY PLAN</vt:lpstr>
      <vt:lpstr>QUERY 7 – ORACLE EXPLAIN PLAN</vt:lpstr>
      <vt:lpstr>QUERY 8 - Find employee details who represent the customers in the United States.</vt:lpstr>
      <vt:lpstr>QUERY 8- SUBQUERY TYPE 2</vt:lpstr>
      <vt:lpstr>QUERY 8- SUBQUERY TYPE 2</vt:lpstr>
      <vt:lpstr>QUERY 8 – PROPOSED QUERY PLAN</vt:lpstr>
      <vt:lpstr>QUERY 8 – ORACLE EXPLAIN PLAN</vt:lpstr>
      <vt:lpstr>Oracle VS Hive  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380 PROJECT 3 GROUP NO - 5</dc:title>
  <cp:lastModifiedBy>Microsoft Office User</cp:lastModifiedBy>
  <cp:revision>1</cp:revision>
  <dcterms:modified xsi:type="dcterms:W3CDTF">2020-01-17T23:40:52Z</dcterms:modified>
</cp:coreProperties>
</file>