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SemiBold"/>
      <p:regular r:id="rId16"/>
      <p:bold r:id="rId17"/>
      <p:italic r:id="rId18"/>
      <p:boldItalic r:id="rId19"/>
    </p:embeddedFont>
    <p:embeddedFont>
      <p:font typeface="Raleway"/>
      <p:regular r:id="rId20"/>
      <p:bold r:id="rId21"/>
      <p:italic r:id="rId22"/>
      <p:boldItalic r:id="rId23"/>
    </p:embeddedFont>
    <p:embeddedFont>
      <p:font typeface="PT Sans Narrow"/>
      <p:regular r:id="rId24"/>
      <p:bold r:id="rId25"/>
    </p:embeddedFont>
    <p:embeddedFont>
      <p:font typeface="Lato"/>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PTSansNarrow-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TSansNarrow-bold.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SemiBold-bold.fntdata"/><Relationship Id="rId16" Type="http://schemas.openxmlformats.org/officeDocument/2006/relationships/font" Target="fonts/NunitoSemiBold-regular.fntdata"/><Relationship Id="rId19" Type="http://schemas.openxmlformats.org/officeDocument/2006/relationships/font" Target="fonts/NunitoSemiBold-boldItalic.fntdata"/><Relationship Id="rId18" Type="http://schemas.openxmlformats.org/officeDocument/2006/relationships/font" Target="fonts/Nunito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51bb5fb1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51bb5fb1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51bb5fb17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51bb5fb17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88252dc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88252dc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51bb5fb17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51bb5fb17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88252dc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88252dc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51bb5fb17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51bb5fb17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ec619842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ec619842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51bb5fb17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51bb5fb17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88252dc4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88252dc4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88252dc4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88252dc4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3.jpg"/><Relationship Id="rId9" Type="http://schemas.openxmlformats.org/officeDocument/2006/relationships/image" Target="../media/image23.jpg"/><Relationship Id="rId5" Type="http://schemas.openxmlformats.org/officeDocument/2006/relationships/image" Target="../media/image9.jpg"/><Relationship Id="rId6" Type="http://schemas.openxmlformats.org/officeDocument/2006/relationships/image" Target="../media/image19.jpg"/><Relationship Id="rId7" Type="http://schemas.openxmlformats.org/officeDocument/2006/relationships/image" Target="../media/image20.png"/><Relationship Id="rId8"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png"/><Relationship Id="rId10" Type="http://schemas.openxmlformats.org/officeDocument/2006/relationships/image" Target="../media/image17.png"/><Relationship Id="rId9"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3.jpg"/><Relationship Id="rId11" Type="http://schemas.openxmlformats.org/officeDocument/2006/relationships/image" Target="../media/image30.png"/><Relationship Id="rId10" Type="http://schemas.openxmlformats.org/officeDocument/2006/relationships/image" Target="../media/image27.png"/><Relationship Id="rId12" Type="http://schemas.openxmlformats.org/officeDocument/2006/relationships/image" Target="../media/image22.png"/><Relationship Id="rId9"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24.png"/><Relationship Id="rId7" Type="http://schemas.openxmlformats.org/officeDocument/2006/relationships/image" Target="../media/image28.png"/><Relationship Id="rId8"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3"/>
          <p:cNvSpPr txBox="1"/>
          <p:nvPr>
            <p:ph type="title"/>
          </p:nvPr>
        </p:nvSpPr>
        <p:spPr>
          <a:xfrm>
            <a:off x="729450" y="1322450"/>
            <a:ext cx="4890900" cy="1664700"/>
          </a:xfrm>
          <a:prstGeom prst="rect">
            <a:avLst/>
          </a:prstGeom>
        </p:spPr>
        <p:txBody>
          <a:bodyPr anchorCtr="0" anchor="t" bIns="91425" lIns="91425" spcFirstLastPara="1" rIns="91425" wrap="square" tIns="91425">
            <a:normAutofit fontScale="90000"/>
          </a:bodyPr>
          <a:lstStyle/>
          <a:p>
            <a:pPr indent="0" lvl="0" marL="0" rtl="0" algn="l">
              <a:lnSpc>
                <a:spcPct val="121400"/>
              </a:lnSpc>
              <a:spcBef>
                <a:spcPts val="0"/>
              </a:spcBef>
              <a:spcAft>
                <a:spcPts val="0"/>
              </a:spcAft>
              <a:buNone/>
            </a:pPr>
            <a:r>
              <a:rPr lang="en-GB" sz="3500">
                <a:solidFill>
                  <a:srgbClr val="FFE599"/>
                </a:solidFill>
                <a:latin typeface="Arial"/>
                <a:ea typeface="Arial"/>
                <a:cs typeface="Arial"/>
                <a:sym typeface="Arial"/>
              </a:rPr>
              <a:t>Cartoonify an image with opencv in python</a:t>
            </a:r>
            <a:endParaRPr sz="3500">
              <a:solidFill>
                <a:srgbClr val="FFE599"/>
              </a:solidFill>
              <a:latin typeface="Arial"/>
              <a:ea typeface="Arial"/>
              <a:cs typeface="Arial"/>
              <a:sym typeface="Arial"/>
            </a:endParaRPr>
          </a:p>
          <a:p>
            <a:pPr indent="0" lvl="0" marL="0" rtl="0" algn="l">
              <a:lnSpc>
                <a:spcPct val="121400"/>
              </a:lnSpc>
              <a:spcBef>
                <a:spcPts val="3200"/>
              </a:spcBef>
              <a:spcAft>
                <a:spcPts val="0"/>
              </a:spcAft>
              <a:buNone/>
            </a:pPr>
            <a:r>
              <a:t/>
            </a:r>
            <a:endParaRPr sz="3500">
              <a:solidFill>
                <a:schemeClr val="lt1"/>
              </a:solidFill>
              <a:latin typeface="Arial"/>
              <a:ea typeface="Arial"/>
              <a:cs typeface="Arial"/>
              <a:sym typeface="Arial"/>
            </a:endParaRPr>
          </a:p>
          <a:p>
            <a:pPr indent="0" lvl="0" marL="0" rtl="0" algn="l">
              <a:lnSpc>
                <a:spcPct val="121400"/>
              </a:lnSpc>
              <a:spcBef>
                <a:spcPts val="3200"/>
              </a:spcBef>
              <a:spcAft>
                <a:spcPts val="0"/>
              </a:spcAft>
              <a:buNone/>
            </a:pPr>
            <a:r>
              <a:t/>
            </a:r>
            <a:endParaRPr b="0" sz="3500">
              <a:solidFill>
                <a:srgbClr val="0C0C0C"/>
              </a:solidFill>
              <a:highlight>
                <a:srgbClr val="FFFFFF"/>
              </a:highlight>
              <a:latin typeface="Arial"/>
              <a:ea typeface="Arial"/>
              <a:cs typeface="Arial"/>
              <a:sym typeface="Arial"/>
            </a:endParaRPr>
          </a:p>
          <a:p>
            <a:pPr indent="0" lvl="0" marL="0" rtl="0" algn="l">
              <a:spcBef>
                <a:spcPts val="3200"/>
              </a:spcBef>
              <a:spcAft>
                <a:spcPts val="0"/>
              </a:spcAft>
              <a:buNone/>
            </a:pPr>
            <a:r>
              <a:t/>
            </a:r>
            <a:endParaRPr b="0" sz="3200">
              <a:latin typeface="Arial"/>
              <a:ea typeface="Arial"/>
              <a:cs typeface="Arial"/>
              <a:sym typeface="Arial"/>
            </a:endParaRPr>
          </a:p>
          <a:p>
            <a:pPr indent="0" lvl="0" marL="0" rtl="0" algn="l">
              <a:spcBef>
                <a:spcPts val="0"/>
              </a:spcBef>
              <a:spcAft>
                <a:spcPts val="0"/>
              </a:spcAft>
              <a:buNone/>
            </a:pPr>
            <a:r>
              <a:t/>
            </a:r>
            <a:endParaRPr b="0" sz="3200">
              <a:latin typeface="Arial"/>
              <a:ea typeface="Arial"/>
              <a:cs typeface="Arial"/>
              <a:sym typeface="Arial"/>
            </a:endParaRPr>
          </a:p>
          <a:p>
            <a:pPr indent="0" lvl="0" marL="0" rtl="0" algn="l">
              <a:spcBef>
                <a:spcPts val="0"/>
              </a:spcBef>
              <a:spcAft>
                <a:spcPts val="0"/>
              </a:spcAft>
              <a:buNone/>
            </a:pPr>
            <a:r>
              <a:t/>
            </a:r>
            <a:endParaRPr b="0" sz="1400">
              <a:latin typeface="Arial"/>
              <a:ea typeface="Arial"/>
              <a:cs typeface="Arial"/>
              <a:sym typeface="Arial"/>
            </a:endParaRPr>
          </a:p>
          <a:p>
            <a:pPr indent="0" lvl="0" marL="0" rtl="0" algn="l">
              <a:lnSpc>
                <a:spcPct val="121400"/>
              </a:lnSpc>
              <a:spcBef>
                <a:spcPts val="0"/>
              </a:spcBef>
              <a:spcAft>
                <a:spcPts val="0"/>
              </a:spcAft>
              <a:buNone/>
            </a:pPr>
            <a:r>
              <a:rPr lang="en-GB" sz="3500">
                <a:solidFill>
                  <a:schemeClr val="lt1"/>
                </a:solidFill>
                <a:latin typeface="Arial"/>
                <a:ea typeface="Arial"/>
                <a:cs typeface="Arial"/>
                <a:sym typeface="Arial"/>
              </a:rPr>
              <a:t>onify an image with opencv in python</a:t>
            </a:r>
            <a:endParaRPr sz="3500">
              <a:solidFill>
                <a:schemeClr val="lt1"/>
              </a:solidFill>
              <a:latin typeface="Arial"/>
              <a:ea typeface="Arial"/>
              <a:cs typeface="Arial"/>
              <a:sym typeface="Arial"/>
            </a:endParaRPr>
          </a:p>
          <a:p>
            <a:pPr indent="0" lvl="0" marL="0" rtl="0" algn="l">
              <a:lnSpc>
                <a:spcPct val="121400"/>
              </a:lnSpc>
              <a:spcBef>
                <a:spcPts val="3200"/>
              </a:spcBef>
              <a:spcAft>
                <a:spcPts val="0"/>
              </a:spcAft>
              <a:buNone/>
            </a:pPr>
            <a:r>
              <a:t/>
            </a:r>
            <a:endParaRPr b="0" sz="3500">
              <a:solidFill>
                <a:srgbClr val="0C0C0C"/>
              </a:solidFill>
              <a:highlight>
                <a:srgbClr val="FFFFFF"/>
              </a:highlight>
              <a:latin typeface="Arial"/>
              <a:ea typeface="Arial"/>
              <a:cs typeface="Arial"/>
              <a:sym typeface="Arial"/>
            </a:endParaRPr>
          </a:p>
          <a:p>
            <a:pPr indent="0" lvl="0" marL="0" rtl="0" algn="l">
              <a:spcBef>
                <a:spcPts val="3200"/>
              </a:spcBef>
              <a:spcAft>
                <a:spcPts val="0"/>
              </a:spcAft>
              <a:buNone/>
            </a:pPr>
            <a:r>
              <a:t/>
            </a:r>
            <a:endParaRPr sz="3200">
              <a:solidFill>
                <a:srgbClr val="000000"/>
              </a:solidFill>
              <a:latin typeface="Arial"/>
              <a:ea typeface="Arial"/>
              <a:cs typeface="Arial"/>
              <a:sym typeface="Arial"/>
            </a:endParaRPr>
          </a:p>
          <a:p>
            <a:pPr indent="0" lvl="0" marL="0" rtl="0" algn="l">
              <a:spcBef>
                <a:spcPts val="0"/>
              </a:spcBef>
              <a:spcAft>
                <a:spcPts val="0"/>
              </a:spcAft>
              <a:buNone/>
            </a:pPr>
            <a:r>
              <a:t/>
            </a:r>
            <a:endParaRPr b="0" sz="32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2"/>
          <p:cNvSpPr txBox="1"/>
          <p:nvPr>
            <p:ph type="title"/>
          </p:nvPr>
        </p:nvSpPr>
        <p:spPr>
          <a:xfrm>
            <a:off x="2921550" y="2313300"/>
            <a:ext cx="3300900" cy="106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5200"/>
              <a:t>Thank You</a:t>
            </a:r>
            <a:endParaRPr sz="5200"/>
          </a:p>
          <a:p>
            <a:pPr indent="0" lvl="0" marL="0" rtl="0" algn="l">
              <a:spcBef>
                <a:spcPts val="0"/>
              </a:spcBef>
              <a:spcAft>
                <a:spcPts val="0"/>
              </a:spcAft>
              <a:buNone/>
            </a:pPr>
            <a:r>
              <a:t/>
            </a:r>
            <a:endParaRPr u="sng"/>
          </a:p>
        </p:txBody>
      </p:sp>
      <p:sp>
        <p:nvSpPr>
          <p:cNvPr id="167" name="Google Shape;167;p22"/>
          <p:cNvSpPr txBox="1"/>
          <p:nvPr/>
        </p:nvSpPr>
        <p:spPr>
          <a:xfrm>
            <a:off x="3224875" y="2705600"/>
            <a:ext cx="60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8" name="Google Shape;168;p22"/>
          <p:cNvSpPr txBox="1"/>
          <p:nvPr/>
        </p:nvSpPr>
        <p:spPr>
          <a:xfrm>
            <a:off x="5557575" y="4026075"/>
            <a:ext cx="33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542125" y="542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a:t>
            </a:r>
            <a:endParaRPr/>
          </a:p>
        </p:txBody>
      </p:sp>
      <p:sp>
        <p:nvSpPr>
          <p:cNvPr id="72" name="Google Shape;72;p14"/>
          <p:cNvSpPr txBox="1"/>
          <p:nvPr>
            <p:ph idx="1" type="body"/>
          </p:nvPr>
        </p:nvSpPr>
        <p:spPr>
          <a:xfrm>
            <a:off x="542125" y="1329000"/>
            <a:ext cx="4029900" cy="598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FFF2CC"/>
                </a:solidFill>
                <a:latin typeface="Arial"/>
                <a:ea typeface="Arial"/>
                <a:cs typeface="Arial"/>
                <a:sym typeface="Arial"/>
              </a:rPr>
              <a:t>With the recent success of Instagram, the popularity of simple and fun photo effects apps has been on the rise.Our project allows users with both the means to capture images,and the computational power to perform sophisticated processing on these images. Cartoonify seeks to leverage the existing OpenCV library in order to emulate a particular cartoon effect.</a:t>
            </a:r>
            <a:endParaRPr sz="1500">
              <a:solidFill>
                <a:srgbClr val="FFF2CC"/>
              </a:solidFill>
              <a:latin typeface="Arial"/>
              <a:ea typeface="Arial"/>
              <a:cs typeface="Arial"/>
              <a:sym typeface="Arial"/>
            </a:endParaRPr>
          </a:p>
          <a:p>
            <a:pPr indent="0" lvl="0" marL="0" rtl="0" algn="l">
              <a:lnSpc>
                <a:spcPct val="100000"/>
              </a:lnSpc>
              <a:spcBef>
                <a:spcPts val="1200"/>
              </a:spcBef>
              <a:spcAft>
                <a:spcPts val="1200"/>
              </a:spcAft>
              <a:buNone/>
            </a:pPr>
            <a:r>
              <a:t/>
            </a:r>
            <a:endParaRPr sz="1500"/>
          </a:p>
        </p:txBody>
      </p:sp>
      <p:pic>
        <p:nvPicPr>
          <p:cNvPr id="73" name="Google Shape;73;p14"/>
          <p:cNvPicPr preferRelativeResize="0"/>
          <p:nvPr/>
        </p:nvPicPr>
        <p:blipFill>
          <a:blip r:embed="rId4">
            <a:alphaModFix/>
          </a:blip>
          <a:stretch>
            <a:fillRect/>
          </a:stretch>
        </p:blipFill>
        <p:spPr>
          <a:xfrm>
            <a:off x="4926025" y="609350"/>
            <a:ext cx="2706400" cy="2026953"/>
          </a:xfrm>
          <a:prstGeom prst="rect">
            <a:avLst/>
          </a:prstGeom>
          <a:noFill/>
          <a:ln>
            <a:noFill/>
          </a:ln>
        </p:spPr>
      </p:pic>
      <p:pic>
        <p:nvPicPr>
          <p:cNvPr id="74" name="Google Shape;74;p14"/>
          <p:cNvPicPr preferRelativeResize="0"/>
          <p:nvPr/>
        </p:nvPicPr>
        <p:blipFill>
          <a:blip r:embed="rId5">
            <a:alphaModFix/>
          </a:blip>
          <a:stretch>
            <a:fillRect/>
          </a:stretch>
        </p:blipFill>
        <p:spPr>
          <a:xfrm>
            <a:off x="4890612" y="2875318"/>
            <a:ext cx="2777226" cy="20829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pic>
        <p:nvPicPr>
          <p:cNvPr id="79" name="Google Shape;79;p15"/>
          <p:cNvPicPr preferRelativeResize="0"/>
          <p:nvPr/>
        </p:nvPicPr>
        <p:blipFill>
          <a:blip r:embed="rId4">
            <a:alphaModFix/>
          </a:blip>
          <a:stretch>
            <a:fillRect/>
          </a:stretch>
        </p:blipFill>
        <p:spPr>
          <a:xfrm>
            <a:off x="420923" y="982255"/>
            <a:ext cx="1743472" cy="1688150"/>
          </a:xfrm>
          <a:prstGeom prst="rect">
            <a:avLst/>
          </a:prstGeom>
          <a:noFill/>
          <a:ln>
            <a:noFill/>
          </a:ln>
        </p:spPr>
      </p:pic>
      <p:pic>
        <p:nvPicPr>
          <p:cNvPr id="80" name="Google Shape;80;p15"/>
          <p:cNvPicPr preferRelativeResize="0"/>
          <p:nvPr/>
        </p:nvPicPr>
        <p:blipFill>
          <a:blip r:embed="rId5">
            <a:alphaModFix/>
          </a:blip>
          <a:stretch>
            <a:fillRect/>
          </a:stretch>
        </p:blipFill>
        <p:spPr>
          <a:xfrm>
            <a:off x="2303076" y="958949"/>
            <a:ext cx="1789098" cy="1734750"/>
          </a:xfrm>
          <a:prstGeom prst="rect">
            <a:avLst/>
          </a:prstGeom>
          <a:noFill/>
          <a:ln>
            <a:noFill/>
          </a:ln>
        </p:spPr>
      </p:pic>
      <p:pic>
        <p:nvPicPr>
          <p:cNvPr id="81" name="Google Shape;81;p15"/>
          <p:cNvPicPr preferRelativeResize="0"/>
          <p:nvPr/>
        </p:nvPicPr>
        <p:blipFill>
          <a:blip r:embed="rId6">
            <a:alphaModFix/>
          </a:blip>
          <a:stretch>
            <a:fillRect/>
          </a:stretch>
        </p:blipFill>
        <p:spPr>
          <a:xfrm>
            <a:off x="4383250" y="1035150"/>
            <a:ext cx="2076450" cy="3114700"/>
          </a:xfrm>
          <a:prstGeom prst="rect">
            <a:avLst/>
          </a:prstGeom>
          <a:noFill/>
          <a:ln>
            <a:noFill/>
          </a:ln>
        </p:spPr>
      </p:pic>
      <p:pic>
        <p:nvPicPr>
          <p:cNvPr id="82" name="Google Shape;82;p15"/>
          <p:cNvPicPr preferRelativeResize="0"/>
          <p:nvPr/>
        </p:nvPicPr>
        <p:blipFill>
          <a:blip r:embed="rId7">
            <a:alphaModFix/>
          </a:blip>
          <a:stretch>
            <a:fillRect/>
          </a:stretch>
        </p:blipFill>
        <p:spPr>
          <a:xfrm>
            <a:off x="6674575" y="1058450"/>
            <a:ext cx="2219400" cy="3020626"/>
          </a:xfrm>
          <a:prstGeom prst="rect">
            <a:avLst/>
          </a:prstGeom>
          <a:noFill/>
          <a:ln>
            <a:noFill/>
          </a:ln>
        </p:spPr>
      </p:pic>
      <p:pic>
        <p:nvPicPr>
          <p:cNvPr id="83" name="Google Shape;83;p15"/>
          <p:cNvPicPr preferRelativeResize="0"/>
          <p:nvPr/>
        </p:nvPicPr>
        <p:blipFill>
          <a:blip r:embed="rId8">
            <a:alphaModFix/>
          </a:blip>
          <a:stretch>
            <a:fillRect/>
          </a:stretch>
        </p:blipFill>
        <p:spPr>
          <a:xfrm>
            <a:off x="375888" y="2898200"/>
            <a:ext cx="1833550" cy="1373225"/>
          </a:xfrm>
          <a:prstGeom prst="rect">
            <a:avLst/>
          </a:prstGeom>
          <a:noFill/>
          <a:ln>
            <a:noFill/>
          </a:ln>
        </p:spPr>
      </p:pic>
      <p:pic>
        <p:nvPicPr>
          <p:cNvPr id="84" name="Google Shape;84;p15"/>
          <p:cNvPicPr preferRelativeResize="0"/>
          <p:nvPr/>
        </p:nvPicPr>
        <p:blipFill>
          <a:blip r:embed="rId9">
            <a:alphaModFix/>
          </a:blip>
          <a:stretch>
            <a:fillRect/>
          </a:stretch>
        </p:blipFill>
        <p:spPr>
          <a:xfrm>
            <a:off x="2288975" y="2893737"/>
            <a:ext cx="1833550" cy="1375163"/>
          </a:xfrm>
          <a:prstGeom prst="rect">
            <a:avLst/>
          </a:prstGeom>
          <a:noFill/>
          <a:ln>
            <a:noFill/>
          </a:ln>
        </p:spPr>
      </p:pic>
      <p:sp>
        <p:nvSpPr>
          <p:cNvPr id="85" name="Google Shape;85;p15"/>
          <p:cNvSpPr txBox="1"/>
          <p:nvPr/>
        </p:nvSpPr>
        <p:spPr>
          <a:xfrm>
            <a:off x="303925" y="32775"/>
            <a:ext cx="8152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u="sng">
                <a:solidFill>
                  <a:srgbClr val="FFE599"/>
                </a:solidFill>
                <a:latin typeface="Raleway"/>
                <a:ea typeface="Raleway"/>
                <a:cs typeface="Raleway"/>
                <a:sym typeface="Raleway"/>
              </a:rPr>
              <a:t>Original to Cartoonified image</a:t>
            </a:r>
            <a:endParaRPr b="1" sz="2600" u="sng">
              <a:solidFill>
                <a:srgbClr val="FFE599"/>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87175" y="529625"/>
            <a:ext cx="7688700" cy="56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we have used :</a:t>
            </a:r>
            <a:endParaRPr/>
          </a:p>
        </p:txBody>
      </p:sp>
      <p:sp>
        <p:nvSpPr>
          <p:cNvPr id="91" name="Google Shape;91;p16"/>
          <p:cNvSpPr/>
          <p:nvPr/>
        </p:nvSpPr>
        <p:spPr>
          <a:xfrm>
            <a:off x="3524390" y="198002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1</a:t>
            </a:r>
            <a:endParaRPr b="1" sz="800">
              <a:solidFill>
                <a:srgbClr val="FFFFFF"/>
              </a:solidFill>
            </a:endParaRPr>
          </a:p>
        </p:txBody>
      </p:sp>
      <p:sp>
        <p:nvSpPr>
          <p:cNvPr id="92" name="Google Shape;92;p16"/>
          <p:cNvSpPr txBox="1"/>
          <p:nvPr>
            <p:ph idx="1" type="body"/>
          </p:nvPr>
        </p:nvSpPr>
        <p:spPr>
          <a:xfrm>
            <a:off x="1847691" y="2073775"/>
            <a:ext cx="2832900" cy="10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p>
          <a:p>
            <a:pPr indent="0" lvl="0" marL="0" rtl="0" algn="l">
              <a:spcBef>
                <a:spcPts val="1200"/>
              </a:spcBef>
              <a:spcAft>
                <a:spcPts val="1200"/>
              </a:spcAft>
              <a:buNone/>
            </a:pPr>
            <a:r>
              <a:t/>
            </a:r>
            <a:endParaRPr sz="1100"/>
          </a:p>
        </p:txBody>
      </p:sp>
      <p:sp>
        <p:nvSpPr>
          <p:cNvPr id="93" name="Google Shape;93;p16"/>
          <p:cNvSpPr/>
          <p:nvPr/>
        </p:nvSpPr>
        <p:spPr>
          <a:xfrm>
            <a:off x="3567990" y="304482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2</a:t>
            </a:r>
            <a:endParaRPr b="1" sz="800">
              <a:solidFill>
                <a:srgbClr val="FFFFFF"/>
              </a:solidFill>
            </a:endParaRPr>
          </a:p>
        </p:txBody>
      </p:sp>
      <p:sp>
        <p:nvSpPr>
          <p:cNvPr id="94" name="Google Shape;94;p16"/>
          <p:cNvSpPr/>
          <p:nvPr/>
        </p:nvSpPr>
        <p:spPr>
          <a:xfrm>
            <a:off x="3568009" y="410962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3</a:t>
            </a:r>
            <a:endParaRPr b="1" sz="800">
              <a:solidFill>
                <a:srgbClr val="FFFFFF"/>
              </a:solidFill>
            </a:endParaRPr>
          </a:p>
        </p:txBody>
      </p:sp>
      <p:sp>
        <p:nvSpPr>
          <p:cNvPr id="95" name="Google Shape;95;p16"/>
          <p:cNvSpPr/>
          <p:nvPr/>
        </p:nvSpPr>
        <p:spPr>
          <a:xfrm>
            <a:off x="6021734" y="2242950"/>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4</a:t>
            </a:r>
            <a:endParaRPr b="1" sz="800">
              <a:solidFill>
                <a:srgbClr val="FFFFFF"/>
              </a:solidFill>
            </a:endParaRPr>
          </a:p>
        </p:txBody>
      </p:sp>
      <p:pic>
        <p:nvPicPr>
          <p:cNvPr id="96" name="Google Shape;96;p16"/>
          <p:cNvPicPr preferRelativeResize="0"/>
          <p:nvPr/>
        </p:nvPicPr>
        <p:blipFill>
          <a:blip r:embed="rId4">
            <a:alphaModFix/>
          </a:blip>
          <a:stretch>
            <a:fillRect/>
          </a:stretch>
        </p:blipFill>
        <p:spPr>
          <a:xfrm>
            <a:off x="4060375" y="1760025"/>
            <a:ext cx="1115100" cy="1005600"/>
          </a:xfrm>
          <a:prstGeom prst="rect">
            <a:avLst/>
          </a:prstGeom>
          <a:noFill/>
          <a:ln>
            <a:noFill/>
          </a:ln>
        </p:spPr>
      </p:pic>
      <p:pic>
        <p:nvPicPr>
          <p:cNvPr id="97" name="Google Shape;97;p16"/>
          <p:cNvPicPr preferRelativeResize="0"/>
          <p:nvPr/>
        </p:nvPicPr>
        <p:blipFill>
          <a:blip r:embed="rId5">
            <a:alphaModFix/>
          </a:blip>
          <a:stretch>
            <a:fillRect/>
          </a:stretch>
        </p:blipFill>
        <p:spPr>
          <a:xfrm>
            <a:off x="4115125" y="3932673"/>
            <a:ext cx="1005600" cy="1005600"/>
          </a:xfrm>
          <a:prstGeom prst="rect">
            <a:avLst/>
          </a:prstGeom>
          <a:noFill/>
          <a:ln>
            <a:noFill/>
          </a:ln>
        </p:spPr>
      </p:pic>
      <p:sp>
        <p:nvSpPr>
          <p:cNvPr id="98" name="Google Shape;98;p16"/>
          <p:cNvSpPr/>
          <p:nvPr/>
        </p:nvSpPr>
        <p:spPr>
          <a:xfrm>
            <a:off x="6021734" y="3511913"/>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5</a:t>
            </a:r>
            <a:endParaRPr b="1" sz="800">
              <a:solidFill>
                <a:srgbClr val="FFFFFF"/>
              </a:solidFill>
            </a:endParaRPr>
          </a:p>
        </p:txBody>
      </p:sp>
      <p:pic>
        <p:nvPicPr>
          <p:cNvPr id="99" name="Google Shape;99;p16"/>
          <p:cNvPicPr preferRelativeResize="0"/>
          <p:nvPr/>
        </p:nvPicPr>
        <p:blipFill>
          <a:blip r:embed="rId6">
            <a:alphaModFix/>
          </a:blip>
          <a:stretch>
            <a:fillRect/>
          </a:stretch>
        </p:blipFill>
        <p:spPr>
          <a:xfrm>
            <a:off x="4060363" y="2876550"/>
            <a:ext cx="1557975" cy="876350"/>
          </a:xfrm>
          <a:prstGeom prst="rect">
            <a:avLst/>
          </a:prstGeom>
          <a:noFill/>
          <a:ln>
            <a:noFill/>
          </a:ln>
        </p:spPr>
      </p:pic>
      <p:pic>
        <p:nvPicPr>
          <p:cNvPr id="100" name="Google Shape;100;p16"/>
          <p:cNvPicPr preferRelativeResize="0"/>
          <p:nvPr/>
        </p:nvPicPr>
        <p:blipFill>
          <a:blip r:embed="rId7">
            <a:alphaModFix/>
          </a:blip>
          <a:stretch>
            <a:fillRect/>
          </a:stretch>
        </p:blipFill>
        <p:spPr>
          <a:xfrm>
            <a:off x="6726350" y="1904500"/>
            <a:ext cx="1909990" cy="876350"/>
          </a:xfrm>
          <a:prstGeom prst="rect">
            <a:avLst/>
          </a:prstGeom>
          <a:noFill/>
          <a:ln>
            <a:noFill/>
          </a:ln>
        </p:spPr>
      </p:pic>
      <p:pic>
        <p:nvPicPr>
          <p:cNvPr id="101" name="Google Shape;101;p16"/>
          <p:cNvPicPr preferRelativeResize="0"/>
          <p:nvPr/>
        </p:nvPicPr>
        <p:blipFill>
          <a:blip r:embed="rId8">
            <a:alphaModFix/>
          </a:blip>
          <a:stretch>
            <a:fillRect/>
          </a:stretch>
        </p:blipFill>
        <p:spPr>
          <a:xfrm>
            <a:off x="6753925" y="3200525"/>
            <a:ext cx="1854851" cy="951625"/>
          </a:xfrm>
          <a:prstGeom prst="rect">
            <a:avLst/>
          </a:prstGeom>
          <a:noFill/>
          <a:ln>
            <a:noFill/>
          </a:ln>
        </p:spPr>
      </p:pic>
      <p:sp>
        <p:nvSpPr>
          <p:cNvPr id="102" name="Google Shape;102;p16"/>
          <p:cNvSpPr/>
          <p:nvPr/>
        </p:nvSpPr>
        <p:spPr>
          <a:xfrm>
            <a:off x="87175" y="1187700"/>
            <a:ext cx="8952000" cy="3890400"/>
          </a:xfrm>
          <a:prstGeom prst="frame">
            <a:avLst>
              <a:gd fmla="val 1972"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398859" y="1434075"/>
            <a:ext cx="328800" cy="328800"/>
          </a:xfrm>
          <a:prstGeom prst="ellipse">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p:txBody>
      </p:sp>
      <p:sp>
        <p:nvSpPr>
          <p:cNvPr id="104" name="Google Shape;104;p16"/>
          <p:cNvSpPr/>
          <p:nvPr/>
        </p:nvSpPr>
        <p:spPr>
          <a:xfrm>
            <a:off x="398859" y="3511925"/>
            <a:ext cx="328800" cy="328800"/>
          </a:xfrm>
          <a:prstGeom prst="ellipse">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p:txBody>
      </p:sp>
      <p:pic>
        <p:nvPicPr>
          <p:cNvPr id="105" name="Google Shape;105;p16"/>
          <p:cNvPicPr preferRelativeResize="0"/>
          <p:nvPr/>
        </p:nvPicPr>
        <p:blipFill>
          <a:blip r:embed="rId9">
            <a:alphaModFix/>
          </a:blip>
          <a:stretch>
            <a:fillRect/>
          </a:stretch>
        </p:blipFill>
        <p:spPr>
          <a:xfrm>
            <a:off x="341875" y="1904500"/>
            <a:ext cx="2370529" cy="1327500"/>
          </a:xfrm>
          <a:prstGeom prst="rect">
            <a:avLst/>
          </a:prstGeom>
          <a:noFill/>
          <a:ln>
            <a:noFill/>
          </a:ln>
        </p:spPr>
      </p:pic>
      <p:pic>
        <p:nvPicPr>
          <p:cNvPr id="106" name="Google Shape;106;p16"/>
          <p:cNvPicPr preferRelativeResize="0"/>
          <p:nvPr/>
        </p:nvPicPr>
        <p:blipFill>
          <a:blip r:embed="rId10">
            <a:alphaModFix/>
          </a:blip>
          <a:stretch>
            <a:fillRect/>
          </a:stretch>
        </p:blipFill>
        <p:spPr>
          <a:xfrm>
            <a:off x="846000" y="3800500"/>
            <a:ext cx="1051800" cy="1051800"/>
          </a:xfrm>
          <a:prstGeom prst="rect">
            <a:avLst/>
          </a:prstGeom>
          <a:noFill/>
          <a:ln>
            <a:noFill/>
          </a:ln>
        </p:spPr>
      </p:pic>
      <p:sp>
        <p:nvSpPr>
          <p:cNvPr id="107" name="Google Shape;107;p16"/>
          <p:cNvSpPr txBox="1"/>
          <p:nvPr/>
        </p:nvSpPr>
        <p:spPr>
          <a:xfrm>
            <a:off x="846000" y="1381650"/>
            <a:ext cx="13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D966"/>
                </a:solidFill>
                <a:latin typeface="Lato"/>
                <a:ea typeface="Lato"/>
                <a:cs typeface="Lato"/>
                <a:sym typeface="Lato"/>
              </a:rPr>
              <a:t>LANGUAGE:</a:t>
            </a:r>
            <a:endParaRPr>
              <a:solidFill>
                <a:srgbClr val="FFD966"/>
              </a:solidFill>
              <a:latin typeface="Lato"/>
              <a:ea typeface="Lato"/>
              <a:cs typeface="Lato"/>
              <a:sym typeface="Lato"/>
            </a:endParaRPr>
          </a:p>
        </p:txBody>
      </p:sp>
      <p:sp>
        <p:nvSpPr>
          <p:cNvPr id="108" name="Google Shape;108;p16"/>
          <p:cNvSpPr txBox="1"/>
          <p:nvPr/>
        </p:nvSpPr>
        <p:spPr>
          <a:xfrm>
            <a:off x="869100" y="3417488"/>
            <a:ext cx="10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D966"/>
                </a:solidFill>
                <a:latin typeface="Lato"/>
                <a:ea typeface="Lato"/>
                <a:cs typeface="Lato"/>
                <a:sym typeface="Lato"/>
              </a:rPr>
              <a:t>IDE:</a:t>
            </a:r>
            <a:endParaRPr>
              <a:solidFill>
                <a:srgbClr val="FFD966"/>
              </a:solidFill>
              <a:latin typeface="Lato"/>
              <a:ea typeface="Lato"/>
              <a:cs typeface="Lato"/>
              <a:sym typeface="Lato"/>
            </a:endParaRPr>
          </a:p>
        </p:txBody>
      </p:sp>
      <p:sp>
        <p:nvSpPr>
          <p:cNvPr id="109" name="Google Shape;109;p16"/>
          <p:cNvSpPr txBox="1"/>
          <p:nvPr/>
        </p:nvSpPr>
        <p:spPr>
          <a:xfrm>
            <a:off x="4072100" y="1381650"/>
            <a:ext cx="15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D966"/>
                </a:solidFill>
                <a:latin typeface="Lato"/>
                <a:ea typeface="Lato"/>
                <a:cs typeface="Lato"/>
                <a:sym typeface="Lato"/>
              </a:rPr>
              <a:t>LIBRARIES</a:t>
            </a:r>
            <a:r>
              <a:rPr lang="en-GB">
                <a:latin typeface="Lato"/>
                <a:ea typeface="Lato"/>
                <a:cs typeface="Lato"/>
                <a:sym typeface="Lato"/>
              </a:rPr>
              <a:t>:</a:t>
            </a:r>
            <a:endParaRPr>
              <a:latin typeface="Lato"/>
              <a:ea typeface="Lato"/>
              <a:cs typeface="Lato"/>
              <a:sym typeface="Lato"/>
            </a:endParaRPr>
          </a:p>
        </p:txBody>
      </p:sp>
      <p:sp>
        <p:nvSpPr>
          <p:cNvPr id="110" name="Google Shape;110;p16"/>
          <p:cNvSpPr/>
          <p:nvPr/>
        </p:nvSpPr>
        <p:spPr>
          <a:xfrm>
            <a:off x="3524409" y="1417350"/>
            <a:ext cx="328800" cy="328800"/>
          </a:xfrm>
          <a:prstGeom prst="ellipse">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p:txBody>
      </p:sp>
      <p:cxnSp>
        <p:nvCxnSpPr>
          <p:cNvPr id="111" name="Google Shape;111;p16"/>
          <p:cNvCxnSpPr/>
          <p:nvPr/>
        </p:nvCxnSpPr>
        <p:spPr>
          <a:xfrm flipH="1">
            <a:off x="3134800" y="1198650"/>
            <a:ext cx="10800" cy="3868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7"/>
          <p:cNvSpPr txBox="1"/>
          <p:nvPr>
            <p:ph idx="1" type="body"/>
          </p:nvPr>
        </p:nvSpPr>
        <p:spPr>
          <a:xfrm>
            <a:off x="727650" y="1441200"/>
            <a:ext cx="7688700" cy="3440700"/>
          </a:xfrm>
          <a:prstGeom prst="rect">
            <a:avLst/>
          </a:prstGeom>
        </p:spPr>
        <p:txBody>
          <a:bodyPr anchorCtr="0" anchor="t" bIns="91425" lIns="91425" spcFirstLastPara="1" rIns="91425" wrap="square" tIns="91425">
            <a:normAutofit/>
          </a:bodyPr>
          <a:lstStyle/>
          <a:p>
            <a:pPr indent="-368300" lvl="0" marL="457200" rtl="0" algn="l">
              <a:spcBef>
                <a:spcPts val="1200"/>
              </a:spcBef>
              <a:spcAft>
                <a:spcPts val="0"/>
              </a:spcAft>
              <a:buClr>
                <a:srgbClr val="FFD966"/>
              </a:buClr>
              <a:buSzPts val="2200"/>
              <a:buFont typeface="Nunito SemiBold"/>
              <a:buChar char="●"/>
            </a:pPr>
            <a:r>
              <a:rPr lang="en-GB" sz="2200">
                <a:solidFill>
                  <a:srgbClr val="FFD966"/>
                </a:solidFill>
                <a:latin typeface="Nunito SemiBold"/>
                <a:ea typeface="Nunito SemiBold"/>
                <a:cs typeface="Nunito SemiBold"/>
                <a:sym typeface="Nunito SemiBold"/>
              </a:rPr>
              <a:t>Edges</a:t>
            </a:r>
            <a:endParaRPr sz="2200">
              <a:solidFill>
                <a:srgbClr val="FFD966"/>
              </a:solidFill>
              <a:latin typeface="Nunito SemiBold"/>
              <a:ea typeface="Nunito SemiBold"/>
              <a:cs typeface="Nunito SemiBold"/>
              <a:sym typeface="Nunito SemiBold"/>
            </a:endParaRPr>
          </a:p>
          <a:p>
            <a:pPr indent="-368300" lvl="0" marL="457200" rtl="0" algn="l">
              <a:spcBef>
                <a:spcPts val="0"/>
              </a:spcBef>
              <a:spcAft>
                <a:spcPts val="0"/>
              </a:spcAft>
              <a:buClr>
                <a:srgbClr val="FFD966"/>
              </a:buClr>
              <a:buSzPts val="2200"/>
              <a:buFont typeface="Nunito SemiBold"/>
              <a:buChar char="●"/>
            </a:pPr>
            <a:r>
              <a:rPr lang="en-GB" sz="2200">
                <a:solidFill>
                  <a:srgbClr val="FFD966"/>
                </a:solidFill>
                <a:latin typeface="Nunito SemiBold"/>
                <a:ea typeface="Nunito SemiBold"/>
                <a:cs typeface="Nunito SemiBold"/>
                <a:sym typeface="Nunito SemiBold"/>
              </a:rPr>
              <a:t>Edge Detection</a:t>
            </a:r>
            <a:endParaRPr sz="2200">
              <a:solidFill>
                <a:srgbClr val="FFD966"/>
              </a:solidFill>
              <a:latin typeface="Nunito SemiBold"/>
              <a:ea typeface="Nunito SemiBold"/>
              <a:cs typeface="Nunito SemiBold"/>
              <a:sym typeface="Nunito SemiBold"/>
            </a:endParaRPr>
          </a:p>
          <a:p>
            <a:pPr indent="-368300" lvl="0" marL="457200" rtl="0" algn="l">
              <a:spcBef>
                <a:spcPts val="0"/>
              </a:spcBef>
              <a:spcAft>
                <a:spcPts val="0"/>
              </a:spcAft>
              <a:buClr>
                <a:srgbClr val="FFD966"/>
              </a:buClr>
              <a:buSzPts val="2200"/>
              <a:buFont typeface="Nunito SemiBold"/>
              <a:buChar char="●"/>
            </a:pPr>
            <a:r>
              <a:rPr lang="en-GB" sz="2200">
                <a:solidFill>
                  <a:srgbClr val="FFD966"/>
                </a:solidFill>
                <a:latin typeface="Nunito SemiBold"/>
                <a:ea typeface="Nunito SemiBold"/>
                <a:cs typeface="Nunito SemiBold"/>
                <a:sym typeface="Nunito SemiBold"/>
              </a:rPr>
              <a:t>Morphological Operations</a:t>
            </a:r>
            <a:endParaRPr sz="2200">
              <a:solidFill>
                <a:srgbClr val="FFD966"/>
              </a:solidFill>
              <a:latin typeface="Nunito SemiBold"/>
              <a:ea typeface="Nunito SemiBold"/>
              <a:cs typeface="Nunito SemiBold"/>
              <a:sym typeface="Nunito SemiBold"/>
            </a:endParaRPr>
          </a:p>
          <a:p>
            <a:pPr indent="-368300" lvl="0" marL="457200" rtl="0" algn="l">
              <a:spcBef>
                <a:spcPts val="0"/>
              </a:spcBef>
              <a:spcAft>
                <a:spcPts val="0"/>
              </a:spcAft>
              <a:buClr>
                <a:srgbClr val="FFD966"/>
              </a:buClr>
              <a:buSzPts val="2200"/>
              <a:buFont typeface="Nunito SemiBold"/>
              <a:buChar char="●"/>
            </a:pPr>
            <a:r>
              <a:rPr lang="en-GB" sz="2200">
                <a:solidFill>
                  <a:srgbClr val="FFD966"/>
                </a:solidFill>
                <a:latin typeface="Nunito SemiBold"/>
                <a:ea typeface="Nunito SemiBold"/>
                <a:cs typeface="Nunito SemiBold"/>
                <a:sym typeface="Nunito SemiBold"/>
              </a:rPr>
              <a:t>Colors</a:t>
            </a:r>
            <a:endParaRPr sz="2200">
              <a:solidFill>
                <a:srgbClr val="FFD966"/>
              </a:solidFill>
              <a:latin typeface="Nunito SemiBold"/>
              <a:ea typeface="Nunito SemiBold"/>
              <a:cs typeface="Nunito SemiBold"/>
              <a:sym typeface="Nunito SemiBold"/>
            </a:endParaRPr>
          </a:p>
          <a:p>
            <a:pPr indent="-368300" lvl="0" marL="457200" rtl="0" algn="l">
              <a:spcBef>
                <a:spcPts val="0"/>
              </a:spcBef>
              <a:spcAft>
                <a:spcPts val="0"/>
              </a:spcAft>
              <a:buClr>
                <a:srgbClr val="FFD966"/>
              </a:buClr>
              <a:buSzPts val="2200"/>
              <a:buFont typeface="Nunito SemiBold"/>
              <a:buChar char="●"/>
            </a:pPr>
            <a:r>
              <a:rPr lang="en-GB" sz="2200">
                <a:solidFill>
                  <a:srgbClr val="FFD966"/>
                </a:solidFill>
                <a:latin typeface="Nunito SemiBold"/>
                <a:ea typeface="Nunito SemiBold"/>
                <a:cs typeface="Nunito SemiBold"/>
                <a:sym typeface="Nunito SemiBold"/>
              </a:rPr>
              <a:t>Bilateral Filter</a:t>
            </a:r>
            <a:endParaRPr sz="2200">
              <a:solidFill>
                <a:srgbClr val="FFD966"/>
              </a:solidFill>
              <a:latin typeface="Nunito SemiBold"/>
              <a:ea typeface="Nunito SemiBold"/>
              <a:cs typeface="Nunito SemiBold"/>
              <a:sym typeface="Nunito SemiBold"/>
            </a:endParaRPr>
          </a:p>
          <a:p>
            <a:pPr indent="-368300" lvl="0" marL="457200" rtl="0" algn="l">
              <a:spcBef>
                <a:spcPts val="0"/>
              </a:spcBef>
              <a:spcAft>
                <a:spcPts val="0"/>
              </a:spcAft>
              <a:buClr>
                <a:srgbClr val="FFD966"/>
              </a:buClr>
              <a:buSzPts val="2200"/>
              <a:buFont typeface="Nunito SemiBold"/>
              <a:buChar char="●"/>
            </a:pPr>
            <a:r>
              <a:rPr lang="en-GB" sz="2200">
                <a:solidFill>
                  <a:srgbClr val="FFD966"/>
                </a:solidFill>
                <a:latin typeface="Nunito SemiBold"/>
                <a:ea typeface="Nunito SemiBold"/>
                <a:cs typeface="Nunito SemiBold"/>
                <a:sym typeface="Nunito SemiBold"/>
              </a:rPr>
              <a:t>Median Filter</a:t>
            </a:r>
            <a:endParaRPr sz="2200">
              <a:solidFill>
                <a:srgbClr val="FFD966"/>
              </a:solidFill>
              <a:latin typeface="Nunito SemiBold"/>
              <a:ea typeface="Nunito SemiBold"/>
              <a:cs typeface="Nunito SemiBold"/>
              <a:sym typeface="Nunito SemiBold"/>
            </a:endParaRPr>
          </a:p>
          <a:p>
            <a:pPr indent="-368300" lvl="0" marL="457200" rtl="0" algn="l">
              <a:lnSpc>
                <a:spcPct val="150000"/>
              </a:lnSpc>
              <a:spcBef>
                <a:spcPts val="0"/>
              </a:spcBef>
              <a:spcAft>
                <a:spcPts val="0"/>
              </a:spcAft>
              <a:buClr>
                <a:srgbClr val="FFD966"/>
              </a:buClr>
              <a:buSzPts val="2200"/>
              <a:buFont typeface="Nunito SemiBold"/>
              <a:buChar char="●"/>
            </a:pPr>
            <a:r>
              <a:rPr lang="en-GB" sz="2200">
                <a:solidFill>
                  <a:srgbClr val="FFD966"/>
                </a:solidFill>
                <a:latin typeface="Nunito SemiBold"/>
                <a:ea typeface="Nunito SemiBold"/>
                <a:cs typeface="Nunito SemiBold"/>
                <a:sym typeface="Nunito SemiBold"/>
              </a:rPr>
              <a:t>Recombine</a:t>
            </a:r>
            <a:endParaRPr sz="2200">
              <a:solidFill>
                <a:srgbClr val="FFD966"/>
              </a:solidFill>
              <a:latin typeface="Nunito SemiBold"/>
              <a:ea typeface="Nunito SemiBold"/>
              <a:cs typeface="Nunito SemiBold"/>
              <a:sym typeface="Nunito SemiBold"/>
            </a:endParaRPr>
          </a:p>
          <a:p>
            <a:pPr indent="0" lvl="0" marL="457200" rtl="0" algn="l">
              <a:spcBef>
                <a:spcPts val="0"/>
              </a:spcBef>
              <a:spcAft>
                <a:spcPts val="1200"/>
              </a:spcAft>
              <a:buNone/>
            </a:pPr>
            <a:r>
              <a:t/>
            </a:r>
            <a:endParaRPr b="1" sz="2200">
              <a:solidFill>
                <a:srgbClr val="434343"/>
              </a:solidFill>
              <a:latin typeface="Arial"/>
              <a:ea typeface="Arial"/>
              <a:cs typeface="Arial"/>
              <a:sym typeface="Arial"/>
            </a:endParaRPr>
          </a:p>
        </p:txBody>
      </p:sp>
      <p:sp>
        <p:nvSpPr>
          <p:cNvPr id="117" name="Google Shape;117;p17"/>
          <p:cNvSpPr txBox="1"/>
          <p:nvPr/>
        </p:nvSpPr>
        <p:spPr>
          <a:xfrm>
            <a:off x="670350" y="553025"/>
            <a:ext cx="7650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a:solidFill>
                  <a:schemeClr val="accent4"/>
                </a:solidFill>
                <a:latin typeface="Raleway"/>
                <a:ea typeface="Raleway"/>
                <a:cs typeface="Raleway"/>
                <a:sym typeface="Raleway"/>
              </a:rPr>
              <a:t>Algorithm used</a:t>
            </a:r>
            <a:r>
              <a:rPr b="1" lang="en-GB" sz="2600">
                <a:solidFill>
                  <a:schemeClr val="accent4"/>
                </a:solidFill>
                <a:latin typeface="Raleway"/>
                <a:ea typeface="Raleway"/>
                <a:cs typeface="Raleway"/>
                <a:sym typeface="Raleway"/>
              </a:rPr>
              <a:t> </a:t>
            </a:r>
            <a:r>
              <a:rPr b="1" lang="en-GB" sz="2600">
                <a:solidFill>
                  <a:schemeClr val="dk2"/>
                </a:solidFill>
                <a:latin typeface="Raleway"/>
                <a:ea typeface="Raleway"/>
                <a:cs typeface="Raleway"/>
                <a:sym typeface="Raleway"/>
              </a:rPr>
              <a:t>:</a:t>
            </a:r>
            <a:endParaRPr b="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18"/>
          <p:cNvSpPr txBox="1"/>
          <p:nvPr/>
        </p:nvSpPr>
        <p:spPr>
          <a:xfrm>
            <a:off x="670350" y="553025"/>
            <a:ext cx="7650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a:solidFill>
                  <a:schemeClr val="accent4"/>
                </a:solidFill>
                <a:latin typeface="Raleway"/>
                <a:ea typeface="Raleway"/>
                <a:cs typeface="Raleway"/>
                <a:sym typeface="Raleway"/>
              </a:rPr>
              <a:t>Steps :</a:t>
            </a:r>
            <a:endParaRPr b="1">
              <a:solidFill>
                <a:schemeClr val="accent4"/>
              </a:solidFill>
              <a:latin typeface="Lato"/>
              <a:ea typeface="Lato"/>
              <a:cs typeface="Lato"/>
              <a:sym typeface="Lato"/>
            </a:endParaRPr>
          </a:p>
        </p:txBody>
      </p:sp>
      <p:pic>
        <p:nvPicPr>
          <p:cNvPr id="123" name="Google Shape;123;p18"/>
          <p:cNvPicPr preferRelativeResize="0"/>
          <p:nvPr/>
        </p:nvPicPr>
        <p:blipFill>
          <a:blip r:embed="rId4">
            <a:alphaModFix/>
          </a:blip>
          <a:stretch>
            <a:fillRect/>
          </a:stretch>
        </p:blipFill>
        <p:spPr>
          <a:xfrm>
            <a:off x="886400" y="1387698"/>
            <a:ext cx="1349525" cy="1010675"/>
          </a:xfrm>
          <a:prstGeom prst="rect">
            <a:avLst/>
          </a:prstGeom>
          <a:noFill/>
          <a:ln>
            <a:noFill/>
          </a:ln>
        </p:spPr>
      </p:pic>
      <p:pic>
        <p:nvPicPr>
          <p:cNvPr id="124" name="Google Shape;124;p18"/>
          <p:cNvPicPr preferRelativeResize="0"/>
          <p:nvPr/>
        </p:nvPicPr>
        <p:blipFill>
          <a:blip r:embed="rId5">
            <a:alphaModFix/>
          </a:blip>
          <a:stretch>
            <a:fillRect/>
          </a:stretch>
        </p:blipFill>
        <p:spPr>
          <a:xfrm>
            <a:off x="3659850" y="1342400"/>
            <a:ext cx="1349525" cy="1012151"/>
          </a:xfrm>
          <a:prstGeom prst="rect">
            <a:avLst/>
          </a:prstGeom>
          <a:noFill/>
          <a:ln>
            <a:noFill/>
          </a:ln>
        </p:spPr>
      </p:pic>
      <p:pic>
        <p:nvPicPr>
          <p:cNvPr id="125" name="Google Shape;125;p18"/>
          <p:cNvPicPr preferRelativeResize="0"/>
          <p:nvPr/>
        </p:nvPicPr>
        <p:blipFill>
          <a:blip r:embed="rId6">
            <a:alphaModFix/>
          </a:blip>
          <a:stretch>
            <a:fillRect/>
          </a:stretch>
        </p:blipFill>
        <p:spPr>
          <a:xfrm>
            <a:off x="6384200" y="1325013"/>
            <a:ext cx="1395893" cy="1046926"/>
          </a:xfrm>
          <a:prstGeom prst="rect">
            <a:avLst/>
          </a:prstGeom>
          <a:noFill/>
          <a:ln>
            <a:noFill/>
          </a:ln>
        </p:spPr>
      </p:pic>
      <p:pic>
        <p:nvPicPr>
          <p:cNvPr id="126" name="Google Shape;126;p18"/>
          <p:cNvPicPr preferRelativeResize="0"/>
          <p:nvPr/>
        </p:nvPicPr>
        <p:blipFill>
          <a:blip r:embed="rId7">
            <a:alphaModFix/>
          </a:blip>
          <a:stretch>
            <a:fillRect/>
          </a:stretch>
        </p:blipFill>
        <p:spPr>
          <a:xfrm>
            <a:off x="886400" y="2648050"/>
            <a:ext cx="1349525" cy="1012144"/>
          </a:xfrm>
          <a:prstGeom prst="rect">
            <a:avLst/>
          </a:prstGeom>
          <a:noFill/>
          <a:ln>
            <a:noFill/>
          </a:ln>
        </p:spPr>
      </p:pic>
      <p:pic>
        <p:nvPicPr>
          <p:cNvPr id="127" name="Google Shape;127;p18"/>
          <p:cNvPicPr preferRelativeResize="0"/>
          <p:nvPr/>
        </p:nvPicPr>
        <p:blipFill>
          <a:blip r:embed="rId8">
            <a:alphaModFix/>
          </a:blip>
          <a:stretch>
            <a:fillRect/>
          </a:stretch>
        </p:blipFill>
        <p:spPr>
          <a:xfrm>
            <a:off x="6384200" y="2558950"/>
            <a:ext cx="1451075" cy="1088318"/>
          </a:xfrm>
          <a:prstGeom prst="rect">
            <a:avLst/>
          </a:prstGeom>
          <a:noFill/>
          <a:ln>
            <a:noFill/>
          </a:ln>
        </p:spPr>
      </p:pic>
      <p:pic>
        <p:nvPicPr>
          <p:cNvPr id="128" name="Google Shape;128;p18"/>
          <p:cNvPicPr preferRelativeResize="0"/>
          <p:nvPr/>
        </p:nvPicPr>
        <p:blipFill>
          <a:blip r:embed="rId9">
            <a:alphaModFix/>
          </a:blip>
          <a:stretch>
            <a:fillRect/>
          </a:stretch>
        </p:blipFill>
        <p:spPr>
          <a:xfrm>
            <a:off x="891075" y="3909875"/>
            <a:ext cx="1347576" cy="1010675"/>
          </a:xfrm>
          <a:prstGeom prst="rect">
            <a:avLst/>
          </a:prstGeom>
          <a:noFill/>
          <a:ln>
            <a:noFill/>
          </a:ln>
        </p:spPr>
      </p:pic>
      <p:pic>
        <p:nvPicPr>
          <p:cNvPr id="129" name="Google Shape;129;p18"/>
          <p:cNvPicPr preferRelativeResize="0"/>
          <p:nvPr/>
        </p:nvPicPr>
        <p:blipFill>
          <a:blip r:embed="rId10">
            <a:alphaModFix/>
          </a:blip>
          <a:stretch>
            <a:fillRect/>
          </a:stretch>
        </p:blipFill>
        <p:spPr>
          <a:xfrm>
            <a:off x="3613475" y="3873607"/>
            <a:ext cx="1395901" cy="1046944"/>
          </a:xfrm>
          <a:prstGeom prst="rect">
            <a:avLst/>
          </a:prstGeom>
          <a:noFill/>
          <a:ln>
            <a:noFill/>
          </a:ln>
        </p:spPr>
      </p:pic>
      <p:pic>
        <p:nvPicPr>
          <p:cNvPr id="130" name="Google Shape;130;p18"/>
          <p:cNvPicPr preferRelativeResize="0"/>
          <p:nvPr/>
        </p:nvPicPr>
        <p:blipFill>
          <a:blip r:embed="rId11">
            <a:alphaModFix/>
          </a:blip>
          <a:stretch>
            <a:fillRect/>
          </a:stretch>
        </p:blipFill>
        <p:spPr>
          <a:xfrm>
            <a:off x="6384200" y="3834275"/>
            <a:ext cx="1451075" cy="1088311"/>
          </a:xfrm>
          <a:prstGeom prst="rect">
            <a:avLst/>
          </a:prstGeom>
          <a:noFill/>
          <a:ln>
            <a:noFill/>
          </a:ln>
        </p:spPr>
      </p:pic>
      <p:sp>
        <p:nvSpPr>
          <p:cNvPr id="131" name="Google Shape;131;p18"/>
          <p:cNvSpPr/>
          <p:nvPr/>
        </p:nvSpPr>
        <p:spPr>
          <a:xfrm>
            <a:off x="337800" y="1387700"/>
            <a:ext cx="403200" cy="30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  </a:t>
            </a:r>
            <a:endParaRPr/>
          </a:p>
        </p:txBody>
      </p:sp>
      <p:sp>
        <p:nvSpPr>
          <p:cNvPr id="132" name="Google Shape;132;p18"/>
          <p:cNvSpPr/>
          <p:nvPr/>
        </p:nvSpPr>
        <p:spPr>
          <a:xfrm>
            <a:off x="3007300" y="1342400"/>
            <a:ext cx="403200" cy="30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2</a:t>
            </a:r>
            <a:r>
              <a:rPr lang="en-GB"/>
              <a:t>  </a:t>
            </a:r>
            <a:endParaRPr/>
          </a:p>
        </p:txBody>
      </p:sp>
      <p:sp>
        <p:nvSpPr>
          <p:cNvPr id="133" name="Google Shape;133;p18"/>
          <p:cNvSpPr/>
          <p:nvPr/>
        </p:nvSpPr>
        <p:spPr>
          <a:xfrm>
            <a:off x="337800" y="3908450"/>
            <a:ext cx="403200" cy="30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7</a:t>
            </a:r>
            <a:r>
              <a:rPr lang="en-GB"/>
              <a:t>  </a:t>
            </a:r>
            <a:endParaRPr/>
          </a:p>
        </p:txBody>
      </p:sp>
      <p:sp>
        <p:nvSpPr>
          <p:cNvPr id="134" name="Google Shape;134;p18"/>
          <p:cNvSpPr/>
          <p:nvPr/>
        </p:nvSpPr>
        <p:spPr>
          <a:xfrm>
            <a:off x="5763525" y="2558950"/>
            <a:ext cx="403200" cy="30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6</a:t>
            </a:r>
            <a:r>
              <a:rPr lang="en-GB"/>
              <a:t>  </a:t>
            </a:r>
            <a:endParaRPr/>
          </a:p>
        </p:txBody>
      </p:sp>
      <p:sp>
        <p:nvSpPr>
          <p:cNvPr id="135" name="Google Shape;135;p18"/>
          <p:cNvSpPr/>
          <p:nvPr/>
        </p:nvSpPr>
        <p:spPr>
          <a:xfrm>
            <a:off x="5763525" y="1342400"/>
            <a:ext cx="403200" cy="30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3</a:t>
            </a:r>
            <a:r>
              <a:rPr lang="en-GB"/>
              <a:t>  </a:t>
            </a:r>
            <a:endParaRPr/>
          </a:p>
        </p:txBody>
      </p:sp>
      <p:sp>
        <p:nvSpPr>
          <p:cNvPr id="136" name="Google Shape;136;p18"/>
          <p:cNvSpPr/>
          <p:nvPr/>
        </p:nvSpPr>
        <p:spPr>
          <a:xfrm>
            <a:off x="337800" y="2648075"/>
            <a:ext cx="403200" cy="30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a:t>
            </a:r>
            <a:r>
              <a:rPr lang="en-GB"/>
              <a:t>  </a:t>
            </a:r>
            <a:endParaRPr/>
          </a:p>
        </p:txBody>
      </p:sp>
      <p:sp>
        <p:nvSpPr>
          <p:cNvPr id="137" name="Google Shape;137;p18"/>
          <p:cNvSpPr/>
          <p:nvPr/>
        </p:nvSpPr>
        <p:spPr>
          <a:xfrm>
            <a:off x="3007300" y="3834275"/>
            <a:ext cx="403200" cy="30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8</a:t>
            </a:r>
            <a:r>
              <a:rPr lang="en-GB"/>
              <a:t>  </a:t>
            </a:r>
            <a:endParaRPr/>
          </a:p>
        </p:txBody>
      </p:sp>
      <p:sp>
        <p:nvSpPr>
          <p:cNvPr id="138" name="Google Shape;138;p18"/>
          <p:cNvSpPr/>
          <p:nvPr/>
        </p:nvSpPr>
        <p:spPr>
          <a:xfrm>
            <a:off x="3007300" y="2648075"/>
            <a:ext cx="403200" cy="30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5</a:t>
            </a:r>
            <a:r>
              <a:rPr lang="en-GB"/>
              <a:t>  </a:t>
            </a:r>
            <a:endParaRPr/>
          </a:p>
        </p:txBody>
      </p:sp>
      <p:sp>
        <p:nvSpPr>
          <p:cNvPr id="139" name="Google Shape;139;p18"/>
          <p:cNvSpPr/>
          <p:nvPr/>
        </p:nvSpPr>
        <p:spPr>
          <a:xfrm>
            <a:off x="5807125" y="3834275"/>
            <a:ext cx="403200" cy="30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9</a:t>
            </a:r>
            <a:r>
              <a:rPr lang="en-GB"/>
              <a:t>  </a:t>
            </a:r>
            <a:endParaRPr/>
          </a:p>
        </p:txBody>
      </p:sp>
      <p:sp>
        <p:nvSpPr>
          <p:cNvPr id="140" name="Google Shape;140;p18"/>
          <p:cNvSpPr/>
          <p:nvPr/>
        </p:nvSpPr>
        <p:spPr>
          <a:xfrm>
            <a:off x="3563013" y="2523825"/>
            <a:ext cx="1543200" cy="1180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41" name="Google Shape;141;p18"/>
          <p:cNvPicPr preferRelativeResize="0"/>
          <p:nvPr/>
        </p:nvPicPr>
        <p:blipFill>
          <a:blip r:embed="rId12">
            <a:alphaModFix/>
          </a:blip>
          <a:stretch>
            <a:fillRect/>
          </a:stretch>
        </p:blipFill>
        <p:spPr>
          <a:xfrm>
            <a:off x="3635300" y="2635119"/>
            <a:ext cx="1349525" cy="10121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9"/>
          <p:cNvSpPr txBox="1"/>
          <p:nvPr>
            <p:ph idx="1" type="body"/>
          </p:nvPr>
        </p:nvSpPr>
        <p:spPr>
          <a:xfrm>
            <a:off x="727650" y="1441200"/>
            <a:ext cx="7688700" cy="3440700"/>
          </a:xfrm>
          <a:prstGeom prst="rect">
            <a:avLst/>
          </a:prstGeom>
        </p:spPr>
        <p:txBody>
          <a:bodyPr anchorCtr="0" anchor="t" bIns="91425" lIns="91425" spcFirstLastPara="1" rIns="91425" wrap="square" tIns="91425">
            <a:normAutofit fontScale="92500" lnSpcReduction="10000"/>
          </a:bodyPr>
          <a:lstStyle/>
          <a:p>
            <a:pPr indent="-357822" lvl="0" marL="457200" rtl="0" algn="l">
              <a:lnSpc>
                <a:spcPct val="115000"/>
              </a:lnSpc>
              <a:spcBef>
                <a:spcPts val="1200"/>
              </a:spcBef>
              <a:spcAft>
                <a:spcPts val="0"/>
              </a:spcAft>
              <a:buClr>
                <a:srgbClr val="FFD966"/>
              </a:buClr>
              <a:buSzPct val="100000"/>
              <a:buFont typeface="Nunito SemiBold"/>
              <a:buChar char="●"/>
            </a:pPr>
            <a:r>
              <a:rPr lang="en-GB" sz="2200">
                <a:solidFill>
                  <a:srgbClr val="FFD966"/>
                </a:solidFill>
                <a:latin typeface="Nunito SemiBold"/>
                <a:ea typeface="Nunito SemiBold"/>
                <a:cs typeface="Nunito SemiBold"/>
                <a:sym typeface="Nunito SemiBold"/>
              </a:rPr>
              <a:t>This algorithm has two main processing chain. One is to create the edge mask and other is to smoothen the colors of the images.</a:t>
            </a:r>
            <a:endParaRPr sz="2200">
              <a:solidFill>
                <a:srgbClr val="FFD966"/>
              </a:solidFill>
              <a:latin typeface="Nunito SemiBold"/>
              <a:ea typeface="Nunito SemiBold"/>
              <a:cs typeface="Nunito SemiBold"/>
              <a:sym typeface="Nunito SemiBold"/>
            </a:endParaRPr>
          </a:p>
          <a:p>
            <a:pPr indent="-357822" lvl="0" marL="457200" rtl="0" algn="l">
              <a:lnSpc>
                <a:spcPct val="115000"/>
              </a:lnSpc>
              <a:spcBef>
                <a:spcPts val="0"/>
              </a:spcBef>
              <a:spcAft>
                <a:spcPts val="0"/>
              </a:spcAft>
              <a:buClr>
                <a:srgbClr val="F3F3F3"/>
              </a:buClr>
              <a:buSzPct val="100000"/>
              <a:buFont typeface="Arial"/>
              <a:buChar char="●"/>
            </a:pPr>
            <a:r>
              <a:rPr lang="en-GB" sz="2200">
                <a:solidFill>
                  <a:srgbClr val="F3F3F3"/>
                </a:solidFill>
                <a:latin typeface="Arial"/>
                <a:ea typeface="Arial"/>
                <a:cs typeface="Arial"/>
                <a:sym typeface="Arial"/>
              </a:rPr>
              <a:t>Once, both the color and edge image processing chains are complete, the  only task left is to overlay the edges onto the color image.</a:t>
            </a:r>
            <a:endParaRPr sz="2200">
              <a:solidFill>
                <a:srgbClr val="F3F3F3"/>
              </a:solidFill>
              <a:latin typeface="Arial"/>
              <a:ea typeface="Arial"/>
              <a:cs typeface="Arial"/>
              <a:sym typeface="Arial"/>
            </a:endParaRPr>
          </a:p>
          <a:p>
            <a:pPr indent="-357822" lvl="0" marL="457200" rtl="0" algn="l">
              <a:lnSpc>
                <a:spcPct val="115000"/>
              </a:lnSpc>
              <a:spcBef>
                <a:spcPts val="0"/>
              </a:spcBef>
              <a:spcAft>
                <a:spcPts val="0"/>
              </a:spcAft>
              <a:buClr>
                <a:srgbClr val="FFD966"/>
              </a:buClr>
              <a:buSzPct val="100000"/>
              <a:buFont typeface="Arial"/>
              <a:buChar char="●"/>
            </a:pPr>
            <a:r>
              <a:rPr lang="en-GB" sz="2200">
                <a:solidFill>
                  <a:srgbClr val="FFD966"/>
                </a:solidFill>
                <a:latin typeface="Arial"/>
                <a:ea typeface="Arial"/>
                <a:cs typeface="Arial"/>
                <a:sym typeface="Arial"/>
              </a:rPr>
              <a:t>The final algorithm simply draws the edge over the smoothened image to produce the final cartoonized image.</a:t>
            </a:r>
            <a:endParaRPr sz="2200">
              <a:solidFill>
                <a:srgbClr val="FFD966"/>
              </a:solidFill>
              <a:latin typeface="Arial"/>
              <a:ea typeface="Arial"/>
              <a:cs typeface="Arial"/>
              <a:sym typeface="Arial"/>
            </a:endParaRPr>
          </a:p>
          <a:p>
            <a:pPr indent="0" lvl="0" marL="457200" rtl="0" algn="l">
              <a:spcBef>
                <a:spcPts val="1200"/>
              </a:spcBef>
              <a:spcAft>
                <a:spcPts val="1200"/>
              </a:spcAft>
              <a:buNone/>
            </a:pPr>
            <a:r>
              <a:t/>
            </a:r>
            <a:endParaRPr b="1" sz="2200">
              <a:solidFill>
                <a:srgbClr val="FFD966"/>
              </a:solidFill>
              <a:latin typeface="Arial"/>
              <a:ea typeface="Arial"/>
              <a:cs typeface="Arial"/>
              <a:sym typeface="Arial"/>
            </a:endParaRPr>
          </a:p>
        </p:txBody>
      </p:sp>
      <p:sp>
        <p:nvSpPr>
          <p:cNvPr id="147" name="Google Shape;147;p19"/>
          <p:cNvSpPr txBox="1"/>
          <p:nvPr/>
        </p:nvSpPr>
        <p:spPr>
          <a:xfrm>
            <a:off x="670350" y="553025"/>
            <a:ext cx="7650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a:solidFill>
                  <a:schemeClr val="accent4"/>
                </a:solidFill>
                <a:latin typeface="Raleway"/>
                <a:ea typeface="Raleway"/>
                <a:cs typeface="Raleway"/>
                <a:sym typeface="Raleway"/>
              </a:rPr>
              <a:t>How it works</a:t>
            </a:r>
            <a:r>
              <a:rPr b="1" lang="en-GB" sz="2600">
                <a:solidFill>
                  <a:schemeClr val="accent4"/>
                </a:solidFill>
                <a:latin typeface="Raleway"/>
                <a:ea typeface="Raleway"/>
                <a:cs typeface="Raleway"/>
                <a:sym typeface="Raleway"/>
              </a:rPr>
              <a:t>  :</a:t>
            </a:r>
            <a:endParaRPr b="1">
              <a:solidFill>
                <a:schemeClr val="accent4"/>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0"/>
          <p:cNvSpPr txBox="1"/>
          <p:nvPr>
            <p:ph type="title"/>
          </p:nvPr>
        </p:nvSpPr>
        <p:spPr>
          <a:xfrm>
            <a:off x="539400" y="592250"/>
            <a:ext cx="3300900" cy="516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CONCLUSION:</a:t>
            </a:r>
            <a:endParaRPr/>
          </a:p>
          <a:p>
            <a:pPr indent="0" lvl="0" marL="0" rtl="0" algn="l">
              <a:spcBef>
                <a:spcPts val="0"/>
              </a:spcBef>
              <a:spcAft>
                <a:spcPts val="0"/>
              </a:spcAft>
              <a:buNone/>
            </a:pPr>
            <a:r>
              <a:t/>
            </a:r>
            <a:endParaRPr u="sng"/>
          </a:p>
        </p:txBody>
      </p:sp>
      <p:sp>
        <p:nvSpPr>
          <p:cNvPr id="153" name="Google Shape;153;p20"/>
          <p:cNvSpPr txBox="1"/>
          <p:nvPr/>
        </p:nvSpPr>
        <p:spPr>
          <a:xfrm>
            <a:off x="685800" y="2110975"/>
            <a:ext cx="60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4" name="Google Shape;154;p20"/>
          <p:cNvSpPr txBox="1"/>
          <p:nvPr/>
        </p:nvSpPr>
        <p:spPr>
          <a:xfrm>
            <a:off x="539400" y="1109150"/>
            <a:ext cx="5829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D966"/>
                </a:solidFill>
                <a:latin typeface="Lato"/>
                <a:ea typeface="Lato"/>
                <a:cs typeface="Lato"/>
                <a:sym typeface="Lato"/>
              </a:rPr>
              <a:t> </a:t>
            </a:r>
            <a:r>
              <a:rPr b="1" lang="en-GB" sz="1600">
                <a:solidFill>
                  <a:srgbClr val="FFD966"/>
                </a:solidFill>
              </a:rPr>
              <a:t>We have made an application that allows users to cartoonify an image of their choice and save it on their system. Our application makes use of the opencv library for processing the image.  With the help of tkinter we were able to make a gui for our application. During the development process we came to know about image processing and how it works.</a:t>
            </a:r>
            <a:endParaRPr b="1" sz="1600">
              <a:solidFill>
                <a:srgbClr val="FFD966"/>
              </a:solidFill>
            </a:endParaRPr>
          </a:p>
          <a:p>
            <a:pPr indent="0" lvl="0" marL="0" rtl="0" algn="l">
              <a:spcBef>
                <a:spcPts val="0"/>
              </a:spcBef>
              <a:spcAft>
                <a:spcPts val="0"/>
              </a:spcAft>
              <a:buNone/>
            </a:pPr>
            <a:r>
              <a:t/>
            </a:r>
            <a:endParaRPr>
              <a:solidFill>
                <a:srgbClr val="434343"/>
              </a:solidFill>
              <a:latin typeface="Lato"/>
              <a:ea typeface="Lato"/>
              <a:cs typeface="Lato"/>
              <a:sym typeface="Lato"/>
            </a:endParaRPr>
          </a:p>
        </p:txBody>
      </p:sp>
      <p:sp>
        <p:nvSpPr>
          <p:cNvPr id="155" name="Google Shape;155;p20"/>
          <p:cNvSpPr txBox="1"/>
          <p:nvPr/>
        </p:nvSpPr>
        <p:spPr>
          <a:xfrm>
            <a:off x="5557575" y="4026075"/>
            <a:ext cx="33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1"/>
          <p:cNvSpPr txBox="1"/>
          <p:nvPr>
            <p:ph type="title"/>
          </p:nvPr>
        </p:nvSpPr>
        <p:spPr>
          <a:xfrm>
            <a:off x="818100" y="631525"/>
            <a:ext cx="6290400" cy="506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u="sng"/>
              <a:t>Team CSE 3rd year 5th sem</a:t>
            </a:r>
            <a:endParaRPr b="0" u="sng"/>
          </a:p>
        </p:txBody>
      </p:sp>
      <p:sp>
        <p:nvSpPr>
          <p:cNvPr id="161" name="Google Shape;161;p21"/>
          <p:cNvSpPr txBox="1"/>
          <p:nvPr>
            <p:ph idx="1" type="body"/>
          </p:nvPr>
        </p:nvSpPr>
        <p:spPr>
          <a:xfrm>
            <a:off x="818100" y="1416650"/>
            <a:ext cx="6211500" cy="305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rgbClr val="FFE599"/>
                </a:solidFill>
              </a:rPr>
              <a:t>SHWETA BHAGAT	11900120090</a:t>
            </a:r>
            <a:endParaRPr b="1" sz="800">
              <a:solidFill>
                <a:srgbClr val="FFE599"/>
              </a:solidFill>
            </a:endParaRPr>
          </a:p>
          <a:p>
            <a:pPr indent="0" lvl="0" marL="0" rtl="0" algn="l">
              <a:spcBef>
                <a:spcPts val="1200"/>
              </a:spcBef>
              <a:spcAft>
                <a:spcPts val="0"/>
              </a:spcAft>
              <a:buNone/>
            </a:pPr>
            <a:r>
              <a:rPr b="1" lang="en-GB" sz="1100">
                <a:solidFill>
                  <a:srgbClr val="FFE599"/>
                </a:solidFill>
              </a:rPr>
              <a:t>PREETAM DAS	11900120071</a:t>
            </a:r>
            <a:endParaRPr b="1" sz="1100">
              <a:solidFill>
                <a:srgbClr val="FFE599"/>
              </a:solidFill>
            </a:endParaRPr>
          </a:p>
          <a:p>
            <a:pPr indent="0" lvl="0" marL="0" rtl="0" algn="l">
              <a:spcBef>
                <a:spcPts val="1200"/>
              </a:spcBef>
              <a:spcAft>
                <a:spcPts val="0"/>
              </a:spcAft>
              <a:buNone/>
            </a:pPr>
            <a:r>
              <a:rPr b="1" lang="en-GB" sz="1100">
                <a:solidFill>
                  <a:srgbClr val="FFE599"/>
                </a:solidFill>
              </a:rPr>
              <a:t>KARNASISH ROY	11900121201</a:t>
            </a:r>
            <a:endParaRPr b="1" sz="1100">
              <a:solidFill>
                <a:srgbClr val="FFE599"/>
              </a:solidFill>
            </a:endParaRPr>
          </a:p>
          <a:p>
            <a:pPr indent="0" lvl="0" marL="0" rtl="0" algn="l">
              <a:spcBef>
                <a:spcPts val="1200"/>
              </a:spcBef>
              <a:spcAft>
                <a:spcPts val="0"/>
              </a:spcAft>
              <a:buNone/>
            </a:pPr>
            <a:r>
              <a:rPr b="1" lang="en-GB" sz="1100">
                <a:solidFill>
                  <a:srgbClr val="FFE599"/>
                </a:solidFill>
              </a:rPr>
              <a:t>SAGNIK SAHA	11900120021</a:t>
            </a:r>
            <a:endParaRPr b="1" sz="1100">
              <a:solidFill>
                <a:srgbClr val="FFE599"/>
              </a:solidFill>
            </a:endParaRPr>
          </a:p>
          <a:p>
            <a:pPr indent="0" lvl="0" marL="0" rtl="0" algn="l">
              <a:spcBef>
                <a:spcPts val="1200"/>
              </a:spcBef>
              <a:spcAft>
                <a:spcPts val="0"/>
              </a:spcAft>
              <a:buNone/>
            </a:pPr>
            <a:r>
              <a:rPr b="1" lang="en-GB" sz="1100">
                <a:solidFill>
                  <a:srgbClr val="FFE599"/>
                </a:solidFill>
              </a:rPr>
              <a:t>PARNA DAS		11900120069</a:t>
            </a:r>
            <a:endParaRPr b="1" sz="1100">
              <a:solidFill>
                <a:srgbClr val="FFE599"/>
              </a:solidFill>
            </a:endParaRPr>
          </a:p>
          <a:p>
            <a:pPr indent="0" lvl="0" marL="0" rtl="0" algn="l">
              <a:spcBef>
                <a:spcPts val="1200"/>
              </a:spcBef>
              <a:spcAft>
                <a:spcPts val="0"/>
              </a:spcAft>
              <a:buNone/>
            </a:pPr>
            <a:r>
              <a:rPr b="1" lang="en-GB" sz="1100">
                <a:solidFill>
                  <a:srgbClr val="FFE599"/>
                </a:solidFill>
              </a:rPr>
              <a:t>MAYUREE DAS	11900120074</a:t>
            </a:r>
            <a:endParaRPr b="1" sz="1100">
              <a:solidFill>
                <a:srgbClr val="FFE599"/>
              </a:solidFill>
            </a:endParaRPr>
          </a:p>
          <a:p>
            <a:pPr indent="0" lvl="0" marL="0" rtl="0" algn="l">
              <a:spcBef>
                <a:spcPts val="1200"/>
              </a:spcBef>
              <a:spcAft>
                <a:spcPts val="1200"/>
              </a:spcAft>
              <a:buNone/>
            </a:pPr>
            <a:r>
              <a:rPr b="1" lang="en-GB" sz="1100">
                <a:solidFill>
                  <a:srgbClr val="FFE599"/>
                </a:solidFill>
              </a:rPr>
              <a:t>ARNAB SAHA		11900120073</a:t>
            </a:r>
            <a:endParaRPr b="1" sz="1100">
              <a:solidFill>
                <a:srgbClr val="FFE5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