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4"/>
  </p:notesMasterIdLst>
  <p:sldIdLst>
    <p:sldId id="256" r:id="rId3"/>
  </p:sldIdLst>
  <p:sldSz cx="43891200" cy="32918400"/>
  <p:notesSz cx="32461200" cy="43434000"/>
  <p:defaultText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7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7" autoAdjust="0"/>
    <p:restoredTop sz="50000" autoAdjust="0"/>
  </p:normalViewPr>
  <p:slideViewPr>
    <p:cSldViewPr>
      <p:cViewPr>
        <p:scale>
          <a:sx n="37" d="100"/>
          <a:sy n="37" d="100"/>
        </p:scale>
        <p:origin x="331" y="-2894"/>
      </p:cViewPr>
      <p:guideLst>
        <p:guide orient="horz" pos="10368"/>
        <p:guide pos="13767"/>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A9A1D-A47E-480F-B8BB-B6117BE7F0DD}" type="doc">
      <dgm:prSet loTypeId="urn:microsoft.com/office/officeart/2005/8/layout/process1" loCatId="process" qsTypeId="urn:microsoft.com/office/officeart/2005/8/quickstyle/simple3" qsCatId="simple" csTypeId="urn:microsoft.com/office/officeart/2005/8/colors/accent1_2" csCatId="accent1" phldr="1"/>
      <dgm:spPr/>
      <dgm:t>
        <a:bodyPr/>
        <a:lstStyle/>
        <a:p>
          <a:endParaRPr lang="en-US"/>
        </a:p>
      </dgm:t>
    </dgm:pt>
    <dgm:pt modelId="{A0B22866-97D0-4FB4-8AF8-78DEE232ADD2}">
      <dgm:prSet phldrT="[Text]"/>
      <dgm:spPr/>
      <dgm:t>
        <a:bodyPr/>
        <a:lstStyle/>
        <a:p>
          <a:r>
            <a:rPr lang="en-US" dirty="0">
              <a:latin typeface="Arial"/>
              <a:cs typeface="Arial"/>
            </a:rPr>
            <a:t>Preprocessing</a:t>
          </a:r>
        </a:p>
      </dgm:t>
    </dgm:pt>
    <dgm:pt modelId="{2CBEE9C1-66E7-45FD-8398-0CEE7702260F}" type="parTrans" cxnId="{71CEF46C-FC25-4D92-9524-4943F6133624}">
      <dgm:prSet/>
      <dgm:spPr/>
      <dgm:t>
        <a:bodyPr/>
        <a:lstStyle/>
        <a:p>
          <a:endParaRPr lang="en-US"/>
        </a:p>
      </dgm:t>
    </dgm:pt>
    <dgm:pt modelId="{318E1B4C-DE38-4ECC-8F7A-D6AEB68F87C3}" type="sibTrans" cxnId="{71CEF46C-FC25-4D92-9524-4943F6133624}">
      <dgm:prSet/>
      <dgm:spPr/>
      <dgm:t>
        <a:bodyPr/>
        <a:lstStyle/>
        <a:p>
          <a:endParaRPr lang="en-US"/>
        </a:p>
      </dgm:t>
    </dgm:pt>
    <dgm:pt modelId="{7A55F546-E146-4D78-AE4C-EDDC6C62426F}">
      <dgm:prSet phldrT="[Text]"/>
      <dgm:spPr/>
      <dgm:t>
        <a:bodyPr/>
        <a:lstStyle/>
        <a:p>
          <a:r>
            <a:rPr lang="en-US" dirty="0">
              <a:latin typeface="Arial"/>
              <a:cs typeface="Arial"/>
            </a:rPr>
            <a:t>Sentient summarizer</a:t>
          </a:r>
        </a:p>
      </dgm:t>
    </dgm:pt>
    <dgm:pt modelId="{D7DBAB3D-970C-41AA-8159-638368D7C361}" type="parTrans" cxnId="{E135D163-0DF7-4FD2-ABD9-AD0D7EE1C188}">
      <dgm:prSet/>
      <dgm:spPr/>
      <dgm:t>
        <a:bodyPr/>
        <a:lstStyle/>
        <a:p>
          <a:endParaRPr lang="en-US"/>
        </a:p>
      </dgm:t>
    </dgm:pt>
    <dgm:pt modelId="{D2DE1FAA-7767-451C-961C-A19EB2794AC9}" type="sibTrans" cxnId="{E135D163-0DF7-4FD2-ABD9-AD0D7EE1C188}">
      <dgm:prSet/>
      <dgm:spPr/>
      <dgm:t>
        <a:bodyPr/>
        <a:lstStyle/>
        <a:p>
          <a:endParaRPr lang="en-US"/>
        </a:p>
      </dgm:t>
    </dgm:pt>
    <dgm:pt modelId="{212CC67F-BCD8-4A45-AC92-CEF1A26DB8E4}">
      <dgm:prSet phldrT="[Text]"/>
      <dgm:spPr/>
      <dgm:t>
        <a:bodyPr/>
        <a:lstStyle/>
        <a:p>
          <a:r>
            <a:rPr lang="en-US" dirty="0">
              <a:latin typeface="Arial"/>
              <a:cs typeface="Arial"/>
            </a:rPr>
            <a:t>Sentient Server</a:t>
          </a:r>
        </a:p>
      </dgm:t>
    </dgm:pt>
    <dgm:pt modelId="{3DB1C929-8F05-4654-B13F-5EC68A863CEF}" type="parTrans" cxnId="{6C4D5B18-A3EC-4BA3-A269-08998187FCFA}">
      <dgm:prSet/>
      <dgm:spPr/>
      <dgm:t>
        <a:bodyPr/>
        <a:lstStyle/>
        <a:p>
          <a:endParaRPr lang="en-US"/>
        </a:p>
      </dgm:t>
    </dgm:pt>
    <dgm:pt modelId="{0196D709-DDC6-415A-8E7E-4B91103647D6}" type="sibTrans" cxnId="{6C4D5B18-A3EC-4BA3-A269-08998187FCFA}">
      <dgm:prSet/>
      <dgm:spPr/>
      <dgm:t>
        <a:bodyPr/>
        <a:lstStyle/>
        <a:p>
          <a:endParaRPr lang="en-US"/>
        </a:p>
      </dgm:t>
    </dgm:pt>
    <dgm:pt modelId="{52398F38-E6C3-A343-89EB-8B4480A81EFF}">
      <dgm:prSet/>
      <dgm:spPr/>
      <dgm:t>
        <a:bodyPr/>
        <a:lstStyle/>
        <a:p>
          <a:r>
            <a:rPr lang="en-US" dirty="0"/>
            <a:t>User API</a:t>
          </a:r>
        </a:p>
      </dgm:t>
    </dgm:pt>
    <dgm:pt modelId="{2AF8BB52-EFBA-1540-AD93-C2D3E63F4D89}" type="parTrans" cxnId="{931FBF85-4A74-FD45-A5B4-344F0E3571F8}">
      <dgm:prSet/>
      <dgm:spPr/>
      <dgm:t>
        <a:bodyPr/>
        <a:lstStyle/>
        <a:p>
          <a:endParaRPr lang="en-US"/>
        </a:p>
      </dgm:t>
    </dgm:pt>
    <dgm:pt modelId="{F3DF9571-0BF6-8740-968E-1B57B4191B5D}" type="sibTrans" cxnId="{931FBF85-4A74-FD45-A5B4-344F0E3571F8}">
      <dgm:prSet/>
      <dgm:spPr/>
      <dgm:t>
        <a:bodyPr/>
        <a:lstStyle/>
        <a:p>
          <a:endParaRPr lang="en-US"/>
        </a:p>
      </dgm:t>
    </dgm:pt>
    <dgm:pt modelId="{B1423A91-7B8B-450E-9292-CBE377DE234B}">
      <dgm:prSet phldrT="[Text]"/>
      <dgm:spPr/>
      <dgm:t>
        <a:bodyPr/>
        <a:lstStyle/>
        <a:p>
          <a:r>
            <a:rPr lang="en-US" dirty="0">
              <a:latin typeface="Arial"/>
              <a:cs typeface="Arial"/>
            </a:rPr>
            <a:t>Database</a:t>
          </a:r>
        </a:p>
      </dgm:t>
    </dgm:pt>
    <dgm:pt modelId="{F3693A29-709C-42B9-8AC9-FD6A46E59C61}" type="sibTrans" cxnId="{FBEA8C57-8BFE-4A36-B51B-53CA5C5CEAAA}">
      <dgm:prSet/>
      <dgm:spPr/>
      <dgm:t>
        <a:bodyPr/>
        <a:lstStyle/>
        <a:p>
          <a:endParaRPr lang="en-US"/>
        </a:p>
      </dgm:t>
    </dgm:pt>
    <dgm:pt modelId="{AA4C61AC-B318-46BA-A4F7-28B07D655364}" type="parTrans" cxnId="{FBEA8C57-8BFE-4A36-B51B-53CA5C5CEAAA}">
      <dgm:prSet/>
      <dgm:spPr/>
      <dgm:t>
        <a:bodyPr/>
        <a:lstStyle/>
        <a:p>
          <a:endParaRPr lang="en-US"/>
        </a:p>
      </dgm:t>
    </dgm:pt>
    <dgm:pt modelId="{150044A2-A5AB-47F8-AC4D-477604922C81}" type="pres">
      <dgm:prSet presAssocID="{A1FA9A1D-A47E-480F-B8BB-B6117BE7F0DD}" presName="Name0" presStyleCnt="0">
        <dgm:presLayoutVars>
          <dgm:dir/>
          <dgm:resizeHandles val="exact"/>
        </dgm:presLayoutVars>
      </dgm:prSet>
      <dgm:spPr/>
    </dgm:pt>
    <dgm:pt modelId="{DEF1B74E-D12B-4057-9779-4B7AD3D76D39}" type="pres">
      <dgm:prSet presAssocID="{A0B22866-97D0-4FB4-8AF8-78DEE232ADD2}" presName="node" presStyleLbl="node1" presStyleIdx="0" presStyleCnt="5">
        <dgm:presLayoutVars>
          <dgm:bulletEnabled val="1"/>
        </dgm:presLayoutVars>
      </dgm:prSet>
      <dgm:spPr/>
    </dgm:pt>
    <dgm:pt modelId="{B1C54F19-18D9-43E8-A305-FF4E48F9FED2}" type="pres">
      <dgm:prSet presAssocID="{318E1B4C-DE38-4ECC-8F7A-D6AEB68F87C3}" presName="sibTrans" presStyleLbl="sibTrans2D1" presStyleIdx="0" presStyleCnt="4"/>
      <dgm:spPr/>
    </dgm:pt>
    <dgm:pt modelId="{CBFA9DA6-6D6C-4CAA-8BE4-0B037D7DD98E}" type="pres">
      <dgm:prSet presAssocID="{318E1B4C-DE38-4ECC-8F7A-D6AEB68F87C3}" presName="connectorText" presStyleLbl="sibTrans2D1" presStyleIdx="0" presStyleCnt="4"/>
      <dgm:spPr/>
    </dgm:pt>
    <dgm:pt modelId="{32643914-9CE1-4253-ABCE-4E4A2586D6B1}" type="pres">
      <dgm:prSet presAssocID="{7A55F546-E146-4D78-AE4C-EDDC6C62426F}" presName="node" presStyleLbl="node1" presStyleIdx="1" presStyleCnt="5">
        <dgm:presLayoutVars>
          <dgm:bulletEnabled val="1"/>
        </dgm:presLayoutVars>
      </dgm:prSet>
      <dgm:spPr/>
    </dgm:pt>
    <dgm:pt modelId="{FF3B2F5B-83ED-4DD7-8505-1EEB5CD3A440}" type="pres">
      <dgm:prSet presAssocID="{D2DE1FAA-7767-451C-961C-A19EB2794AC9}" presName="sibTrans" presStyleLbl="sibTrans2D1" presStyleIdx="1" presStyleCnt="4"/>
      <dgm:spPr/>
    </dgm:pt>
    <dgm:pt modelId="{C89EE900-CE0F-4B5D-A146-EB5D6130FFF2}" type="pres">
      <dgm:prSet presAssocID="{D2DE1FAA-7767-451C-961C-A19EB2794AC9}" presName="connectorText" presStyleLbl="sibTrans2D1" presStyleIdx="1" presStyleCnt="4"/>
      <dgm:spPr/>
    </dgm:pt>
    <dgm:pt modelId="{F28D48F6-107A-4550-B6B9-C13051479954}" type="pres">
      <dgm:prSet presAssocID="{B1423A91-7B8B-450E-9292-CBE377DE234B}" presName="node" presStyleLbl="node1" presStyleIdx="2" presStyleCnt="5">
        <dgm:presLayoutVars>
          <dgm:bulletEnabled val="1"/>
        </dgm:presLayoutVars>
      </dgm:prSet>
      <dgm:spPr/>
    </dgm:pt>
    <dgm:pt modelId="{65C8DC02-70C7-499B-9AA3-936FA568DEDB}" type="pres">
      <dgm:prSet presAssocID="{F3693A29-709C-42B9-8AC9-FD6A46E59C61}" presName="sibTrans" presStyleLbl="sibTrans2D1" presStyleIdx="2" presStyleCnt="4"/>
      <dgm:spPr/>
    </dgm:pt>
    <dgm:pt modelId="{1A750EAA-89E0-43C3-957F-1C4B9F5F1F7D}" type="pres">
      <dgm:prSet presAssocID="{F3693A29-709C-42B9-8AC9-FD6A46E59C61}" presName="connectorText" presStyleLbl="sibTrans2D1" presStyleIdx="2" presStyleCnt="4"/>
      <dgm:spPr/>
    </dgm:pt>
    <dgm:pt modelId="{D90032B6-418F-4ADB-BBCE-C328A0CEA39A}" type="pres">
      <dgm:prSet presAssocID="{212CC67F-BCD8-4A45-AC92-CEF1A26DB8E4}" presName="node" presStyleLbl="node1" presStyleIdx="3" presStyleCnt="5">
        <dgm:presLayoutVars>
          <dgm:bulletEnabled val="1"/>
        </dgm:presLayoutVars>
      </dgm:prSet>
      <dgm:spPr/>
    </dgm:pt>
    <dgm:pt modelId="{BEDBB9A1-7F57-674C-8CDD-23AC1B178454}" type="pres">
      <dgm:prSet presAssocID="{0196D709-DDC6-415A-8E7E-4B91103647D6}" presName="sibTrans" presStyleLbl="sibTrans2D1" presStyleIdx="3" presStyleCnt="4"/>
      <dgm:spPr/>
    </dgm:pt>
    <dgm:pt modelId="{68D28B46-81F7-F149-8A7D-FBC0F5507707}" type="pres">
      <dgm:prSet presAssocID="{0196D709-DDC6-415A-8E7E-4B91103647D6}" presName="connectorText" presStyleLbl="sibTrans2D1" presStyleIdx="3" presStyleCnt="4"/>
      <dgm:spPr/>
    </dgm:pt>
    <dgm:pt modelId="{B3B6F10D-4D2C-DA4B-9C4D-F08B7A0B9433}" type="pres">
      <dgm:prSet presAssocID="{52398F38-E6C3-A343-89EB-8B4480A81EFF}" presName="node" presStyleLbl="node1" presStyleIdx="4" presStyleCnt="5">
        <dgm:presLayoutVars>
          <dgm:bulletEnabled val="1"/>
        </dgm:presLayoutVars>
      </dgm:prSet>
      <dgm:spPr/>
    </dgm:pt>
  </dgm:ptLst>
  <dgm:cxnLst>
    <dgm:cxn modelId="{DEE60305-D9A6-0E4F-BE78-3C9DC68733F1}" type="presOf" srcId="{212CC67F-BCD8-4A45-AC92-CEF1A26DB8E4}" destId="{D90032B6-418F-4ADB-BBCE-C328A0CEA39A}" srcOrd="0" destOrd="0" presId="urn:microsoft.com/office/officeart/2005/8/layout/process1"/>
    <dgm:cxn modelId="{607A2008-E9A5-3748-9E9B-BA3DA122A047}" type="presOf" srcId="{D2DE1FAA-7767-451C-961C-A19EB2794AC9}" destId="{C89EE900-CE0F-4B5D-A146-EB5D6130FFF2}" srcOrd="1" destOrd="0" presId="urn:microsoft.com/office/officeart/2005/8/layout/process1"/>
    <dgm:cxn modelId="{110D580E-30CB-D849-B282-512CB8C9CE5E}" type="presOf" srcId="{A0B22866-97D0-4FB4-8AF8-78DEE232ADD2}" destId="{DEF1B74E-D12B-4057-9779-4B7AD3D76D39}" srcOrd="0" destOrd="0" presId="urn:microsoft.com/office/officeart/2005/8/layout/process1"/>
    <dgm:cxn modelId="{F06AB011-77BD-684E-A62C-9F79EF46BC07}" type="presOf" srcId="{D2DE1FAA-7767-451C-961C-A19EB2794AC9}" destId="{FF3B2F5B-83ED-4DD7-8505-1EEB5CD3A440}" srcOrd="0" destOrd="0" presId="urn:microsoft.com/office/officeart/2005/8/layout/process1"/>
    <dgm:cxn modelId="{6C4D5B18-A3EC-4BA3-A269-08998187FCFA}" srcId="{A1FA9A1D-A47E-480F-B8BB-B6117BE7F0DD}" destId="{212CC67F-BCD8-4A45-AC92-CEF1A26DB8E4}" srcOrd="3" destOrd="0" parTransId="{3DB1C929-8F05-4654-B13F-5EC68A863CEF}" sibTransId="{0196D709-DDC6-415A-8E7E-4B91103647D6}"/>
    <dgm:cxn modelId="{4E0FDE19-FB7B-A948-9553-80BDEAF552C0}" type="presOf" srcId="{0196D709-DDC6-415A-8E7E-4B91103647D6}" destId="{BEDBB9A1-7F57-674C-8CDD-23AC1B178454}" srcOrd="0" destOrd="0" presId="urn:microsoft.com/office/officeart/2005/8/layout/process1"/>
    <dgm:cxn modelId="{461D2442-AD5B-4B48-9779-2BB74952023A}" type="presOf" srcId="{318E1B4C-DE38-4ECC-8F7A-D6AEB68F87C3}" destId="{CBFA9DA6-6D6C-4CAA-8BE4-0B037D7DD98E}" srcOrd="1" destOrd="0" presId="urn:microsoft.com/office/officeart/2005/8/layout/process1"/>
    <dgm:cxn modelId="{C4423643-37B1-3A4E-BEA0-10A5F6809DBF}" type="presOf" srcId="{B1423A91-7B8B-450E-9292-CBE377DE234B}" destId="{F28D48F6-107A-4550-B6B9-C13051479954}" srcOrd="0" destOrd="0" presId="urn:microsoft.com/office/officeart/2005/8/layout/process1"/>
    <dgm:cxn modelId="{E135D163-0DF7-4FD2-ABD9-AD0D7EE1C188}" srcId="{A1FA9A1D-A47E-480F-B8BB-B6117BE7F0DD}" destId="{7A55F546-E146-4D78-AE4C-EDDC6C62426F}" srcOrd="1" destOrd="0" parTransId="{D7DBAB3D-970C-41AA-8159-638368D7C361}" sibTransId="{D2DE1FAA-7767-451C-961C-A19EB2794AC9}"/>
    <dgm:cxn modelId="{D883E668-4F1E-4046-B90A-4CAC6A77D7F7}" type="presOf" srcId="{52398F38-E6C3-A343-89EB-8B4480A81EFF}" destId="{B3B6F10D-4D2C-DA4B-9C4D-F08B7A0B9433}" srcOrd="0" destOrd="0" presId="urn:microsoft.com/office/officeart/2005/8/layout/process1"/>
    <dgm:cxn modelId="{71CEF46C-FC25-4D92-9524-4943F6133624}" srcId="{A1FA9A1D-A47E-480F-B8BB-B6117BE7F0DD}" destId="{A0B22866-97D0-4FB4-8AF8-78DEE232ADD2}" srcOrd="0" destOrd="0" parTransId="{2CBEE9C1-66E7-45FD-8398-0CEE7702260F}" sibTransId="{318E1B4C-DE38-4ECC-8F7A-D6AEB68F87C3}"/>
    <dgm:cxn modelId="{FBEA8C57-8BFE-4A36-B51B-53CA5C5CEAAA}" srcId="{A1FA9A1D-A47E-480F-B8BB-B6117BE7F0DD}" destId="{B1423A91-7B8B-450E-9292-CBE377DE234B}" srcOrd="2" destOrd="0" parTransId="{AA4C61AC-B318-46BA-A4F7-28B07D655364}" sibTransId="{F3693A29-709C-42B9-8AC9-FD6A46E59C61}"/>
    <dgm:cxn modelId="{0B361D7D-EFDE-6944-892A-A8831359EF56}" type="presOf" srcId="{F3693A29-709C-42B9-8AC9-FD6A46E59C61}" destId="{1A750EAA-89E0-43C3-957F-1C4B9F5F1F7D}" srcOrd="1" destOrd="0" presId="urn:microsoft.com/office/officeart/2005/8/layout/process1"/>
    <dgm:cxn modelId="{931FBF85-4A74-FD45-A5B4-344F0E3571F8}" srcId="{A1FA9A1D-A47E-480F-B8BB-B6117BE7F0DD}" destId="{52398F38-E6C3-A343-89EB-8B4480A81EFF}" srcOrd="4" destOrd="0" parTransId="{2AF8BB52-EFBA-1540-AD93-C2D3E63F4D89}" sibTransId="{F3DF9571-0BF6-8740-968E-1B57B4191B5D}"/>
    <dgm:cxn modelId="{3A1303C2-776F-8E4F-8FF6-1B6FABF2A292}" type="presOf" srcId="{F3693A29-709C-42B9-8AC9-FD6A46E59C61}" destId="{65C8DC02-70C7-499B-9AA3-936FA568DEDB}" srcOrd="0" destOrd="0" presId="urn:microsoft.com/office/officeart/2005/8/layout/process1"/>
    <dgm:cxn modelId="{7C2A68DA-E9B4-CC44-A172-7D55CB078DE7}" type="presOf" srcId="{A1FA9A1D-A47E-480F-B8BB-B6117BE7F0DD}" destId="{150044A2-A5AB-47F8-AC4D-477604922C81}" srcOrd="0" destOrd="0" presId="urn:microsoft.com/office/officeart/2005/8/layout/process1"/>
    <dgm:cxn modelId="{7F0D42EC-0CA4-4C48-AF26-5749173DBF48}" type="presOf" srcId="{0196D709-DDC6-415A-8E7E-4B91103647D6}" destId="{68D28B46-81F7-F149-8A7D-FBC0F5507707}" srcOrd="1" destOrd="0" presId="urn:microsoft.com/office/officeart/2005/8/layout/process1"/>
    <dgm:cxn modelId="{A0FE59FE-B48F-5547-BD9E-E2C2CBA02A0A}" type="presOf" srcId="{7A55F546-E146-4D78-AE4C-EDDC6C62426F}" destId="{32643914-9CE1-4253-ABCE-4E4A2586D6B1}" srcOrd="0" destOrd="0" presId="urn:microsoft.com/office/officeart/2005/8/layout/process1"/>
    <dgm:cxn modelId="{9AE982FF-D2F5-0145-8B36-4E9374C3F397}" type="presOf" srcId="{318E1B4C-DE38-4ECC-8F7A-D6AEB68F87C3}" destId="{B1C54F19-18D9-43E8-A305-FF4E48F9FED2}" srcOrd="0" destOrd="0" presId="urn:microsoft.com/office/officeart/2005/8/layout/process1"/>
    <dgm:cxn modelId="{2544B98A-379B-0E47-971F-DAF21D418F9E}" type="presParOf" srcId="{150044A2-A5AB-47F8-AC4D-477604922C81}" destId="{DEF1B74E-D12B-4057-9779-4B7AD3D76D39}" srcOrd="0" destOrd="0" presId="urn:microsoft.com/office/officeart/2005/8/layout/process1"/>
    <dgm:cxn modelId="{79D2465E-F342-CF43-88B0-91970374C37F}" type="presParOf" srcId="{150044A2-A5AB-47F8-AC4D-477604922C81}" destId="{B1C54F19-18D9-43E8-A305-FF4E48F9FED2}" srcOrd="1" destOrd="0" presId="urn:microsoft.com/office/officeart/2005/8/layout/process1"/>
    <dgm:cxn modelId="{752FE233-40A2-4B4E-8325-FD990E6E132B}" type="presParOf" srcId="{B1C54F19-18D9-43E8-A305-FF4E48F9FED2}" destId="{CBFA9DA6-6D6C-4CAA-8BE4-0B037D7DD98E}" srcOrd="0" destOrd="0" presId="urn:microsoft.com/office/officeart/2005/8/layout/process1"/>
    <dgm:cxn modelId="{4932E455-B891-854F-96DD-FA903410CA9C}" type="presParOf" srcId="{150044A2-A5AB-47F8-AC4D-477604922C81}" destId="{32643914-9CE1-4253-ABCE-4E4A2586D6B1}" srcOrd="2" destOrd="0" presId="urn:microsoft.com/office/officeart/2005/8/layout/process1"/>
    <dgm:cxn modelId="{EB14A16B-BA0C-A54F-B4AB-3375C80D1DDC}" type="presParOf" srcId="{150044A2-A5AB-47F8-AC4D-477604922C81}" destId="{FF3B2F5B-83ED-4DD7-8505-1EEB5CD3A440}" srcOrd="3" destOrd="0" presId="urn:microsoft.com/office/officeart/2005/8/layout/process1"/>
    <dgm:cxn modelId="{8219D3BB-0FAF-CD4B-9C35-1FA068D363AE}" type="presParOf" srcId="{FF3B2F5B-83ED-4DD7-8505-1EEB5CD3A440}" destId="{C89EE900-CE0F-4B5D-A146-EB5D6130FFF2}" srcOrd="0" destOrd="0" presId="urn:microsoft.com/office/officeart/2005/8/layout/process1"/>
    <dgm:cxn modelId="{2B6B4EF8-B94D-FC44-B94B-BC7D4DC6FDFF}" type="presParOf" srcId="{150044A2-A5AB-47F8-AC4D-477604922C81}" destId="{F28D48F6-107A-4550-B6B9-C13051479954}" srcOrd="4" destOrd="0" presId="urn:microsoft.com/office/officeart/2005/8/layout/process1"/>
    <dgm:cxn modelId="{B4D63468-4507-6247-8AA1-7F0D262A012D}" type="presParOf" srcId="{150044A2-A5AB-47F8-AC4D-477604922C81}" destId="{65C8DC02-70C7-499B-9AA3-936FA568DEDB}" srcOrd="5" destOrd="0" presId="urn:microsoft.com/office/officeart/2005/8/layout/process1"/>
    <dgm:cxn modelId="{336B53E8-99B9-D246-8ECA-B1E023B08654}" type="presParOf" srcId="{65C8DC02-70C7-499B-9AA3-936FA568DEDB}" destId="{1A750EAA-89E0-43C3-957F-1C4B9F5F1F7D}" srcOrd="0" destOrd="0" presId="urn:microsoft.com/office/officeart/2005/8/layout/process1"/>
    <dgm:cxn modelId="{8FA3AFA2-25AD-DD49-98E0-D0E7853490CD}" type="presParOf" srcId="{150044A2-A5AB-47F8-AC4D-477604922C81}" destId="{D90032B6-418F-4ADB-BBCE-C328A0CEA39A}" srcOrd="6" destOrd="0" presId="urn:microsoft.com/office/officeart/2005/8/layout/process1"/>
    <dgm:cxn modelId="{073F776C-34AF-4541-9C1C-20EB5C2CFDCC}" type="presParOf" srcId="{150044A2-A5AB-47F8-AC4D-477604922C81}" destId="{BEDBB9A1-7F57-674C-8CDD-23AC1B178454}" srcOrd="7" destOrd="0" presId="urn:microsoft.com/office/officeart/2005/8/layout/process1"/>
    <dgm:cxn modelId="{DE5647F5-7BC5-3641-9942-F38CDDE84F48}" type="presParOf" srcId="{BEDBB9A1-7F57-674C-8CDD-23AC1B178454}" destId="{68D28B46-81F7-F149-8A7D-FBC0F5507707}" srcOrd="0" destOrd="0" presId="urn:microsoft.com/office/officeart/2005/8/layout/process1"/>
    <dgm:cxn modelId="{D111E4F8-3574-714B-ABB5-3A57B50BF743}" type="presParOf" srcId="{150044A2-A5AB-47F8-AC4D-477604922C81}" destId="{B3B6F10D-4D2C-DA4B-9C4D-F08B7A0B9433}" srcOrd="8"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54912B-7DA4-4BEF-8542-3A352427D10A}" type="doc">
      <dgm:prSet loTypeId="urn:microsoft.com/office/officeart/2011/layout/HexagonRadial" loCatId="cycle" qsTypeId="urn:microsoft.com/office/officeart/2005/8/quickstyle/simple1" qsCatId="simple" csTypeId="urn:microsoft.com/office/officeart/2005/8/colors/accent3_2" csCatId="accent3" phldr="1"/>
      <dgm:spPr/>
      <dgm:t>
        <a:bodyPr/>
        <a:lstStyle/>
        <a:p>
          <a:endParaRPr lang="en-US"/>
        </a:p>
      </dgm:t>
    </dgm:pt>
    <dgm:pt modelId="{7220CFEF-EA57-4B44-A3FC-B24687F34827}">
      <dgm:prSet phldrT="[Text]" custT="1"/>
      <dgm:spPr>
        <a:solidFill>
          <a:schemeClr val="accent6"/>
        </a:solidFill>
      </dgm:spPr>
      <dgm:t>
        <a:bodyPr/>
        <a:lstStyle/>
        <a:p>
          <a:r>
            <a:rPr lang="en-US" sz="2800" b="1" dirty="0">
              <a:solidFill>
                <a:srgbClr val="0070C0"/>
              </a:solidFill>
            </a:rPr>
            <a:t>Text Summarizer</a:t>
          </a:r>
        </a:p>
      </dgm:t>
    </dgm:pt>
    <dgm:pt modelId="{81017745-C577-4138-942C-936FEC1F8A64}" type="parTrans" cxnId="{00DFA3ED-55AB-485F-BC37-FA4F69A1164B}">
      <dgm:prSet/>
      <dgm:spPr/>
      <dgm:t>
        <a:bodyPr/>
        <a:lstStyle/>
        <a:p>
          <a:endParaRPr lang="en-US"/>
        </a:p>
      </dgm:t>
    </dgm:pt>
    <dgm:pt modelId="{8E4295CF-D04A-40BF-A57E-6296D2CCC047}" type="sibTrans" cxnId="{00DFA3ED-55AB-485F-BC37-FA4F69A1164B}">
      <dgm:prSet/>
      <dgm:spPr/>
      <dgm:t>
        <a:bodyPr/>
        <a:lstStyle/>
        <a:p>
          <a:endParaRPr lang="en-US"/>
        </a:p>
      </dgm:t>
    </dgm:pt>
    <dgm:pt modelId="{227D566F-BDE5-4405-B13A-F16E9484157F}">
      <dgm:prSet phldrT="[Text]" custT="1"/>
      <dgm:spPr/>
      <dgm:t>
        <a:bodyPr/>
        <a:lstStyle/>
        <a:p>
          <a:r>
            <a:rPr lang="en-US" sz="2400" b="1" dirty="0"/>
            <a:t>Good Compression ratio</a:t>
          </a:r>
        </a:p>
      </dgm:t>
    </dgm:pt>
    <dgm:pt modelId="{17C63E7B-AA0C-4EC0-940C-5DDE6BE99754}" type="parTrans" cxnId="{6291B721-5F0A-44CF-8C6A-D65A5CD404F3}">
      <dgm:prSet/>
      <dgm:spPr/>
      <dgm:t>
        <a:bodyPr/>
        <a:lstStyle/>
        <a:p>
          <a:endParaRPr lang="en-US"/>
        </a:p>
      </dgm:t>
    </dgm:pt>
    <dgm:pt modelId="{40209384-68A9-428B-9A93-DC89C92B3330}" type="sibTrans" cxnId="{6291B721-5F0A-44CF-8C6A-D65A5CD404F3}">
      <dgm:prSet/>
      <dgm:spPr/>
      <dgm:t>
        <a:bodyPr/>
        <a:lstStyle/>
        <a:p>
          <a:endParaRPr lang="en-US"/>
        </a:p>
      </dgm:t>
    </dgm:pt>
    <dgm:pt modelId="{11A2413D-81DE-4E13-A01C-BEB492BF141D}">
      <dgm:prSet phldrT="[Text]" custT="1"/>
      <dgm:spPr/>
      <dgm:t>
        <a:bodyPr/>
        <a:lstStyle/>
        <a:p>
          <a:r>
            <a:rPr lang="en-US" sz="2400" b="1" dirty="0"/>
            <a:t>Semantic summary</a:t>
          </a:r>
        </a:p>
      </dgm:t>
    </dgm:pt>
    <dgm:pt modelId="{5D70E703-16E8-4B52-8CB1-0DAF212D2629}" type="parTrans" cxnId="{08454F25-19EC-467A-9AFF-9C970D7640F8}">
      <dgm:prSet/>
      <dgm:spPr/>
      <dgm:t>
        <a:bodyPr/>
        <a:lstStyle/>
        <a:p>
          <a:endParaRPr lang="en-US"/>
        </a:p>
      </dgm:t>
    </dgm:pt>
    <dgm:pt modelId="{8D3B4C91-631D-4DB5-9445-52DEDC1602B5}" type="sibTrans" cxnId="{08454F25-19EC-467A-9AFF-9C970D7640F8}">
      <dgm:prSet/>
      <dgm:spPr/>
      <dgm:t>
        <a:bodyPr/>
        <a:lstStyle/>
        <a:p>
          <a:endParaRPr lang="en-US"/>
        </a:p>
      </dgm:t>
    </dgm:pt>
    <dgm:pt modelId="{BBD7A889-A428-4170-92C4-6491DF6450FC}">
      <dgm:prSet phldrT="[Text]" custT="1"/>
      <dgm:spPr/>
      <dgm:t>
        <a:bodyPr/>
        <a:lstStyle/>
        <a:p>
          <a:r>
            <a:rPr lang="en-US" sz="2400" b="1" dirty="0"/>
            <a:t>Non Redundant</a:t>
          </a:r>
        </a:p>
      </dgm:t>
    </dgm:pt>
    <dgm:pt modelId="{61065454-A2B5-4C07-9925-AA50581D2575}" type="parTrans" cxnId="{265F80BB-74F7-46F7-9892-4CDE6EFA6F8F}">
      <dgm:prSet/>
      <dgm:spPr/>
      <dgm:t>
        <a:bodyPr/>
        <a:lstStyle/>
        <a:p>
          <a:endParaRPr lang="en-US"/>
        </a:p>
      </dgm:t>
    </dgm:pt>
    <dgm:pt modelId="{25ECACB1-789F-476D-971A-DE5BA13B477A}" type="sibTrans" cxnId="{265F80BB-74F7-46F7-9892-4CDE6EFA6F8F}">
      <dgm:prSet/>
      <dgm:spPr/>
      <dgm:t>
        <a:bodyPr/>
        <a:lstStyle/>
        <a:p>
          <a:endParaRPr lang="en-US"/>
        </a:p>
      </dgm:t>
    </dgm:pt>
    <dgm:pt modelId="{6876054E-6E38-4F23-AE67-67B026E6BE5E}">
      <dgm:prSet phldrT="[Text]" custT="1"/>
      <dgm:spPr/>
      <dgm:t>
        <a:bodyPr/>
        <a:lstStyle/>
        <a:p>
          <a:r>
            <a:rPr lang="en-US" sz="2400" b="1" dirty="0"/>
            <a:t>Attention to important words</a:t>
          </a:r>
        </a:p>
      </dgm:t>
    </dgm:pt>
    <dgm:pt modelId="{67EE3C21-5CDE-4326-BB19-EDB46516E065}" type="parTrans" cxnId="{8AAE6129-F427-4596-A162-62AB231E6CB2}">
      <dgm:prSet/>
      <dgm:spPr/>
      <dgm:t>
        <a:bodyPr/>
        <a:lstStyle/>
        <a:p>
          <a:endParaRPr lang="en-US"/>
        </a:p>
      </dgm:t>
    </dgm:pt>
    <dgm:pt modelId="{0D51E478-DB20-4D2A-9E18-5EDABA630FB9}" type="sibTrans" cxnId="{8AAE6129-F427-4596-A162-62AB231E6CB2}">
      <dgm:prSet/>
      <dgm:spPr/>
      <dgm:t>
        <a:bodyPr/>
        <a:lstStyle/>
        <a:p>
          <a:endParaRPr lang="en-US"/>
        </a:p>
      </dgm:t>
    </dgm:pt>
    <dgm:pt modelId="{B8A358F4-6B15-4CDD-9B02-4292EBE8D3B8}">
      <dgm:prSet phldrT="[Text]" custT="1"/>
      <dgm:spPr/>
      <dgm:t>
        <a:bodyPr/>
        <a:lstStyle/>
        <a:p>
          <a:r>
            <a:rPr lang="en-US" sz="2400" b="1" dirty="0"/>
            <a:t>Handle Out of Vocab words</a:t>
          </a:r>
        </a:p>
      </dgm:t>
    </dgm:pt>
    <dgm:pt modelId="{468BD37F-EACC-4F72-9002-4F6AC786B2D1}" type="parTrans" cxnId="{23E878FF-E967-4C9F-971F-311AB392DDAE}">
      <dgm:prSet/>
      <dgm:spPr/>
      <dgm:t>
        <a:bodyPr/>
        <a:lstStyle/>
        <a:p>
          <a:endParaRPr lang="en-US"/>
        </a:p>
      </dgm:t>
    </dgm:pt>
    <dgm:pt modelId="{A8932200-1355-48CF-BBB5-BFF60D599AAB}" type="sibTrans" cxnId="{23E878FF-E967-4C9F-971F-311AB392DDAE}">
      <dgm:prSet/>
      <dgm:spPr/>
      <dgm:t>
        <a:bodyPr/>
        <a:lstStyle/>
        <a:p>
          <a:endParaRPr lang="en-US"/>
        </a:p>
      </dgm:t>
    </dgm:pt>
    <dgm:pt modelId="{7DC90333-FE4B-4271-8DF2-BC95B4D67EB7}">
      <dgm:prSet phldrT="[Text]" custT="1"/>
      <dgm:spPr/>
      <dgm:t>
        <a:bodyPr/>
        <a:lstStyle/>
        <a:p>
          <a:r>
            <a:rPr lang="en-US" sz="2400" b="1" dirty="0"/>
            <a:t>Phrasing new words</a:t>
          </a:r>
        </a:p>
      </dgm:t>
    </dgm:pt>
    <dgm:pt modelId="{EA92EE5E-7371-4FB4-9E25-E4DF6C8569DF}" type="parTrans" cxnId="{B27D14DB-0F24-4515-BC8A-69CD686C6AFD}">
      <dgm:prSet/>
      <dgm:spPr/>
      <dgm:t>
        <a:bodyPr/>
        <a:lstStyle/>
        <a:p>
          <a:endParaRPr lang="en-US"/>
        </a:p>
      </dgm:t>
    </dgm:pt>
    <dgm:pt modelId="{6DC072B5-9ED9-40F3-B89B-44A116315D51}" type="sibTrans" cxnId="{B27D14DB-0F24-4515-BC8A-69CD686C6AFD}">
      <dgm:prSet/>
      <dgm:spPr/>
      <dgm:t>
        <a:bodyPr/>
        <a:lstStyle/>
        <a:p>
          <a:endParaRPr lang="en-US"/>
        </a:p>
      </dgm:t>
    </dgm:pt>
    <dgm:pt modelId="{278CDF75-DC09-49F4-A88E-0565C581C3D9}" type="pres">
      <dgm:prSet presAssocID="{3954912B-7DA4-4BEF-8542-3A352427D10A}" presName="Name0" presStyleCnt="0">
        <dgm:presLayoutVars>
          <dgm:chMax val="1"/>
          <dgm:chPref val="1"/>
          <dgm:dir/>
          <dgm:animOne val="branch"/>
          <dgm:animLvl val="lvl"/>
        </dgm:presLayoutVars>
      </dgm:prSet>
      <dgm:spPr/>
    </dgm:pt>
    <dgm:pt modelId="{34070643-EBE4-48D7-9411-D7A067DF2118}" type="pres">
      <dgm:prSet presAssocID="{7220CFEF-EA57-4B44-A3FC-B24687F34827}" presName="Parent" presStyleLbl="node0" presStyleIdx="0" presStyleCnt="1">
        <dgm:presLayoutVars>
          <dgm:chMax val="6"/>
          <dgm:chPref val="6"/>
        </dgm:presLayoutVars>
      </dgm:prSet>
      <dgm:spPr/>
    </dgm:pt>
    <dgm:pt modelId="{62B1E36E-39E3-44CE-95C7-8ED34AB4D86F}" type="pres">
      <dgm:prSet presAssocID="{227D566F-BDE5-4405-B13A-F16E9484157F}" presName="Accent1" presStyleCnt="0"/>
      <dgm:spPr/>
    </dgm:pt>
    <dgm:pt modelId="{D580237D-F8F5-4E3F-B632-BCBFF2AE71B0}" type="pres">
      <dgm:prSet presAssocID="{227D566F-BDE5-4405-B13A-F16E9484157F}" presName="Accent" presStyleLbl="bgShp" presStyleIdx="0" presStyleCnt="6"/>
      <dgm:spPr/>
    </dgm:pt>
    <dgm:pt modelId="{C6DC0292-11E1-45F9-86FC-10F246A7F478}" type="pres">
      <dgm:prSet presAssocID="{227D566F-BDE5-4405-B13A-F16E9484157F}" presName="Child1" presStyleLbl="node1" presStyleIdx="0" presStyleCnt="6">
        <dgm:presLayoutVars>
          <dgm:chMax val="0"/>
          <dgm:chPref val="0"/>
          <dgm:bulletEnabled val="1"/>
        </dgm:presLayoutVars>
      </dgm:prSet>
      <dgm:spPr/>
    </dgm:pt>
    <dgm:pt modelId="{EA54DC12-73BE-4D26-927A-FA45523D2E99}" type="pres">
      <dgm:prSet presAssocID="{11A2413D-81DE-4E13-A01C-BEB492BF141D}" presName="Accent2" presStyleCnt="0"/>
      <dgm:spPr/>
    </dgm:pt>
    <dgm:pt modelId="{22F7C588-5C66-4838-B8F2-FA5099820678}" type="pres">
      <dgm:prSet presAssocID="{11A2413D-81DE-4E13-A01C-BEB492BF141D}" presName="Accent" presStyleLbl="bgShp" presStyleIdx="1" presStyleCnt="6"/>
      <dgm:spPr/>
    </dgm:pt>
    <dgm:pt modelId="{A75D7F49-28B1-4652-9F4C-6C0D23FE2422}" type="pres">
      <dgm:prSet presAssocID="{11A2413D-81DE-4E13-A01C-BEB492BF141D}" presName="Child2" presStyleLbl="node1" presStyleIdx="1" presStyleCnt="6">
        <dgm:presLayoutVars>
          <dgm:chMax val="0"/>
          <dgm:chPref val="0"/>
          <dgm:bulletEnabled val="1"/>
        </dgm:presLayoutVars>
      </dgm:prSet>
      <dgm:spPr/>
    </dgm:pt>
    <dgm:pt modelId="{240B225A-97CC-47A3-AF99-8BB124102DBD}" type="pres">
      <dgm:prSet presAssocID="{BBD7A889-A428-4170-92C4-6491DF6450FC}" presName="Accent3" presStyleCnt="0"/>
      <dgm:spPr/>
    </dgm:pt>
    <dgm:pt modelId="{D8D034EB-B1A3-4CE5-8676-2B35C3B91B69}" type="pres">
      <dgm:prSet presAssocID="{BBD7A889-A428-4170-92C4-6491DF6450FC}" presName="Accent" presStyleLbl="bgShp" presStyleIdx="2" presStyleCnt="6"/>
      <dgm:spPr/>
    </dgm:pt>
    <dgm:pt modelId="{490F59B9-60F4-45F5-B583-767B783F63EA}" type="pres">
      <dgm:prSet presAssocID="{BBD7A889-A428-4170-92C4-6491DF6450FC}" presName="Child3" presStyleLbl="node1" presStyleIdx="2" presStyleCnt="6">
        <dgm:presLayoutVars>
          <dgm:chMax val="0"/>
          <dgm:chPref val="0"/>
          <dgm:bulletEnabled val="1"/>
        </dgm:presLayoutVars>
      </dgm:prSet>
      <dgm:spPr/>
    </dgm:pt>
    <dgm:pt modelId="{A05A2ABC-B09E-406B-8670-3FF323F98847}" type="pres">
      <dgm:prSet presAssocID="{6876054E-6E38-4F23-AE67-67B026E6BE5E}" presName="Accent4" presStyleCnt="0"/>
      <dgm:spPr/>
    </dgm:pt>
    <dgm:pt modelId="{F38DB17D-6B23-4750-8C8E-38FB2D4AC6F8}" type="pres">
      <dgm:prSet presAssocID="{6876054E-6E38-4F23-AE67-67B026E6BE5E}" presName="Accent" presStyleLbl="bgShp" presStyleIdx="3" presStyleCnt="6"/>
      <dgm:spPr/>
    </dgm:pt>
    <dgm:pt modelId="{F41A3B6B-FE96-41E7-88EB-4343E3A25B41}" type="pres">
      <dgm:prSet presAssocID="{6876054E-6E38-4F23-AE67-67B026E6BE5E}" presName="Child4" presStyleLbl="node1" presStyleIdx="3" presStyleCnt="6">
        <dgm:presLayoutVars>
          <dgm:chMax val="0"/>
          <dgm:chPref val="0"/>
          <dgm:bulletEnabled val="1"/>
        </dgm:presLayoutVars>
      </dgm:prSet>
      <dgm:spPr/>
    </dgm:pt>
    <dgm:pt modelId="{449EAE09-A066-427E-9EB5-8435B43CB690}" type="pres">
      <dgm:prSet presAssocID="{B8A358F4-6B15-4CDD-9B02-4292EBE8D3B8}" presName="Accent5" presStyleCnt="0"/>
      <dgm:spPr/>
    </dgm:pt>
    <dgm:pt modelId="{CB71ADC1-3308-4BFB-830E-5EBA3D3E0432}" type="pres">
      <dgm:prSet presAssocID="{B8A358F4-6B15-4CDD-9B02-4292EBE8D3B8}" presName="Accent" presStyleLbl="bgShp" presStyleIdx="4" presStyleCnt="6"/>
      <dgm:spPr/>
    </dgm:pt>
    <dgm:pt modelId="{D612B956-D8C7-4265-8805-FD1569B455AB}" type="pres">
      <dgm:prSet presAssocID="{B8A358F4-6B15-4CDD-9B02-4292EBE8D3B8}" presName="Child5" presStyleLbl="node1" presStyleIdx="4" presStyleCnt="6" custAng="0">
        <dgm:presLayoutVars>
          <dgm:chMax val="0"/>
          <dgm:chPref val="0"/>
          <dgm:bulletEnabled val="1"/>
        </dgm:presLayoutVars>
      </dgm:prSet>
      <dgm:spPr/>
    </dgm:pt>
    <dgm:pt modelId="{41D4235F-83B6-4EBB-BC2C-C8DCCA0E0697}" type="pres">
      <dgm:prSet presAssocID="{7DC90333-FE4B-4271-8DF2-BC95B4D67EB7}" presName="Accent6" presStyleCnt="0"/>
      <dgm:spPr/>
    </dgm:pt>
    <dgm:pt modelId="{09665DE5-B8FE-4806-9559-D70DA4138430}" type="pres">
      <dgm:prSet presAssocID="{7DC90333-FE4B-4271-8DF2-BC95B4D67EB7}" presName="Accent" presStyleLbl="bgShp" presStyleIdx="5" presStyleCnt="6"/>
      <dgm:spPr/>
    </dgm:pt>
    <dgm:pt modelId="{847D87F0-7BA1-4C05-B277-7D3F8CDB7200}" type="pres">
      <dgm:prSet presAssocID="{7DC90333-FE4B-4271-8DF2-BC95B4D67EB7}" presName="Child6" presStyleLbl="node1" presStyleIdx="5" presStyleCnt="6">
        <dgm:presLayoutVars>
          <dgm:chMax val="0"/>
          <dgm:chPref val="0"/>
          <dgm:bulletEnabled val="1"/>
        </dgm:presLayoutVars>
      </dgm:prSet>
      <dgm:spPr/>
    </dgm:pt>
  </dgm:ptLst>
  <dgm:cxnLst>
    <dgm:cxn modelId="{F6621102-7D82-4F07-AA6A-DB283F5136DC}" type="presOf" srcId="{3954912B-7DA4-4BEF-8542-3A352427D10A}" destId="{278CDF75-DC09-49F4-A88E-0565C581C3D9}" srcOrd="0" destOrd="0" presId="urn:microsoft.com/office/officeart/2011/layout/HexagonRadial"/>
    <dgm:cxn modelId="{562A7109-A608-4669-B1EC-FA67824FF451}" type="presOf" srcId="{6876054E-6E38-4F23-AE67-67B026E6BE5E}" destId="{F41A3B6B-FE96-41E7-88EB-4343E3A25B41}" srcOrd="0" destOrd="0" presId="urn:microsoft.com/office/officeart/2011/layout/HexagonRadial"/>
    <dgm:cxn modelId="{0079511E-54DC-4169-8BEC-17A2F2DFDE50}" type="presOf" srcId="{7DC90333-FE4B-4271-8DF2-BC95B4D67EB7}" destId="{847D87F0-7BA1-4C05-B277-7D3F8CDB7200}" srcOrd="0" destOrd="0" presId="urn:microsoft.com/office/officeart/2011/layout/HexagonRadial"/>
    <dgm:cxn modelId="{6291B721-5F0A-44CF-8C6A-D65A5CD404F3}" srcId="{7220CFEF-EA57-4B44-A3FC-B24687F34827}" destId="{227D566F-BDE5-4405-B13A-F16E9484157F}" srcOrd="0" destOrd="0" parTransId="{17C63E7B-AA0C-4EC0-940C-5DDE6BE99754}" sibTransId="{40209384-68A9-428B-9A93-DC89C92B3330}"/>
    <dgm:cxn modelId="{08454F25-19EC-467A-9AFF-9C970D7640F8}" srcId="{7220CFEF-EA57-4B44-A3FC-B24687F34827}" destId="{11A2413D-81DE-4E13-A01C-BEB492BF141D}" srcOrd="1" destOrd="0" parTransId="{5D70E703-16E8-4B52-8CB1-0DAF212D2629}" sibTransId="{8D3B4C91-631D-4DB5-9445-52DEDC1602B5}"/>
    <dgm:cxn modelId="{8AAE6129-F427-4596-A162-62AB231E6CB2}" srcId="{7220CFEF-EA57-4B44-A3FC-B24687F34827}" destId="{6876054E-6E38-4F23-AE67-67B026E6BE5E}" srcOrd="3" destOrd="0" parTransId="{67EE3C21-5CDE-4326-BB19-EDB46516E065}" sibTransId="{0D51E478-DB20-4D2A-9E18-5EDABA630FB9}"/>
    <dgm:cxn modelId="{7B029B51-E556-49C8-984E-1A7576D78573}" type="presOf" srcId="{B8A358F4-6B15-4CDD-9B02-4292EBE8D3B8}" destId="{D612B956-D8C7-4265-8805-FD1569B455AB}" srcOrd="0" destOrd="0" presId="urn:microsoft.com/office/officeart/2011/layout/HexagonRadial"/>
    <dgm:cxn modelId="{F7CA2673-78A7-4664-8A44-C00547420DBC}" type="presOf" srcId="{7220CFEF-EA57-4B44-A3FC-B24687F34827}" destId="{34070643-EBE4-48D7-9411-D7A067DF2118}" srcOrd="0" destOrd="0" presId="urn:microsoft.com/office/officeart/2011/layout/HexagonRadial"/>
    <dgm:cxn modelId="{A1ECC6A7-77C3-4260-8E94-22F85E705A07}" type="presOf" srcId="{BBD7A889-A428-4170-92C4-6491DF6450FC}" destId="{490F59B9-60F4-45F5-B583-767B783F63EA}" srcOrd="0" destOrd="0" presId="urn:microsoft.com/office/officeart/2011/layout/HexagonRadial"/>
    <dgm:cxn modelId="{265F80BB-74F7-46F7-9892-4CDE6EFA6F8F}" srcId="{7220CFEF-EA57-4B44-A3FC-B24687F34827}" destId="{BBD7A889-A428-4170-92C4-6491DF6450FC}" srcOrd="2" destOrd="0" parTransId="{61065454-A2B5-4C07-9925-AA50581D2575}" sibTransId="{25ECACB1-789F-476D-971A-DE5BA13B477A}"/>
    <dgm:cxn modelId="{47691AC4-E110-4DC5-8051-F24433946B73}" type="presOf" srcId="{227D566F-BDE5-4405-B13A-F16E9484157F}" destId="{C6DC0292-11E1-45F9-86FC-10F246A7F478}" srcOrd="0" destOrd="0" presId="urn:microsoft.com/office/officeart/2011/layout/HexagonRadial"/>
    <dgm:cxn modelId="{B27D14DB-0F24-4515-BC8A-69CD686C6AFD}" srcId="{7220CFEF-EA57-4B44-A3FC-B24687F34827}" destId="{7DC90333-FE4B-4271-8DF2-BC95B4D67EB7}" srcOrd="5" destOrd="0" parTransId="{EA92EE5E-7371-4FB4-9E25-E4DF6C8569DF}" sibTransId="{6DC072B5-9ED9-40F3-B89B-44A116315D51}"/>
    <dgm:cxn modelId="{B70BE7EA-9FDF-4D09-91DE-EAC5C5D3B35A}" type="presOf" srcId="{11A2413D-81DE-4E13-A01C-BEB492BF141D}" destId="{A75D7F49-28B1-4652-9F4C-6C0D23FE2422}" srcOrd="0" destOrd="0" presId="urn:microsoft.com/office/officeart/2011/layout/HexagonRadial"/>
    <dgm:cxn modelId="{00DFA3ED-55AB-485F-BC37-FA4F69A1164B}" srcId="{3954912B-7DA4-4BEF-8542-3A352427D10A}" destId="{7220CFEF-EA57-4B44-A3FC-B24687F34827}" srcOrd="0" destOrd="0" parTransId="{81017745-C577-4138-942C-936FEC1F8A64}" sibTransId="{8E4295CF-D04A-40BF-A57E-6296D2CCC047}"/>
    <dgm:cxn modelId="{23E878FF-E967-4C9F-971F-311AB392DDAE}" srcId="{7220CFEF-EA57-4B44-A3FC-B24687F34827}" destId="{B8A358F4-6B15-4CDD-9B02-4292EBE8D3B8}" srcOrd="4" destOrd="0" parTransId="{468BD37F-EACC-4F72-9002-4F6AC786B2D1}" sibTransId="{A8932200-1355-48CF-BBB5-BFF60D599AAB}"/>
    <dgm:cxn modelId="{6D721BCE-63D6-4DF5-841B-CB8390F1EEAD}" type="presParOf" srcId="{278CDF75-DC09-49F4-A88E-0565C581C3D9}" destId="{34070643-EBE4-48D7-9411-D7A067DF2118}" srcOrd="0" destOrd="0" presId="urn:microsoft.com/office/officeart/2011/layout/HexagonRadial"/>
    <dgm:cxn modelId="{F5002096-5857-4810-8F13-61B11C787C94}" type="presParOf" srcId="{278CDF75-DC09-49F4-A88E-0565C581C3D9}" destId="{62B1E36E-39E3-44CE-95C7-8ED34AB4D86F}" srcOrd="1" destOrd="0" presId="urn:microsoft.com/office/officeart/2011/layout/HexagonRadial"/>
    <dgm:cxn modelId="{8B3A87DA-A0BC-49F7-BB9A-98CDB9382FC5}" type="presParOf" srcId="{62B1E36E-39E3-44CE-95C7-8ED34AB4D86F}" destId="{D580237D-F8F5-4E3F-B632-BCBFF2AE71B0}" srcOrd="0" destOrd="0" presId="urn:microsoft.com/office/officeart/2011/layout/HexagonRadial"/>
    <dgm:cxn modelId="{CD2B4805-654E-4B56-BAA2-CEBD2B812C53}" type="presParOf" srcId="{278CDF75-DC09-49F4-A88E-0565C581C3D9}" destId="{C6DC0292-11E1-45F9-86FC-10F246A7F478}" srcOrd="2" destOrd="0" presId="urn:microsoft.com/office/officeart/2011/layout/HexagonRadial"/>
    <dgm:cxn modelId="{D173386A-AEA5-4EAE-A167-3DBED0FF232B}" type="presParOf" srcId="{278CDF75-DC09-49F4-A88E-0565C581C3D9}" destId="{EA54DC12-73BE-4D26-927A-FA45523D2E99}" srcOrd="3" destOrd="0" presId="urn:microsoft.com/office/officeart/2011/layout/HexagonRadial"/>
    <dgm:cxn modelId="{E6ECC211-00B0-4417-8F27-C658BDE196EA}" type="presParOf" srcId="{EA54DC12-73BE-4D26-927A-FA45523D2E99}" destId="{22F7C588-5C66-4838-B8F2-FA5099820678}" srcOrd="0" destOrd="0" presId="urn:microsoft.com/office/officeart/2011/layout/HexagonRadial"/>
    <dgm:cxn modelId="{2C515E17-2563-4510-B57A-8E0CC22C052E}" type="presParOf" srcId="{278CDF75-DC09-49F4-A88E-0565C581C3D9}" destId="{A75D7F49-28B1-4652-9F4C-6C0D23FE2422}" srcOrd="4" destOrd="0" presId="urn:microsoft.com/office/officeart/2011/layout/HexagonRadial"/>
    <dgm:cxn modelId="{34098328-2354-44CE-9D88-B82FBF822535}" type="presParOf" srcId="{278CDF75-DC09-49F4-A88E-0565C581C3D9}" destId="{240B225A-97CC-47A3-AF99-8BB124102DBD}" srcOrd="5" destOrd="0" presId="urn:microsoft.com/office/officeart/2011/layout/HexagonRadial"/>
    <dgm:cxn modelId="{4B42196D-E612-4B1E-8298-0672C46343AD}" type="presParOf" srcId="{240B225A-97CC-47A3-AF99-8BB124102DBD}" destId="{D8D034EB-B1A3-4CE5-8676-2B35C3B91B69}" srcOrd="0" destOrd="0" presId="urn:microsoft.com/office/officeart/2011/layout/HexagonRadial"/>
    <dgm:cxn modelId="{D78E4F7C-1AD9-4121-976F-E14979A46250}" type="presParOf" srcId="{278CDF75-DC09-49F4-A88E-0565C581C3D9}" destId="{490F59B9-60F4-45F5-B583-767B783F63EA}" srcOrd="6" destOrd="0" presId="urn:microsoft.com/office/officeart/2011/layout/HexagonRadial"/>
    <dgm:cxn modelId="{E26164B2-0516-4399-BD37-7415C6B11012}" type="presParOf" srcId="{278CDF75-DC09-49F4-A88E-0565C581C3D9}" destId="{A05A2ABC-B09E-406B-8670-3FF323F98847}" srcOrd="7" destOrd="0" presId="urn:microsoft.com/office/officeart/2011/layout/HexagonRadial"/>
    <dgm:cxn modelId="{FAB22069-FC49-4CB0-B568-19F1E2EA693E}" type="presParOf" srcId="{A05A2ABC-B09E-406B-8670-3FF323F98847}" destId="{F38DB17D-6B23-4750-8C8E-38FB2D4AC6F8}" srcOrd="0" destOrd="0" presId="urn:microsoft.com/office/officeart/2011/layout/HexagonRadial"/>
    <dgm:cxn modelId="{C51FD84C-0A27-4786-8541-9FFC7729C981}" type="presParOf" srcId="{278CDF75-DC09-49F4-A88E-0565C581C3D9}" destId="{F41A3B6B-FE96-41E7-88EB-4343E3A25B41}" srcOrd="8" destOrd="0" presId="urn:microsoft.com/office/officeart/2011/layout/HexagonRadial"/>
    <dgm:cxn modelId="{73CC348B-D977-4ED7-8DA0-2E64973D8C42}" type="presParOf" srcId="{278CDF75-DC09-49F4-A88E-0565C581C3D9}" destId="{449EAE09-A066-427E-9EB5-8435B43CB690}" srcOrd="9" destOrd="0" presId="urn:microsoft.com/office/officeart/2011/layout/HexagonRadial"/>
    <dgm:cxn modelId="{C2BDAB38-01D2-4045-96F3-EC71DB28ED10}" type="presParOf" srcId="{449EAE09-A066-427E-9EB5-8435B43CB690}" destId="{CB71ADC1-3308-4BFB-830E-5EBA3D3E0432}" srcOrd="0" destOrd="0" presId="urn:microsoft.com/office/officeart/2011/layout/HexagonRadial"/>
    <dgm:cxn modelId="{04223EC4-FCB2-4A2E-8EE8-28D0E3C3D6CB}" type="presParOf" srcId="{278CDF75-DC09-49F4-A88E-0565C581C3D9}" destId="{D612B956-D8C7-4265-8805-FD1569B455AB}" srcOrd="10" destOrd="0" presId="urn:microsoft.com/office/officeart/2011/layout/HexagonRadial"/>
    <dgm:cxn modelId="{32060981-F72C-4279-A90E-6D6AE559C897}" type="presParOf" srcId="{278CDF75-DC09-49F4-A88E-0565C581C3D9}" destId="{41D4235F-83B6-4EBB-BC2C-C8DCCA0E0697}" srcOrd="11" destOrd="0" presId="urn:microsoft.com/office/officeart/2011/layout/HexagonRadial"/>
    <dgm:cxn modelId="{B694C44C-FB0B-445B-A567-9511E2071DEC}" type="presParOf" srcId="{41D4235F-83B6-4EBB-BC2C-C8DCCA0E0697}" destId="{09665DE5-B8FE-4806-9559-D70DA4138430}" srcOrd="0" destOrd="0" presId="urn:microsoft.com/office/officeart/2011/layout/HexagonRadial"/>
    <dgm:cxn modelId="{689BD8B9-58BB-4145-8E6E-C89E970E72AC}" type="presParOf" srcId="{278CDF75-DC09-49F4-A88E-0565C581C3D9}" destId="{847D87F0-7BA1-4C05-B277-7D3F8CDB7200}" srcOrd="12" destOrd="0" presId="urn:microsoft.com/office/officeart/2011/layout/HexagonRadial"/>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1B74E-D12B-4057-9779-4B7AD3D76D39}">
      <dsp:nvSpPr>
        <dsp:cNvPr id="0" name=""/>
        <dsp:cNvSpPr/>
      </dsp:nvSpPr>
      <dsp:spPr>
        <a:xfrm>
          <a:off x="6478"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Preprocessing</a:t>
          </a:r>
        </a:p>
      </dsp:txBody>
      <dsp:txXfrm>
        <a:off x="41773" y="611435"/>
        <a:ext cx="1937870" cy="1134486"/>
      </dsp:txXfrm>
    </dsp:sp>
    <dsp:sp modelId="{B1C54F19-18D9-43E8-A305-FF4E48F9FED2}">
      <dsp:nvSpPr>
        <dsp:cNvPr id="0" name=""/>
        <dsp:cNvSpPr/>
      </dsp:nvSpPr>
      <dsp:spPr>
        <a:xfrm>
          <a:off x="2215784" y="929629"/>
          <a:ext cx="425793" cy="49809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215784" y="1029249"/>
        <a:ext cx="298055" cy="298858"/>
      </dsp:txXfrm>
    </dsp:sp>
    <dsp:sp modelId="{32643914-9CE1-4253-ABCE-4E4A2586D6B1}">
      <dsp:nvSpPr>
        <dsp:cNvPr id="0" name=""/>
        <dsp:cNvSpPr/>
      </dsp:nvSpPr>
      <dsp:spPr>
        <a:xfrm>
          <a:off x="2818322"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Sentient summarizer</a:t>
          </a:r>
        </a:p>
      </dsp:txBody>
      <dsp:txXfrm>
        <a:off x="2853617" y="611435"/>
        <a:ext cx="1937870" cy="1134486"/>
      </dsp:txXfrm>
    </dsp:sp>
    <dsp:sp modelId="{FF3B2F5B-83ED-4DD7-8505-1EEB5CD3A440}">
      <dsp:nvSpPr>
        <dsp:cNvPr id="0" name=""/>
        <dsp:cNvSpPr/>
      </dsp:nvSpPr>
      <dsp:spPr>
        <a:xfrm>
          <a:off x="5027628" y="929629"/>
          <a:ext cx="425793" cy="49809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027628" y="1029249"/>
        <a:ext cx="298055" cy="298858"/>
      </dsp:txXfrm>
    </dsp:sp>
    <dsp:sp modelId="{F28D48F6-107A-4550-B6B9-C13051479954}">
      <dsp:nvSpPr>
        <dsp:cNvPr id="0" name=""/>
        <dsp:cNvSpPr/>
      </dsp:nvSpPr>
      <dsp:spPr>
        <a:xfrm>
          <a:off x="5630166"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Database</a:t>
          </a:r>
        </a:p>
      </dsp:txBody>
      <dsp:txXfrm>
        <a:off x="5665461" y="611435"/>
        <a:ext cx="1937870" cy="1134486"/>
      </dsp:txXfrm>
    </dsp:sp>
    <dsp:sp modelId="{65C8DC02-70C7-499B-9AA3-936FA568DEDB}">
      <dsp:nvSpPr>
        <dsp:cNvPr id="0" name=""/>
        <dsp:cNvSpPr/>
      </dsp:nvSpPr>
      <dsp:spPr>
        <a:xfrm>
          <a:off x="7839473" y="929629"/>
          <a:ext cx="425793" cy="49809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839473" y="1029249"/>
        <a:ext cx="298055" cy="298858"/>
      </dsp:txXfrm>
    </dsp:sp>
    <dsp:sp modelId="{D90032B6-418F-4ADB-BBCE-C328A0CEA39A}">
      <dsp:nvSpPr>
        <dsp:cNvPr id="0" name=""/>
        <dsp:cNvSpPr/>
      </dsp:nvSpPr>
      <dsp:spPr>
        <a:xfrm>
          <a:off x="8442011"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Sentient Server</a:t>
          </a:r>
        </a:p>
      </dsp:txBody>
      <dsp:txXfrm>
        <a:off x="8477306" y="611435"/>
        <a:ext cx="1937870" cy="1134486"/>
      </dsp:txXfrm>
    </dsp:sp>
    <dsp:sp modelId="{BEDBB9A1-7F57-674C-8CDD-23AC1B178454}">
      <dsp:nvSpPr>
        <dsp:cNvPr id="0" name=""/>
        <dsp:cNvSpPr/>
      </dsp:nvSpPr>
      <dsp:spPr>
        <a:xfrm>
          <a:off x="10651317" y="929629"/>
          <a:ext cx="425793" cy="49809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0651317" y="1029249"/>
        <a:ext cx="298055" cy="298858"/>
      </dsp:txXfrm>
    </dsp:sp>
    <dsp:sp modelId="{B3B6F10D-4D2C-DA4B-9C4D-F08B7A0B9433}">
      <dsp:nvSpPr>
        <dsp:cNvPr id="0" name=""/>
        <dsp:cNvSpPr/>
      </dsp:nvSpPr>
      <dsp:spPr>
        <a:xfrm>
          <a:off x="11253855"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User API</a:t>
          </a:r>
        </a:p>
      </dsp:txBody>
      <dsp:txXfrm>
        <a:off x="11289150" y="611435"/>
        <a:ext cx="1937870" cy="1134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70643-EBE4-48D7-9411-D7A067DF2118}">
      <dsp:nvSpPr>
        <dsp:cNvPr id="0" name=""/>
        <dsp:cNvSpPr/>
      </dsp:nvSpPr>
      <dsp:spPr>
        <a:xfrm>
          <a:off x="2996468" y="2199828"/>
          <a:ext cx="2796077" cy="2418720"/>
        </a:xfrm>
        <a:prstGeom prst="hexagon">
          <a:avLst>
            <a:gd name="adj" fmla="val 28570"/>
            <a:gd name="vf" fmla="val 11547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0070C0"/>
              </a:solidFill>
            </a:rPr>
            <a:t>Text Summarizer</a:t>
          </a:r>
        </a:p>
      </dsp:txBody>
      <dsp:txXfrm>
        <a:off x="3459817" y="2600644"/>
        <a:ext cx="1869379" cy="1617088"/>
      </dsp:txXfrm>
    </dsp:sp>
    <dsp:sp modelId="{22F7C588-5C66-4838-B8F2-FA5099820678}">
      <dsp:nvSpPr>
        <dsp:cNvPr id="0" name=""/>
        <dsp:cNvSpPr/>
      </dsp:nvSpPr>
      <dsp:spPr>
        <a:xfrm>
          <a:off x="4747349" y="1042634"/>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DC0292-11E1-45F9-86FC-10F246A7F478}">
      <dsp:nvSpPr>
        <dsp:cNvPr id="0" name=""/>
        <dsp:cNvSpPr/>
      </dsp:nvSpPr>
      <dsp:spPr>
        <a:xfrm>
          <a:off x="3254027" y="0"/>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Good Compression ratio</a:t>
          </a:r>
        </a:p>
      </dsp:txBody>
      <dsp:txXfrm>
        <a:off x="3633755" y="328509"/>
        <a:ext cx="1531909" cy="1325282"/>
      </dsp:txXfrm>
    </dsp:sp>
    <dsp:sp modelId="{D8D034EB-B1A3-4CE5-8676-2B35C3B91B69}">
      <dsp:nvSpPr>
        <dsp:cNvPr id="0" name=""/>
        <dsp:cNvSpPr/>
      </dsp:nvSpPr>
      <dsp:spPr>
        <a:xfrm>
          <a:off x="5978560" y="2741943"/>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D7F49-28B1-4652-9F4C-6C0D23FE2422}">
      <dsp:nvSpPr>
        <dsp:cNvPr id="0" name=""/>
        <dsp:cNvSpPr/>
      </dsp:nvSpPr>
      <dsp:spPr>
        <a:xfrm>
          <a:off x="5355475" y="1219247"/>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Semantic summary</a:t>
          </a:r>
        </a:p>
      </dsp:txBody>
      <dsp:txXfrm>
        <a:off x="5735203" y="1547756"/>
        <a:ext cx="1531909" cy="1325282"/>
      </dsp:txXfrm>
    </dsp:sp>
    <dsp:sp modelId="{F38DB17D-6B23-4750-8C8E-38FB2D4AC6F8}">
      <dsp:nvSpPr>
        <dsp:cNvPr id="0" name=""/>
        <dsp:cNvSpPr/>
      </dsp:nvSpPr>
      <dsp:spPr>
        <a:xfrm>
          <a:off x="5123282" y="4660144"/>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F59B9-60F4-45F5-B583-767B783F63EA}">
      <dsp:nvSpPr>
        <dsp:cNvPr id="0" name=""/>
        <dsp:cNvSpPr/>
      </dsp:nvSpPr>
      <dsp:spPr>
        <a:xfrm>
          <a:off x="5355475" y="3616146"/>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Non Redundant</a:t>
          </a:r>
        </a:p>
      </dsp:txBody>
      <dsp:txXfrm>
        <a:off x="5735203" y="3944655"/>
        <a:ext cx="1531909" cy="1325282"/>
      </dsp:txXfrm>
    </dsp:sp>
    <dsp:sp modelId="{CB71ADC1-3308-4BFB-830E-5EBA3D3E0432}">
      <dsp:nvSpPr>
        <dsp:cNvPr id="0" name=""/>
        <dsp:cNvSpPr/>
      </dsp:nvSpPr>
      <dsp:spPr>
        <a:xfrm>
          <a:off x="3001671" y="4859261"/>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A3B6B-FE96-41E7-88EB-4343E3A25B41}">
      <dsp:nvSpPr>
        <dsp:cNvPr id="0" name=""/>
        <dsp:cNvSpPr/>
      </dsp:nvSpPr>
      <dsp:spPr>
        <a:xfrm>
          <a:off x="3254027" y="4836758"/>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Attention to important words</a:t>
          </a:r>
        </a:p>
      </dsp:txBody>
      <dsp:txXfrm>
        <a:off x="3633755" y="5165267"/>
        <a:ext cx="1531909" cy="1325282"/>
      </dsp:txXfrm>
    </dsp:sp>
    <dsp:sp modelId="{09665DE5-B8FE-4806-9559-D70DA4138430}">
      <dsp:nvSpPr>
        <dsp:cNvPr id="0" name=""/>
        <dsp:cNvSpPr/>
      </dsp:nvSpPr>
      <dsp:spPr>
        <a:xfrm>
          <a:off x="1750298" y="3160633"/>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2B956-D8C7-4265-8805-FD1569B455AB}">
      <dsp:nvSpPr>
        <dsp:cNvPr id="0" name=""/>
        <dsp:cNvSpPr/>
      </dsp:nvSpPr>
      <dsp:spPr>
        <a:xfrm>
          <a:off x="1142822" y="3617510"/>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Handle Out of Vocab words</a:t>
          </a:r>
        </a:p>
      </dsp:txBody>
      <dsp:txXfrm>
        <a:off x="1522550" y="3946019"/>
        <a:ext cx="1531909" cy="1325282"/>
      </dsp:txXfrm>
    </dsp:sp>
    <dsp:sp modelId="{847D87F0-7BA1-4C05-B277-7D3F8CDB7200}">
      <dsp:nvSpPr>
        <dsp:cNvPr id="0" name=""/>
        <dsp:cNvSpPr/>
      </dsp:nvSpPr>
      <dsp:spPr>
        <a:xfrm>
          <a:off x="1142822" y="1216520"/>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Phrasing new words</a:t>
          </a:r>
        </a:p>
      </dsp:txBody>
      <dsp:txXfrm>
        <a:off x="1522550" y="1545029"/>
        <a:ext cx="1531909" cy="13252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14066520" cy="2171700"/>
          </a:xfrm>
          <a:prstGeom prst="rect">
            <a:avLst/>
          </a:prstGeom>
        </p:spPr>
        <p:txBody>
          <a:bodyPr vert="horz" lIns="433660" tIns="216830" rIns="433660" bIns="216830" rtlCol="0"/>
          <a:lstStyle>
            <a:lvl1pPr algn="l">
              <a:defRPr sz="5700"/>
            </a:lvl1pPr>
          </a:lstStyle>
          <a:p>
            <a:endParaRPr kumimoji="1" lang="zh-TW" altLang="en-US"/>
          </a:p>
        </p:txBody>
      </p:sp>
      <p:sp>
        <p:nvSpPr>
          <p:cNvPr id="3" name="日期版面配置區 2"/>
          <p:cNvSpPr>
            <a:spLocks noGrp="1"/>
          </p:cNvSpPr>
          <p:nvPr>
            <p:ph type="dt" idx="1"/>
          </p:nvPr>
        </p:nvSpPr>
        <p:spPr>
          <a:xfrm>
            <a:off x="18387169" y="0"/>
            <a:ext cx="14066520" cy="2171700"/>
          </a:xfrm>
          <a:prstGeom prst="rect">
            <a:avLst/>
          </a:prstGeom>
        </p:spPr>
        <p:txBody>
          <a:bodyPr vert="horz" lIns="433660" tIns="216830" rIns="433660" bIns="216830" rtlCol="0"/>
          <a:lstStyle>
            <a:lvl1pPr algn="r">
              <a:defRPr sz="5700"/>
            </a:lvl1pPr>
          </a:lstStyle>
          <a:p>
            <a:fld id="{31B90245-05A3-4140-B3CD-38A01321A252}" type="datetimeFigureOut">
              <a:rPr kumimoji="1" lang="zh-TW" altLang="en-US" smtClean="0"/>
              <a:t>2017/12/3</a:t>
            </a:fld>
            <a:endParaRPr kumimoji="1" lang="zh-TW" altLang="en-US"/>
          </a:p>
        </p:txBody>
      </p:sp>
      <p:sp>
        <p:nvSpPr>
          <p:cNvPr id="4" name="投影片影像版面配置區 3"/>
          <p:cNvSpPr>
            <a:spLocks noGrp="1" noRot="1" noChangeAspect="1"/>
          </p:cNvSpPr>
          <p:nvPr>
            <p:ph type="sldImg" idx="2"/>
          </p:nvPr>
        </p:nvSpPr>
        <p:spPr>
          <a:xfrm>
            <a:off x="5372100" y="3257550"/>
            <a:ext cx="21717000" cy="16287750"/>
          </a:xfrm>
          <a:prstGeom prst="rect">
            <a:avLst/>
          </a:prstGeom>
          <a:noFill/>
          <a:ln w="12700">
            <a:solidFill>
              <a:prstClr val="black"/>
            </a:solidFill>
          </a:ln>
        </p:spPr>
        <p:txBody>
          <a:bodyPr vert="horz" lIns="433660" tIns="216830" rIns="433660" bIns="216830" rtlCol="0" anchor="ctr"/>
          <a:lstStyle/>
          <a:p>
            <a:endParaRPr lang="zh-TW" altLang="en-US"/>
          </a:p>
        </p:txBody>
      </p:sp>
      <p:sp>
        <p:nvSpPr>
          <p:cNvPr id="5" name="備忘稿版面配置區 4"/>
          <p:cNvSpPr>
            <a:spLocks noGrp="1"/>
          </p:cNvSpPr>
          <p:nvPr>
            <p:ph type="body" sz="quarter" idx="3"/>
          </p:nvPr>
        </p:nvSpPr>
        <p:spPr>
          <a:xfrm>
            <a:off x="3246120" y="20631150"/>
            <a:ext cx="25968960" cy="19545300"/>
          </a:xfrm>
          <a:prstGeom prst="rect">
            <a:avLst/>
          </a:prstGeom>
        </p:spPr>
        <p:txBody>
          <a:bodyPr vert="horz" lIns="433660" tIns="216830" rIns="433660" bIns="21683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1" y="41254761"/>
            <a:ext cx="14066520" cy="2171700"/>
          </a:xfrm>
          <a:prstGeom prst="rect">
            <a:avLst/>
          </a:prstGeom>
        </p:spPr>
        <p:txBody>
          <a:bodyPr vert="horz" lIns="433660" tIns="216830" rIns="433660" bIns="216830" rtlCol="0" anchor="b"/>
          <a:lstStyle>
            <a:lvl1pPr algn="l">
              <a:defRPr sz="5700"/>
            </a:lvl1pPr>
          </a:lstStyle>
          <a:p>
            <a:endParaRPr kumimoji="1" lang="zh-TW" altLang="en-US"/>
          </a:p>
        </p:txBody>
      </p:sp>
      <p:sp>
        <p:nvSpPr>
          <p:cNvPr id="7" name="投影片編號版面配置區 6"/>
          <p:cNvSpPr>
            <a:spLocks noGrp="1"/>
          </p:cNvSpPr>
          <p:nvPr>
            <p:ph type="sldNum" sz="quarter" idx="5"/>
          </p:nvPr>
        </p:nvSpPr>
        <p:spPr>
          <a:xfrm>
            <a:off x="18387169" y="41254761"/>
            <a:ext cx="14066520" cy="2171700"/>
          </a:xfrm>
          <a:prstGeom prst="rect">
            <a:avLst/>
          </a:prstGeom>
        </p:spPr>
        <p:txBody>
          <a:bodyPr vert="horz" lIns="433660" tIns="216830" rIns="433660" bIns="216830" rtlCol="0" anchor="b"/>
          <a:lstStyle>
            <a:lvl1pPr algn="r">
              <a:defRPr sz="5700"/>
            </a:lvl1pPr>
          </a:lstStyle>
          <a:p>
            <a:fld id="{07253CB9-59B9-3942-A7B2-8827476E4A83}" type="slidenum">
              <a:rPr kumimoji="1" lang="zh-TW" altLang="en-US" smtClean="0"/>
              <a:t>‹#›</a:t>
            </a:fld>
            <a:endParaRPr kumimoji="1" lang="zh-TW" altLang="en-US"/>
          </a:p>
        </p:txBody>
      </p:sp>
    </p:spTree>
  </p:cSld>
  <p:clrMap bg1="lt1" tx1="dk1" bg2="lt2" tx2="dk2" accent1="accent1" accent2="accent2" accent3="accent3" accent4="accent4" accent5="accent5" accent6="accent6" hlink="hlink" folHlink="folHlink"/>
  <p:notesStyle>
    <a:lvl1pPr marL="0" algn="l" defTabSz="548005" rtl="0" eaLnBrk="1" latinLnBrk="0" hangingPunct="1">
      <a:defRPr sz="1440" kern="1200">
        <a:solidFill>
          <a:schemeClr val="tx1"/>
        </a:solidFill>
        <a:latin typeface="+mn-lt"/>
        <a:ea typeface="+mn-ea"/>
        <a:cs typeface="+mn-cs"/>
      </a:defRPr>
    </a:lvl1pPr>
    <a:lvl2pPr marL="548640" algn="l" defTabSz="548005" rtl="0" eaLnBrk="1" latinLnBrk="0" hangingPunct="1">
      <a:defRPr sz="1440" kern="1200">
        <a:solidFill>
          <a:schemeClr val="tx1"/>
        </a:solidFill>
        <a:latin typeface="+mn-lt"/>
        <a:ea typeface="+mn-ea"/>
        <a:cs typeface="+mn-cs"/>
      </a:defRPr>
    </a:lvl2pPr>
    <a:lvl3pPr marL="1097280" algn="l" defTabSz="548005" rtl="0" eaLnBrk="1" latinLnBrk="0" hangingPunct="1">
      <a:defRPr sz="1440" kern="1200">
        <a:solidFill>
          <a:schemeClr val="tx1"/>
        </a:solidFill>
        <a:latin typeface="+mn-lt"/>
        <a:ea typeface="+mn-ea"/>
        <a:cs typeface="+mn-cs"/>
      </a:defRPr>
    </a:lvl3pPr>
    <a:lvl4pPr marL="1645285" algn="l" defTabSz="548005" rtl="0" eaLnBrk="1" latinLnBrk="0" hangingPunct="1">
      <a:defRPr sz="1440" kern="1200">
        <a:solidFill>
          <a:schemeClr val="tx1"/>
        </a:solidFill>
        <a:latin typeface="+mn-lt"/>
        <a:ea typeface="+mn-ea"/>
        <a:cs typeface="+mn-cs"/>
      </a:defRPr>
    </a:lvl4pPr>
    <a:lvl5pPr marL="2193925" algn="l" defTabSz="548005" rtl="0" eaLnBrk="1" latinLnBrk="0" hangingPunct="1">
      <a:defRPr sz="1440" kern="1200">
        <a:solidFill>
          <a:schemeClr val="tx1"/>
        </a:solidFill>
        <a:latin typeface="+mn-lt"/>
        <a:ea typeface="+mn-ea"/>
        <a:cs typeface="+mn-cs"/>
      </a:defRPr>
    </a:lvl5pPr>
    <a:lvl6pPr marL="2742565" algn="l" defTabSz="548005" rtl="0" eaLnBrk="1" latinLnBrk="0" hangingPunct="1">
      <a:defRPr sz="1440" kern="1200">
        <a:solidFill>
          <a:schemeClr val="tx1"/>
        </a:solidFill>
        <a:latin typeface="+mn-lt"/>
        <a:ea typeface="+mn-ea"/>
        <a:cs typeface="+mn-cs"/>
      </a:defRPr>
    </a:lvl6pPr>
    <a:lvl7pPr marL="3291205" algn="l" defTabSz="548005" rtl="0" eaLnBrk="1" latinLnBrk="0" hangingPunct="1">
      <a:defRPr sz="1440" kern="1200">
        <a:solidFill>
          <a:schemeClr val="tx1"/>
        </a:solidFill>
        <a:latin typeface="+mn-lt"/>
        <a:ea typeface="+mn-ea"/>
        <a:cs typeface="+mn-cs"/>
      </a:defRPr>
    </a:lvl7pPr>
    <a:lvl8pPr marL="3839210" algn="l" defTabSz="548005" rtl="0" eaLnBrk="1" latinLnBrk="0" hangingPunct="1">
      <a:defRPr sz="1440" kern="1200">
        <a:solidFill>
          <a:schemeClr val="tx1"/>
        </a:solidFill>
        <a:latin typeface="+mn-lt"/>
        <a:ea typeface="+mn-ea"/>
        <a:cs typeface="+mn-cs"/>
      </a:defRPr>
    </a:lvl8pPr>
    <a:lvl9pPr marL="4387850" algn="l" defTabSz="548005"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07253CB9-59B9-3942-A7B2-8827476E4A83}" type="slidenum">
              <a:rPr kumimoji="1" lang="zh-TW" altLang="en-US" smtClean="0"/>
              <a:t>1</a:t>
            </a:fld>
            <a:endParaRPr kumimoji="1"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9ADA15-E229-4312-A079-92E3956A26EB}" type="datetimeFigureOut">
              <a:rPr lang="en-IN" smtClean="0"/>
              <a:t>03-12-2017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8" y="1310640"/>
            <a:ext cx="14439902" cy="5577840"/>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17160241" y="1310651"/>
            <a:ext cx="24536399" cy="2809494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94568" y="6888491"/>
            <a:ext cx="14439902" cy="2251710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3925" indent="0">
              <a:buNone/>
              <a:defRPr sz="1080"/>
            </a:lvl5pPr>
            <a:lvl6pPr marL="2742565" indent="0">
              <a:buNone/>
              <a:defRPr sz="1080"/>
            </a:lvl6pPr>
            <a:lvl7pPr marL="3291205" indent="0">
              <a:buNone/>
              <a:defRPr sz="1080"/>
            </a:lvl7pPr>
            <a:lvl8pPr marL="3839845" indent="0">
              <a:buNone/>
              <a:defRPr sz="1080"/>
            </a:lvl8pPr>
            <a:lvl9pPr marL="4388485"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5F9ADA15-E229-4312-A079-92E3956A26EB}"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8602983" y="2941322"/>
            <a:ext cx="26334720" cy="1975104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3925" indent="0">
              <a:buNone/>
              <a:defRPr sz="2400"/>
            </a:lvl5pPr>
            <a:lvl6pPr marL="2742565" indent="0">
              <a:buNone/>
              <a:defRPr sz="2400"/>
            </a:lvl6pPr>
            <a:lvl7pPr marL="3291205" indent="0">
              <a:buNone/>
              <a:defRPr sz="2400"/>
            </a:lvl7pPr>
            <a:lvl8pPr marL="3839845" indent="0">
              <a:buNone/>
              <a:defRPr sz="2400"/>
            </a:lvl8pPr>
            <a:lvl9pPr marL="4388485" indent="0">
              <a:buNone/>
              <a:defRPr sz="2400"/>
            </a:lvl9pPr>
          </a:lstStyle>
          <a:p>
            <a:endParaRPr lang="en-IN"/>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3925" indent="0">
              <a:buNone/>
              <a:defRPr sz="1080"/>
            </a:lvl5pPr>
            <a:lvl6pPr marL="2742565" indent="0">
              <a:buNone/>
              <a:defRPr sz="1080"/>
            </a:lvl6pPr>
            <a:lvl7pPr marL="3291205" indent="0">
              <a:buNone/>
              <a:defRPr sz="1080"/>
            </a:lvl7pPr>
            <a:lvl8pPr marL="3839845" indent="0">
              <a:buNone/>
              <a:defRPr sz="1080"/>
            </a:lvl8pPr>
            <a:lvl9pPr marL="4388485"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5F9ADA15-E229-4312-A079-92E3956A26EB}"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9ADA15-E229-4312-A079-92E3956A26EB}"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116746" y="1318276"/>
            <a:ext cx="15552418" cy="2808732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3459486" y="1318276"/>
            <a:ext cx="45925741"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9ADA15-E229-4312-A079-92E3956A26EB}"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3" y="10226762"/>
            <a:ext cx="37308377" cy="7055303"/>
          </a:xfrm>
        </p:spPr>
        <p:txBody>
          <a:bodyPr/>
          <a:lstStyle/>
          <a:p>
            <a:r>
              <a:rPr lang="en-US"/>
              <a:t>Click to edit Master title style</a:t>
            </a:r>
            <a:endParaRPr lang="en-IN"/>
          </a:p>
        </p:txBody>
      </p:sp>
      <p:sp>
        <p:nvSpPr>
          <p:cNvPr id="3" name="Subtitle 2"/>
          <p:cNvSpPr>
            <a:spLocks noGrp="1"/>
          </p:cNvSpPr>
          <p:nvPr>
            <p:ph type="subTitle" idx="1"/>
          </p:nvPr>
        </p:nvSpPr>
        <p:spPr>
          <a:xfrm>
            <a:off x="6582825" y="18653508"/>
            <a:ext cx="30725554" cy="8413411"/>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3925" indent="0" algn="ctr">
              <a:buNone/>
              <a:defRPr>
                <a:solidFill>
                  <a:schemeClr val="tx1">
                    <a:tint val="75000"/>
                  </a:schemeClr>
                </a:solidFill>
              </a:defRPr>
            </a:lvl5pPr>
            <a:lvl6pPr marL="2742565" indent="0" algn="ctr">
              <a:buNone/>
              <a:defRPr>
                <a:solidFill>
                  <a:schemeClr val="tx1">
                    <a:tint val="75000"/>
                  </a:schemeClr>
                </a:solidFill>
              </a:defRPr>
            </a:lvl6pPr>
            <a:lvl7pPr marL="3291205" indent="0" algn="ctr">
              <a:buNone/>
              <a:defRPr>
                <a:solidFill>
                  <a:schemeClr val="tx1">
                    <a:tint val="75000"/>
                  </a:schemeClr>
                </a:solidFill>
              </a:defRPr>
            </a:lvl7pPr>
            <a:lvl8pPr marL="3839845" indent="0" algn="ctr">
              <a:buNone/>
              <a:defRPr>
                <a:solidFill>
                  <a:schemeClr val="tx1">
                    <a:tint val="75000"/>
                  </a:schemeClr>
                </a:solidFill>
              </a:defRPr>
            </a:lvl8pPr>
            <a:lvl9pPr marL="4388485"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C6FB0D1-CEE2-40AE-9EB4-80F6FA27BCF6}"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6FB0D1-CEE2-40AE-9EB4-80F6FA27BCF6}"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6650" y="21152579"/>
            <a:ext cx="37308377" cy="6539108"/>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3466650" y="13952512"/>
            <a:ext cx="37308377" cy="720006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3925" indent="0">
              <a:buNone/>
              <a:defRPr sz="1680">
                <a:solidFill>
                  <a:schemeClr val="tx1">
                    <a:tint val="75000"/>
                  </a:schemeClr>
                </a:solidFill>
              </a:defRPr>
            </a:lvl5pPr>
            <a:lvl6pPr marL="2742565" indent="0">
              <a:buNone/>
              <a:defRPr sz="1680">
                <a:solidFill>
                  <a:schemeClr val="tx1">
                    <a:tint val="75000"/>
                  </a:schemeClr>
                </a:solidFill>
              </a:defRPr>
            </a:lvl6pPr>
            <a:lvl7pPr marL="3291205" indent="0">
              <a:buNone/>
              <a:defRPr sz="1680">
                <a:solidFill>
                  <a:schemeClr val="tx1">
                    <a:tint val="75000"/>
                  </a:schemeClr>
                </a:solidFill>
              </a:defRPr>
            </a:lvl7pPr>
            <a:lvl8pPr marL="3839845" indent="0">
              <a:buNone/>
              <a:defRPr sz="1680">
                <a:solidFill>
                  <a:schemeClr val="tx1">
                    <a:tint val="75000"/>
                  </a:schemeClr>
                </a:solidFill>
              </a:defRPr>
            </a:lvl8pPr>
            <a:lvl9pPr marL="4388485"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FB0D1-CEE2-40AE-9EB4-80F6FA27BCF6}"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194274" y="7680073"/>
            <a:ext cx="19658946" cy="2172591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2036076" y="7680073"/>
            <a:ext cx="19660850" cy="2172591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C6FB0D1-CEE2-40AE-9EB4-80F6FA27BCF6}"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94274" y="7367687"/>
            <a:ext cx="19392280" cy="3072410"/>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3925" indent="0">
              <a:buNone/>
              <a:defRPr sz="1920" b="1"/>
            </a:lvl5pPr>
            <a:lvl6pPr marL="2742565" indent="0">
              <a:buNone/>
              <a:defRPr sz="1920" b="1"/>
            </a:lvl6pPr>
            <a:lvl7pPr marL="3291205" indent="0">
              <a:buNone/>
              <a:defRPr sz="1920" b="1"/>
            </a:lvl7pPr>
            <a:lvl8pPr marL="3839845" indent="0">
              <a:buNone/>
              <a:defRPr sz="1920" b="1"/>
            </a:lvl8pPr>
            <a:lvl9pPr marL="4388485" indent="0">
              <a:buNone/>
              <a:defRPr sz="1920" b="1"/>
            </a:lvl9pPr>
          </a:lstStyle>
          <a:p>
            <a:pPr lvl="0"/>
            <a:r>
              <a:rPr lang="en-US"/>
              <a:t>Click to edit Master text styles</a:t>
            </a:r>
          </a:p>
        </p:txBody>
      </p:sp>
      <p:sp>
        <p:nvSpPr>
          <p:cNvPr id="4" name="Content Placeholder 3"/>
          <p:cNvSpPr>
            <a:spLocks noGrp="1"/>
          </p:cNvSpPr>
          <p:nvPr>
            <p:ph sz="half" idx="2"/>
          </p:nvPr>
        </p:nvSpPr>
        <p:spPr>
          <a:xfrm>
            <a:off x="2194274" y="10440099"/>
            <a:ext cx="19392280" cy="18965889"/>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97028" y="7367687"/>
            <a:ext cx="19399899" cy="3072410"/>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3925" indent="0">
              <a:buNone/>
              <a:defRPr sz="1920" b="1"/>
            </a:lvl5pPr>
            <a:lvl6pPr marL="2742565" indent="0">
              <a:buNone/>
              <a:defRPr sz="1920" b="1"/>
            </a:lvl6pPr>
            <a:lvl7pPr marL="3291205" indent="0">
              <a:buNone/>
              <a:defRPr sz="1920" b="1"/>
            </a:lvl7pPr>
            <a:lvl8pPr marL="3839845" indent="0">
              <a:buNone/>
              <a:defRPr sz="1920" b="1"/>
            </a:lvl8pPr>
            <a:lvl9pPr marL="4388485" indent="0">
              <a:buNone/>
              <a:defRPr sz="1920" b="1"/>
            </a:lvl9pPr>
          </a:lstStyle>
          <a:p>
            <a:pPr lvl="0"/>
            <a:r>
              <a:rPr lang="en-US"/>
              <a:t>Click to edit Master text styles</a:t>
            </a:r>
          </a:p>
        </p:txBody>
      </p:sp>
      <p:sp>
        <p:nvSpPr>
          <p:cNvPr id="6" name="Content Placeholder 5"/>
          <p:cNvSpPr>
            <a:spLocks noGrp="1"/>
          </p:cNvSpPr>
          <p:nvPr>
            <p:ph sz="quarter" idx="4"/>
          </p:nvPr>
        </p:nvSpPr>
        <p:spPr>
          <a:xfrm>
            <a:off x="22297028" y="10440099"/>
            <a:ext cx="19399899" cy="18965889"/>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C6FB0D1-CEE2-40AE-9EB4-80F6FA27BCF6}" type="datetimeFigureOut">
              <a:rPr lang="en-IN" smtClean="0"/>
              <a:t>03-12-2017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9ADA15-E229-4312-A079-92E3956A26EB}"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C6FB0D1-CEE2-40AE-9EB4-80F6FA27BCF6}" type="datetimeFigureOut">
              <a:rPr lang="en-IN" smtClean="0"/>
              <a:t>03-12-2017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FB0D1-CEE2-40AE-9EB4-80F6FA27BCF6}" type="datetimeFigureOut">
              <a:rPr lang="en-IN" smtClean="0"/>
              <a:t>03-12-2017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4" y="1310489"/>
            <a:ext cx="14439925" cy="5577194"/>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17159913" y="1310489"/>
            <a:ext cx="24537015" cy="28095498"/>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94274" y="6887683"/>
            <a:ext cx="14439925" cy="22518304"/>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3925" indent="0">
              <a:buNone/>
              <a:defRPr sz="1080"/>
            </a:lvl5pPr>
            <a:lvl6pPr marL="2742565" indent="0">
              <a:buNone/>
              <a:defRPr sz="1080"/>
            </a:lvl6pPr>
            <a:lvl7pPr marL="3291205" indent="0">
              <a:buNone/>
              <a:defRPr sz="1080"/>
            </a:lvl7pPr>
            <a:lvl8pPr marL="3839845" indent="0">
              <a:buNone/>
              <a:defRPr sz="1080"/>
            </a:lvl8pPr>
            <a:lvl9pPr marL="4388485"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DC6FB0D1-CEE2-40AE-9EB4-80F6FA27BCF6}"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767" y="23042121"/>
            <a:ext cx="26333195" cy="2721929"/>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8603767" y="2940979"/>
            <a:ext cx="26333195" cy="1975066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3925" indent="0">
              <a:buNone/>
              <a:defRPr sz="2400"/>
            </a:lvl5pPr>
            <a:lvl6pPr marL="2742565" indent="0">
              <a:buNone/>
              <a:defRPr sz="2400"/>
            </a:lvl6pPr>
            <a:lvl7pPr marL="3291205" indent="0">
              <a:buNone/>
              <a:defRPr sz="2400"/>
            </a:lvl7pPr>
            <a:lvl8pPr marL="3839845" indent="0">
              <a:buNone/>
              <a:defRPr sz="2400"/>
            </a:lvl8pPr>
            <a:lvl9pPr marL="4388485" indent="0">
              <a:buNone/>
              <a:defRPr sz="2400"/>
            </a:lvl9pPr>
          </a:lstStyle>
          <a:p>
            <a:endParaRPr lang="en-IN"/>
          </a:p>
        </p:txBody>
      </p:sp>
      <p:sp>
        <p:nvSpPr>
          <p:cNvPr id="4" name="Text Placeholder 3"/>
          <p:cNvSpPr>
            <a:spLocks noGrp="1"/>
          </p:cNvSpPr>
          <p:nvPr>
            <p:ph type="body" sz="half" idx="2"/>
          </p:nvPr>
        </p:nvSpPr>
        <p:spPr>
          <a:xfrm>
            <a:off x="8603767" y="25764048"/>
            <a:ext cx="26333195" cy="386289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3925" indent="0">
              <a:buNone/>
              <a:defRPr sz="1080"/>
            </a:lvl5pPr>
            <a:lvl6pPr marL="2742565" indent="0">
              <a:buNone/>
              <a:defRPr sz="1080"/>
            </a:lvl6pPr>
            <a:lvl7pPr marL="3291205" indent="0">
              <a:buNone/>
              <a:defRPr sz="1080"/>
            </a:lvl7pPr>
            <a:lvl8pPr marL="3839845" indent="0">
              <a:buNone/>
              <a:defRPr sz="1080"/>
            </a:lvl8pPr>
            <a:lvl9pPr marL="4388485"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DC6FB0D1-CEE2-40AE-9EB4-80F6FA27BCF6}"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6FB0D1-CEE2-40AE-9EB4-80F6FA27BCF6}"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2692" y="1318109"/>
            <a:ext cx="9874234" cy="28087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194276" y="1318109"/>
            <a:ext cx="29445561" cy="28087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6FB0D1-CEE2-40AE-9EB4-80F6FA27BCF6}"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5" y="21153134"/>
            <a:ext cx="37307521" cy="653796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3467105" y="13952226"/>
            <a:ext cx="37307521" cy="7200898"/>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3925" indent="0">
              <a:buNone/>
              <a:defRPr sz="1680">
                <a:solidFill>
                  <a:schemeClr val="tx1">
                    <a:tint val="75000"/>
                  </a:schemeClr>
                </a:solidFill>
              </a:defRPr>
            </a:lvl5pPr>
            <a:lvl6pPr marL="2742565" indent="0">
              <a:buNone/>
              <a:defRPr sz="1680">
                <a:solidFill>
                  <a:schemeClr val="tx1">
                    <a:tint val="75000"/>
                  </a:schemeClr>
                </a:solidFill>
              </a:defRPr>
            </a:lvl6pPr>
            <a:lvl7pPr marL="3291205" indent="0">
              <a:buNone/>
              <a:defRPr sz="1680">
                <a:solidFill>
                  <a:schemeClr val="tx1">
                    <a:tint val="75000"/>
                  </a:schemeClr>
                </a:solidFill>
              </a:defRPr>
            </a:lvl7pPr>
            <a:lvl8pPr marL="3839845" indent="0">
              <a:buNone/>
              <a:defRPr sz="1680">
                <a:solidFill>
                  <a:schemeClr val="tx1">
                    <a:tint val="75000"/>
                  </a:schemeClr>
                </a:solidFill>
              </a:defRPr>
            </a:lvl8pPr>
            <a:lvl9pPr marL="4388485"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ADA15-E229-4312-A079-92E3956A26EB}"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3459485" y="7680974"/>
            <a:ext cx="30739081" cy="21724622"/>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34930086" y="7680974"/>
            <a:ext cx="30739081" cy="21724622"/>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F9ADA15-E229-4312-A079-92E3956A26EB}"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8264"/>
            <a:ext cx="39502080" cy="54864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94560" y="7368543"/>
            <a:ext cx="19392902" cy="3070857"/>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3925" indent="0">
              <a:buNone/>
              <a:defRPr sz="1920" b="1"/>
            </a:lvl5pPr>
            <a:lvl6pPr marL="2742565" indent="0">
              <a:buNone/>
              <a:defRPr sz="1920" b="1"/>
            </a:lvl6pPr>
            <a:lvl7pPr marL="3291205" indent="0">
              <a:buNone/>
              <a:defRPr sz="1920" b="1"/>
            </a:lvl7pPr>
            <a:lvl8pPr marL="3839845" indent="0">
              <a:buNone/>
              <a:defRPr sz="1920" b="1"/>
            </a:lvl8pPr>
            <a:lvl9pPr marL="4388485" indent="0">
              <a:buNone/>
              <a:defRPr sz="1920" b="1"/>
            </a:lvl9pPr>
          </a:lstStyle>
          <a:p>
            <a:pPr lvl="0"/>
            <a:r>
              <a:rPr lang="en-US"/>
              <a:t>Click to edit Master text styles</a:t>
            </a:r>
          </a:p>
        </p:txBody>
      </p:sp>
      <p:sp>
        <p:nvSpPr>
          <p:cNvPr id="4" name="Content Placeholder 3"/>
          <p:cNvSpPr>
            <a:spLocks noGrp="1"/>
          </p:cNvSpPr>
          <p:nvPr>
            <p:ph sz="half" idx="2"/>
          </p:nvPr>
        </p:nvSpPr>
        <p:spPr>
          <a:xfrm>
            <a:off x="2194560" y="10439402"/>
            <a:ext cx="19392902" cy="18966182"/>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96123" y="7368543"/>
            <a:ext cx="19400521" cy="3070857"/>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3925" indent="0">
              <a:buNone/>
              <a:defRPr sz="1920" b="1"/>
            </a:lvl5pPr>
            <a:lvl6pPr marL="2742565" indent="0">
              <a:buNone/>
              <a:defRPr sz="1920" b="1"/>
            </a:lvl6pPr>
            <a:lvl7pPr marL="3291205" indent="0">
              <a:buNone/>
              <a:defRPr sz="1920" b="1"/>
            </a:lvl7pPr>
            <a:lvl8pPr marL="3839845" indent="0">
              <a:buNone/>
              <a:defRPr sz="1920" b="1"/>
            </a:lvl8pPr>
            <a:lvl9pPr marL="4388485" indent="0">
              <a:buNone/>
              <a:defRPr sz="1920" b="1"/>
            </a:lvl9pPr>
          </a:lstStyle>
          <a:p>
            <a:pPr lvl="0"/>
            <a:r>
              <a:rPr lang="en-US"/>
              <a:t>Click to edit Master text styles</a:t>
            </a:r>
          </a:p>
        </p:txBody>
      </p:sp>
      <p:sp>
        <p:nvSpPr>
          <p:cNvPr id="6" name="Content Placeholder 5"/>
          <p:cNvSpPr>
            <a:spLocks noGrp="1"/>
          </p:cNvSpPr>
          <p:nvPr>
            <p:ph sz="quarter" idx="4"/>
          </p:nvPr>
        </p:nvSpPr>
        <p:spPr>
          <a:xfrm>
            <a:off x="22296123" y="10439402"/>
            <a:ext cx="19400521" cy="18966182"/>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F9ADA15-E229-4312-A079-92E3956A26EB}" type="datetimeFigureOut">
              <a:rPr lang="en-IN" smtClean="0"/>
              <a:t>03-12-2017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5512" y="1252871"/>
            <a:ext cx="39502080" cy="4319979"/>
          </a:xfrm>
        </p:spPr>
        <p:style>
          <a:lnRef idx="1">
            <a:schemeClr val="accent3"/>
          </a:lnRef>
          <a:fillRef idx="3">
            <a:schemeClr val="accent3"/>
          </a:fillRef>
          <a:effectRef idx="2">
            <a:schemeClr val="accent3"/>
          </a:effectRef>
          <a:fontRef idx="none"/>
        </p:style>
        <p:txBody>
          <a:bodyPr/>
          <a:lstStyle>
            <a:lvl1pPr>
              <a:defRPr/>
            </a:lvl1pPr>
          </a:lstStyle>
          <a:p>
            <a:endParaRPr lang="en-IN" dirty="0"/>
          </a:p>
        </p:txBody>
      </p:sp>
      <p:sp>
        <p:nvSpPr>
          <p:cNvPr id="3" name="Date Placeholder 2"/>
          <p:cNvSpPr>
            <a:spLocks noGrp="1"/>
          </p:cNvSpPr>
          <p:nvPr>
            <p:ph type="dt" sz="half" idx="10"/>
          </p:nvPr>
        </p:nvSpPr>
        <p:spPr/>
        <p:txBody>
          <a:bodyPr/>
          <a:lstStyle/>
          <a:p>
            <a:fld id="{5F9ADA15-E229-4312-A079-92E3956A26EB}" type="datetimeFigureOut">
              <a:rPr lang="en-IN" smtClean="0"/>
              <a:t>03-12-2017</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BBB0831-68F6-416F-8058-548ABFE1335C}" type="slidenum">
              <a:rPr lang="en-IN" smtClean="0"/>
              <a:t>‹#›</a:t>
            </a:fld>
            <a:endParaRPr lang="en-IN"/>
          </a:p>
        </p:txBody>
      </p:sp>
      <p:sp>
        <p:nvSpPr>
          <p:cNvPr id="9" name="Text Placeholder 8"/>
          <p:cNvSpPr>
            <a:spLocks noGrp="1"/>
          </p:cNvSpPr>
          <p:nvPr>
            <p:ph type="body" sz="quarter" idx="13"/>
          </p:nvPr>
        </p:nvSpPr>
        <p:spPr>
          <a:xfrm>
            <a:off x="2159990" y="6609645"/>
            <a:ext cx="12009759" cy="23327776"/>
          </a:xfrm>
        </p:spPr>
        <p:style>
          <a:lnRef idx="1">
            <a:schemeClr val="accent3"/>
          </a:lnRef>
          <a:fillRef idx="2">
            <a:schemeClr val="accent3"/>
          </a:fillRef>
          <a:effectRef idx="1">
            <a:schemeClr val="accent3"/>
          </a:effectRef>
          <a:fontRef idx="none"/>
        </p:style>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10"/>
          <p:cNvSpPr>
            <a:spLocks noGrp="1"/>
          </p:cNvSpPr>
          <p:nvPr>
            <p:ph type="body" sz="quarter" idx="14"/>
          </p:nvPr>
        </p:nvSpPr>
        <p:spPr>
          <a:xfrm>
            <a:off x="15337078" y="6782446"/>
            <a:ext cx="12829202" cy="23155483"/>
          </a:xfrm>
        </p:spPr>
        <p:style>
          <a:lnRef idx="1">
            <a:schemeClr val="accent3"/>
          </a:lnRef>
          <a:fillRef idx="2">
            <a:schemeClr val="accent3"/>
          </a:fillRef>
          <a:effectRef idx="1">
            <a:schemeClr val="accent3"/>
          </a:effectRef>
          <a:fontRef idx="none"/>
        </p:style>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15"/>
          </p:nvPr>
        </p:nvSpPr>
        <p:spPr>
          <a:xfrm>
            <a:off x="29462256" y="6782444"/>
            <a:ext cx="12268956" cy="23240691"/>
          </a:xfrm>
        </p:spPr>
        <p:style>
          <a:lnRef idx="1">
            <a:schemeClr val="accent3"/>
          </a:lnRef>
          <a:fillRef idx="2">
            <a:schemeClr val="accent3"/>
          </a:fillRef>
          <a:effectRef idx="1">
            <a:schemeClr val="accent3"/>
          </a:effectRef>
          <a:fontRef idx="none"/>
        </p:style>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ADA15-E229-4312-A079-92E3956A26EB}" type="datetimeFigureOut">
              <a:rPr lang="en-IN" smtClean="0"/>
              <a:t>03-12-2017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BB0831-68F6-416F-8058-548ABFE1335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9ADA15-E229-4312-A079-92E3956A26EB}" type="datetimeFigureOut">
              <a:rPr lang="en-IN" smtClean="0"/>
              <a:t>03-12-2017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9ADA15-E229-4312-A079-92E3956A26EB}" type="datetimeFigureOut">
              <a:rPr lang="en-IN" smtClean="0"/>
              <a:t>03-12-2017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3" y="1318264"/>
            <a:ext cx="39502080" cy="54864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194563" y="7680974"/>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2194561" y="30510494"/>
            <a:ext cx="10241280" cy="1752600"/>
          </a:xfrm>
          <a:prstGeom prst="rect">
            <a:avLst/>
          </a:prstGeom>
        </p:spPr>
        <p:txBody>
          <a:bodyPr vert="horz" lIns="91440" tIns="45720" rIns="91440" bIns="45720" rtlCol="0" anchor="ctr"/>
          <a:lstStyle>
            <a:lvl1pPr algn="l">
              <a:defRPr sz="1440">
                <a:solidFill>
                  <a:schemeClr val="tx1">
                    <a:tint val="75000"/>
                  </a:schemeClr>
                </a:solidFill>
              </a:defRPr>
            </a:lvl1pPr>
          </a:lstStyle>
          <a:p>
            <a:fld id="{5F9ADA15-E229-4312-A079-92E3956A26EB}" type="datetimeFigureOut">
              <a:rPr lang="en-IN" smtClean="0"/>
              <a:t>03-12-2017</a:t>
            </a:fld>
            <a:endParaRPr lang="en-IN"/>
          </a:p>
        </p:txBody>
      </p:sp>
      <p:sp>
        <p:nvSpPr>
          <p:cNvPr id="5" name="Footer Placeholder 4"/>
          <p:cNvSpPr>
            <a:spLocks noGrp="1"/>
          </p:cNvSpPr>
          <p:nvPr>
            <p:ph type="ftr" sz="quarter" idx="3"/>
          </p:nvPr>
        </p:nvSpPr>
        <p:spPr>
          <a:xfrm>
            <a:off x="14996161" y="30510494"/>
            <a:ext cx="13898880" cy="175260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1455362" y="30510494"/>
            <a:ext cx="10241280" cy="1752600"/>
          </a:xfrm>
          <a:prstGeom prst="rect">
            <a:avLst/>
          </a:prstGeom>
        </p:spPr>
        <p:txBody>
          <a:bodyPr vert="horz" lIns="91440" tIns="45720" rIns="91440" bIns="45720" rtlCol="0" anchor="ctr"/>
          <a:lstStyle>
            <a:lvl1pPr algn="r">
              <a:defRPr sz="1440">
                <a:solidFill>
                  <a:schemeClr val="tx1">
                    <a:tint val="75000"/>
                  </a:schemeClr>
                </a:solidFill>
              </a:defRPr>
            </a:lvl1pPr>
          </a:lstStyle>
          <a:p>
            <a:fld id="{EBBB0831-68F6-416F-8058-548ABFE1335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096645"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88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552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16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8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920"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845" algn="l" defTabSz="1096645" rtl="0" eaLnBrk="1" latinLnBrk="0" hangingPunct="1">
        <a:defRPr sz="2160" kern="1200">
          <a:solidFill>
            <a:schemeClr val="tx1"/>
          </a:solidFill>
          <a:latin typeface="+mn-lt"/>
          <a:ea typeface="+mn-ea"/>
          <a:cs typeface="+mn-cs"/>
        </a:defRPr>
      </a:lvl8pPr>
      <a:lvl9pPr marL="4388485" algn="l" defTabSz="1096645"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276" y="1318107"/>
            <a:ext cx="39502651" cy="548576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194276" y="7680073"/>
            <a:ext cx="39502651" cy="217259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2194274" y="30510760"/>
            <a:ext cx="10241852" cy="1752397"/>
          </a:xfrm>
          <a:prstGeom prst="rect">
            <a:avLst/>
          </a:prstGeom>
        </p:spPr>
        <p:txBody>
          <a:bodyPr vert="horz" lIns="91440" tIns="45720" rIns="91440" bIns="45720" rtlCol="0" anchor="ctr"/>
          <a:lstStyle>
            <a:lvl1pPr algn="l">
              <a:defRPr sz="1440">
                <a:solidFill>
                  <a:schemeClr val="tx1">
                    <a:tint val="75000"/>
                  </a:schemeClr>
                </a:solidFill>
              </a:defRPr>
            </a:lvl1pPr>
          </a:lstStyle>
          <a:p>
            <a:fld id="{DC6FB0D1-CEE2-40AE-9EB4-80F6FA27BCF6}" type="datetimeFigureOut">
              <a:rPr lang="en-IN" smtClean="0"/>
              <a:t>03-12-2017</a:t>
            </a:fld>
            <a:endParaRPr lang="en-IN"/>
          </a:p>
        </p:txBody>
      </p:sp>
      <p:sp>
        <p:nvSpPr>
          <p:cNvPr id="5" name="Footer Placeholder 4"/>
          <p:cNvSpPr>
            <a:spLocks noGrp="1"/>
          </p:cNvSpPr>
          <p:nvPr>
            <p:ph type="ftr" sz="quarter" idx="3"/>
          </p:nvPr>
        </p:nvSpPr>
        <p:spPr>
          <a:xfrm>
            <a:off x="14996115" y="30510760"/>
            <a:ext cx="13898974" cy="1752397"/>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1455074" y="30510760"/>
            <a:ext cx="10241852" cy="1752397"/>
          </a:xfrm>
          <a:prstGeom prst="rect">
            <a:avLst/>
          </a:prstGeom>
        </p:spPr>
        <p:txBody>
          <a:bodyPr vert="horz" lIns="91440" tIns="45720" rIns="91440" bIns="45720" rtlCol="0" anchor="ctr"/>
          <a:lstStyle>
            <a:lvl1pPr algn="r">
              <a:defRPr sz="1440">
                <a:solidFill>
                  <a:schemeClr val="tx1">
                    <a:tint val="75000"/>
                  </a:schemeClr>
                </a:solidFill>
              </a:defRPr>
            </a:lvl1pPr>
          </a:lstStyle>
          <a:p>
            <a:fld id="{4941E21D-426B-4957-BED8-E815397DA09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1096645"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88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552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16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8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920"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845" algn="l" defTabSz="1096645" rtl="0" eaLnBrk="1" latinLnBrk="0" hangingPunct="1">
        <a:defRPr sz="2160" kern="1200">
          <a:solidFill>
            <a:schemeClr val="tx1"/>
          </a:solidFill>
          <a:latin typeface="+mn-lt"/>
          <a:ea typeface="+mn-ea"/>
          <a:cs typeface="+mn-cs"/>
        </a:defRPr>
      </a:lvl8pPr>
      <a:lvl9pPr marL="4388485" algn="l" defTabSz="1096645"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image" Target="../media/image6.png"/><Relationship Id="rId26"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9.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image" Target="../media/image5.png"/><Relationship Id="rId25"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openxmlformats.org/officeDocument/2006/relationships/image" Target="../media/image12.png"/><Relationship Id="rId5" Type="http://schemas.openxmlformats.org/officeDocument/2006/relationships/diagramData" Target="../diagrams/data1.xml"/><Relationship Id="rId15" Type="http://schemas.openxmlformats.org/officeDocument/2006/relationships/image" Target="../media/image3.png"/><Relationship Id="rId23" Type="http://schemas.openxmlformats.org/officeDocument/2006/relationships/image" Target="../media/image11.png"/><Relationship Id="rId10" Type="http://schemas.openxmlformats.org/officeDocument/2006/relationships/diagramData" Target="../diagrams/data2.xml"/><Relationship Id="rId19" Type="http://schemas.openxmlformats.org/officeDocument/2006/relationships/image" Target="../media/image7.png"/><Relationship Id="rId4" Type="http://schemas.openxmlformats.org/officeDocument/2006/relationships/image" Target="../media/image2.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15019226" y="6592570"/>
            <a:ext cx="14184617" cy="25884009"/>
          </a:xfrm>
          <a:prstGeom prst="rect">
            <a:avLst/>
          </a:prstGeom>
          <a:solidFill>
            <a:schemeClr val="tx1"/>
          </a:solidFill>
        </p:spPr>
        <p:txBody>
          <a:bodyPr wrap="square" rtlCol="0">
            <a:spAutoFit/>
          </a:bodyPr>
          <a:lstStyle/>
          <a:p>
            <a:endParaRPr lang="en-US" altLang="zh-CN" sz="2800" dirty="0">
              <a:solidFill>
                <a:srgbClr val="738AC8">
                  <a:lumMod val="50000"/>
                </a:srgbClr>
              </a:solidFill>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Se</a:t>
            </a:r>
          </a:p>
        </p:txBody>
      </p:sp>
      <p:sp>
        <p:nvSpPr>
          <p:cNvPr id="50" name="Text Placeholder 4"/>
          <p:cNvSpPr txBox="1">
            <a:spLocks noChangeArrowheads="1"/>
          </p:cNvSpPr>
          <p:nvPr/>
        </p:nvSpPr>
        <p:spPr bwMode="auto">
          <a:xfrm>
            <a:off x="571411" y="6556403"/>
            <a:ext cx="14177199" cy="5663089"/>
          </a:xfrm>
          <a:prstGeom prst="rect">
            <a:avLst/>
          </a:prstGeom>
          <a:solidFill>
            <a:schemeClr val="tx1"/>
          </a:solidFill>
          <a:ln>
            <a:noFill/>
          </a:ln>
          <a:effectLst/>
        </p:spPr>
        <p:txBody>
          <a:bodyPr vert="horz" wrap="square" lIns="91440" tIns="45720" rIns="91440" bIns="45720" numCol="1" anchor="ctr" anchorCtr="0" compatLnSpc="1">
            <a:spAutoFit/>
          </a:bodyPr>
          <a:lst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88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552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16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8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457200" eaLnBrk="0" hangingPunct="0">
              <a:spcBef>
                <a:spcPct val="0"/>
              </a:spcBef>
              <a:buNone/>
            </a:pPr>
            <a:r>
              <a:rPr lang="en-US" altLang="zh-CN" sz="3200" dirty="0">
                <a:solidFill>
                  <a:schemeClr val="bg1"/>
                </a:solidFill>
                <a:latin typeface="Times New Roman" panose="02020603050405020304" pitchFamily="18" charset="0"/>
                <a:cs typeface="Times New Roman" panose="02020603050405020304" pitchFamily="18" charset="0"/>
              </a:rPr>
              <a:t>	</a:t>
            </a:r>
          </a:p>
          <a:p>
            <a:pPr marL="0" lvl="0" indent="0" algn="just" defTabSz="4388900">
              <a:buNone/>
            </a:pPr>
            <a:r>
              <a:rPr lang="en-US" sz="2500" b="1" dirty="0">
                <a:solidFill>
                  <a:srgbClr val="738AC8">
                    <a:lumMod val="50000"/>
                  </a:srgbClr>
                </a:solidFill>
                <a:latin typeface="Times New Roman" panose="02020603050405020304" pitchFamily="18" charset="0"/>
                <a:cs typeface="Times New Roman" panose="02020603050405020304" pitchFamily="18" charset="0"/>
              </a:rPr>
              <a:t>Text Summarization is a process of summarizing a large text file by taking input and producing a precis of that file. The output of summarization is a semantically correct text which maintains the original essence of the document. As of now the extractive text summarization is prevalent in industry which is like highlighting important words in the document. There are no out of vocabulary words in the output. These types of model fail to handle the semantics of the document and the key ideas in the document. Abstractive text summarization, on the other hand, is quite complex but very effective. We have tried to achieve this in our project for news summarization. The main summarizer is implemented using deep learning and recurrent neural network. At the core of this news summarizer will be attentional encoder decoder neural network. Since we are using an abstractive model the for summarization, our outputs capture the pith of the input text. Due to the inclusion of pointer networks we are able to handle the out of vocabulary words as well and with the help of coverage mechanism the summary generated is free of repetitive statements. We have provided web application which takes the news, summarize it and display it to the user and on click delivers the full article as well.</a:t>
            </a:r>
          </a:p>
        </p:txBody>
      </p:sp>
      <p:grpSp>
        <p:nvGrpSpPr>
          <p:cNvPr id="20" name="群組 19"/>
          <p:cNvGrpSpPr/>
          <p:nvPr/>
        </p:nvGrpSpPr>
        <p:grpSpPr>
          <a:xfrm>
            <a:off x="475142" y="358160"/>
            <a:ext cx="42810854" cy="32058041"/>
            <a:chOff x="323992" y="418749"/>
            <a:chExt cx="35680357" cy="26718513"/>
          </a:xfrm>
        </p:grpSpPr>
        <p:sp>
          <p:nvSpPr>
            <p:cNvPr id="12" name="TextBox 11"/>
            <p:cNvSpPr txBox="1"/>
            <p:nvPr/>
          </p:nvSpPr>
          <p:spPr>
            <a:xfrm>
              <a:off x="24699093" y="5607946"/>
              <a:ext cx="11305256" cy="21529316"/>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3360" dirty="0">
                <a:latin typeface="Times New Roman" panose="02020603050405020304" pitchFamily="18" charset="0"/>
                <a:cs typeface="Times New Roman" panose="02020603050405020304" pitchFamily="18" charset="0"/>
              </a:endParaRPr>
            </a:p>
            <a:p>
              <a:endParaRPr lang="en-IN" sz="3360" dirty="0">
                <a:latin typeface="Times New Roman" panose="02020603050405020304" pitchFamily="18"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endParaRPr lang="en-IN" sz="336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8" name="文字方塊 37"/>
            <p:cNvSpPr txBox="1"/>
            <p:nvPr/>
          </p:nvSpPr>
          <p:spPr>
            <a:xfrm>
              <a:off x="24699093" y="5364659"/>
              <a:ext cx="11304906" cy="692588"/>
            </a:xfrm>
            <a:prstGeom prst="rect">
              <a:avLst/>
            </a:prstGeom>
            <a:solidFill>
              <a:srgbClr val="FF6600"/>
            </a:solidFill>
          </p:spPr>
          <p:txBody>
            <a:bodyPr wrap="square" rtlCol="0">
              <a:spAutoFit/>
            </a:bodyPr>
            <a:lstStyle/>
            <a:p>
              <a:pPr algn="ctr"/>
              <a:r>
                <a:rPr kumimoji="1" lang="en-US" altLang="zh-CN" sz="4800" b="1" dirty="0">
                  <a:solidFill>
                    <a:srgbClr val="000090"/>
                  </a:solidFill>
                  <a:latin typeface="Times New Roman" panose="02020603050405020304" pitchFamily="18" charset="0"/>
                  <a:cs typeface="Times New Roman" panose="02020603050405020304" pitchFamily="18" charset="0"/>
                </a:rPr>
                <a:t>Implementation</a:t>
              </a:r>
              <a:endParaRPr kumimoji="1" lang="zh-TW" altLang="en-US" sz="4800" b="1" dirty="0">
                <a:solidFill>
                  <a:srgbClr val="00009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24699093" y="18459145"/>
              <a:ext cx="11304906" cy="692480"/>
            </a:xfrm>
            <a:prstGeom prst="rect">
              <a:avLst/>
            </a:prstGeom>
            <a:solidFill>
              <a:srgbClr val="FF6600"/>
            </a:solidFill>
          </p:spPr>
          <p:txBody>
            <a:bodyPr wrap="square" rtlCol="0">
              <a:spAutoFit/>
            </a:bodyPr>
            <a:lstStyle/>
            <a:p>
              <a:pPr algn="ctr"/>
              <a:r>
                <a:rPr kumimoji="1" lang="en-US" altLang="zh-TW" sz="4800" b="1" dirty="0">
                  <a:solidFill>
                    <a:srgbClr val="000090"/>
                  </a:solidFill>
                  <a:latin typeface="Times New Roman" panose="02020603050405020304" pitchFamily="18" charset="0"/>
                  <a:cs typeface="Times New Roman" panose="02020603050405020304" pitchFamily="18" charset="0"/>
                </a:rPr>
                <a:t>Conclusion and results</a:t>
              </a:r>
              <a:endParaRPr kumimoji="1" lang="zh-TW" altLang="en-US" sz="4800" b="1" dirty="0">
                <a:solidFill>
                  <a:srgbClr val="00009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23992" y="418749"/>
              <a:ext cx="35640000" cy="4693348"/>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wrap="square" rtlCol="0" anchor="b">
              <a:spAutoFit/>
            </a:bodyPr>
            <a:lstStyle/>
            <a:p>
              <a:pPr algn="ctr"/>
              <a:r>
                <a:rPr lang="en-IN" sz="10800" b="1" dirty="0">
                  <a:solidFill>
                    <a:schemeClr val="bg1"/>
                  </a:solidFill>
                  <a:latin typeface="Times New Roman" panose="02020603050405020304" pitchFamily="18" charset="0"/>
                  <a:cs typeface="Times New Roman" panose="02020603050405020304" pitchFamily="18" charset="0"/>
                </a:rPr>
                <a:t>     </a:t>
              </a:r>
            </a:p>
            <a:p>
              <a:pPr algn="ctr"/>
              <a:endParaRPr lang="en-IN" sz="10800" b="1" dirty="0">
                <a:solidFill>
                  <a:schemeClr val="bg1"/>
                </a:solidFill>
                <a:latin typeface="Times New Roman" panose="02020603050405020304" pitchFamily="18" charset="0"/>
                <a:cs typeface="Times New Roman" panose="02020603050405020304" pitchFamily="18" charset="0"/>
              </a:endParaRPr>
            </a:p>
            <a:p>
              <a:pPr algn="ctr"/>
              <a:endParaRPr lang="en-IN" sz="4800" b="1" dirty="0">
                <a:solidFill>
                  <a:schemeClr val="bg1"/>
                </a:solidFill>
                <a:latin typeface="Times New Roman" panose="02020603050405020304" pitchFamily="18" charset="0"/>
                <a:cs typeface="Times New Roman" panose="02020603050405020304" pitchFamily="18" charset="0"/>
              </a:endParaRPr>
            </a:p>
            <a:p>
              <a:pPr algn="ctr"/>
              <a:r>
                <a:rPr lang="en-US" altLang="zh-CN" sz="4800" b="1" dirty="0" err="1">
                  <a:solidFill>
                    <a:schemeClr val="bg1"/>
                  </a:solidFill>
                  <a:latin typeface="Times New Roman" panose="02020603050405020304" pitchFamily="18" charset="0"/>
                  <a:cs typeface="Times New Roman" panose="02020603050405020304" pitchFamily="18" charset="0"/>
                </a:rPr>
                <a:t>Anitha</a:t>
              </a:r>
              <a:r>
                <a:rPr lang="en-US" altLang="zh-CN" sz="4800" b="1" dirty="0">
                  <a:solidFill>
                    <a:schemeClr val="bg1"/>
                  </a:solidFill>
                  <a:latin typeface="Times New Roman" panose="02020603050405020304" pitchFamily="18" charset="0"/>
                  <a:cs typeface="Times New Roman" panose="02020603050405020304" pitchFamily="18" charset="0"/>
                </a:rPr>
                <a:t> Ranganathan, </a:t>
              </a:r>
              <a:r>
                <a:rPr lang="en-US" altLang="zh-CN" sz="4800" b="1" dirty="0" err="1">
                  <a:solidFill>
                    <a:schemeClr val="bg1"/>
                  </a:solidFill>
                  <a:latin typeface="Times New Roman" panose="02020603050405020304" pitchFamily="18" charset="0"/>
                  <a:cs typeface="Times New Roman" panose="02020603050405020304" pitchFamily="18" charset="0"/>
                </a:rPr>
                <a:t>Saugat</a:t>
              </a:r>
              <a:r>
                <a:rPr lang="en-US" altLang="zh-CN" sz="4800" b="1" dirty="0">
                  <a:solidFill>
                    <a:schemeClr val="bg1"/>
                  </a:solidFill>
                  <a:latin typeface="Times New Roman" panose="02020603050405020304" pitchFamily="18" charset="0"/>
                  <a:cs typeface="Times New Roman" panose="02020603050405020304" pitchFamily="18" charset="0"/>
                </a:rPr>
                <a:t> </a:t>
              </a:r>
              <a:r>
                <a:rPr lang="en-US" altLang="zh-CN" sz="4800" b="1" dirty="0" err="1">
                  <a:solidFill>
                    <a:schemeClr val="bg1"/>
                  </a:solidFill>
                  <a:latin typeface="Times New Roman" panose="02020603050405020304" pitchFamily="18" charset="0"/>
                  <a:cs typeface="Times New Roman" panose="02020603050405020304" pitchFamily="18" charset="0"/>
                </a:rPr>
                <a:t>Chetry</a:t>
              </a:r>
              <a:r>
                <a:rPr lang="en-US" altLang="zh-CN" sz="4800" b="1" dirty="0">
                  <a:solidFill>
                    <a:schemeClr val="bg1"/>
                  </a:solidFill>
                  <a:latin typeface="Times New Roman" panose="02020603050405020304" pitchFamily="18" charset="0"/>
                  <a:cs typeface="Times New Roman" panose="02020603050405020304" pitchFamily="18" charset="0"/>
                </a:rPr>
                <a:t>, Sweta Thapliyal</a:t>
              </a:r>
              <a:endParaRPr lang="en-IN" sz="4800" b="1" dirty="0">
                <a:solidFill>
                  <a:schemeClr val="bg1"/>
                </a:solidFill>
                <a:latin typeface="Times New Roman" panose="02020603050405020304" pitchFamily="18" charset="0"/>
                <a:cs typeface="Times New Roman" panose="02020603050405020304" pitchFamily="18" charset="0"/>
              </a:endParaRPr>
            </a:p>
            <a:p>
              <a:pPr algn="ctr"/>
              <a:r>
                <a:rPr lang="en-IN" sz="4800" b="1" dirty="0">
                  <a:solidFill>
                    <a:schemeClr val="bg1"/>
                  </a:solidFill>
                  <a:latin typeface="Times New Roman" panose="02020603050405020304" pitchFamily="18" charset="0"/>
                  <a:cs typeface="Times New Roman" panose="02020603050405020304" pitchFamily="18" charset="0"/>
                </a:rPr>
                <a:t>Department of </a:t>
              </a:r>
              <a:r>
                <a:rPr lang="en-US" sz="4800" b="1" dirty="0">
                  <a:solidFill>
                    <a:schemeClr val="bg1"/>
                  </a:solidFill>
                  <a:latin typeface="Times New Roman" panose="02020603050405020304" pitchFamily="18" charset="0"/>
                  <a:cs typeface="Times New Roman" panose="02020603050405020304" pitchFamily="18" charset="0"/>
                </a:rPr>
                <a:t>Computer and Information Sciences</a:t>
              </a:r>
              <a:r>
                <a:rPr lang="en-IN" sz="4800" b="1" dirty="0">
                  <a:solidFill>
                    <a:schemeClr val="bg1"/>
                  </a:solidFill>
                  <a:latin typeface="Times New Roman" panose="02020603050405020304" pitchFamily="18" charset="0"/>
                  <a:cs typeface="Times New Roman" panose="02020603050405020304" pitchFamily="18" charset="0"/>
                </a:rPr>
                <a:t>, University of Florida – Gainesville, FL</a:t>
              </a:r>
            </a:p>
          </p:txBody>
        </p:sp>
        <p:pic>
          <p:nvPicPr>
            <p:cNvPr id="2" name="圖片 1"/>
            <p:cNvPicPr>
              <a:picLocks noChangeAspect="1"/>
            </p:cNvPicPr>
            <p:nvPr/>
          </p:nvPicPr>
          <p:blipFill>
            <a:blip r:embed="rId3"/>
            <a:stretch>
              <a:fillRect/>
            </a:stretch>
          </p:blipFill>
          <p:spPr>
            <a:xfrm>
              <a:off x="30956400" y="1381812"/>
              <a:ext cx="4183853" cy="3023170"/>
            </a:xfrm>
            <a:prstGeom prst="rect">
              <a:avLst/>
            </a:prstGeom>
            <a:noFill/>
          </p:spPr>
        </p:pic>
        <p:pic>
          <p:nvPicPr>
            <p:cNvPr id="3" name="圖片 2"/>
            <p:cNvPicPr>
              <a:picLocks noChangeAspect="1"/>
            </p:cNvPicPr>
            <p:nvPr/>
          </p:nvPicPr>
          <p:blipFill>
            <a:blip r:embed="rId4"/>
            <a:stretch>
              <a:fillRect/>
            </a:stretch>
          </p:blipFill>
          <p:spPr>
            <a:xfrm>
              <a:off x="864445" y="1399691"/>
              <a:ext cx="3007673" cy="2893735"/>
            </a:xfrm>
            <a:prstGeom prst="rect">
              <a:avLst/>
            </a:prstGeom>
            <a:noFill/>
          </p:spPr>
        </p:pic>
        <p:sp>
          <p:nvSpPr>
            <p:cNvPr id="5" name="文字方塊 4"/>
            <p:cNvSpPr txBox="1"/>
            <p:nvPr/>
          </p:nvSpPr>
          <p:spPr>
            <a:xfrm>
              <a:off x="407610" y="5364659"/>
              <a:ext cx="11809312" cy="692480"/>
            </a:xfrm>
            <a:prstGeom prst="rect">
              <a:avLst/>
            </a:prstGeom>
            <a:solidFill>
              <a:srgbClr val="FF6600"/>
            </a:solidFill>
          </p:spPr>
          <p:txBody>
            <a:bodyPr wrap="square" rtlCol="0">
              <a:spAutoFit/>
            </a:bodyPr>
            <a:lstStyle/>
            <a:p>
              <a:pPr algn="ctr"/>
              <a:r>
                <a:rPr kumimoji="1" lang="en-US" altLang="zh-TW" sz="4800" b="1" dirty="0">
                  <a:solidFill>
                    <a:srgbClr val="000090"/>
                  </a:solidFill>
                  <a:latin typeface="Times New Roman" panose="02020603050405020304" pitchFamily="18" charset="0"/>
                  <a:cs typeface="Times New Roman" panose="02020603050405020304" pitchFamily="18" charset="0"/>
                </a:rPr>
                <a:t>Introduction</a:t>
              </a:r>
              <a:endParaRPr kumimoji="1" lang="zh-TW" altLang="en-US" sz="4800" b="1" dirty="0">
                <a:solidFill>
                  <a:srgbClr val="000090"/>
                </a:solidFill>
                <a:latin typeface="Times New Roman" panose="02020603050405020304" pitchFamily="18" charset="0"/>
                <a:cs typeface="Times New Roman" panose="02020603050405020304" pitchFamily="18" charset="0"/>
              </a:endParaRPr>
            </a:p>
          </p:txBody>
        </p:sp>
      </p:grpSp>
      <p:sp>
        <p:nvSpPr>
          <p:cNvPr id="21" name="文字方塊 20"/>
          <p:cNvSpPr txBox="1"/>
          <p:nvPr/>
        </p:nvSpPr>
        <p:spPr>
          <a:xfrm>
            <a:off x="12843554" y="32326334"/>
            <a:ext cx="184731" cy="491225"/>
          </a:xfrm>
          <a:prstGeom prst="rect">
            <a:avLst/>
          </a:prstGeom>
          <a:noFill/>
        </p:spPr>
        <p:txBody>
          <a:bodyPr wrap="none" rtlCol="0">
            <a:spAutoFit/>
          </a:bodyPr>
          <a:lstStyle/>
          <a:p>
            <a:endParaRPr kumimoji="1" lang="zh-TW" altLang="en-US" sz="259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542554" y="817557"/>
            <a:ext cx="46178956" cy="3416320"/>
          </a:xfrm>
          <a:prstGeom prst="rect">
            <a:avLst/>
          </a:prstGeom>
          <a:noFill/>
        </p:spPr>
        <p:txBody>
          <a:bodyPr wrap="square" rtlCol="0">
            <a:spAutoFit/>
          </a:bodyPr>
          <a:lstStyle/>
          <a:p>
            <a:pPr algn="ctr"/>
            <a:r>
              <a:rPr lang="en-US" sz="10800" dirty="0">
                <a:solidFill>
                  <a:schemeClr val="bg2"/>
                </a:solidFill>
                <a:latin typeface="Times New Roman" panose="02020603050405020304" pitchFamily="18" charset="0"/>
                <a:cs typeface="Times New Roman" panose="02020603050405020304" pitchFamily="18" charset="0"/>
              </a:rPr>
              <a:t>Sentient: Abstractive Text Summarization using </a:t>
            </a:r>
          </a:p>
          <a:p>
            <a:pPr algn="ctr"/>
            <a:r>
              <a:rPr lang="en-US" sz="10800" dirty="0">
                <a:solidFill>
                  <a:schemeClr val="bg2"/>
                </a:solidFill>
                <a:latin typeface="Times New Roman" panose="02020603050405020304" pitchFamily="18" charset="0"/>
                <a:cs typeface="Times New Roman" panose="02020603050405020304" pitchFamily="18" charset="0"/>
              </a:rPr>
              <a:t>Sequence-to-Sequence RNNs</a:t>
            </a:r>
          </a:p>
        </p:txBody>
      </p:sp>
      <p:sp>
        <p:nvSpPr>
          <p:cNvPr id="30" name="文本框 29"/>
          <p:cNvSpPr txBox="1"/>
          <p:nvPr/>
        </p:nvSpPr>
        <p:spPr>
          <a:xfrm>
            <a:off x="575221" y="13413909"/>
            <a:ext cx="14173389" cy="19039058"/>
          </a:xfrm>
          <a:prstGeom prst="rect">
            <a:avLst/>
          </a:prstGeom>
          <a:solidFill>
            <a:schemeClr val="tx1"/>
          </a:solidFill>
        </p:spPr>
        <p:txBody>
          <a:bodyPr wrap="square" rtlCol="0">
            <a:spAutoFit/>
          </a:bodyPr>
          <a:lstStyle/>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sp>
        <p:nvSpPr>
          <p:cNvPr id="86" name="文字方塊 36"/>
          <p:cNvSpPr txBox="1"/>
          <p:nvPr/>
        </p:nvSpPr>
        <p:spPr>
          <a:xfrm>
            <a:off x="574097" y="12642776"/>
            <a:ext cx="14170703" cy="822960"/>
          </a:xfrm>
          <a:prstGeom prst="rect">
            <a:avLst/>
          </a:prstGeom>
          <a:solidFill>
            <a:srgbClr val="FF6600"/>
          </a:solidFill>
        </p:spPr>
        <p:txBody>
          <a:bodyPr wrap="square" rtlCol="0">
            <a:spAutoFit/>
          </a:bodyPr>
          <a:lst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a:lstStyle>
          <a:p>
            <a:pPr algn="ctr"/>
            <a:r>
              <a:rPr kumimoji="1" lang="en-US" altLang="zh-CN" sz="4800" b="1" dirty="0">
                <a:solidFill>
                  <a:srgbClr val="000090"/>
                </a:solidFill>
                <a:latin typeface="Times"/>
                <a:cs typeface="Times"/>
              </a:rPr>
              <a:t>Problem statements and current systems</a:t>
            </a:r>
          </a:p>
        </p:txBody>
      </p:sp>
      <p:sp>
        <p:nvSpPr>
          <p:cNvPr id="96" name="文字方塊 36"/>
          <p:cNvSpPr txBox="1"/>
          <p:nvPr/>
        </p:nvSpPr>
        <p:spPr>
          <a:xfrm>
            <a:off x="15119491" y="6275200"/>
            <a:ext cx="14170703" cy="822960"/>
          </a:xfrm>
          <a:prstGeom prst="rect">
            <a:avLst/>
          </a:prstGeom>
          <a:solidFill>
            <a:srgbClr val="FF6600"/>
          </a:solidFill>
        </p:spPr>
        <p:txBody>
          <a:bodyPr wrap="square" rtlCol="0">
            <a:spAutoFit/>
          </a:bodyPr>
          <a:lst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a:lstStyle>
          <a:p>
            <a:pPr algn="ctr"/>
            <a:r>
              <a:rPr kumimoji="1" lang="en-US" altLang="zh-CN" sz="4800" b="1" dirty="0">
                <a:solidFill>
                  <a:srgbClr val="000090"/>
                </a:solidFill>
                <a:latin typeface="Times"/>
                <a:cs typeface="Times"/>
              </a:rPr>
              <a:t>Sentient Summarizer</a:t>
            </a:r>
          </a:p>
        </p:txBody>
      </p:sp>
      <p:sp>
        <p:nvSpPr>
          <p:cNvPr id="100" name="文字方塊 83"/>
          <p:cNvSpPr txBox="1"/>
          <p:nvPr/>
        </p:nvSpPr>
        <p:spPr>
          <a:xfrm>
            <a:off x="690686" y="13578693"/>
            <a:ext cx="14255727" cy="648383"/>
          </a:xfrm>
          <a:prstGeom prst="rect">
            <a:avLst/>
          </a:prstGeom>
          <a:noFill/>
        </p:spPr>
        <p:txBody>
          <a:bodyPr wrap="square" rtlCol="0">
            <a:spAutoFit/>
          </a:bodyPr>
          <a:lstStyle/>
          <a:p>
            <a:r>
              <a:rPr kumimoji="1" lang="en-US" altLang="zh-TW" sz="3600" b="1" dirty="0">
                <a:solidFill>
                  <a:schemeClr val="bg1"/>
                </a:solidFill>
                <a:latin typeface="Times New Roman" panose="02020603050405020304" pitchFamily="18" charset="0"/>
                <a:cs typeface="Times New Roman" panose="02020603050405020304" pitchFamily="18" charset="0"/>
              </a:rPr>
              <a:t>1.</a:t>
            </a:r>
            <a:r>
              <a:rPr kumimoji="1" lang="zh-CN" altLang="en-US" sz="3600" b="1" dirty="0">
                <a:solidFill>
                  <a:schemeClr val="bg1"/>
                </a:solidFill>
                <a:latin typeface="Times New Roman" panose="02020603050405020304" pitchFamily="18" charset="0"/>
                <a:cs typeface="Times New Roman" panose="02020603050405020304" pitchFamily="18" charset="0"/>
              </a:rPr>
              <a:t> </a:t>
            </a:r>
            <a:r>
              <a:rPr kumimoji="1" lang="en-US" altLang="zh-CN" sz="3600" b="1" dirty="0">
                <a:solidFill>
                  <a:schemeClr val="bg1"/>
                </a:solidFill>
                <a:latin typeface="Times New Roman" panose="02020603050405020304" pitchFamily="18" charset="0"/>
                <a:cs typeface="Times New Roman" panose="02020603050405020304" pitchFamily="18" charset="0"/>
              </a:rPr>
              <a:t>Drawbacks of extractive summarization:</a:t>
            </a:r>
            <a:endParaRPr kumimoji="1" lang="zh-TW" altLang="en-US" sz="36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120" name="Diagram 119"/>
          <p:cNvGraphicFramePr/>
          <p:nvPr>
            <p:extLst>
              <p:ext uri="{D42A27DB-BD31-4B8C-83A1-F6EECF244321}">
                <p14:modId xmlns:p14="http://schemas.microsoft.com/office/powerpoint/2010/main" val="1564070292"/>
              </p:ext>
            </p:extLst>
          </p:nvPr>
        </p:nvGraphicFramePr>
        <p:xfrm>
          <a:off x="29775150" y="7369929"/>
          <a:ext cx="13268794" cy="23573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0" name="TextBox 105"/>
          <p:cNvSpPr txBox="1"/>
          <p:nvPr/>
        </p:nvSpPr>
        <p:spPr>
          <a:xfrm>
            <a:off x="29759064" y="16367530"/>
            <a:ext cx="12947366" cy="523220"/>
          </a:xfrm>
          <a:prstGeom prst="rect">
            <a:avLst/>
          </a:prstGeom>
          <a:noFill/>
        </p:spPr>
        <p:txBody>
          <a:bodyPr wrap="square" rtlCol="0">
            <a:spAutoFit/>
          </a:bodyPr>
          <a:lstStyle/>
          <a:p>
            <a:pPr algn="ctr"/>
            <a:r>
              <a:rPr lang="en-US" sz="2800" b="1" dirty="0">
                <a:solidFill>
                  <a:srgbClr val="738AC8">
                    <a:lumMod val="50000"/>
                  </a:srgbClr>
                </a:solidFill>
                <a:latin typeface="Times New Roman" panose="02020603050405020304" pitchFamily="18" charset="0"/>
                <a:cs typeface="Times New Roman" panose="02020603050405020304" pitchFamily="18" charset="0"/>
              </a:rPr>
              <a:t>System Architecture</a:t>
            </a:r>
          </a:p>
        </p:txBody>
      </p:sp>
      <p:sp>
        <p:nvSpPr>
          <p:cNvPr id="8" name="TextBox 7"/>
          <p:cNvSpPr txBox="1"/>
          <p:nvPr/>
        </p:nvSpPr>
        <p:spPr>
          <a:xfrm>
            <a:off x="30464666" y="29179587"/>
            <a:ext cx="11529819" cy="2308324"/>
          </a:xfrm>
          <a:prstGeom prst="rect">
            <a:avLst/>
          </a:prstGeom>
          <a:noFill/>
        </p:spPr>
        <p:txBody>
          <a:bodyPr wrap="square" rtlCol="0">
            <a:spAutoFit/>
          </a:bodyPr>
          <a:lstStyle/>
          <a:p>
            <a:pPr lvl="0"/>
            <a:r>
              <a:rPr lang="en-US" sz="1600" dirty="0">
                <a:solidFill>
                  <a:schemeClr val="bg1"/>
                </a:solidFill>
              </a:rPr>
              <a:t>[1</a:t>
            </a:r>
            <a:r>
              <a:rPr lang="en-US" sz="1600" dirty="0">
                <a:solidFill>
                  <a:schemeClr val="bg2"/>
                </a:solidFill>
              </a:rPr>
              <a:t>] Ramesh </a:t>
            </a:r>
            <a:r>
              <a:rPr lang="en-US" sz="1600" dirty="0" err="1">
                <a:solidFill>
                  <a:schemeClr val="bg2"/>
                </a:solidFill>
              </a:rPr>
              <a:t>Nallapati</a:t>
            </a:r>
            <a:r>
              <a:rPr lang="en-US" sz="1600" dirty="0">
                <a:solidFill>
                  <a:schemeClr val="bg2"/>
                </a:solidFill>
              </a:rPr>
              <a:t>, </a:t>
            </a:r>
            <a:r>
              <a:rPr lang="en-US" sz="1600" dirty="0" err="1">
                <a:solidFill>
                  <a:schemeClr val="bg2"/>
                </a:solidFill>
              </a:rPr>
              <a:t>Feifei</a:t>
            </a:r>
            <a:r>
              <a:rPr lang="en-US" sz="1600" dirty="0">
                <a:solidFill>
                  <a:schemeClr val="bg2"/>
                </a:solidFill>
              </a:rPr>
              <a:t> </a:t>
            </a:r>
            <a:r>
              <a:rPr lang="en-US" sz="1600" dirty="0" err="1">
                <a:solidFill>
                  <a:schemeClr val="bg2"/>
                </a:solidFill>
              </a:rPr>
              <a:t>Zhai</a:t>
            </a:r>
            <a:r>
              <a:rPr lang="en-US" sz="1600" dirty="0">
                <a:solidFill>
                  <a:schemeClr val="bg2"/>
                </a:solidFill>
              </a:rPr>
              <a:t>, and Bowen Zhou. 2017. </a:t>
            </a:r>
            <a:r>
              <a:rPr lang="en-US" sz="1600" dirty="0" err="1">
                <a:solidFill>
                  <a:schemeClr val="bg2"/>
                </a:solidFill>
              </a:rPr>
              <a:t>SummaRuNNer</a:t>
            </a:r>
            <a:r>
              <a:rPr lang="en-US" sz="1600" dirty="0">
                <a:solidFill>
                  <a:schemeClr val="bg2"/>
                </a:solidFill>
              </a:rPr>
              <a:t>: A recurrent neural network based sequence model for extractive summarization of documents. In </a:t>
            </a:r>
            <a:r>
              <a:rPr lang="en-US" sz="1600" i="1" dirty="0">
                <a:solidFill>
                  <a:schemeClr val="bg2"/>
                </a:solidFill>
              </a:rPr>
              <a:t>Association for the Advancement of Artificial Intelligence</a:t>
            </a:r>
            <a:r>
              <a:rPr lang="en-US" sz="1600" dirty="0">
                <a:solidFill>
                  <a:schemeClr val="bg2"/>
                </a:solidFill>
              </a:rPr>
              <a:t>. </a:t>
            </a:r>
          </a:p>
          <a:p>
            <a:pPr lvl="0"/>
            <a:r>
              <a:rPr lang="en-US" sz="1600" dirty="0">
                <a:solidFill>
                  <a:schemeClr val="bg2"/>
                </a:solidFill>
              </a:rPr>
              <a:t>[2] </a:t>
            </a:r>
            <a:r>
              <a:rPr lang="en-US" sz="1600" dirty="0" err="1">
                <a:solidFill>
                  <a:schemeClr val="bg2"/>
                </a:solidFill>
              </a:rPr>
              <a:t>Dzmitry</a:t>
            </a:r>
            <a:r>
              <a:rPr lang="en-US" sz="1600" dirty="0">
                <a:solidFill>
                  <a:schemeClr val="bg2"/>
                </a:solidFill>
              </a:rPr>
              <a:t> </a:t>
            </a:r>
            <a:r>
              <a:rPr lang="en-US" sz="1600" dirty="0" err="1">
                <a:solidFill>
                  <a:schemeClr val="bg2"/>
                </a:solidFill>
              </a:rPr>
              <a:t>Bahdanau</a:t>
            </a:r>
            <a:r>
              <a:rPr lang="en-US" sz="1600" dirty="0">
                <a:solidFill>
                  <a:schemeClr val="bg2"/>
                </a:solidFill>
              </a:rPr>
              <a:t>, Jan </a:t>
            </a:r>
            <a:r>
              <a:rPr lang="en-US" sz="1600" dirty="0" err="1">
                <a:solidFill>
                  <a:schemeClr val="bg2"/>
                </a:solidFill>
              </a:rPr>
              <a:t>Chorowski</a:t>
            </a:r>
            <a:r>
              <a:rPr lang="en-US" sz="1600" dirty="0">
                <a:solidFill>
                  <a:schemeClr val="bg2"/>
                </a:solidFill>
              </a:rPr>
              <a:t>, Dmitriy </a:t>
            </a:r>
            <a:r>
              <a:rPr lang="en-US" sz="1600" dirty="0" err="1">
                <a:solidFill>
                  <a:schemeClr val="bg2"/>
                </a:solidFill>
              </a:rPr>
              <a:t>Serdyuk</a:t>
            </a:r>
            <a:r>
              <a:rPr lang="en-US" sz="1600" dirty="0">
                <a:solidFill>
                  <a:schemeClr val="bg2"/>
                </a:solidFill>
              </a:rPr>
              <a:t>, Philemon </a:t>
            </a:r>
            <a:r>
              <a:rPr lang="en-US" sz="1600" dirty="0" err="1">
                <a:solidFill>
                  <a:schemeClr val="bg2"/>
                </a:solidFill>
              </a:rPr>
              <a:t>Brakel</a:t>
            </a:r>
            <a:r>
              <a:rPr lang="en-US" sz="1600" dirty="0">
                <a:solidFill>
                  <a:schemeClr val="bg2"/>
                </a:solidFill>
              </a:rPr>
              <a:t>, and </a:t>
            </a:r>
            <a:r>
              <a:rPr lang="en-US" sz="1600" dirty="0" err="1">
                <a:solidFill>
                  <a:schemeClr val="bg2"/>
                </a:solidFill>
              </a:rPr>
              <a:t>Yoshua</a:t>
            </a:r>
            <a:r>
              <a:rPr lang="en-US" sz="1600" dirty="0">
                <a:solidFill>
                  <a:schemeClr val="bg2"/>
                </a:solidFill>
              </a:rPr>
              <a:t> </a:t>
            </a:r>
            <a:r>
              <a:rPr lang="en-US" sz="1600" dirty="0" err="1">
                <a:solidFill>
                  <a:schemeClr val="bg2"/>
                </a:solidFill>
              </a:rPr>
              <a:t>Bengio</a:t>
            </a:r>
            <a:r>
              <a:rPr lang="en-US" sz="1600" dirty="0">
                <a:solidFill>
                  <a:schemeClr val="bg2"/>
                </a:solidFill>
              </a:rPr>
              <a:t>. 2015. End-to-end </a:t>
            </a:r>
            <a:r>
              <a:rPr lang="en-US" sz="1600" dirty="0" err="1">
                <a:solidFill>
                  <a:schemeClr val="bg2"/>
                </a:solidFill>
              </a:rPr>
              <a:t>attentionbased</a:t>
            </a:r>
            <a:r>
              <a:rPr lang="en-US" sz="1600" dirty="0">
                <a:solidFill>
                  <a:schemeClr val="bg2"/>
                </a:solidFill>
              </a:rPr>
              <a:t> large vocabulary speech recognition. </a:t>
            </a:r>
            <a:r>
              <a:rPr lang="en-US" sz="1600" dirty="0" err="1">
                <a:solidFill>
                  <a:schemeClr val="bg2"/>
                </a:solidFill>
              </a:rPr>
              <a:t>CoRR</a:t>
            </a:r>
            <a:r>
              <a:rPr lang="en-US" sz="1600" dirty="0">
                <a:solidFill>
                  <a:schemeClr val="bg2"/>
                </a:solidFill>
              </a:rPr>
              <a:t>, abs/1508.04395.</a:t>
            </a:r>
          </a:p>
          <a:p>
            <a:pPr lvl="0"/>
            <a:r>
              <a:rPr lang="en-US" sz="1600" dirty="0">
                <a:solidFill>
                  <a:schemeClr val="bg1"/>
                </a:solidFill>
              </a:rPr>
              <a:t>[3</a:t>
            </a:r>
            <a:r>
              <a:rPr lang="en-US" sz="1600" dirty="0">
                <a:solidFill>
                  <a:schemeClr val="bg2"/>
                </a:solidFill>
              </a:rPr>
              <a:t>] Xu, Kelvin, et al. "Show, attend and tell: Neural image caption generation with visual attention." </a:t>
            </a:r>
            <a:r>
              <a:rPr lang="en-US" sz="1600" i="1" dirty="0">
                <a:solidFill>
                  <a:schemeClr val="bg2"/>
                </a:solidFill>
              </a:rPr>
              <a:t>International Conference on Machine Learning</a:t>
            </a:r>
            <a:r>
              <a:rPr lang="en-US" sz="1600" dirty="0">
                <a:solidFill>
                  <a:schemeClr val="bg2"/>
                </a:solidFill>
              </a:rPr>
              <a:t>. 2015 </a:t>
            </a:r>
          </a:p>
          <a:p>
            <a:r>
              <a:rPr lang="en-US" sz="1600" dirty="0">
                <a:solidFill>
                  <a:schemeClr val="bg1"/>
                </a:solidFill>
              </a:rPr>
              <a:t>[4</a:t>
            </a:r>
            <a:r>
              <a:rPr lang="en-US" sz="1600" dirty="0">
                <a:solidFill>
                  <a:schemeClr val="bg2"/>
                </a:solidFill>
              </a:rPr>
              <a:t>] Abigail See, Peter J. Liu ,Christopher D. Manning. 2017. Get To The Point: Summarization with Pointer-Generator Networks</a:t>
            </a:r>
          </a:p>
          <a:p>
            <a:r>
              <a:rPr lang="en-US" sz="1600" dirty="0">
                <a:solidFill>
                  <a:schemeClr val="bg2"/>
                </a:solidFill>
              </a:rPr>
              <a:t>[</a:t>
            </a:r>
            <a:r>
              <a:rPr lang="en-US" sz="1600" i="1" dirty="0">
                <a:solidFill>
                  <a:schemeClr val="bg2"/>
                </a:solidFill>
              </a:rPr>
              <a:t>5] </a:t>
            </a:r>
            <a:r>
              <a:rPr lang="en-US" sz="1600" i="1" dirty="0" err="1">
                <a:solidFill>
                  <a:schemeClr val="bg2"/>
                </a:solidFill>
              </a:rPr>
              <a:t>Vinyals</a:t>
            </a:r>
            <a:r>
              <a:rPr lang="en-US" sz="1600" i="1" dirty="0">
                <a:solidFill>
                  <a:schemeClr val="bg2"/>
                </a:solidFill>
              </a:rPr>
              <a:t>, Oriol, et al. "Show and tell: A neural image caption generator." Proceedings of the IEEE conference on computer vision and pattern recognition. 2015.</a:t>
            </a:r>
          </a:p>
        </p:txBody>
      </p:sp>
      <p:sp>
        <p:nvSpPr>
          <p:cNvPr id="57" name="文字方塊 38"/>
          <p:cNvSpPr txBox="1"/>
          <p:nvPr/>
        </p:nvSpPr>
        <p:spPr>
          <a:xfrm>
            <a:off x="29722464" y="27964530"/>
            <a:ext cx="13564121" cy="830868"/>
          </a:xfrm>
          <a:prstGeom prst="rect">
            <a:avLst/>
          </a:prstGeom>
          <a:solidFill>
            <a:srgbClr val="FF6600"/>
          </a:solidFill>
        </p:spPr>
        <p:txBody>
          <a:bodyPr wrap="square" rtlCol="0">
            <a:spAutoFit/>
          </a:bodyPr>
          <a:lstStyle/>
          <a:p>
            <a:pPr algn="ctr"/>
            <a:r>
              <a:rPr kumimoji="1" lang="en-US" altLang="zh-TW" sz="4800" b="1" dirty="0">
                <a:solidFill>
                  <a:srgbClr val="000090"/>
                </a:solidFill>
                <a:latin typeface="Times New Roman" panose="02020603050405020304" pitchFamily="18" charset="0"/>
                <a:cs typeface="Times New Roman" panose="02020603050405020304" pitchFamily="18" charset="0"/>
              </a:rPr>
              <a:t>References</a:t>
            </a:r>
            <a:endParaRPr kumimoji="1" lang="zh-TW" altLang="en-US" sz="4800" b="1" dirty="0">
              <a:solidFill>
                <a:srgbClr val="00009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5E50BB7-BDE2-4D76-A711-47A7681AE13B}"/>
              </a:ext>
            </a:extLst>
          </p:cNvPr>
          <p:cNvSpPr txBox="1"/>
          <p:nvPr/>
        </p:nvSpPr>
        <p:spPr>
          <a:xfrm>
            <a:off x="659781" y="14189739"/>
            <a:ext cx="13818121" cy="1717393"/>
          </a:xfrm>
          <a:prstGeom prst="rect">
            <a:avLst/>
          </a:prstGeom>
          <a:noFill/>
        </p:spPr>
        <p:txBody>
          <a:bodyPr wrap="square" rtlCol="0">
            <a:spAutoFit/>
          </a:bodyPr>
          <a:lstStyle/>
          <a:p>
            <a:pPr lvl="0" algn="just" defTabSz="4388900">
              <a:spcBef>
                <a:spcPct val="20000"/>
              </a:spcBef>
            </a:pPr>
            <a:r>
              <a:rPr lang="en-US" sz="2800" dirty="0">
                <a:solidFill>
                  <a:srgbClr val="738AC8">
                    <a:lumMod val="50000"/>
                  </a:srgbClr>
                </a:solidFill>
                <a:latin typeface="Times New Roman" panose="02020603050405020304" pitchFamily="18" charset="0"/>
                <a:cs typeface="Times New Roman" panose="02020603050405020304" pitchFamily="18" charset="0"/>
              </a:rPr>
              <a:t>Text summarization systems are mostly focused on extractive approach. The draw backs of this approach basically motivated us to build an abstractive one. Drawbacks of most of the summarization systems are</a:t>
            </a:r>
          </a:p>
          <a:p>
            <a:endParaRPr lang="en-US" dirty="0"/>
          </a:p>
        </p:txBody>
      </p:sp>
      <p:sp>
        <p:nvSpPr>
          <p:cNvPr id="11" name="Rectangle 10">
            <a:extLst>
              <a:ext uri="{FF2B5EF4-FFF2-40B4-BE49-F238E27FC236}">
                <a16:creationId xmlns:a16="http://schemas.microsoft.com/office/drawing/2014/main" id="{282D0F68-3339-4155-8A4B-9AE2A222DAB6}"/>
              </a:ext>
            </a:extLst>
          </p:cNvPr>
          <p:cNvSpPr/>
          <p:nvPr/>
        </p:nvSpPr>
        <p:spPr>
          <a:xfrm>
            <a:off x="3480273" y="15687367"/>
            <a:ext cx="8311552" cy="29874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274320">
              <a:buAutoNum type="arabicPeriod"/>
            </a:pPr>
            <a:r>
              <a:rPr lang="en-US" sz="2800" b="1" dirty="0">
                <a:solidFill>
                  <a:schemeClr val="bg2"/>
                </a:solidFill>
              </a:rPr>
              <a:t>Simply highlighting</a:t>
            </a:r>
          </a:p>
          <a:p>
            <a:pPr marL="457200" indent="274320">
              <a:buAutoNum type="arabicPeriod"/>
            </a:pPr>
            <a:r>
              <a:rPr lang="en-US" sz="2800" b="1" dirty="0">
                <a:solidFill>
                  <a:schemeClr val="bg2"/>
                </a:solidFill>
              </a:rPr>
              <a:t>No phrasing of complex and long sentences</a:t>
            </a:r>
          </a:p>
          <a:p>
            <a:pPr marL="457200" indent="274320">
              <a:buAutoNum type="arabicPeriod"/>
            </a:pPr>
            <a:r>
              <a:rPr lang="en-US" sz="2800" b="1" dirty="0">
                <a:solidFill>
                  <a:schemeClr val="bg2"/>
                </a:solidFill>
              </a:rPr>
              <a:t>Not semantically related</a:t>
            </a:r>
          </a:p>
          <a:p>
            <a:pPr marL="457200" indent="274320">
              <a:buAutoNum type="arabicPeriod"/>
            </a:pPr>
            <a:r>
              <a:rPr lang="en-US" sz="2800" b="1" dirty="0">
                <a:solidFill>
                  <a:schemeClr val="bg2"/>
                </a:solidFill>
              </a:rPr>
              <a:t>Poor compression ratio</a:t>
            </a:r>
          </a:p>
          <a:p>
            <a:pPr marL="457200" indent="274320">
              <a:buAutoNum type="arabicPeriod"/>
            </a:pPr>
            <a:r>
              <a:rPr lang="en-US" sz="2800" b="1" dirty="0">
                <a:solidFill>
                  <a:schemeClr val="bg2"/>
                </a:solidFill>
              </a:rPr>
              <a:t>Difficulties in handling out of vocab words</a:t>
            </a:r>
          </a:p>
          <a:p>
            <a:pPr marL="457200" indent="274320">
              <a:buAutoNum type="arabicPeriod"/>
            </a:pPr>
            <a:r>
              <a:rPr lang="en-US" sz="2800" b="1" dirty="0">
                <a:solidFill>
                  <a:schemeClr val="bg2"/>
                </a:solidFill>
              </a:rPr>
              <a:t>Redundant summary</a:t>
            </a:r>
          </a:p>
          <a:p>
            <a:pPr algn="ctr"/>
            <a:endParaRPr lang="en-US" dirty="0"/>
          </a:p>
        </p:txBody>
      </p:sp>
      <p:sp>
        <p:nvSpPr>
          <p:cNvPr id="13" name="TextBox 12">
            <a:extLst>
              <a:ext uri="{FF2B5EF4-FFF2-40B4-BE49-F238E27FC236}">
                <a16:creationId xmlns:a16="http://schemas.microsoft.com/office/drawing/2014/main" id="{486E6D93-D17A-4205-9E7A-B3B401069E86}"/>
              </a:ext>
            </a:extLst>
          </p:cNvPr>
          <p:cNvSpPr txBox="1"/>
          <p:nvPr/>
        </p:nvSpPr>
        <p:spPr>
          <a:xfrm>
            <a:off x="1896715" y="14031556"/>
            <a:ext cx="52401" cy="424732"/>
          </a:xfrm>
          <a:prstGeom prst="rect">
            <a:avLst/>
          </a:prstGeom>
          <a:noFill/>
        </p:spPr>
        <p:txBody>
          <a:bodyPr wrap="square" rtlCol="0">
            <a:spAutoFit/>
          </a:bodyPr>
          <a:lstStyle/>
          <a:p>
            <a:endParaRPr lang="en-US" dirty="0"/>
          </a:p>
        </p:txBody>
      </p:sp>
      <p:sp>
        <p:nvSpPr>
          <p:cNvPr id="63" name="文字方塊 83">
            <a:extLst>
              <a:ext uri="{FF2B5EF4-FFF2-40B4-BE49-F238E27FC236}">
                <a16:creationId xmlns:a16="http://schemas.microsoft.com/office/drawing/2014/main" id="{728ADF5E-8528-42FF-8280-284916979974}"/>
              </a:ext>
            </a:extLst>
          </p:cNvPr>
          <p:cNvSpPr txBox="1"/>
          <p:nvPr/>
        </p:nvSpPr>
        <p:spPr>
          <a:xfrm>
            <a:off x="576622" y="19036878"/>
            <a:ext cx="14255727" cy="648383"/>
          </a:xfrm>
          <a:prstGeom prst="rect">
            <a:avLst/>
          </a:prstGeom>
          <a:noFill/>
        </p:spPr>
        <p:txBody>
          <a:bodyPr wrap="square" rtlCol="0">
            <a:spAutoFit/>
          </a:bodyPr>
          <a:lstStyle/>
          <a:p>
            <a:r>
              <a:rPr kumimoji="1" lang="en-US" altLang="zh-TW" sz="3600" b="1" dirty="0">
                <a:solidFill>
                  <a:schemeClr val="bg1"/>
                </a:solidFill>
                <a:latin typeface="Times New Roman" panose="02020603050405020304" pitchFamily="18" charset="0"/>
                <a:cs typeface="Times New Roman" panose="02020603050405020304" pitchFamily="18" charset="0"/>
              </a:rPr>
              <a:t>2.</a:t>
            </a:r>
            <a:r>
              <a:rPr kumimoji="1" lang="zh-CN" altLang="en-US" sz="3600" b="1" dirty="0">
                <a:solidFill>
                  <a:schemeClr val="bg1"/>
                </a:solidFill>
                <a:latin typeface="Times New Roman" panose="02020603050405020304" pitchFamily="18" charset="0"/>
                <a:cs typeface="Times New Roman" panose="02020603050405020304" pitchFamily="18" charset="0"/>
              </a:rPr>
              <a:t> </a:t>
            </a:r>
            <a:r>
              <a:rPr kumimoji="1" lang="en-US" altLang="zh-CN" sz="3600" b="1" dirty="0">
                <a:solidFill>
                  <a:schemeClr val="bg1"/>
                </a:solidFill>
                <a:latin typeface="Times New Roman" panose="02020603050405020304" pitchFamily="18" charset="0"/>
                <a:cs typeface="Times New Roman" panose="02020603050405020304" pitchFamily="18" charset="0"/>
              </a:rPr>
              <a:t> Motivation for sentient summarizer:</a:t>
            </a:r>
            <a:endParaRPr kumimoji="1" lang="zh-TW" altLang="en-US" sz="3600" b="1" dirty="0">
              <a:solidFill>
                <a:schemeClr val="bg1"/>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6728BC8A-D0D9-4D64-936B-500FF0288F82}"/>
              </a:ext>
            </a:extLst>
          </p:cNvPr>
          <p:cNvSpPr txBox="1"/>
          <p:nvPr/>
        </p:nvSpPr>
        <p:spPr>
          <a:xfrm>
            <a:off x="659780" y="19630090"/>
            <a:ext cx="13818121" cy="523220"/>
          </a:xfrm>
          <a:prstGeom prst="rect">
            <a:avLst/>
          </a:prstGeom>
          <a:noFill/>
        </p:spPr>
        <p:txBody>
          <a:bodyPr wrap="square" rtlCol="0">
            <a:spAutoFit/>
          </a:bodyPr>
          <a:lstStyle/>
          <a:p>
            <a:pPr lvl="0" defTabSz="4388900">
              <a:spcBef>
                <a:spcPct val="20000"/>
              </a:spcBef>
            </a:pPr>
            <a:r>
              <a:rPr lang="en-US" sz="2800" dirty="0">
                <a:solidFill>
                  <a:srgbClr val="738AC8">
                    <a:lumMod val="50000"/>
                  </a:srgbClr>
                </a:solidFill>
                <a:latin typeface="Times New Roman" panose="02020603050405020304" pitchFamily="18" charset="0"/>
                <a:cs typeface="Times New Roman" panose="02020603050405020304" pitchFamily="18" charset="0"/>
              </a:rPr>
              <a:t>All these issues are the problem basis of the problem statement of our text summarizer. </a:t>
            </a:r>
          </a:p>
        </p:txBody>
      </p:sp>
      <p:graphicFrame>
        <p:nvGraphicFramePr>
          <p:cNvPr id="14" name="Diagram 13">
            <a:extLst>
              <a:ext uri="{FF2B5EF4-FFF2-40B4-BE49-F238E27FC236}">
                <a16:creationId xmlns:a16="http://schemas.microsoft.com/office/drawing/2014/main" id="{4ADD4E14-333E-4304-BD87-46A1F546821B}"/>
              </a:ext>
            </a:extLst>
          </p:cNvPr>
          <p:cNvGraphicFramePr/>
          <p:nvPr>
            <p:extLst>
              <p:ext uri="{D42A27DB-BD31-4B8C-83A1-F6EECF244321}">
                <p14:modId xmlns:p14="http://schemas.microsoft.com/office/powerpoint/2010/main" val="1425696147"/>
              </p:ext>
            </p:extLst>
          </p:nvPr>
        </p:nvGraphicFramePr>
        <p:xfrm>
          <a:off x="5992200" y="20357563"/>
          <a:ext cx="8789664" cy="681905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8" name="Rectangle 17">
            <a:extLst>
              <a:ext uri="{FF2B5EF4-FFF2-40B4-BE49-F238E27FC236}">
                <a16:creationId xmlns:a16="http://schemas.microsoft.com/office/drawing/2014/main" id="{9546BEC7-1930-4F6B-87D6-7EB12B07DE62}"/>
              </a:ext>
            </a:extLst>
          </p:cNvPr>
          <p:cNvSpPr/>
          <p:nvPr/>
        </p:nvSpPr>
        <p:spPr>
          <a:xfrm>
            <a:off x="659780" y="20357563"/>
            <a:ext cx="6369547" cy="681905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b="1" dirty="0">
                <a:solidFill>
                  <a:srgbClr val="738AC8">
                    <a:lumMod val="50000"/>
                  </a:srgbClr>
                </a:solidFill>
                <a:latin typeface="Times New Roman" panose="02020603050405020304" pitchFamily="18" charset="0"/>
                <a:cs typeface="Times New Roman" panose="02020603050405020304" pitchFamily="18" charset="0"/>
              </a:rPr>
              <a:t>RELATED WORKS:</a:t>
            </a:r>
          </a:p>
          <a:p>
            <a:pPr marL="457200" indent="-457200" algn="just">
              <a:buFont typeface="+mj-lt"/>
              <a:buAutoNum type="arabicPeriod"/>
            </a:pPr>
            <a:r>
              <a:rPr lang="en-US" sz="2400" dirty="0" err="1">
                <a:solidFill>
                  <a:srgbClr val="738AC8">
                    <a:lumMod val="50000"/>
                  </a:srgbClr>
                </a:solidFill>
                <a:latin typeface="Times New Roman" panose="02020603050405020304" pitchFamily="18" charset="0"/>
                <a:cs typeface="Times New Roman" panose="02020603050405020304" pitchFamily="18" charset="0"/>
              </a:rPr>
              <a:t>Nallapati</a:t>
            </a:r>
            <a:r>
              <a:rPr lang="en-US" sz="2400" dirty="0">
                <a:solidFill>
                  <a:srgbClr val="738AC8">
                    <a:lumMod val="50000"/>
                  </a:srgbClr>
                </a:solidFill>
                <a:latin typeface="Times New Roman" panose="02020603050405020304" pitchFamily="18" charset="0"/>
                <a:cs typeface="Times New Roman" panose="02020603050405020304" pitchFamily="18" charset="0"/>
              </a:rPr>
              <a:t> et al[1] provided the first baseline model and the CNN dataset using encoder and decoder for sequence to sequence models.</a:t>
            </a:r>
          </a:p>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Pointer networks[5] combine the extractive and abstractive used for the rare words and OOV word problems in machine Translation. </a:t>
            </a:r>
          </a:p>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Sequence to sequence models uses </a:t>
            </a:r>
            <a:r>
              <a:rPr lang="en-US" sz="2400" dirty="0" err="1">
                <a:solidFill>
                  <a:srgbClr val="738AC8">
                    <a:lumMod val="50000"/>
                  </a:srgbClr>
                </a:solidFill>
                <a:latin typeface="Times New Roman" panose="02020603050405020304" pitchFamily="18" charset="0"/>
                <a:cs typeface="Times New Roman" panose="02020603050405020304" pitchFamily="18" charset="0"/>
              </a:rPr>
              <a:t>bhadanau</a:t>
            </a:r>
            <a:r>
              <a:rPr lang="en-US" sz="2400" dirty="0">
                <a:solidFill>
                  <a:srgbClr val="738AC8">
                    <a:lumMod val="50000"/>
                  </a:srgbClr>
                </a:solidFill>
                <a:latin typeface="Times New Roman" panose="02020603050405020304" pitchFamily="18" charset="0"/>
                <a:cs typeface="Times New Roman" panose="02020603050405020304" pitchFamily="18" charset="0"/>
              </a:rPr>
              <a:t> et al[2] soft attention strategy to generate a well balanced summary.</a:t>
            </a:r>
          </a:p>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The coverage mechanism was used by </a:t>
            </a:r>
            <a:r>
              <a:rPr lang="en-US" sz="2400" dirty="0" err="1">
                <a:solidFill>
                  <a:srgbClr val="738AC8">
                    <a:lumMod val="50000"/>
                  </a:srgbClr>
                </a:solidFill>
                <a:latin typeface="Times New Roman" panose="02020603050405020304" pitchFamily="18" charset="0"/>
                <a:cs typeface="Times New Roman" panose="02020603050405020304" pitchFamily="18" charset="0"/>
              </a:rPr>
              <a:t>xu</a:t>
            </a:r>
            <a:r>
              <a:rPr lang="en-US" sz="2400" dirty="0">
                <a:solidFill>
                  <a:srgbClr val="738AC8">
                    <a:lumMod val="50000"/>
                  </a:srgbClr>
                </a:solidFill>
                <a:latin typeface="Times New Roman" panose="02020603050405020304" pitchFamily="18" charset="0"/>
                <a:cs typeface="Times New Roman" panose="02020603050405020304" pitchFamily="18" charset="0"/>
              </a:rPr>
              <a:t> et al[3] for video captioning to reduce the redundancy.</a:t>
            </a:r>
          </a:p>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Attention mechanism can be applied in various techniques. There have approaches like NMT and summarization (</a:t>
            </a:r>
            <a:r>
              <a:rPr lang="en-US" sz="2400" dirty="0" err="1">
                <a:solidFill>
                  <a:srgbClr val="738AC8">
                    <a:lumMod val="50000"/>
                  </a:srgbClr>
                </a:solidFill>
                <a:latin typeface="Times New Roman" panose="02020603050405020304" pitchFamily="18" charset="0"/>
                <a:cs typeface="Times New Roman" panose="02020603050405020304" pitchFamily="18" charset="0"/>
              </a:rPr>
              <a:t>Nallapati</a:t>
            </a:r>
            <a:r>
              <a:rPr lang="en-US" sz="2400" dirty="0">
                <a:solidFill>
                  <a:srgbClr val="738AC8">
                    <a:lumMod val="50000"/>
                  </a:srgbClr>
                </a:solidFill>
                <a:latin typeface="Times New Roman" panose="02020603050405020304" pitchFamily="18" charset="0"/>
                <a:cs typeface="Times New Roman" panose="02020603050405020304" pitchFamily="18" charset="0"/>
              </a:rPr>
              <a:t> et al., 2016) who have explored temporal attention as an alternative. </a:t>
            </a:r>
          </a:p>
          <a:p>
            <a:pPr algn="ctr"/>
            <a:endParaRPr lang="en-US" dirty="0"/>
          </a:p>
        </p:txBody>
      </p:sp>
      <p:sp>
        <p:nvSpPr>
          <p:cNvPr id="19" name="TextBox 18">
            <a:extLst>
              <a:ext uri="{FF2B5EF4-FFF2-40B4-BE49-F238E27FC236}">
                <a16:creationId xmlns:a16="http://schemas.microsoft.com/office/drawing/2014/main" id="{077F5C34-2B56-4D8C-BA58-29BAA3546559}"/>
              </a:ext>
            </a:extLst>
          </p:cNvPr>
          <p:cNvSpPr txBox="1"/>
          <p:nvPr/>
        </p:nvSpPr>
        <p:spPr>
          <a:xfrm>
            <a:off x="674938" y="27332408"/>
            <a:ext cx="13787804" cy="1200329"/>
          </a:xfrm>
          <a:prstGeom prst="rect">
            <a:avLst/>
          </a:prstGeom>
          <a:noFill/>
        </p:spPr>
        <p:txBody>
          <a:bodyPr wrap="square" rtlCol="0">
            <a:spAutoFit/>
          </a:bodyPr>
          <a:lstStyle/>
          <a:p>
            <a:r>
              <a:rPr lang="en-US" sz="2400" dirty="0">
                <a:solidFill>
                  <a:srgbClr val="738AC8">
                    <a:lumMod val="50000"/>
                  </a:srgbClr>
                </a:solidFill>
                <a:latin typeface="Times New Roman" panose="02020603050405020304" pitchFamily="18" charset="0"/>
                <a:cs typeface="Times New Roman" panose="02020603050405020304" pitchFamily="18" charset="0"/>
              </a:rPr>
              <a:t>Sentient is a text summarization system that uses all of the above approaches combined in a way that facilitates the text summarization. We used the base line model and added the coverage mechanism and the pointer networks to generate the semantic text summary. </a:t>
            </a:r>
          </a:p>
        </p:txBody>
      </p:sp>
      <p:sp>
        <p:nvSpPr>
          <p:cNvPr id="25" name="Rectangle 24">
            <a:extLst>
              <a:ext uri="{FF2B5EF4-FFF2-40B4-BE49-F238E27FC236}">
                <a16:creationId xmlns:a16="http://schemas.microsoft.com/office/drawing/2014/main" id="{11BFC623-1310-4AFB-973D-EF8E7ECE12B3}"/>
              </a:ext>
            </a:extLst>
          </p:cNvPr>
          <p:cNvSpPr/>
          <p:nvPr/>
        </p:nvSpPr>
        <p:spPr>
          <a:xfrm>
            <a:off x="1547736" y="28549354"/>
            <a:ext cx="11869629" cy="377698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FAD3B73D-F892-4F9D-87F5-13955D214C03}"/>
              </a:ext>
            </a:extLst>
          </p:cNvPr>
          <p:cNvPicPr/>
          <p:nvPr/>
        </p:nvPicPr>
        <p:blipFill>
          <a:blip r:embed="rId15"/>
          <a:stretch>
            <a:fillRect/>
          </a:stretch>
        </p:blipFill>
        <p:spPr>
          <a:xfrm>
            <a:off x="1877402" y="28719624"/>
            <a:ext cx="8070083" cy="3543883"/>
          </a:xfrm>
          <a:prstGeom prst="rect">
            <a:avLst/>
          </a:prstGeom>
        </p:spPr>
      </p:pic>
      <p:sp>
        <p:nvSpPr>
          <p:cNvPr id="27" name="TextBox 26">
            <a:extLst>
              <a:ext uri="{FF2B5EF4-FFF2-40B4-BE49-F238E27FC236}">
                <a16:creationId xmlns:a16="http://schemas.microsoft.com/office/drawing/2014/main" id="{0B62511D-7053-4675-8584-30498DEEBC37}"/>
              </a:ext>
            </a:extLst>
          </p:cNvPr>
          <p:cNvSpPr txBox="1"/>
          <p:nvPr/>
        </p:nvSpPr>
        <p:spPr>
          <a:xfrm>
            <a:off x="10251277" y="28916584"/>
            <a:ext cx="2909347" cy="3133165"/>
          </a:xfrm>
          <a:prstGeom prst="rect">
            <a:avLst/>
          </a:prstGeom>
          <a:noFill/>
        </p:spPr>
        <p:txBody>
          <a:bodyPr wrap="square" rtlCol="0">
            <a:spAutoFit/>
          </a:bodyPr>
          <a:lstStyle/>
          <a:p>
            <a:pPr algn="just"/>
            <a:r>
              <a:rPr lang="en-US" sz="1600" dirty="0">
                <a:solidFill>
                  <a:srgbClr val="738AC8">
                    <a:lumMod val="50000"/>
                  </a:srgbClr>
                </a:solidFill>
                <a:latin typeface="Times New Roman" panose="02020603050405020304" pitchFamily="18" charset="0"/>
                <a:cs typeface="Times New Roman" panose="02020603050405020304" pitchFamily="18" charset="0"/>
              </a:rPr>
              <a:t>Figure explains baseline Sequence to sequence model with soft attention. Model generates OOV words too. For </a:t>
            </a:r>
            <a:r>
              <a:rPr lang="en-US" sz="1600" dirty="0" err="1">
                <a:solidFill>
                  <a:srgbClr val="738AC8">
                    <a:lumMod val="50000"/>
                  </a:srgbClr>
                </a:solidFill>
                <a:latin typeface="Times New Roman" panose="02020603050405020304" pitchFamily="18" charset="0"/>
                <a:cs typeface="Times New Roman" panose="02020603050405020304" pitchFamily="18" charset="0"/>
              </a:rPr>
              <a:t>eg</a:t>
            </a:r>
            <a:r>
              <a:rPr lang="en-US" sz="1600" dirty="0">
                <a:solidFill>
                  <a:srgbClr val="738AC8">
                    <a:lumMod val="50000"/>
                  </a:srgbClr>
                </a:solidFill>
                <a:latin typeface="Times New Roman" panose="02020603050405020304" pitchFamily="18" charset="0"/>
                <a:cs typeface="Times New Roman" panose="02020603050405020304" pitchFamily="18" charset="0"/>
              </a:rPr>
              <a:t>. It scans the </a:t>
            </a:r>
            <a:r>
              <a:rPr lang="en-US" sz="1600" dirty="0" err="1">
                <a:solidFill>
                  <a:srgbClr val="738AC8">
                    <a:lumMod val="50000"/>
                  </a:srgbClr>
                </a:solidFill>
                <a:latin typeface="Times New Roman" panose="02020603050405020304" pitchFamily="18" charset="0"/>
                <a:cs typeface="Times New Roman" panose="02020603050405020304" pitchFamily="18" charset="0"/>
              </a:rPr>
              <a:t>iput</a:t>
            </a:r>
            <a:r>
              <a:rPr lang="en-US" sz="1600" dirty="0">
                <a:solidFill>
                  <a:srgbClr val="738AC8">
                    <a:lumMod val="50000"/>
                  </a:srgbClr>
                </a:solidFill>
                <a:latin typeface="Times New Roman" panose="02020603050405020304" pitchFamily="18" charset="0"/>
                <a:cs typeface="Times New Roman" panose="02020603050405020304" pitchFamily="18" charset="0"/>
              </a:rPr>
              <a:t> sequence ‘Germany emerge victorious in 2-0 win against Argentina on Sunday’ and generates the word ‘beat’ as part of its abstractive summary by using attention on the word ‘</a:t>
            </a:r>
            <a:r>
              <a:rPr lang="en-US" sz="1600">
                <a:solidFill>
                  <a:srgbClr val="738AC8">
                    <a:lumMod val="50000"/>
                  </a:srgbClr>
                </a:solidFill>
                <a:latin typeface="Times New Roman" panose="02020603050405020304" pitchFamily="18" charset="0"/>
                <a:cs typeface="Times New Roman" panose="02020603050405020304" pitchFamily="18" charset="0"/>
              </a:rPr>
              <a:t>victorious’.[4]</a:t>
            </a:r>
            <a:endParaRPr lang="en-US" sz="1600" dirty="0">
              <a:solidFill>
                <a:srgbClr val="738AC8">
                  <a:lumMod val="50000"/>
                </a:srgbClr>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
        <p:nvSpPr>
          <p:cNvPr id="82" name="文字方塊 83">
            <a:extLst>
              <a:ext uri="{FF2B5EF4-FFF2-40B4-BE49-F238E27FC236}">
                <a16:creationId xmlns:a16="http://schemas.microsoft.com/office/drawing/2014/main" id="{9BB02F40-6E09-453E-8A84-9180DD378EFC}"/>
              </a:ext>
            </a:extLst>
          </p:cNvPr>
          <p:cNvSpPr txBox="1"/>
          <p:nvPr/>
        </p:nvSpPr>
        <p:spPr>
          <a:xfrm>
            <a:off x="15257349" y="7123347"/>
            <a:ext cx="14255727" cy="648383"/>
          </a:xfrm>
          <a:prstGeom prst="rect">
            <a:avLst/>
          </a:prstGeom>
          <a:noFill/>
        </p:spPr>
        <p:txBody>
          <a:bodyPr wrap="square" rtlCol="0">
            <a:spAutoFit/>
          </a:bodyPr>
          <a:lstStyle/>
          <a:p>
            <a:r>
              <a:rPr kumimoji="1" lang="en-US" altLang="zh-TW" sz="3600" b="1" dirty="0">
                <a:solidFill>
                  <a:schemeClr val="bg1"/>
                </a:solidFill>
                <a:latin typeface="Times New Roman" panose="02020603050405020304" pitchFamily="18" charset="0"/>
                <a:cs typeface="Times New Roman" panose="02020603050405020304" pitchFamily="18" charset="0"/>
              </a:rPr>
              <a:t>1. Baseline sequence to sequence unit</a:t>
            </a:r>
            <a:r>
              <a:rPr kumimoji="1" lang="en-US" altLang="zh-CN" sz="3600" b="1" dirty="0">
                <a:solidFill>
                  <a:schemeClr val="bg1"/>
                </a:solidFill>
                <a:latin typeface="Times New Roman" panose="02020603050405020304" pitchFamily="18" charset="0"/>
                <a:cs typeface="Times New Roman" panose="02020603050405020304" pitchFamily="18" charset="0"/>
              </a:rPr>
              <a:t>:</a:t>
            </a:r>
            <a:endParaRPr kumimoji="1" lang="zh-TW" altLang="en-US" sz="3600" b="1" dirty="0">
              <a:solidFill>
                <a:schemeClr val="bg1"/>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A7F85967-2790-464B-8C17-D5AB9822805B}"/>
              </a:ext>
            </a:extLst>
          </p:cNvPr>
          <p:cNvSpPr txBox="1"/>
          <p:nvPr/>
        </p:nvSpPr>
        <p:spPr>
          <a:xfrm>
            <a:off x="15265400" y="7673714"/>
            <a:ext cx="13572173" cy="6334042"/>
          </a:xfrm>
          <a:prstGeom prst="rect">
            <a:avLst/>
          </a:prstGeom>
          <a:noFill/>
        </p:spPr>
        <p:txBody>
          <a:bodyPr wrap="square" rtlCol="0">
            <a:spAutoFit/>
          </a:bodyPr>
          <a:lstStyle/>
          <a:p>
            <a:pPr marL="457200" indent="-457200">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Sequence to sequence models are the models which takes an input sequence and returns an output sequence. </a:t>
            </a:r>
          </a:p>
          <a:p>
            <a:pPr marL="457200" indent="-457200">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In our project, the input sequence refers to the original text and output sequence is the summary generated.</a:t>
            </a:r>
          </a:p>
          <a:p>
            <a:pPr marL="457200" indent="-457200">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We can use any RNN for this purpose, however, we choose to feed the article tokens </a:t>
            </a:r>
            <a:r>
              <a:rPr lang="en-US" sz="2400" dirty="0" err="1">
                <a:solidFill>
                  <a:srgbClr val="738AC8">
                    <a:lumMod val="50000"/>
                  </a:srgbClr>
                </a:solidFill>
                <a:latin typeface="Times New Roman" panose="02020603050405020304" pitchFamily="18" charset="0"/>
                <a:cs typeface="Times New Roman" panose="02020603050405020304" pitchFamily="18" charset="0"/>
              </a:rPr>
              <a:t>wi</a:t>
            </a:r>
            <a:r>
              <a:rPr lang="en-US" sz="2400" dirty="0">
                <a:solidFill>
                  <a:srgbClr val="738AC8">
                    <a:lumMod val="50000"/>
                  </a:srgbClr>
                </a:solidFill>
                <a:latin typeface="Times New Roman" panose="02020603050405020304" pitchFamily="18" charset="0"/>
                <a:cs typeface="Times New Roman" panose="02020603050405020304" pitchFamily="18" charset="0"/>
              </a:rPr>
              <a:t>, into a single bidirectional LSTM which acts as our encoder. Like all other feed forward networks, the encoder provides an output encoder hidden state hi. The attention distribution is as below where v, </a:t>
            </a:r>
            <a:r>
              <a:rPr lang="en-US" sz="2400" dirty="0" err="1">
                <a:solidFill>
                  <a:srgbClr val="738AC8">
                    <a:lumMod val="50000"/>
                  </a:srgbClr>
                </a:solidFill>
                <a:latin typeface="Times New Roman" panose="02020603050405020304" pitchFamily="18" charset="0"/>
                <a:cs typeface="Times New Roman" panose="02020603050405020304" pitchFamily="18" charset="0"/>
              </a:rPr>
              <a:t>Wh</a:t>
            </a:r>
            <a:r>
              <a:rPr lang="en-US" sz="2400" dirty="0">
                <a:solidFill>
                  <a:srgbClr val="738AC8">
                    <a:lumMod val="50000"/>
                  </a:srgbClr>
                </a:solidFill>
                <a:latin typeface="Times New Roman" panose="02020603050405020304" pitchFamily="18" charset="0"/>
                <a:cs typeface="Times New Roman" panose="02020603050405020304" pitchFamily="18" charset="0"/>
              </a:rPr>
              <a:t>, </a:t>
            </a:r>
            <a:r>
              <a:rPr lang="en-US" sz="2400" dirty="0" err="1">
                <a:solidFill>
                  <a:srgbClr val="738AC8">
                    <a:lumMod val="50000"/>
                  </a:srgbClr>
                </a:solidFill>
                <a:latin typeface="Times New Roman" panose="02020603050405020304" pitchFamily="18" charset="0"/>
                <a:cs typeface="Times New Roman" panose="02020603050405020304" pitchFamily="18" charset="0"/>
              </a:rPr>
              <a:t>Ws</a:t>
            </a:r>
            <a:r>
              <a:rPr lang="en-US" sz="2400" dirty="0">
                <a:solidFill>
                  <a:srgbClr val="738AC8">
                    <a:lumMod val="50000"/>
                  </a:srgbClr>
                </a:solidFill>
                <a:latin typeface="Times New Roman" panose="02020603050405020304" pitchFamily="18" charset="0"/>
                <a:cs typeface="Times New Roman" panose="02020603050405020304" pitchFamily="18" charset="0"/>
              </a:rPr>
              <a:t> and </a:t>
            </a:r>
            <a:r>
              <a:rPr lang="en-US" sz="2400" dirty="0" err="1">
                <a:solidFill>
                  <a:srgbClr val="738AC8">
                    <a:lumMod val="50000"/>
                  </a:srgbClr>
                </a:solidFill>
                <a:latin typeface="Times New Roman" panose="02020603050405020304" pitchFamily="18" charset="0"/>
                <a:cs typeface="Times New Roman" panose="02020603050405020304" pitchFamily="18" charset="0"/>
              </a:rPr>
              <a:t>battn</a:t>
            </a:r>
            <a:r>
              <a:rPr lang="en-US" sz="2400" dirty="0">
                <a:solidFill>
                  <a:srgbClr val="738AC8">
                    <a:lumMod val="50000"/>
                  </a:srgbClr>
                </a:solidFill>
                <a:latin typeface="Times New Roman" panose="02020603050405020304" pitchFamily="18" charset="0"/>
                <a:cs typeface="Times New Roman" panose="02020603050405020304" pitchFamily="18" charset="0"/>
              </a:rPr>
              <a:t> are learnable parameters.</a:t>
            </a:r>
          </a:p>
          <a:p>
            <a:pPr marL="457200" indent="-457200">
              <a:buFont typeface="+mj-lt"/>
              <a:buAutoNum type="arabicPeriod"/>
            </a:pPr>
            <a:endParaRPr lang="en-US" sz="2400" dirty="0">
              <a:solidFill>
                <a:srgbClr val="738AC8">
                  <a:lumMod val="50000"/>
                </a:srgb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solidFill>
                <a:srgbClr val="738AC8">
                  <a:lumMod val="50000"/>
                </a:srgb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solidFill>
                <a:srgbClr val="738AC8">
                  <a:lumMod val="50000"/>
                </a:srgbClr>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The attention vector is given as </a:t>
            </a:r>
          </a:p>
          <a:p>
            <a:endParaRPr lang="en-US" sz="2400" dirty="0">
              <a:solidFill>
                <a:srgbClr val="738AC8">
                  <a:lumMod val="50000"/>
                </a:srgbClr>
              </a:solidFill>
              <a:latin typeface="Times New Roman" panose="02020603050405020304" pitchFamily="18" charset="0"/>
              <a:cs typeface="Times New Roman" panose="02020603050405020304" pitchFamily="18" charset="0"/>
            </a:endParaRPr>
          </a:p>
          <a:p>
            <a:endParaRPr lang="en-US" sz="2400" dirty="0">
              <a:solidFill>
                <a:srgbClr val="738AC8">
                  <a:lumMod val="50000"/>
                </a:srgbClr>
              </a:solidFill>
              <a:latin typeface="Times New Roman" panose="02020603050405020304" pitchFamily="18" charset="0"/>
              <a:cs typeface="Times New Roman" panose="02020603050405020304" pitchFamily="18" charset="0"/>
            </a:endParaRPr>
          </a:p>
          <a:p>
            <a:r>
              <a:rPr lang="en-US" sz="2400" dirty="0">
                <a:solidFill>
                  <a:srgbClr val="738AC8">
                    <a:lumMod val="50000"/>
                  </a:srgbClr>
                </a:solidFill>
                <a:latin typeface="Times New Roman" panose="02020603050405020304" pitchFamily="18" charset="0"/>
                <a:cs typeface="Times New Roman" panose="02020603050405020304" pitchFamily="18" charset="0"/>
              </a:rPr>
              <a:t>5.    We have modified the concatenated pairs in the </a:t>
            </a:r>
            <a:r>
              <a:rPr lang="en-US" sz="2400" dirty="0" err="1">
                <a:solidFill>
                  <a:srgbClr val="738AC8">
                    <a:lumMod val="50000"/>
                  </a:srgbClr>
                </a:solidFill>
                <a:latin typeface="Times New Roman" panose="02020603050405020304" pitchFamily="18" charset="0"/>
                <a:cs typeface="Times New Roman" panose="02020603050405020304" pitchFamily="18" charset="0"/>
              </a:rPr>
              <a:t>Bahdanau</a:t>
            </a:r>
            <a:r>
              <a:rPr lang="en-US" sz="2400" dirty="0">
                <a:solidFill>
                  <a:srgbClr val="738AC8">
                    <a:lumMod val="50000"/>
                  </a:srgbClr>
                </a:solidFill>
                <a:latin typeface="Times New Roman" panose="02020603050405020304" pitchFamily="18" charset="0"/>
                <a:cs typeface="Times New Roman" panose="02020603050405020304" pitchFamily="18" charset="0"/>
              </a:rPr>
              <a:t> et al to:</a:t>
            </a:r>
          </a:p>
          <a:p>
            <a:pPr marL="457200" indent="-457200">
              <a:buFont typeface="+mj-lt"/>
              <a:buAutoNum type="arabicPeriod"/>
            </a:pPr>
            <a:endParaRPr lang="en-US" sz="2400" dirty="0">
              <a:solidFill>
                <a:srgbClr val="738AC8">
                  <a:lumMod val="50000"/>
                </a:srgb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solidFill>
                <a:schemeClr val="bg1"/>
              </a:solidFill>
            </a:endParaRPr>
          </a:p>
        </p:txBody>
      </p:sp>
      <p:pic>
        <p:nvPicPr>
          <p:cNvPr id="84" name="Picture 83">
            <a:extLst>
              <a:ext uri="{FF2B5EF4-FFF2-40B4-BE49-F238E27FC236}">
                <a16:creationId xmlns:a16="http://schemas.microsoft.com/office/drawing/2014/main" id="{523701EE-6FE7-4DE4-876E-075FEE06A802}"/>
              </a:ext>
            </a:extLst>
          </p:cNvPr>
          <p:cNvPicPr/>
          <p:nvPr/>
        </p:nvPicPr>
        <p:blipFill>
          <a:blip r:embed="rId16"/>
          <a:stretch>
            <a:fillRect/>
          </a:stretch>
        </p:blipFill>
        <p:spPr>
          <a:xfrm>
            <a:off x="17997213" y="10670434"/>
            <a:ext cx="7170911" cy="1019989"/>
          </a:xfrm>
          <a:prstGeom prst="rect">
            <a:avLst/>
          </a:prstGeom>
        </p:spPr>
      </p:pic>
      <p:pic>
        <p:nvPicPr>
          <p:cNvPr id="85" name="Picture 84">
            <a:extLst>
              <a:ext uri="{FF2B5EF4-FFF2-40B4-BE49-F238E27FC236}">
                <a16:creationId xmlns:a16="http://schemas.microsoft.com/office/drawing/2014/main" id="{46059B7A-129E-46DF-9DCD-A78A73C3250A}"/>
              </a:ext>
            </a:extLst>
          </p:cNvPr>
          <p:cNvPicPr/>
          <p:nvPr/>
        </p:nvPicPr>
        <p:blipFill>
          <a:blip r:embed="rId17"/>
          <a:stretch>
            <a:fillRect/>
          </a:stretch>
        </p:blipFill>
        <p:spPr>
          <a:xfrm>
            <a:off x="17997212" y="12071751"/>
            <a:ext cx="7170911" cy="590237"/>
          </a:xfrm>
          <a:prstGeom prst="rect">
            <a:avLst/>
          </a:prstGeom>
        </p:spPr>
      </p:pic>
      <p:pic>
        <p:nvPicPr>
          <p:cNvPr id="89" name="Picture 88">
            <a:extLst>
              <a:ext uri="{FF2B5EF4-FFF2-40B4-BE49-F238E27FC236}">
                <a16:creationId xmlns:a16="http://schemas.microsoft.com/office/drawing/2014/main" id="{8D5FE9F5-529F-4957-86E8-7DF762216FE4}"/>
              </a:ext>
            </a:extLst>
          </p:cNvPr>
          <p:cNvPicPr/>
          <p:nvPr/>
        </p:nvPicPr>
        <p:blipFill>
          <a:blip r:embed="rId18"/>
          <a:stretch>
            <a:fillRect/>
          </a:stretch>
        </p:blipFill>
        <p:spPr>
          <a:xfrm>
            <a:off x="17991780" y="13212355"/>
            <a:ext cx="7110288" cy="580951"/>
          </a:xfrm>
          <a:prstGeom prst="rect">
            <a:avLst/>
          </a:prstGeom>
        </p:spPr>
      </p:pic>
      <p:pic>
        <p:nvPicPr>
          <p:cNvPr id="90" name="Picture 89" descr="Pointer-generation%20Model">
            <a:extLst>
              <a:ext uri="{FF2B5EF4-FFF2-40B4-BE49-F238E27FC236}">
                <a16:creationId xmlns:a16="http://schemas.microsoft.com/office/drawing/2014/main" id="{00E784AD-2205-4F32-A5B6-8579D95D3C6F}"/>
              </a:ext>
            </a:extLst>
          </p:cNvPr>
          <p:cNvPicPr/>
          <p:nvPr/>
        </p:nvPicPr>
        <p:blipFill>
          <a:blip r:embed="rId19">
            <a:extLst>
              <a:ext uri="{28A0092B-C50C-407E-A947-70E740481C1C}">
                <a14:useLocalDpi xmlns:a14="http://schemas.microsoft.com/office/drawing/2010/main" val="0"/>
              </a:ext>
            </a:extLst>
          </a:blip>
          <a:srcRect/>
          <a:stretch>
            <a:fillRect/>
          </a:stretch>
        </p:blipFill>
        <p:spPr bwMode="auto">
          <a:xfrm>
            <a:off x="16167364" y="14131200"/>
            <a:ext cx="12488726" cy="5442992"/>
          </a:xfrm>
          <a:prstGeom prst="rect">
            <a:avLst/>
          </a:prstGeom>
          <a:noFill/>
          <a:ln>
            <a:noFill/>
          </a:ln>
        </p:spPr>
      </p:pic>
      <p:sp>
        <p:nvSpPr>
          <p:cNvPr id="91" name="Rectangle 90">
            <a:extLst>
              <a:ext uri="{FF2B5EF4-FFF2-40B4-BE49-F238E27FC236}">
                <a16:creationId xmlns:a16="http://schemas.microsoft.com/office/drawing/2014/main" id="{35D61DDB-5C9B-4DFE-911C-4D45A73E05EA}"/>
              </a:ext>
            </a:extLst>
          </p:cNvPr>
          <p:cNvSpPr/>
          <p:nvPr/>
        </p:nvSpPr>
        <p:spPr>
          <a:xfrm>
            <a:off x="15273005" y="13893380"/>
            <a:ext cx="13564541" cy="67538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69AE06E-BCB4-4D97-997F-6D43C9A9BD53}"/>
              </a:ext>
            </a:extLst>
          </p:cNvPr>
          <p:cNvSpPr txBox="1"/>
          <p:nvPr/>
        </p:nvSpPr>
        <p:spPr>
          <a:xfrm>
            <a:off x="15830295" y="19455378"/>
            <a:ext cx="13007278" cy="1089529"/>
          </a:xfrm>
          <a:prstGeom prst="rect">
            <a:avLst/>
          </a:prstGeom>
          <a:noFill/>
        </p:spPr>
        <p:txBody>
          <a:bodyPr wrap="square" rtlCol="0">
            <a:spAutoFit/>
          </a:bodyPr>
          <a:lstStyle/>
          <a:p>
            <a:r>
              <a:rPr lang="en-US" i="1" dirty="0">
                <a:solidFill>
                  <a:schemeClr val="bg1"/>
                </a:solidFill>
              </a:rPr>
              <a:t>In this pointer generator network model, each decoder time-step the words are generated using the probability generator function which calculates using the below equations .[4]</a:t>
            </a:r>
            <a:endParaRPr lang="en-US" dirty="0">
              <a:solidFill>
                <a:schemeClr val="bg1"/>
              </a:solidFill>
            </a:endParaRPr>
          </a:p>
          <a:p>
            <a:endParaRPr lang="en-US" dirty="0"/>
          </a:p>
        </p:txBody>
      </p:sp>
      <p:sp>
        <p:nvSpPr>
          <p:cNvPr id="93" name="TextBox 92">
            <a:extLst>
              <a:ext uri="{FF2B5EF4-FFF2-40B4-BE49-F238E27FC236}">
                <a16:creationId xmlns:a16="http://schemas.microsoft.com/office/drawing/2014/main" id="{0F1456C2-AEEF-4DBA-99C0-1AB7B83FCF84}"/>
              </a:ext>
            </a:extLst>
          </p:cNvPr>
          <p:cNvSpPr txBox="1"/>
          <p:nvPr/>
        </p:nvSpPr>
        <p:spPr>
          <a:xfrm>
            <a:off x="15465823" y="21653623"/>
            <a:ext cx="13572173" cy="2271391"/>
          </a:xfrm>
          <a:prstGeom prst="rect">
            <a:avLst/>
          </a:prstGeom>
          <a:noFill/>
        </p:spPr>
        <p:txBody>
          <a:bodyPr wrap="square" rtlCol="0">
            <a:spAutoFit/>
          </a:bodyPr>
          <a:lstStyle/>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we use a pointer generator unit which is well known for its hybrid functionality between extractive and abstractive summarization capabilities. </a:t>
            </a:r>
          </a:p>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At every time-step at the decoder we use the sigmoid distribution on the context vector, decoded state and the decoder input to obtain a probability generation </a:t>
            </a:r>
            <a:r>
              <a:rPr lang="en-US" sz="2400" dirty="0" err="1">
                <a:solidFill>
                  <a:srgbClr val="738AC8">
                    <a:lumMod val="50000"/>
                  </a:srgbClr>
                </a:solidFill>
                <a:latin typeface="Times New Roman" panose="02020603050405020304" pitchFamily="18" charset="0"/>
                <a:cs typeface="Times New Roman" panose="02020603050405020304" pitchFamily="18" charset="0"/>
              </a:rPr>
              <a:t>pgen</a:t>
            </a:r>
            <a:r>
              <a:rPr lang="en-US" sz="2400" dirty="0">
                <a:solidFill>
                  <a:srgbClr val="738AC8">
                    <a:lumMod val="50000"/>
                  </a:srgbClr>
                </a:solidFill>
                <a:latin typeface="Times New Roman" panose="02020603050405020304" pitchFamily="18" charset="0"/>
                <a:cs typeface="Times New Roman" panose="02020603050405020304" pitchFamily="18" charset="0"/>
              </a:rPr>
              <a:t>. As a result of this we allow copy and vocabulary distribution from a fixed vocabulary.</a:t>
            </a:r>
          </a:p>
          <a:p>
            <a:pPr marL="457200" indent="-457200">
              <a:buFont typeface="+mj-lt"/>
              <a:buAutoNum type="arabicPeriod"/>
            </a:pPr>
            <a:endParaRPr lang="en-US" dirty="0">
              <a:solidFill>
                <a:schemeClr val="bg1"/>
              </a:solidFill>
            </a:endParaRPr>
          </a:p>
        </p:txBody>
      </p:sp>
      <p:sp>
        <p:nvSpPr>
          <p:cNvPr id="94" name="文字方塊 83">
            <a:extLst>
              <a:ext uri="{FF2B5EF4-FFF2-40B4-BE49-F238E27FC236}">
                <a16:creationId xmlns:a16="http://schemas.microsoft.com/office/drawing/2014/main" id="{6381C38E-A0E5-4951-87F8-75F0A9AE7193}"/>
              </a:ext>
            </a:extLst>
          </p:cNvPr>
          <p:cNvSpPr txBox="1"/>
          <p:nvPr/>
        </p:nvSpPr>
        <p:spPr>
          <a:xfrm>
            <a:off x="15433423" y="21014313"/>
            <a:ext cx="14255727" cy="648383"/>
          </a:xfrm>
          <a:prstGeom prst="rect">
            <a:avLst/>
          </a:prstGeom>
          <a:noFill/>
        </p:spPr>
        <p:txBody>
          <a:bodyPr wrap="square" rtlCol="0">
            <a:spAutoFit/>
          </a:bodyPr>
          <a:lstStyle/>
          <a:p>
            <a:r>
              <a:rPr kumimoji="1" lang="en-US" altLang="zh-TW" sz="3600" b="1" dirty="0">
                <a:solidFill>
                  <a:schemeClr val="bg1"/>
                </a:solidFill>
                <a:latin typeface="Times New Roman" panose="02020603050405020304" pitchFamily="18" charset="0"/>
                <a:cs typeface="Times New Roman" panose="02020603050405020304" pitchFamily="18" charset="0"/>
              </a:rPr>
              <a:t>2. Pointer Generator unit</a:t>
            </a:r>
            <a:r>
              <a:rPr kumimoji="1" lang="en-US" altLang="zh-CN" sz="3600" b="1" dirty="0">
                <a:solidFill>
                  <a:schemeClr val="bg1"/>
                </a:solidFill>
                <a:latin typeface="Times New Roman" panose="02020603050405020304" pitchFamily="18" charset="0"/>
                <a:cs typeface="Times New Roman" panose="02020603050405020304" pitchFamily="18" charset="0"/>
              </a:rPr>
              <a:t>:</a:t>
            </a:r>
            <a:endParaRPr kumimoji="1" lang="zh-TW" altLang="en-US" sz="3600" b="1" dirty="0">
              <a:solidFill>
                <a:schemeClr val="bg1"/>
              </a:solidFill>
              <a:latin typeface="Times New Roman" panose="02020603050405020304" pitchFamily="18" charset="0"/>
              <a:cs typeface="Times New Roman" panose="02020603050405020304" pitchFamily="18" charset="0"/>
            </a:endParaRPr>
          </a:p>
        </p:txBody>
      </p:sp>
      <p:pic>
        <p:nvPicPr>
          <p:cNvPr id="95" name="Picture 94">
            <a:extLst>
              <a:ext uri="{FF2B5EF4-FFF2-40B4-BE49-F238E27FC236}">
                <a16:creationId xmlns:a16="http://schemas.microsoft.com/office/drawing/2014/main" id="{ACD543E1-2E04-457C-83AD-CFE86045F4BB}"/>
              </a:ext>
            </a:extLst>
          </p:cNvPr>
          <p:cNvPicPr/>
          <p:nvPr/>
        </p:nvPicPr>
        <p:blipFill>
          <a:blip r:embed="rId20"/>
          <a:stretch>
            <a:fillRect/>
          </a:stretch>
        </p:blipFill>
        <p:spPr>
          <a:xfrm>
            <a:off x="17135928" y="23675291"/>
            <a:ext cx="9831115" cy="519954"/>
          </a:xfrm>
          <a:prstGeom prst="rect">
            <a:avLst/>
          </a:prstGeom>
        </p:spPr>
      </p:pic>
      <p:sp>
        <p:nvSpPr>
          <p:cNvPr id="114" name="文字方塊 83">
            <a:extLst>
              <a:ext uri="{FF2B5EF4-FFF2-40B4-BE49-F238E27FC236}">
                <a16:creationId xmlns:a16="http://schemas.microsoft.com/office/drawing/2014/main" id="{33CF28A4-82D5-4175-833E-9D4A2DACB1FA}"/>
              </a:ext>
            </a:extLst>
          </p:cNvPr>
          <p:cNvSpPr txBox="1"/>
          <p:nvPr/>
        </p:nvSpPr>
        <p:spPr>
          <a:xfrm>
            <a:off x="15396980" y="24127595"/>
            <a:ext cx="14255727" cy="648383"/>
          </a:xfrm>
          <a:prstGeom prst="rect">
            <a:avLst/>
          </a:prstGeom>
          <a:noFill/>
        </p:spPr>
        <p:txBody>
          <a:bodyPr wrap="square" rtlCol="0">
            <a:spAutoFit/>
          </a:bodyPr>
          <a:lstStyle/>
          <a:p>
            <a:r>
              <a:rPr kumimoji="1" lang="en-US" altLang="zh-CN" sz="3600" b="1" dirty="0">
                <a:solidFill>
                  <a:schemeClr val="bg1"/>
                </a:solidFill>
                <a:latin typeface="Times New Roman" panose="02020603050405020304" pitchFamily="18" charset="0"/>
                <a:cs typeface="Times New Roman" panose="02020603050405020304" pitchFamily="18" charset="0"/>
              </a:rPr>
              <a:t>3.  Coverage mechanism:</a:t>
            </a:r>
            <a:endParaRPr kumimoji="1" lang="zh-TW" altLang="en-US" sz="3600" b="1" dirty="0">
              <a:solidFill>
                <a:schemeClr val="bg1"/>
              </a:solidFill>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CF7B93CC-A2C6-4502-BD44-8AD1AA4A4CE8}"/>
              </a:ext>
            </a:extLst>
          </p:cNvPr>
          <p:cNvSpPr txBox="1"/>
          <p:nvPr/>
        </p:nvSpPr>
        <p:spPr>
          <a:xfrm>
            <a:off x="15419657" y="24736599"/>
            <a:ext cx="13572173" cy="3379387"/>
          </a:xfrm>
          <a:prstGeom prst="rect">
            <a:avLst/>
          </a:prstGeom>
          <a:noFill/>
        </p:spPr>
        <p:txBody>
          <a:bodyPr wrap="square" rtlCol="0">
            <a:spAutoFit/>
          </a:bodyPr>
          <a:lstStyle/>
          <a:p>
            <a:pPr marL="457200" indent="-457200">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To solve the problem of repetition which is present in the sequence-to-sequence model, a coverage vector is maintained. </a:t>
            </a:r>
          </a:p>
          <a:p>
            <a:pPr marL="457200" indent="-457200">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The coverage vector represents the degree of coverage the words in the source document have received so far from the attention mechanism. </a:t>
            </a:r>
          </a:p>
          <a:p>
            <a:pPr marL="457200" indent="-457200">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This coverage vector is fed to the attention mechanism as an additional input which ensures that the current decision of the attention mechanism is based on its previous decision which will in-turn help generating repetitive text. To penalize for repeatedly attending the same location, a coverage loss is defined as:</a:t>
            </a:r>
          </a:p>
          <a:p>
            <a:r>
              <a:rPr lang="en-US" dirty="0">
                <a:solidFill>
                  <a:schemeClr val="bg1"/>
                </a:solidFill>
              </a:rPr>
              <a:t> </a:t>
            </a:r>
          </a:p>
        </p:txBody>
      </p:sp>
      <p:pic>
        <p:nvPicPr>
          <p:cNvPr id="121" name="Picture 120">
            <a:extLst>
              <a:ext uri="{FF2B5EF4-FFF2-40B4-BE49-F238E27FC236}">
                <a16:creationId xmlns:a16="http://schemas.microsoft.com/office/drawing/2014/main" id="{635D9B21-B6A3-4364-8E7D-FBE4FDEFC8CD}"/>
              </a:ext>
            </a:extLst>
          </p:cNvPr>
          <p:cNvPicPr/>
          <p:nvPr/>
        </p:nvPicPr>
        <p:blipFill>
          <a:blip r:embed="rId21"/>
          <a:stretch>
            <a:fillRect/>
          </a:stretch>
        </p:blipFill>
        <p:spPr>
          <a:xfrm>
            <a:off x="16769517" y="27763182"/>
            <a:ext cx="9026086" cy="616782"/>
          </a:xfrm>
          <a:prstGeom prst="rect">
            <a:avLst/>
          </a:prstGeom>
        </p:spPr>
      </p:pic>
      <p:pic>
        <p:nvPicPr>
          <p:cNvPr id="122" name="Picture 121">
            <a:extLst>
              <a:ext uri="{FF2B5EF4-FFF2-40B4-BE49-F238E27FC236}">
                <a16:creationId xmlns:a16="http://schemas.microsoft.com/office/drawing/2014/main" id="{9B2E06C4-6A06-40BA-8674-1B1833F7F866}"/>
              </a:ext>
            </a:extLst>
          </p:cNvPr>
          <p:cNvPicPr/>
          <p:nvPr/>
        </p:nvPicPr>
        <p:blipFill>
          <a:blip r:embed="rId22"/>
          <a:stretch>
            <a:fillRect/>
          </a:stretch>
        </p:blipFill>
        <p:spPr>
          <a:xfrm>
            <a:off x="15095881" y="29376903"/>
            <a:ext cx="5726613" cy="1990265"/>
          </a:xfrm>
          <a:prstGeom prst="rect">
            <a:avLst/>
          </a:prstGeom>
        </p:spPr>
      </p:pic>
      <p:sp>
        <p:nvSpPr>
          <p:cNvPr id="123" name="文字方塊 36">
            <a:extLst>
              <a:ext uri="{FF2B5EF4-FFF2-40B4-BE49-F238E27FC236}">
                <a16:creationId xmlns:a16="http://schemas.microsoft.com/office/drawing/2014/main" id="{1C33BD1D-731F-4CE9-BDA7-420447F96D4B}"/>
              </a:ext>
            </a:extLst>
          </p:cNvPr>
          <p:cNvSpPr txBox="1"/>
          <p:nvPr/>
        </p:nvSpPr>
        <p:spPr>
          <a:xfrm>
            <a:off x="15002452" y="28483107"/>
            <a:ext cx="14170703" cy="822960"/>
          </a:xfrm>
          <a:prstGeom prst="rect">
            <a:avLst/>
          </a:prstGeom>
          <a:solidFill>
            <a:srgbClr val="FF6600"/>
          </a:solidFill>
        </p:spPr>
        <p:txBody>
          <a:bodyPr wrap="square" rtlCol="0">
            <a:spAutoFit/>
          </a:bodyPr>
          <a:lst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a:lstStyle>
          <a:p>
            <a:pPr algn="ctr"/>
            <a:r>
              <a:rPr kumimoji="1" lang="en-US" altLang="zh-CN" sz="4800" b="1" dirty="0">
                <a:solidFill>
                  <a:srgbClr val="000090"/>
                </a:solidFill>
                <a:latin typeface="Times"/>
                <a:cs typeface="Times"/>
              </a:rPr>
              <a:t>Observation</a:t>
            </a:r>
          </a:p>
        </p:txBody>
      </p:sp>
      <p:pic>
        <p:nvPicPr>
          <p:cNvPr id="125" name="Picture 124">
            <a:extLst>
              <a:ext uri="{FF2B5EF4-FFF2-40B4-BE49-F238E27FC236}">
                <a16:creationId xmlns:a16="http://schemas.microsoft.com/office/drawing/2014/main" id="{98EAB157-4003-4721-8B6E-C5DC6B139B92}"/>
              </a:ext>
            </a:extLst>
          </p:cNvPr>
          <p:cNvPicPr/>
          <p:nvPr/>
        </p:nvPicPr>
        <p:blipFill>
          <a:blip r:embed="rId23"/>
          <a:stretch>
            <a:fillRect/>
          </a:stretch>
        </p:blipFill>
        <p:spPr>
          <a:xfrm>
            <a:off x="20908845" y="29323103"/>
            <a:ext cx="3988662" cy="2500012"/>
          </a:xfrm>
          <a:prstGeom prst="rect">
            <a:avLst/>
          </a:prstGeom>
        </p:spPr>
      </p:pic>
      <p:pic>
        <p:nvPicPr>
          <p:cNvPr id="126" name="Picture 125">
            <a:extLst>
              <a:ext uri="{FF2B5EF4-FFF2-40B4-BE49-F238E27FC236}">
                <a16:creationId xmlns:a16="http://schemas.microsoft.com/office/drawing/2014/main" id="{59A06A35-024B-499D-8716-FE62597DA7AD}"/>
              </a:ext>
            </a:extLst>
          </p:cNvPr>
          <p:cNvPicPr/>
          <p:nvPr/>
        </p:nvPicPr>
        <p:blipFill>
          <a:blip r:embed="rId24"/>
          <a:stretch>
            <a:fillRect/>
          </a:stretch>
        </p:blipFill>
        <p:spPr>
          <a:xfrm>
            <a:off x="25168123" y="29376903"/>
            <a:ext cx="3546229" cy="2446212"/>
          </a:xfrm>
          <a:prstGeom prst="rect">
            <a:avLst/>
          </a:prstGeom>
        </p:spPr>
      </p:pic>
      <p:pic>
        <p:nvPicPr>
          <p:cNvPr id="127" name="Picture 126">
            <a:extLst>
              <a:ext uri="{FF2B5EF4-FFF2-40B4-BE49-F238E27FC236}">
                <a16:creationId xmlns:a16="http://schemas.microsoft.com/office/drawing/2014/main" id="{7C967293-6B6A-465B-B7E4-FD2AEF3FEE8F}"/>
              </a:ext>
            </a:extLst>
          </p:cNvPr>
          <p:cNvPicPr>
            <a:picLocks noChangeAspect="1"/>
          </p:cNvPicPr>
          <p:nvPr/>
        </p:nvPicPr>
        <p:blipFill>
          <a:blip r:embed="rId25"/>
          <a:stretch>
            <a:fillRect/>
          </a:stretch>
        </p:blipFill>
        <p:spPr>
          <a:xfrm>
            <a:off x="29874856" y="10636798"/>
            <a:ext cx="13358874" cy="5657876"/>
          </a:xfrm>
          <a:prstGeom prst="rect">
            <a:avLst/>
          </a:prstGeom>
        </p:spPr>
      </p:pic>
      <p:sp>
        <p:nvSpPr>
          <p:cNvPr id="128" name="TextBox 105">
            <a:extLst>
              <a:ext uri="{FF2B5EF4-FFF2-40B4-BE49-F238E27FC236}">
                <a16:creationId xmlns:a16="http://schemas.microsoft.com/office/drawing/2014/main" id="{A03C2C7E-5E43-4752-AAC6-FA6DE0D80087}"/>
              </a:ext>
            </a:extLst>
          </p:cNvPr>
          <p:cNvSpPr txBox="1"/>
          <p:nvPr/>
        </p:nvSpPr>
        <p:spPr>
          <a:xfrm>
            <a:off x="29399126" y="9541452"/>
            <a:ext cx="12947366" cy="523220"/>
          </a:xfrm>
          <a:prstGeom prst="rect">
            <a:avLst/>
          </a:prstGeom>
          <a:noFill/>
        </p:spPr>
        <p:txBody>
          <a:bodyPr wrap="square" rtlCol="0">
            <a:spAutoFit/>
          </a:bodyPr>
          <a:lstStyle/>
          <a:p>
            <a:pPr algn="ctr"/>
            <a:r>
              <a:rPr lang="en-US" sz="2800" b="1" dirty="0">
                <a:solidFill>
                  <a:srgbClr val="738AC8">
                    <a:lumMod val="50000"/>
                  </a:srgbClr>
                </a:solidFill>
                <a:latin typeface="Times New Roman" panose="02020603050405020304" pitchFamily="18" charset="0"/>
                <a:cs typeface="Times New Roman" panose="02020603050405020304" pitchFamily="18" charset="0"/>
              </a:rPr>
              <a:t>Basic Flow of the system</a:t>
            </a:r>
          </a:p>
        </p:txBody>
      </p:sp>
      <p:sp>
        <p:nvSpPr>
          <p:cNvPr id="36" name="Rectangle 35">
            <a:extLst>
              <a:ext uri="{FF2B5EF4-FFF2-40B4-BE49-F238E27FC236}">
                <a16:creationId xmlns:a16="http://schemas.microsoft.com/office/drawing/2014/main" id="{91B07A46-B905-4F79-BA1A-4EAF1493358F}"/>
              </a:ext>
            </a:extLst>
          </p:cNvPr>
          <p:cNvSpPr/>
          <p:nvPr/>
        </p:nvSpPr>
        <p:spPr>
          <a:xfrm>
            <a:off x="29874856" y="17274939"/>
            <a:ext cx="13262835" cy="4096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800" b="1" dirty="0">
                <a:solidFill>
                  <a:schemeClr val="bg2"/>
                </a:solidFill>
              </a:rPr>
              <a:t>SYSTEM COMPONENTS:</a:t>
            </a:r>
          </a:p>
          <a:p>
            <a:pPr marL="457200" indent="-457200" algn="just">
              <a:buFont typeface="+mj-lt"/>
              <a:buAutoNum type="arabicPeriod"/>
            </a:pPr>
            <a:r>
              <a:rPr lang="en-US" sz="2800" b="1" dirty="0">
                <a:solidFill>
                  <a:schemeClr val="bg2"/>
                </a:solidFill>
              </a:rPr>
              <a:t>Sentient preprocessor: Preprocess the articles in tokenized binary format.</a:t>
            </a:r>
          </a:p>
          <a:p>
            <a:pPr marL="457200" indent="-457200" algn="just">
              <a:buFont typeface="+mj-lt"/>
              <a:buAutoNum type="arabicPeriod"/>
            </a:pPr>
            <a:r>
              <a:rPr lang="en-US" sz="2800" b="1" dirty="0">
                <a:solidFill>
                  <a:schemeClr val="bg2"/>
                </a:solidFill>
              </a:rPr>
              <a:t>Sentient text summarizer: converts the binary encoded articles to summaries which maintains the essence of the article. </a:t>
            </a:r>
          </a:p>
          <a:p>
            <a:pPr marL="457200" indent="-457200" algn="just">
              <a:buFont typeface="+mj-lt"/>
              <a:buAutoNum type="arabicPeriod"/>
            </a:pPr>
            <a:r>
              <a:rPr lang="en-US" sz="2800" b="1" dirty="0">
                <a:solidFill>
                  <a:schemeClr val="bg2"/>
                </a:solidFill>
              </a:rPr>
              <a:t>Sentient news server: mainly responsible for providing the summarized news to the client of our application.</a:t>
            </a:r>
          </a:p>
          <a:p>
            <a:pPr marL="457200" indent="-457200" algn="just">
              <a:buFont typeface="+mj-lt"/>
              <a:buAutoNum type="arabicPeriod"/>
            </a:pPr>
            <a:r>
              <a:rPr lang="en-US" sz="2800" b="1" dirty="0">
                <a:solidFill>
                  <a:schemeClr val="bg2"/>
                </a:solidFill>
              </a:rPr>
              <a:t>Sentient smart storage: will be saving all the summarized news.</a:t>
            </a:r>
          </a:p>
        </p:txBody>
      </p:sp>
      <p:pic>
        <p:nvPicPr>
          <p:cNvPr id="129" name="Picture 128">
            <a:extLst>
              <a:ext uri="{FF2B5EF4-FFF2-40B4-BE49-F238E27FC236}">
                <a16:creationId xmlns:a16="http://schemas.microsoft.com/office/drawing/2014/main" id="{19BFB3C2-F4F6-4236-BE45-D1D60C5FDB1B}"/>
              </a:ext>
            </a:extLst>
          </p:cNvPr>
          <p:cNvPicPr/>
          <p:nvPr/>
        </p:nvPicPr>
        <p:blipFill>
          <a:blip r:embed="rId26"/>
          <a:stretch>
            <a:fillRect/>
          </a:stretch>
        </p:blipFill>
        <p:spPr>
          <a:xfrm>
            <a:off x="30170319" y="22951138"/>
            <a:ext cx="3199765" cy="4852670"/>
          </a:xfrm>
          <a:prstGeom prst="rect">
            <a:avLst/>
          </a:prstGeom>
        </p:spPr>
      </p:pic>
      <p:sp>
        <p:nvSpPr>
          <p:cNvPr id="37" name="TextBox 36">
            <a:extLst>
              <a:ext uri="{FF2B5EF4-FFF2-40B4-BE49-F238E27FC236}">
                <a16:creationId xmlns:a16="http://schemas.microsoft.com/office/drawing/2014/main" id="{9E99CC7C-4C87-40AD-BFE0-DBCFBC041B02}"/>
              </a:ext>
            </a:extLst>
          </p:cNvPr>
          <p:cNvSpPr txBox="1"/>
          <p:nvPr/>
        </p:nvSpPr>
        <p:spPr>
          <a:xfrm>
            <a:off x="34249776" y="23003131"/>
            <a:ext cx="6993968" cy="5090624"/>
          </a:xfrm>
          <a:prstGeom prst="rect">
            <a:avLst/>
          </a:prstGeom>
          <a:noFill/>
        </p:spPr>
        <p:txBody>
          <a:bodyPr wrap="square" rtlCol="0">
            <a:spAutoFit/>
          </a:bodyPr>
          <a:lstStyle/>
          <a:p>
            <a:pPr lvl="0" defTabSz="457200">
              <a:spcBef>
                <a:spcPct val="20000"/>
              </a:spcBef>
              <a:spcAft>
                <a:spcPts val="600"/>
              </a:spcAft>
              <a:buClr>
                <a:prstClr val="white"/>
              </a:buClr>
              <a:buSzPct val="100000"/>
            </a:pPr>
            <a:r>
              <a:rPr lang="en-US" sz="2800" dirty="0">
                <a:solidFill>
                  <a:srgbClr val="738AC8">
                    <a:lumMod val="50000"/>
                  </a:srgbClr>
                </a:solidFill>
                <a:latin typeface="Times New Roman" panose="02020603050405020304" pitchFamily="18" charset="0"/>
                <a:cs typeface="Times New Roman" panose="02020603050405020304" pitchFamily="18" charset="0"/>
              </a:rPr>
              <a:t>Setup:</a:t>
            </a:r>
          </a:p>
          <a:p>
            <a:pPr lvl="0" defTabSz="457200">
              <a:spcBef>
                <a:spcPct val="20000"/>
              </a:spcBef>
              <a:spcAft>
                <a:spcPts val="600"/>
              </a:spcAft>
              <a:buClr>
                <a:prstClr val="white"/>
              </a:buClr>
              <a:buSzPct val="100000"/>
            </a:pPr>
            <a:r>
              <a:rPr lang="en-US" sz="2800" dirty="0">
                <a:solidFill>
                  <a:srgbClr val="738AC8">
                    <a:lumMod val="50000"/>
                  </a:srgbClr>
                </a:solidFill>
                <a:latin typeface="Times New Roman" panose="02020603050405020304" pitchFamily="18" charset="0"/>
                <a:cs typeface="Times New Roman" panose="02020603050405020304" pitchFamily="18" charset="0"/>
              </a:rPr>
              <a:t>256 dimensional hidden layer</a:t>
            </a:r>
          </a:p>
          <a:p>
            <a:pPr lvl="0" defTabSz="457200">
              <a:spcBef>
                <a:spcPct val="20000"/>
              </a:spcBef>
              <a:spcAft>
                <a:spcPts val="600"/>
              </a:spcAft>
              <a:buClr>
                <a:prstClr val="white"/>
              </a:buClr>
              <a:buSzPct val="100000"/>
            </a:pPr>
            <a:r>
              <a:rPr lang="en-US" sz="2800" dirty="0">
                <a:solidFill>
                  <a:srgbClr val="738AC8">
                    <a:lumMod val="50000"/>
                  </a:srgbClr>
                </a:solidFill>
                <a:latin typeface="Times New Roman" panose="02020603050405020304" pitchFamily="18" charset="0"/>
                <a:cs typeface="Times New Roman" panose="02020603050405020304" pitchFamily="18" charset="0"/>
              </a:rPr>
              <a:t>128 dimension word embeddings</a:t>
            </a:r>
          </a:p>
          <a:p>
            <a:pPr lvl="0" defTabSz="457200">
              <a:spcBef>
                <a:spcPct val="20000"/>
              </a:spcBef>
              <a:spcAft>
                <a:spcPts val="600"/>
              </a:spcAft>
              <a:buClr>
                <a:prstClr val="white"/>
              </a:buClr>
              <a:buSzPct val="100000"/>
            </a:pPr>
            <a:r>
              <a:rPr lang="en-US" sz="2800" dirty="0">
                <a:solidFill>
                  <a:srgbClr val="738AC8">
                    <a:lumMod val="50000"/>
                  </a:srgbClr>
                </a:solidFill>
                <a:latin typeface="Times New Roman" panose="02020603050405020304" pitchFamily="18" charset="0"/>
                <a:cs typeface="Times New Roman" panose="02020603050405020304" pitchFamily="18" charset="0"/>
              </a:rPr>
              <a:t>Training on 50k words</a:t>
            </a:r>
          </a:p>
          <a:p>
            <a:pPr lvl="0" defTabSz="457200">
              <a:spcBef>
                <a:spcPct val="20000"/>
              </a:spcBef>
              <a:spcAft>
                <a:spcPts val="600"/>
              </a:spcAft>
              <a:buClr>
                <a:prstClr val="white"/>
              </a:buClr>
              <a:buSzPct val="100000"/>
            </a:pPr>
            <a:r>
              <a:rPr lang="en-US" sz="2800" dirty="0">
                <a:solidFill>
                  <a:srgbClr val="738AC8">
                    <a:lumMod val="50000"/>
                  </a:srgbClr>
                </a:solidFill>
                <a:latin typeface="Times New Roman" panose="02020603050405020304" pitchFamily="18" charset="0"/>
                <a:cs typeface="Times New Roman" panose="02020603050405020304" pitchFamily="18" charset="0"/>
              </a:rPr>
              <a:t>No pretraining for word embeddings</a:t>
            </a:r>
          </a:p>
          <a:p>
            <a:pPr lvl="0" defTabSz="457200">
              <a:spcBef>
                <a:spcPct val="20000"/>
              </a:spcBef>
              <a:spcAft>
                <a:spcPts val="600"/>
              </a:spcAft>
              <a:buClr>
                <a:prstClr val="white"/>
              </a:buClr>
              <a:buSzPct val="100000"/>
            </a:pPr>
            <a:r>
              <a:rPr lang="en-US" sz="2800" dirty="0">
                <a:solidFill>
                  <a:srgbClr val="738AC8">
                    <a:lumMod val="50000"/>
                  </a:srgbClr>
                </a:solidFill>
                <a:latin typeface="Times New Roman" panose="02020603050405020304" pitchFamily="18" charset="0"/>
                <a:cs typeface="Times New Roman" panose="02020603050405020304" pitchFamily="18" charset="0"/>
              </a:rPr>
              <a:t>Learned from scratch</a:t>
            </a:r>
          </a:p>
          <a:p>
            <a:pPr lvl="0" defTabSz="457200">
              <a:spcBef>
                <a:spcPct val="20000"/>
              </a:spcBef>
              <a:spcAft>
                <a:spcPts val="600"/>
              </a:spcAft>
              <a:buClr>
                <a:prstClr val="white"/>
              </a:buClr>
              <a:buSzPct val="100000"/>
            </a:pPr>
            <a:r>
              <a:rPr lang="en-US" sz="2800" dirty="0">
                <a:solidFill>
                  <a:srgbClr val="738AC8">
                    <a:lumMod val="50000"/>
                  </a:srgbClr>
                </a:solidFill>
                <a:latin typeface="Times New Roman" panose="02020603050405020304" pitchFamily="18" charset="0"/>
                <a:cs typeface="Times New Roman" panose="02020603050405020304" pitchFamily="18" charset="0"/>
              </a:rPr>
              <a:t>Length of summary – 100 tokens</a:t>
            </a:r>
          </a:p>
          <a:p>
            <a:pPr lvl="0" defTabSz="457200">
              <a:spcBef>
                <a:spcPct val="20000"/>
              </a:spcBef>
              <a:spcAft>
                <a:spcPts val="600"/>
              </a:spcAft>
              <a:buClr>
                <a:prstClr val="white"/>
              </a:buClr>
              <a:buSzPct val="100000"/>
            </a:pPr>
            <a:r>
              <a:rPr lang="en-US" sz="2800" dirty="0">
                <a:solidFill>
                  <a:srgbClr val="738AC8">
                    <a:lumMod val="50000"/>
                  </a:srgbClr>
                </a:solidFill>
                <a:latin typeface="Times New Roman" panose="02020603050405020304" pitchFamily="18" charset="0"/>
                <a:cs typeface="Times New Roman" panose="02020603050405020304" pitchFamily="18" charset="0"/>
              </a:rPr>
              <a:t>Length of articles 400 words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929</Words>
  <Application>Microsoft Office PowerPoint</Application>
  <PresentationFormat>Custom</PresentationFormat>
  <Paragraphs>258</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PMingLiU</vt:lpstr>
      <vt:lpstr>SimSun</vt:lpstr>
      <vt:lpstr>Arial</vt:lpstr>
      <vt:lpstr>Calibri</vt:lpstr>
      <vt:lpstr>Times</vt:lpstr>
      <vt:lpstr>Times New Roman</vt:lpstr>
      <vt:lpstr>Office Theme</vt:lpstr>
      <vt:lpstr>Custom Design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Sweta</cp:lastModifiedBy>
  <cp:revision>136</cp:revision>
  <cp:lastPrinted>2016-11-28T22:11:00Z</cp:lastPrinted>
  <dcterms:created xsi:type="dcterms:W3CDTF">2016-11-01T05:00:00Z</dcterms:created>
  <dcterms:modified xsi:type="dcterms:W3CDTF">2017-12-04T03:50:14Z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1033-10.1.0.5783</vt:lpwstr>
  </property>
</Properties>
</file>