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Gill Sans" panose="020B0604020202020204" charset="0"/>
      <p:regular r:id="rId23"/>
      <p:bold r:id="rId24"/>
    </p:embeddedFont>
    <p:embeddedFont>
      <p:font typeface="Helvetica Neue Light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wetaBarge/TradeSurveillance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https://github.com/ShwetaBarge/TradeSurveillance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35ac1abaa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535ac1aba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97e420f53f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97e420f53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35ac1abaa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g535ac1abaa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97e420f53f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97e420f53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 Picture and Content Layout">
  <p:cSld name="Left Picture and Content Layou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1352213" y="6246908"/>
            <a:ext cx="839787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21" name="Google Shape;21;p2"/>
          <p:cNvSpPr txBox="1">
            <a:spLocks noGrp="1"/>
          </p:cNvSpPr>
          <p:nvPr>
            <p:ph type="title"/>
          </p:nvPr>
        </p:nvSpPr>
        <p:spPr>
          <a:xfrm>
            <a:off x="6958722" y="2193928"/>
            <a:ext cx="440506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ill Sans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1"/>
          </p:nvPr>
        </p:nvSpPr>
        <p:spPr>
          <a:xfrm>
            <a:off x="6958722" y="3937409"/>
            <a:ext cx="4412151" cy="53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 i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body" idx="2"/>
          </p:nvPr>
        </p:nvSpPr>
        <p:spPr>
          <a:xfrm>
            <a:off x="6958722" y="4669416"/>
            <a:ext cx="4405066" cy="115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0" i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4" name="Google Shape;24;p2"/>
          <p:cNvSpPr>
            <a:spLocks noGrp="1"/>
          </p:cNvSpPr>
          <p:nvPr>
            <p:ph type="pic" idx="3"/>
          </p:nvPr>
        </p:nvSpPr>
        <p:spPr>
          <a:xfrm>
            <a:off x="0" y="1028700"/>
            <a:ext cx="6103084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9pPr>
          </a:lstStyle>
          <a:p>
            <a:endParaRPr/>
          </a:p>
        </p:txBody>
      </p:sp>
      <p:sp>
        <p:nvSpPr>
          <p:cNvPr id="25" name="Google Shape;25;p2"/>
          <p:cNvSpPr>
            <a:spLocks noGrp="1"/>
          </p:cNvSpPr>
          <p:nvPr>
            <p:ph type="pic" idx="4"/>
          </p:nvPr>
        </p:nvSpPr>
        <p:spPr>
          <a:xfrm>
            <a:off x="9013409" y="774398"/>
            <a:ext cx="2331720" cy="53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9pPr>
          </a:lstStyle>
          <a:p>
            <a:endParaRPr/>
          </a:p>
        </p:txBody>
      </p:sp>
      <p:sp>
        <p:nvSpPr>
          <p:cNvPr id="26" name="Google Shape;26;p2" descr="Rectangle shape"/>
          <p:cNvSpPr/>
          <p:nvPr/>
        </p:nvSpPr>
        <p:spPr>
          <a:xfrm>
            <a:off x="6102067" y="3654638"/>
            <a:ext cx="3264408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>
            <a:spLocks noGrp="1"/>
          </p:cNvSpPr>
          <p:nvPr>
            <p:ph type="sldNum" idx="12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dt" idx="10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ftr" idx="11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dt" idx="10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ftr" idx="11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sldNum" idx="12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dt" idx="10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ftr" idx="11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ldNum" idx="12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dt" idx="10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ftr" idx="11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sldNum" idx="12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ntent">
  <p:cSld name="Six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8530301" y="1690689"/>
            <a:ext cx="3148965" cy="1922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3"/>
          </p:nvPr>
        </p:nvSpPr>
        <p:spPr>
          <a:xfrm>
            <a:off x="4888689" y="1702826"/>
            <a:ext cx="3148965" cy="1922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4"/>
          </p:nvPr>
        </p:nvSpPr>
        <p:spPr>
          <a:xfrm>
            <a:off x="1337076" y="1702826"/>
            <a:ext cx="3148965" cy="1922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dt" idx="10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ftr" idx="11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body" idx="5"/>
          </p:nvPr>
        </p:nvSpPr>
        <p:spPr>
          <a:xfrm>
            <a:off x="8530301" y="3849456"/>
            <a:ext cx="3148965" cy="1922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6"/>
          </p:nvPr>
        </p:nvSpPr>
        <p:spPr>
          <a:xfrm>
            <a:off x="4888689" y="3849456"/>
            <a:ext cx="3148965" cy="1922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body" idx="7"/>
          </p:nvPr>
        </p:nvSpPr>
        <p:spPr>
          <a:xfrm>
            <a:off x="1337076" y="3849456"/>
            <a:ext cx="3148965" cy="1922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>
            <a:spLocks noGrp="1"/>
          </p:cNvSpPr>
          <p:nvPr>
            <p:ph type="pic" idx="8"/>
          </p:nvPr>
        </p:nvSpPr>
        <p:spPr>
          <a:xfrm>
            <a:off x="947634" y="1679576"/>
            <a:ext cx="376237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9pPr>
          </a:lstStyle>
          <a:p>
            <a:endParaRPr/>
          </a:p>
        </p:txBody>
      </p:sp>
      <p:sp>
        <p:nvSpPr>
          <p:cNvPr id="45" name="Google Shape;45;p4"/>
          <p:cNvSpPr>
            <a:spLocks noGrp="1"/>
          </p:cNvSpPr>
          <p:nvPr>
            <p:ph type="pic" idx="9"/>
          </p:nvPr>
        </p:nvSpPr>
        <p:spPr>
          <a:xfrm>
            <a:off x="4499246" y="1679576"/>
            <a:ext cx="376237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9pPr>
          </a:lstStyle>
          <a:p>
            <a:endParaRPr/>
          </a:p>
        </p:txBody>
      </p:sp>
      <p:sp>
        <p:nvSpPr>
          <p:cNvPr id="46" name="Google Shape;46;p4"/>
          <p:cNvSpPr>
            <a:spLocks noGrp="1"/>
          </p:cNvSpPr>
          <p:nvPr>
            <p:ph type="pic" idx="13"/>
          </p:nvPr>
        </p:nvSpPr>
        <p:spPr>
          <a:xfrm>
            <a:off x="8126282" y="1679576"/>
            <a:ext cx="376237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9pPr>
          </a:lstStyle>
          <a:p>
            <a:endParaRPr/>
          </a:p>
        </p:txBody>
      </p:sp>
      <p:sp>
        <p:nvSpPr>
          <p:cNvPr id="47" name="Google Shape;47;p4"/>
          <p:cNvSpPr>
            <a:spLocks noGrp="1"/>
          </p:cNvSpPr>
          <p:nvPr>
            <p:ph type="pic" idx="14"/>
          </p:nvPr>
        </p:nvSpPr>
        <p:spPr>
          <a:xfrm>
            <a:off x="947634" y="3792079"/>
            <a:ext cx="376237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9pPr>
          </a:lstStyle>
          <a:p>
            <a:endParaRPr/>
          </a:p>
        </p:txBody>
      </p:sp>
      <p:sp>
        <p:nvSpPr>
          <p:cNvPr id="48" name="Google Shape;48;p4"/>
          <p:cNvSpPr>
            <a:spLocks noGrp="1"/>
          </p:cNvSpPr>
          <p:nvPr>
            <p:ph type="pic" idx="15"/>
          </p:nvPr>
        </p:nvSpPr>
        <p:spPr>
          <a:xfrm>
            <a:off x="4499246" y="3792079"/>
            <a:ext cx="376237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9pPr>
          </a:lstStyle>
          <a:p>
            <a:endParaRPr/>
          </a:p>
        </p:txBody>
      </p:sp>
      <p:sp>
        <p:nvSpPr>
          <p:cNvPr id="49" name="Google Shape;49;p4"/>
          <p:cNvSpPr>
            <a:spLocks noGrp="1"/>
          </p:cNvSpPr>
          <p:nvPr>
            <p:ph type="pic" idx="16"/>
          </p:nvPr>
        </p:nvSpPr>
        <p:spPr>
          <a:xfrm>
            <a:off x="8126282" y="3792079"/>
            <a:ext cx="376237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with picture">
  <p:cSld name="Comparison with pictur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>
            <a:spLocks noGrp="1"/>
          </p:cNvSpPr>
          <p:nvPr>
            <p:ph type="pic" idx="2"/>
          </p:nvPr>
        </p:nvSpPr>
        <p:spPr>
          <a:xfrm>
            <a:off x="0" y="3115389"/>
            <a:ext cx="12188825" cy="3742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9pPr>
          </a:lstStyle>
          <a:p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2400" y="1999821"/>
            <a:ext cx="12189600" cy="1115568"/>
          </a:xfrm>
          <a:custGeom>
            <a:avLst/>
            <a:gdLst/>
            <a:ahLst/>
            <a:cxnLst/>
            <a:rect l="l" t="t" r="r" b="b"/>
            <a:pathLst>
              <a:path w="12189460" h="6858000" extrusionOk="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839788" y="19859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3"/>
          </p:nvPr>
        </p:nvSpPr>
        <p:spPr>
          <a:xfrm>
            <a:off x="839788" y="3434047"/>
            <a:ext cx="5157787" cy="2755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4"/>
          </p:nvPr>
        </p:nvSpPr>
        <p:spPr>
          <a:xfrm>
            <a:off x="6172200" y="19859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5"/>
          </p:nvPr>
        </p:nvSpPr>
        <p:spPr>
          <a:xfrm>
            <a:off x="6172200" y="3434047"/>
            <a:ext cx="5183188" cy="2755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dt" idx="10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ftr" idx="11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ldNum" idx="12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dt" idx="10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ftr" idx="11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sldNum" idx="12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Caption">
  <p:cSld name="Picture and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>
            <a:spLocks noGrp="1"/>
          </p:cNvSpPr>
          <p:nvPr>
            <p:ph type="dt" idx="10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ftr" idx="11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7"/>
          <p:cNvSpPr/>
          <p:nvPr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70" name="Google Shape;70;p7"/>
          <p:cNvSpPr>
            <a:spLocks noGrp="1"/>
          </p:cNvSpPr>
          <p:nvPr>
            <p:ph type="pic" idx="2"/>
          </p:nvPr>
        </p:nvSpPr>
        <p:spPr>
          <a:xfrm>
            <a:off x="546100" y="520700"/>
            <a:ext cx="4743450" cy="5816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 "/>
                <a:ea typeface="Arial "/>
                <a:cs typeface="Arial "/>
                <a:sym typeface="Arial 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9pPr>
          </a:lstStyle>
          <a:p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6096000" y="702156"/>
            <a:ext cx="6096000" cy="74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Gill Sans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1"/>
          </p:nvPr>
        </p:nvSpPr>
        <p:spPr>
          <a:xfrm>
            <a:off x="6096000" y="1443038"/>
            <a:ext cx="5514975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/>
            </a:lvl1pPr>
            <a:lvl2pPr marL="914400" lvl="1" indent="-330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/>
            </a:lvl2pPr>
            <a:lvl3pPr marL="1371600" lvl="2" indent="-330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/>
            </a:lvl4pPr>
            <a:lvl5pPr marL="2286000" lvl="4" indent="-330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ill Sans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prstGeom prst="rect">
            <a:avLst/>
          </a:prstGeom>
          <a:solidFill>
            <a:schemeClr val="accent2">
              <a:alpha val="8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Arial"/>
              <a:buNone/>
              <a:defRPr sz="2500" b="1" i="1">
                <a:solidFill>
                  <a:schemeClr val="accent1"/>
                </a:solidFill>
                <a:latin typeface="Arial "/>
                <a:ea typeface="Arial "/>
                <a:cs typeface="Arial "/>
                <a:sym typeface="Arial 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dt" idx="10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ftr" idx="11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sldNum" idx="12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dt" idx="10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ftr" idx="11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sldNum" idx="12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Gill Sa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dt" idx="10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ftr" idx="11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Gill Sans"/>
              <a:buNone/>
              <a:defRPr sz="3200" b="1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Arial "/>
                <a:ea typeface="Arial "/>
                <a:cs typeface="Arial "/>
                <a:sym typeface="Arial 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 "/>
                <a:ea typeface="Arial "/>
                <a:cs typeface="Arial "/>
                <a:sym typeface="Arial 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 "/>
                <a:ea typeface="Arial "/>
                <a:cs typeface="Arial "/>
                <a:sym typeface="Arial 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1" u="none" strike="noStrike" cap="none">
                <a:solidFill>
                  <a:schemeClr val="dk2"/>
                </a:solidFill>
                <a:latin typeface="Arial "/>
                <a:ea typeface="Arial "/>
                <a:cs typeface="Arial "/>
                <a:sym typeface="Arial 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1" u="none" strike="noStrike" cap="none">
                <a:solidFill>
                  <a:schemeClr val="dk2"/>
                </a:solidFill>
                <a:latin typeface="Arial "/>
                <a:ea typeface="Arial "/>
                <a:cs typeface="Arial "/>
                <a:sym typeface="Arial 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1" u="none" strike="noStrike" cap="none">
                <a:solidFill>
                  <a:schemeClr val="dk2"/>
                </a:solidFill>
                <a:latin typeface="Arial "/>
                <a:ea typeface="Arial "/>
                <a:cs typeface="Arial "/>
                <a:sym typeface="Arial 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1" u="none" strike="noStrike" cap="none">
                <a:solidFill>
                  <a:schemeClr val="dk2"/>
                </a:solidFill>
                <a:latin typeface="Arial "/>
                <a:ea typeface="Arial "/>
                <a:cs typeface="Arial "/>
                <a:sym typeface="Arial 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1" u="none" strike="noStrike" cap="none">
                <a:solidFill>
                  <a:schemeClr val="dk2"/>
                </a:solidFill>
                <a:latin typeface="Arial "/>
                <a:ea typeface="Arial "/>
                <a:cs typeface="Arial "/>
                <a:sym typeface="Arial 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1" u="none" strike="noStrike" cap="none">
                <a:solidFill>
                  <a:schemeClr val="dk2"/>
                </a:solidFill>
                <a:latin typeface="Arial "/>
                <a:ea typeface="Arial "/>
                <a:cs typeface="Arial "/>
                <a:sym typeface="Arial 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1" u="none" strike="noStrike" cap="none">
                <a:solidFill>
                  <a:schemeClr val="dk2"/>
                </a:solidFill>
                <a:latin typeface="Arial "/>
                <a:ea typeface="Arial "/>
                <a:cs typeface="Arial "/>
                <a:sym typeface="Arial 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1" u="none" strike="noStrike" cap="none">
                <a:solidFill>
                  <a:schemeClr val="dk2"/>
                </a:solidFill>
                <a:latin typeface="Arial "/>
                <a:ea typeface="Arial "/>
                <a:cs typeface="Arial "/>
                <a:sym typeface="Arial 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1" u="none" strike="noStrike" cap="none">
                <a:solidFill>
                  <a:schemeClr val="dk2"/>
                </a:solidFill>
                <a:latin typeface="Arial "/>
                <a:ea typeface="Arial "/>
                <a:cs typeface="Arial "/>
                <a:sym typeface="Arial 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wetaBarge/TradeSurveillanc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en.wikipedia.org/wiki/Architectural_pattern_(computer_science)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en.wikipedia.org/wiki/Model%E2%80%93view%E2%80%93controller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en.wikipedia.org/wiki/SQLit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>
            <a:spLocks noGrp="1"/>
          </p:cNvSpPr>
          <p:nvPr>
            <p:ph type="title"/>
          </p:nvPr>
        </p:nvSpPr>
        <p:spPr>
          <a:xfrm>
            <a:off x="2853025" y="1030350"/>
            <a:ext cx="9255600" cy="10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Gill Sans"/>
              <a:buNone/>
            </a:pPr>
            <a:r>
              <a:rPr lang="en-US" sz="4400">
                <a:solidFill>
                  <a:srgbClr val="073763"/>
                </a:solidFill>
              </a:rPr>
              <a:t>Trade Surveillance system</a:t>
            </a:r>
            <a:endParaRPr sz="4400">
              <a:solidFill>
                <a:srgbClr val="073763"/>
              </a:solidFill>
            </a:endParaRPr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1"/>
          </p:nvPr>
        </p:nvSpPr>
        <p:spPr>
          <a:xfrm>
            <a:off x="6387671" y="3042139"/>
            <a:ext cx="5073794" cy="307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i="0">
                <a:solidFill>
                  <a:srgbClr val="073763"/>
                </a:solidFill>
              </a:rPr>
              <a:t>Future of Financial Fraud Prevention</a:t>
            </a:r>
            <a:endParaRPr sz="2400" i="0">
              <a:solidFill>
                <a:srgbClr val="073763"/>
              </a:solidFill>
            </a:endParaRPr>
          </a:p>
        </p:txBody>
      </p:sp>
      <p:sp>
        <p:nvSpPr>
          <p:cNvPr id="128" name="Google Shape;128;p15"/>
          <p:cNvSpPr txBox="1">
            <a:spLocks noGrp="1"/>
          </p:cNvSpPr>
          <p:nvPr>
            <p:ph type="sldNum" idx="12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29" name="Google Shape;129;p15" descr="Blue rectangle"/>
          <p:cNvSpPr/>
          <p:nvPr/>
        </p:nvSpPr>
        <p:spPr>
          <a:xfrm>
            <a:off x="465825" y="3062525"/>
            <a:ext cx="4130905" cy="3528060"/>
          </a:xfrm>
          <a:custGeom>
            <a:avLst/>
            <a:gdLst/>
            <a:ahLst/>
            <a:cxnLst/>
            <a:rect l="l" t="t" r="r" b="b"/>
            <a:pathLst>
              <a:path w="6689725" h="3528060" extrusionOk="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527200" y="3310125"/>
            <a:ext cx="3625200" cy="29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EFF2"/>
              </a:buClr>
              <a:buSzPts val="2400"/>
              <a:buFont typeface="Arial"/>
              <a:buNone/>
            </a:pPr>
            <a:r>
              <a:rPr lang="en-US" sz="2400" b="1" i="1" u="sng">
                <a:solidFill>
                  <a:srgbClr val="DEEFF2"/>
                </a:solidFill>
                <a:latin typeface="Arial "/>
                <a:ea typeface="Arial "/>
                <a:cs typeface="Arial "/>
                <a:sym typeface="Arial "/>
              </a:rPr>
              <a:t>Team Watch Dogs</a:t>
            </a:r>
            <a:r>
              <a:rPr lang="en-US" sz="2400" b="1" u="sng">
                <a:solidFill>
                  <a:srgbClr val="DEEFF2"/>
                </a:solidFill>
                <a:latin typeface="Arial "/>
                <a:ea typeface="Arial "/>
                <a:cs typeface="Arial "/>
                <a:sym typeface="Arial "/>
              </a:rPr>
              <a:t>:</a:t>
            </a:r>
            <a:endParaRPr b="1" u="sng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EFF2"/>
              </a:buClr>
              <a:buSzPts val="2400"/>
              <a:buFont typeface="Arial"/>
              <a:buNone/>
            </a:pPr>
            <a:r>
              <a:rPr lang="en-US" sz="2200" b="0" u="none">
                <a:solidFill>
                  <a:srgbClr val="DEEFF2"/>
                </a:solidFill>
                <a:latin typeface="Arial "/>
                <a:ea typeface="Arial "/>
                <a:cs typeface="Arial "/>
                <a:sym typeface="Arial "/>
              </a:rPr>
              <a:t>Shriniwas Nayak</a:t>
            </a:r>
            <a:endParaRPr sz="2200" b="0" u="none">
              <a:solidFill>
                <a:srgbClr val="DEEFF2"/>
              </a:solidFill>
              <a:latin typeface="Arial "/>
              <a:ea typeface="Arial "/>
              <a:cs typeface="Arial "/>
              <a:sym typeface="Arial 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EFF2"/>
              </a:buClr>
              <a:buSzPts val="2400"/>
              <a:buFont typeface="Arial"/>
              <a:buNone/>
            </a:pPr>
            <a:r>
              <a:rPr lang="en-US" sz="2200" b="0" u="none">
                <a:solidFill>
                  <a:srgbClr val="DEEFF2"/>
                </a:solidFill>
                <a:latin typeface="Arial "/>
                <a:ea typeface="Arial "/>
                <a:cs typeface="Arial "/>
                <a:sym typeface="Arial "/>
              </a:rPr>
              <a:t>Shweta Barge </a:t>
            </a:r>
            <a:endParaRPr sz="120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EFF2"/>
              </a:buClr>
              <a:buSzPts val="2400"/>
              <a:buFont typeface="Arial"/>
              <a:buNone/>
            </a:pPr>
            <a:r>
              <a:rPr lang="en-US" sz="2200" b="0" u="none">
                <a:solidFill>
                  <a:srgbClr val="DEEFF2"/>
                </a:solidFill>
                <a:latin typeface="Arial "/>
                <a:ea typeface="Arial "/>
                <a:cs typeface="Arial "/>
                <a:sym typeface="Arial "/>
              </a:rPr>
              <a:t>Saloni Agiwal</a:t>
            </a:r>
            <a:endParaRPr sz="2200" b="0" u="none">
              <a:solidFill>
                <a:srgbClr val="DEEFF2"/>
              </a:solidFill>
              <a:latin typeface="Arial "/>
              <a:ea typeface="Arial "/>
              <a:cs typeface="Arial "/>
              <a:sym typeface="Arial 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EFF2"/>
              </a:buClr>
              <a:buSzPts val="2400"/>
              <a:buFont typeface="Arial"/>
              <a:buNone/>
            </a:pPr>
            <a:r>
              <a:rPr lang="en-US" sz="2200" b="0" u="none">
                <a:solidFill>
                  <a:srgbClr val="DEEFF2"/>
                </a:solidFill>
                <a:latin typeface="Arial "/>
                <a:ea typeface="Arial "/>
                <a:cs typeface="Arial "/>
                <a:sym typeface="Arial "/>
              </a:rPr>
              <a:t>Akshat Mehta</a:t>
            </a:r>
            <a:endParaRPr sz="2200" b="0" u="none">
              <a:solidFill>
                <a:srgbClr val="DEEFF2"/>
              </a:solidFill>
              <a:latin typeface="Arial "/>
              <a:ea typeface="Arial "/>
              <a:cs typeface="Arial "/>
              <a:sym typeface="Arial 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EFF2"/>
              </a:buClr>
              <a:buSzPts val="2400"/>
              <a:buFont typeface="Arial"/>
              <a:buNone/>
            </a:pPr>
            <a:r>
              <a:rPr lang="en-US" sz="2200">
                <a:solidFill>
                  <a:srgbClr val="DEEFF2"/>
                </a:solidFill>
                <a:latin typeface="Arial "/>
                <a:ea typeface="Arial "/>
                <a:cs typeface="Arial "/>
                <a:sym typeface="Arial "/>
              </a:rPr>
              <a:t>Ravi Kumar Varudhu</a:t>
            </a:r>
            <a:endParaRPr sz="2200">
              <a:solidFill>
                <a:srgbClr val="DEEFF2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131" name="Google Shape;131;p15" descr="Beige rectangle"/>
          <p:cNvSpPr/>
          <p:nvPr/>
        </p:nvSpPr>
        <p:spPr>
          <a:xfrm>
            <a:off x="5049746" y="4219275"/>
            <a:ext cx="7149000" cy="1955244"/>
          </a:xfrm>
          <a:custGeom>
            <a:avLst/>
            <a:gdLst/>
            <a:ahLst/>
            <a:cxnLst/>
            <a:rect l="l" t="t" r="r" b="b"/>
            <a:pathLst>
              <a:path w="4010659" h="333375" extrusionOk="0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5130025" y="5197075"/>
            <a:ext cx="69786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 dirty="0">
                <a:solidFill>
                  <a:schemeClr val="hlink"/>
                </a:solidFill>
                <a:hlinkClick r:id="rId3"/>
              </a:rPr>
              <a:t>https://github.com/ShwetaBarge/TradeSurveillance</a:t>
            </a:r>
            <a:endParaRPr sz="2500" dirty="0"/>
          </a:p>
        </p:txBody>
      </p:sp>
      <p:sp>
        <p:nvSpPr>
          <p:cNvPr id="133" name="Google Shape;133;p15"/>
          <p:cNvSpPr txBox="1"/>
          <p:nvPr/>
        </p:nvSpPr>
        <p:spPr>
          <a:xfrm>
            <a:off x="5130025" y="4621125"/>
            <a:ext cx="36252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EFF2"/>
              </a:buClr>
              <a:buSzPts val="2400"/>
              <a:buFont typeface="Arial"/>
              <a:buNone/>
            </a:pPr>
            <a:r>
              <a:rPr lang="en-US" sz="2200" b="1">
                <a:solidFill>
                  <a:srgbClr val="0C343D"/>
                </a:solidFill>
                <a:latin typeface="Arial "/>
                <a:ea typeface="Arial "/>
                <a:cs typeface="Arial "/>
                <a:sym typeface="Arial "/>
              </a:rPr>
              <a:t>Project Link:</a:t>
            </a:r>
            <a:endParaRPr sz="2200" b="1">
              <a:solidFill>
                <a:srgbClr val="0C343D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4" descr="People discuss somethin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3115389"/>
            <a:ext cx="12192000" cy="374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4" descr="Blue rectangle"/>
          <p:cNvSpPr/>
          <p:nvPr/>
        </p:nvSpPr>
        <p:spPr>
          <a:xfrm>
            <a:off x="1275" y="1954526"/>
            <a:ext cx="12189460" cy="4903470"/>
          </a:xfrm>
          <a:custGeom>
            <a:avLst/>
            <a:gdLst/>
            <a:ahLst/>
            <a:cxnLst/>
            <a:rect l="l" t="t" r="r" b="b"/>
            <a:pathLst>
              <a:path w="12189460" h="6858000" extrusionOk="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267" name="Google Shape;267;p24" descr="Beige oval"/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268" name="Google Shape;268;p24"/>
          <p:cNvSpPr txBox="1">
            <a:spLocks noGrp="1"/>
          </p:cNvSpPr>
          <p:nvPr>
            <p:ph type="title"/>
          </p:nvPr>
        </p:nvSpPr>
        <p:spPr>
          <a:xfrm>
            <a:off x="80616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Gill Sans"/>
              <a:buNone/>
            </a:pPr>
            <a:r>
              <a:rPr lang="en-US"/>
              <a:t>Algorithm for Front Running Detection </a:t>
            </a:r>
            <a:endParaRPr/>
          </a:p>
        </p:txBody>
      </p:sp>
      <p:sp>
        <p:nvSpPr>
          <p:cNvPr id="269" name="Google Shape;269;p24"/>
          <p:cNvSpPr txBox="1">
            <a:spLocks noGrp="1"/>
          </p:cNvSpPr>
          <p:nvPr>
            <p:ph type="body" idx="3"/>
          </p:nvPr>
        </p:nvSpPr>
        <p:spPr>
          <a:xfrm>
            <a:off x="369650" y="2035975"/>
            <a:ext cx="11256900" cy="45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540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</a:pPr>
            <a:r>
              <a:rPr lang="en-US" sz="2200">
                <a:solidFill>
                  <a:schemeClr val="accent1"/>
                </a:solidFill>
              </a:rPr>
              <a:t>Retrieve all firm orders and customer orders where quantity&gt;threshold</a:t>
            </a:r>
            <a:endParaRPr sz="2200">
              <a:solidFill>
                <a:schemeClr val="accent1"/>
              </a:solidFill>
            </a:endParaRPr>
          </a:p>
          <a:p>
            <a:pPr marL="228600" lvl="0" indent="-2540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</a:pPr>
            <a:r>
              <a:rPr lang="en-US" sz="2200">
                <a:solidFill>
                  <a:schemeClr val="accent1"/>
                </a:solidFill>
              </a:rPr>
              <a:t>Traverse over firm order</a:t>
            </a:r>
            <a:endParaRPr sz="2200">
              <a:solidFill>
                <a:schemeClr val="accent1"/>
              </a:solidFill>
            </a:endParaRPr>
          </a:p>
          <a:p>
            <a:pPr marL="2286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1"/>
                </a:solidFill>
              </a:rPr>
              <a:t>            Generate nested dictionary on basis of date,action and stock symbol</a:t>
            </a:r>
            <a:endParaRPr sz="2200">
              <a:solidFill>
                <a:schemeClr val="accent1"/>
              </a:solidFill>
            </a:endParaRPr>
          </a:p>
          <a:p>
            <a:pPr marL="457200" lvl="0" indent="-3683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</a:pPr>
            <a:r>
              <a:rPr lang="en-US" sz="2200">
                <a:solidFill>
                  <a:schemeClr val="accent1"/>
                </a:solidFill>
              </a:rPr>
              <a:t>Traverse over Customer order</a:t>
            </a:r>
            <a:endParaRPr sz="2200">
              <a:solidFill>
                <a:schemeClr val="accent1"/>
              </a:solidFill>
            </a:endParaRPr>
          </a:p>
          <a:p>
            <a:pPr marL="2286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1"/>
                </a:solidFill>
              </a:rPr>
              <a:t>             if action==buy</a:t>
            </a:r>
            <a:endParaRPr sz="2200">
              <a:solidFill>
                <a:schemeClr val="accent1"/>
              </a:solidFill>
            </a:endParaRPr>
          </a:p>
          <a:p>
            <a:pPr marL="2286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1"/>
                </a:solidFill>
              </a:rPr>
              <a:t>             find buy with lesser timestamp and sell with higher timestamp</a:t>
            </a:r>
            <a:endParaRPr sz="2200">
              <a:solidFill>
                <a:schemeClr val="accent1"/>
              </a:solidFill>
            </a:endParaRPr>
          </a:p>
          <a:p>
            <a:pPr marL="2286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1"/>
                </a:solidFill>
              </a:rPr>
              <a:t>             else</a:t>
            </a:r>
            <a:endParaRPr sz="2200">
              <a:solidFill>
                <a:schemeClr val="accent1"/>
              </a:solidFill>
            </a:endParaRPr>
          </a:p>
          <a:p>
            <a:pPr marL="2286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1"/>
                </a:solidFill>
              </a:rPr>
              <a:t>             find sell with lesser timestamp and buy with higher timestamp</a:t>
            </a:r>
            <a:endParaRPr sz="2200">
              <a:solidFill>
                <a:schemeClr val="accent1"/>
              </a:solidFill>
            </a:endParaRPr>
          </a:p>
          <a:p>
            <a:pPr marL="457200" lvl="0" indent="-3683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</a:pPr>
            <a:r>
              <a:rPr lang="en-US" sz="2200">
                <a:solidFill>
                  <a:schemeClr val="accent1"/>
                </a:solidFill>
              </a:rPr>
              <a:t>     if both orders are present</a:t>
            </a:r>
            <a:endParaRPr sz="2200">
              <a:solidFill>
                <a:schemeClr val="accent1"/>
              </a:solidFill>
            </a:endParaRPr>
          </a:p>
          <a:p>
            <a:pPr marL="2286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1"/>
                </a:solidFill>
              </a:rPr>
              <a:t>              check if security type is same</a:t>
            </a:r>
            <a:endParaRPr sz="2200">
              <a:solidFill>
                <a:schemeClr val="accent1"/>
              </a:solidFill>
            </a:endParaRPr>
          </a:p>
          <a:p>
            <a:pPr marL="2286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1"/>
                </a:solidFill>
              </a:rPr>
              <a:t>               Raise alert to middle office team</a:t>
            </a:r>
            <a:endParaRPr sz="2200">
              <a:solidFill>
                <a:schemeClr val="accent1"/>
              </a:solidFill>
            </a:endParaRPr>
          </a:p>
          <a:p>
            <a:pPr marL="2286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1"/>
                </a:solidFill>
              </a:rPr>
              <a:t>        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270" name="Google Shape;270;p24"/>
          <p:cNvSpPr txBox="1">
            <a:spLocks noGrp="1"/>
          </p:cNvSpPr>
          <p:nvPr>
            <p:ph type="sldNum" idx="12"/>
          </p:nvPr>
        </p:nvSpPr>
        <p:spPr>
          <a:xfrm>
            <a:off x="11468844" y="6174902"/>
            <a:ext cx="357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71" name="Google Shape;271;p24" descr="Beige rectangle"/>
          <p:cNvSpPr/>
          <p:nvPr/>
        </p:nvSpPr>
        <p:spPr>
          <a:xfrm>
            <a:off x="2228287" y="1399234"/>
            <a:ext cx="3676345" cy="0"/>
          </a:xfrm>
          <a:custGeom>
            <a:avLst/>
            <a:gdLst/>
            <a:ahLst/>
            <a:cxnLst/>
            <a:rect l="l" t="t" r="r" b="b"/>
            <a:pathLst>
              <a:path w="3931920" h="120000" extrusionOk="0">
                <a:moveTo>
                  <a:pt x="0" y="0"/>
                </a:moveTo>
                <a:lnTo>
                  <a:pt x="3931920" y="0"/>
                </a:lnTo>
              </a:path>
            </a:pathLst>
          </a:custGeom>
          <a:noFill/>
          <a:ln w="548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25" descr="People discuss somethin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3115389"/>
            <a:ext cx="12192000" cy="374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5" descr="Blue rectangle"/>
          <p:cNvSpPr/>
          <p:nvPr/>
        </p:nvSpPr>
        <p:spPr>
          <a:xfrm>
            <a:off x="1275" y="1954526"/>
            <a:ext cx="12189460" cy="4903470"/>
          </a:xfrm>
          <a:custGeom>
            <a:avLst/>
            <a:gdLst/>
            <a:ahLst/>
            <a:cxnLst/>
            <a:rect l="l" t="t" r="r" b="b"/>
            <a:pathLst>
              <a:path w="12189460" h="6858000" extrusionOk="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278" name="Google Shape;278;p25" descr="Beige oval"/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279" name="Google Shape;279;p25"/>
          <p:cNvSpPr txBox="1">
            <a:spLocks noGrp="1"/>
          </p:cNvSpPr>
          <p:nvPr>
            <p:ph type="title"/>
          </p:nvPr>
        </p:nvSpPr>
        <p:spPr>
          <a:xfrm>
            <a:off x="80616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Gill Sans"/>
              <a:buNone/>
            </a:pPr>
            <a:r>
              <a:rPr lang="en-US"/>
              <a:t>Algorithm for Wash Trade detection</a:t>
            </a:r>
            <a:endParaRPr/>
          </a:p>
        </p:txBody>
      </p:sp>
      <p:sp>
        <p:nvSpPr>
          <p:cNvPr id="280" name="Google Shape;280;p25"/>
          <p:cNvSpPr txBox="1">
            <a:spLocks noGrp="1"/>
          </p:cNvSpPr>
          <p:nvPr>
            <p:ph type="body" idx="3"/>
          </p:nvPr>
        </p:nvSpPr>
        <p:spPr>
          <a:xfrm>
            <a:off x="369650" y="2166250"/>
            <a:ext cx="11256900" cy="42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540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US" sz="2200">
                <a:solidFill>
                  <a:schemeClr val="accent1"/>
                </a:solidFill>
              </a:rPr>
              <a:t>Retrieve firm orders</a:t>
            </a:r>
            <a:endParaRPr sz="2200">
              <a:solidFill>
                <a:schemeClr val="accent1"/>
              </a:solidFill>
            </a:endParaRPr>
          </a:p>
          <a:p>
            <a:pPr marL="228600" lvl="0" indent="-2540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US" sz="2200">
                <a:solidFill>
                  <a:schemeClr val="accent1"/>
                </a:solidFill>
              </a:rPr>
              <a:t>Traverse firm orders</a:t>
            </a:r>
            <a:endParaRPr sz="2200">
              <a:solidFill>
                <a:schemeClr val="accent1"/>
              </a:solidFill>
            </a:endParaRPr>
          </a:p>
          <a:p>
            <a:pPr marL="228600" lvl="0" indent="-2540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US" sz="2200">
                <a:solidFill>
                  <a:schemeClr val="accent1"/>
                </a:solidFill>
              </a:rPr>
              <a:t>                  Segregate order on basis of date,action stock symbol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1"/>
                </a:solidFill>
              </a:rPr>
              <a:t>                     Calculate security worth=volume*price</a:t>
            </a:r>
            <a:endParaRPr sz="2200">
              <a:solidFill>
                <a:schemeClr val="accent1"/>
              </a:solidFill>
            </a:endParaRPr>
          </a:p>
          <a:p>
            <a:pPr marL="2286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1"/>
                </a:solidFill>
              </a:rPr>
              <a:t>                  Assign security worth positive if buy else negative</a:t>
            </a:r>
            <a:endParaRPr sz="2200">
              <a:solidFill>
                <a:schemeClr val="accent1"/>
              </a:solidFill>
            </a:endParaRPr>
          </a:p>
          <a:p>
            <a:pPr marL="2286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1"/>
                </a:solidFill>
              </a:rPr>
              <a:t>Traverse dictionary</a:t>
            </a:r>
            <a:endParaRPr sz="2200">
              <a:solidFill>
                <a:schemeClr val="accent1"/>
              </a:solidFill>
            </a:endParaRPr>
          </a:p>
          <a:p>
            <a:pPr marL="2286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1"/>
                </a:solidFill>
              </a:rPr>
              <a:t>                For every list find size of largest subset with netting zero</a:t>
            </a:r>
            <a:endParaRPr sz="2200">
              <a:solidFill>
                <a:schemeClr val="accent1"/>
              </a:solidFill>
            </a:endParaRPr>
          </a:p>
          <a:p>
            <a:pPr marL="2286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1"/>
                </a:solidFill>
              </a:rPr>
              <a:t>if size&gt;threshold alert the middle office surveillance team.</a:t>
            </a:r>
            <a:endParaRPr sz="2200">
              <a:solidFill>
                <a:schemeClr val="accent1"/>
              </a:solidFill>
            </a:endParaRPr>
          </a:p>
          <a:p>
            <a:pPr marL="2286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1"/>
                </a:solidFill>
              </a:rPr>
              <a:t>         </a:t>
            </a:r>
            <a:endParaRPr sz="2200">
              <a:solidFill>
                <a:schemeClr val="accent1"/>
              </a:solidFill>
            </a:endParaRPr>
          </a:p>
          <a:p>
            <a:pPr marL="2286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1"/>
                </a:solidFill>
              </a:rPr>
              <a:t>        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281" name="Google Shape;281;p25"/>
          <p:cNvSpPr txBox="1">
            <a:spLocks noGrp="1"/>
          </p:cNvSpPr>
          <p:nvPr>
            <p:ph type="sldNum" idx="12"/>
          </p:nvPr>
        </p:nvSpPr>
        <p:spPr>
          <a:xfrm>
            <a:off x="11468844" y="6174902"/>
            <a:ext cx="357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82" name="Google Shape;282;p25" descr="Beige rectangle"/>
          <p:cNvSpPr/>
          <p:nvPr/>
        </p:nvSpPr>
        <p:spPr>
          <a:xfrm>
            <a:off x="2228287" y="1399234"/>
            <a:ext cx="3676345" cy="0"/>
          </a:xfrm>
          <a:custGeom>
            <a:avLst/>
            <a:gdLst/>
            <a:ahLst/>
            <a:cxnLst/>
            <a:rect l="l" t="t" r="r" b="b"/>
            <a:pathLst>
              <a:path w="3931920" h="120000" extrusionOk="0">
                <a:moveTo>
                  <a:pt x="0" y="0"/>
                </a:moveTo>
                <a:lnTo>
                  <a:pt x="3931920" y="0"/>
                </a:lnTo>
              </a:path>
            </a:pathLst>
          </a:custGeom>
          <a:noFill/>
          <a:ln w="548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"/>
          <p:cNvSpPr txBox="1">
            <a:spLocks noGrp="1"/>
          </p:cNvSpPr>
          <p:nvPr>
            <p:ph type="title"/>
          </p:nvPr>
        </p:nvSpPr>
        <p:spPr>
          <a:xfrm>
            <a:off x="7045525" y="136400"/>
            <a:ext cx="4429500" cy="7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Gill Sans"/>
              <a:buNone/>
            </a:pPr>
            <a:r>
              <a:rPr lang="en-US" sz="4700" u="sng"/>
              <a:t>TECH STACK</a:t>
            </a:r>
            <a:endParaRPr sz="4700" u="sng"/>
          </a:p>
        </p:txBody>
      </p:sp>
      <p:cxnSp>
        <p:nvCxnSpPr>
          <p:cNvPr id="288" name="Google Shape;288;p26"/>
          <p:cNvCxnSpPr/>
          <p:nvPr/>
        </p:nvCxnSpPr>
        <p:spPr>
          <a:xfrm>
            <a:off x="3297485" y="2895570"/>
            <a:ext cx="357611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89" name="Google Shape;289;p26"/>
          <p:cNvSpPr/>
          <p:nvPr/>
        </p:nvSpPr>
        <p:spPr>
          <a:xfrm>
            <a:off x="1585453" y="2470755"/>
            <a:ext cx="2029743" cy="23774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F957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290" name="Google Shape;290;p26"/>
          <p:cNvSpPr txBox="1"/>
          <p:nvPr/>
        </p:nvSpPr>
        <p:spPr>
          <a:xfrm>
            <a:off x="1759430" y="2839999"/>
            <a:ext cx="173355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rPr>
              <a:t>Python</a:t>
            </a:r>
            <a:endParaRPr sz="24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rPr>
              <a:t>   +</a:t>
            </a:r>
            <a:endParaRPr sz="24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rPr>
              <a:t>HTML</a:t>
            </a:r>
            <a:endParaRPr sz="2400" b="1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cxnSp>
        <p:nvCxnSpPr>
          <p:cNvPr id="291" name="Google Shape;291;p26"/>
          <p:cNvCxnSpPr>
            <a:stCxn id="292" idx="1"/>
          </p:cNvCxnSpPr>
          <p:nvPr/>
        </p:nvCxnSpPr>
        <p:spPr>
          <a:xfrm rot="10800000" flipH="1">
            <a:off x="3738625" y="3884525"/>
            <a:ext cx="2744400" cy="10800"/>
          </a:xfrm>
          <a:prstGeom prst="straightConnector1">
            <a:avLst/>
          </a:prstGeom>
          <a:noFill/>
          <a:ln w="9525" cap="flat" cmpd="sng">
            <a:solidFill>
              <a:srgbClr val="07376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3" name="Google Shape;293;p26"/>
          <p:cNvSpPr/>
          <p:nvPr/>
        </p:nvSpPr>
        <p:spPr>
          <a:xfrm>
            <a:off x="6570487" y="2470755"/>
            <a:ext cx="1763887" cy="216792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F957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294" name="Google Shape;294;p26"/>
          <p:cNvSpPr/>
          <p:nvPr/>
        </p:nvSpPr>
        <p:spPr>
          <a:xfrm>
            <a:off x="9377667" y="2513887"/>
            <a:ext cx="2097262" cy="228222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F957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295" name="Google Shape;295;p26"/>
          <p:cNvSpPr txBox="1"/>
          <p:nvPr/>
        </p:nvSpPr>
        <p:spPr>
          <a:xfrm>
            <a:off x="6689500" y="2682700"/>
            <a:ext cx="152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rPr>
              <a:t>APACHE</a:t>
            </a:r>
            <a:endParaRPr sz="2400" b="1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pic>
        <p:nvPicPr>
          <p:cNvPr id="296" name="Google Shape;29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89447" y="3678659"/>
            <a:ext cx="1525964" cy="671944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6"/>
          <p:cNvSpPr txBox="1"/>
          <p:nvPr/>
        </p:nvSpPr>
        <p:spPr>
          <a:xfrm>
            <a:off x="9621025" y="2895570"/>
            <a:ext cx="166864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rPr>
              <a:t> </a:t>
            </a:r>
            <a:r>
              <a:rPr lang="en-US" sz="2400" b="1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rPr>
              <a:t>Firebird</a:t>
            </a:r>
            <a:endParaRPr sz="2400" b="1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298" name="Google Shape;298;p26"/>
          <p:cNvSpPr txBox="1"/>
          <p:nvPr/>
        </p:nvSpPr>
        <p:spPr>
          <a:xfrm>
            <a:off x="9704072" y="3666487"/>
            <a:ext cx="166864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Arial "/>
                <a:ea typeface="Arial "/>
                <a:cs typeface="Arial "/>
                <a:sym typeface="Arial "/>
                <a:hlinkClick r:id="rId4"/>
              </a:rPr>
              <a:t>SQLite</a:t>
            </a:r>
            <a:endParaRPr sz="20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299" name="Google Shape;299;p26"/>
          <p:cNvSpPr txBox="1"/>
          <p:nvPr/>
        </p:nvSpPr>
        <p:spPr>
          <a:xfrm>
            <a:off x="9686819" y="5019957"/>
            <a:ext cx="166864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rPr>
              <a:t>Database</a:t>
            </a:r>
            <a:endParaRPr sz="2400" b="1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300" name="Google Shape;300;p26"/>
          <p:cNvSpPr txBox="1"/>
          <p:nvPr/>
        </p:nvSpPr>
        <p:spPr>
          <a:xfrm>
            <a:off x="6663219" y="4784869"/>
            <a:ext cx="166864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rPr>
              <a:t>Server</a:t>
            </a:r>
            <a:endParaRPr sz="2400" b="1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cxnSp>
        <p:nvCxnSpPr>
          <p:cNvPr id="301" name="Google Shape;301;p26"/>
          <p:cNvCxnSpPr>
            <a:endCxn id="294" idx="1"/>
          </p:cNvCxnSpPr>
          <p:nvPr/>
        </p:nvCxnSpPr>
        <p:spPr>
          <a:xfrm>
            <a:off x="8357967" y="3639397"/>
            <a:ext cx="1019700" cy="15600"/>
          </a:xfrm>
          <a:prstGeom prst="straightConnector1">
            <a:avLst/>
          </a:prstGeom>
          <a:noFill/>
          <a:ln w="9525" cap="flat" cmpd="sng">
            <a:solidFill>
              <a:srgbClr val="1C4587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2" name="Google Shape;292;p26"/>
          <p:cNvSpPr txBox="1"/>
          <p:nvPr/>
        </p:nvSpPr>
        <p:spPr>
          <a:xfrm>
            <a:off x="3738625" y="3541325"/>
            <a:ext cx="2454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rPr>
              <a:t>Request/Response</a:t>
            </a:r>
            <a:endParaRPr sz="20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302" name="Google Shape;302;p26"/>
          <p:cNvSpPr txBox="1"/>
          <p:nvPr/>
        </p:nvSpPr>
        <p:spPr>
          <a:xfrm>
            <a:off x="8760024" y="310550"/>
            <a:ext cx="2454300" cy="9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"/>
              <a:buNone/>
            </a:pPr>
            <a:endParaRPr sz="3400" b="1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"/>
              <a:buNone/>
            </a:pPr>
            <a:endParaRPr sz="3400" b="1" i="0" u="none" strike="noStrike" cap="none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03" name="Google Shape;303;p26" descr="C:\Users\admin\Desktop\web2py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40279" y="1096243"/>
            <a:ext cx="48768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6"/>
          <p:cNvSpPr txBox="1"/>
          <p:nvPr/>
        </p:nvSpPr>
        <p:spPr>
          <a:xfrm>
            <a:off x="4152550" y="1373648"/>
            <a:ext cx="30654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Gill Sans"/>
              <a:buNone/>
            </a:pPr>
            <a:r>
              <a:rPr lang="en-US" sz="3400" b="1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Framework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"/>
              <a:buNone/>
            </a:pPr>
            <a:endParaRPr sz="3400" b="1" i="0" u="none" strike="noStrike" cap="none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5" name="Google Shape;305;p26"/>
          <p:cNvSpPr txBox="1"/>
          <p:nvPr/>
        </p:nvSpPr>
        <p:spPr>
          <a:xfrm>
            <a:off x="2000361" y="5004218"/>
            <a:ext cx="91732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rPr>
              <a:t>UI</a:t>
            </a:r>
            <a:endParaRPr sz="2400" b="1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306" name="Google Shape;306;p26"/>
          <p:cNvSpPr txBox="1"/>
          <p:nvPr/>
        </p:nvSpPr>
        <p:spPr>
          <a:xfrm>
            <a:off x="669726" y="5745000"/>
            <a:ext cx="11229000" cy="7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30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M</a:t>
            </a:r>
            <a:r>
              <a:rPr lang="en-US" sz="3330" b="1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odel–View–Controller</a:t>
            </a:r>
            <a:r>
              <a:rPr lang="en-US" sz="3330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(MVC) A</a:t>
            </a:r>
            <a:r>
              <a:rPr lang="en-US" sz="3330" b="1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rchitectural Pattern</a:t>
            </a:r>
            <a:endParaRPr sz="3145" b="1" i="0" u="sng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47910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7" descr="Beige rectangle"/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 extrusionOk="0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314" name="Google Shape;314;p27" descr="Blue rectangle"/>
          <p:cNvSpPr/>
          <p:nvPr/>
        </p:nvSpPr>
        <p:spPr>
          <a:xfrm>
            <a:off x="7591244" y="1794295"/>
            <a:ext cx="4600755" cy="3477532"/>
          </a:xfrm>
          <a:custGeom>
            <a:avLst/>
            <a:gdLst/>
            <a:ahLst/>
            <a:cxnLst/>
            <a:rect l="l" t="t" r="r" b="b"/>
            <a:pathLst>
              <a:path w="6689725" h="3528060" extrusionOk="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315" name="Google Shape;315;p27"/>
          <p:cNvSpPr txBox="1">
            <a:spLocks noGrp="1"/>
          </p:cNvSpPr>
          <p:nvPr>
            <p:ph type="title"/>
          </p:nvPr>
        </p:nvSpPr>
        <p:spPr>
          <a:xfrm>
            <a:off x="8108830" y="1820662"/>
            <a:ext cx="2775864" cy="83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</a:pPr>
            <a:r>
              <a:rPr lang="en-US" i="1">
                <a:solidFill>
                  <a:schemeClr val="lt1"/>
                </a:solidFill>
              </a:rPr>
              <a:t>Results</a:t>
            </a:r>
            <a:endParaRPr i="1"/>
          </a:p>
        </p:txBody>
      </p:sp>
      <p:sp>
        <p:nvSpPr>
          <p:cNvPr id="316" name="Google Shape;316;p27"/>
          <p:cNvSpPr txBox="1">
            <a:spLocks noGrp="1"/>
          </p:cNvSpPr>
          <p:nvPr>
            <p:ph type="sldNum" idx="12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17" name="Google Shape;317;p27" descr="Beige rectangle"/>
          <p:cNvSpPr/>
          <p:nvPr/>
        </p:nvSpPr>
        <p:spPr>
          <a:xfrm>
            <a:off x="8215586" y="2485240"/>
            <a:ext cx="2170618" cy="45719"/>
          </a:xfrm>
          <a:custGeom>
            <a:avLst/>
            <a:gdLst/>
            <a:ahLst/>
            <a:cxnLst/>
            <a:rect l="l" t="t" r="r" b="b"/>
            <a:pathLst>
              <a:path w="2642870" h="120000" extrusionOk="0">
                <a:moveTo>
                  <a:pt x="0" y="0"/>
                </a:moveTo>
                <a:lnTo>
                  <a:pt x="2642616" y="0"/>
                </a:lnTo>
              </a:path>
            </a:pathLst>
          </a:custGeom>
          <a:noFill/>
          <a:ln w="548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318" name="Google Shape;318;p27"/>
          <p:cNvSpPr txBox="1"/>
          <p:nvPr/>
        </p:nvSpPr>
        <p:spPr>
          <a:xfrm>
            <a:off x="7795625" y="3080750"/>
            <a:ext cx="4291800" cy="16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EFF2"/>
              </a:buClr>
              <a:buSzPts val="2400"/>
              <a:buFont typeface="Arial"/>
              <a:buNone/>
            </a:pPr>
            <a:r>
              <a:rPr lang="en-US" sz="2200">
                <a:solidFill>
                  <a:srgbClr val="DEEFF2"/>
                </a:solidFill>
                <a:latin typeface="Arial "/>
                <a:ea typeface="Arial "/>
                <a:cs typeface="Arial "/>
                <a:sym typeface="Arial "/>
              </a:rPr>
              <a:t>All the transactions involved in front running buy-buy-sell scenario are detected and alerted to middle office.</a:t>
            </a:r>
            <a:endParaRPr sz="2200">
              <a:solidFill>
                <a:srgbClr val="DEEFF2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8" descr="Beige rectangle"/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 extrusionOk="0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324" name="Google Shape;324;p28" descr="Blue rectangle"/>
          <p:cNvSpPr/>
          <p:nvPr/>
        </p:nvSpPr>
        <p:spPr>
          <a:xfrm>
            <a:off x="7591244" y="1794295"/>
            <a:ext cx="4600755" cy="3477532"/>
          </a:xfrm>
          <a:custGeom>
            <a:avLst/>
            <a:gdLst/>
            <a:ahLst/>
            <a:cxnLst/>
            <a:rect l="l" t="t" r="r" b="b"/>
            <a:pathLst>
              <a:path w="6689725" h="3528060" extrusionOk="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325" name="Google Shape;325;p28"/>
          <p:cNvSpPr txBox="1">
            <a:spLocks noGrp="1"/>
          </p:cNvSpPr>
          <p:nvPr>
            <p:ph type="title"/>
          </p:nvPr>
        </p:nvSpPr>
        <p:spPr>
          <a:xfrm>
            <a:off x="8108830" y="1820662"/>
            <a:ext cx="2775864" cy="83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</a:pPr>
            <a:r>
              <a:rPr lang="en-US" i="1">
                <a:solidFill>
                  <a:schemeClr val="lt1"/>
                </a:solidFill>
              </a:rPr>
              <a:t>Results</a:t>
            </a:r>
            <a:endParaRPr i="1"/>
          </a:p>
        </p:txBody>
      </p:sp>
      <p:sp>
        <p:nvSpPr>
          <p:cNvPr id="326" name="Google Shape;326;p28"/>
          <p:cNvSpPr txBox="1">
            <a:spLocks noGrp="1"/>
          </p:cNvSpPr>
          <p:nvPr>
            <p:ph type="sldNum" idx="12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327" name="Google Shape;327;p28" descr="Beige rectangle"/>
          <p:cNvSpPr/>
          <p:nvPr/>
        </p:nvSpPr>
        <p:spPr>
          <a:xfrm>
            <a:off x="8215586" y="2485240"/>
            <a:ext cx="2170618" cy="45719"/>
          </a:xfrm>
          <a:custGeom>
            <a:avLst/>
            <a:gdLst/>
            <a:ahLst/>
            <a:cxnLst/>
            <a:rect l="l" t="t" r="r" b="b"/>
            <a:pathLst>
              <a:path w="2642870" h="120000" extrusionOk="0">
                <a:moveTo>
                  <a:pt x="0" y="0"/>
                </a:moveTo>
                <a:lnTo>
                  <a:pt x="2642616" y="0"/>
                </a:lnTo>
              </a:path>
            </a:pathLst>
          </a:custGeom>
          <a:noFill/>
          <a:ln w="548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328" name="Google Shape;328;p28"/>
          <p:cNvSpPr txBox="1"/>
          <p:nvPr/>
        </p:nvSpPr>
        <p:spPr>
          <a:xfrm>
            <a:off x="7979425" y="3281650"/>
            <a:ext cx="4108200" cy="14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EFF2"/>
              </a:buClr>
              <a:buSzPts val="2400"/>
              <a:buFont typeface="Arial"/>
              <a:buNone/>
            </a:pPr>
            <a:r>
              <a:rPr lang="en-US" sz="2200">
                <a:solidFill>
                  <a:srgbClr val="DEEFF2"/>
                </a:solidFill>
                <a:latin typeface="Arial "/>
                <a:ea typeface="Arial "/>
                <a:cs typeface="Arial "/>
                <a:sym typeface="Arial "/>
              </a:rPr>
              <a:t>All the transactions involved in front running sell-sell-buy scenario are detected and alerted to Middle Office.</a:t>
            </a:r>
            <a:endParaRPr sz="2200">
              <a:solidFill>
                <a:srgbClr val="DEEFF2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pic>
        <p:nvPicPr>
          <p:cNvPr id="329" name="Google Shape;32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59124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757399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9" descr="Beige rectangle"/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 extrusionOk="0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336" name="Google Shape;336;p29" descr="Blue rectangle"/>
          <p:cNvSpPr/>
          <p:nvPr/>
        </p:nvSpPr>
        <p:spPr>
          <a:xfrm>
            <a:off x="6944264" y="1742536"/>
            <a:ext cx="5247736" cy="3477532"/>
          </a:xfrm>
          <a:custGeom>
            <a:avLst/>
            <a:gdLst/>
            <a:ahLst/>
            <a:cxnLst/>
            <a:rect l="l" t="t" r="r" b="b"/>
            <a:pathLst>
              <a:path w="6689725" h="3528060" extrusionOk="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337" name="Google Shape;337;p29"/>
          <p:cNvSpPr txBox="1">
            <a:spLocks noGrp="1"/>
          </p:cNvSpPr>
          <p:nvPr>
            <p:ph type="title"/>
          </p:nvPr>
        </p:nvSpPr>
        <p:spPr>
          <a:xfrm>
            <a:off x="7435970" y="1820662"/>
            <a:ext cx="3448724" cy="83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</a:pPr>
            <a:r>
              <a:rPr lang="en-US" i="1">
                <a:solidFill>
                  <a:schemeClr val="lt1"/>
                </a:solidFill>
              </a:rPr>
              <a:t>Results</a:t>
            </a:r>
            <a:endParaRPr i="1"/>
          </a:p>
        </p:txBody>
      </p:sp>
      <p:sp>
        <p:nvSpPr>
          <p:cNvPr id="338" name="Google Shape;338;p29"/>
          <p:cNvSpPr txBox="1">
            <a:spLocks noGrp="1"/>
          </p:cNvSpPr>
          <p:nvPr>
            <p:ph type="sldNum" idx="12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39" name="Google Shape;339;p29" descr="Beige rectangle"/>
          <p:cNvSpPr/>
          <p:nvPr/>
        </p:nvSpPr>
        <p:spPr>
          <a:xfrm>
            <a:off x="7327065" y="2519745"/>
            <a:ext cx="2170618" cy="45719"/>
          </a:xfrm>
          <a:custGeom>
            <a:avLst/>
            <a:gdLst/>
            <a:ahLst/>
            <a:cxnLst/>
            <a:rect l="l" t="t" r="r" b="b"/>
            <a:pathLst>
              <a:path w="2642870" h="120000" extrusionOk="0">
                <a:moveTo>
                  <a:pt x="0" y="0"/>
                </a:moveTo>
                <a:lnTo>
                  <a:pt x="2642616" y="0"/>
                </a:lnTo>
              </a:path>
            </a:pathLst>
          </a:custGeom>
          <a:noFill/>
          <a:ln w="548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340" name="Google Shape;340;p29"/>
          <p:cNvSpPr txBox="1"/>
          <p:nvPr/>
        </p:nvSpPr>
        <p:spPr>
          <a:xfrm>
            <a:off x="7514325" y="3147725"/>
            <a:ext cx="4573200" cy="19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EFF2"/>
              </a:buClr>
              <a:buSzPts val="2400"/>
              <a:buFont typeface="Arial"/>
              <a:buNone/>
            </a:pPr>
            <a:r>
              <a:rPr lang="en-US" sz="2200">
                <a:solidFill>
                  <a:srgbClr val="DEEFF2"/>
                </a:solidFill>
                <a:latin typeface="Arial "/>
                <a:ea typeface="Arial "/>
                <a:cs typeface="Arial "/>
                <a:sym typeface="Arial "/>
              </a:rPr>
              <a:t>All the brokers involved in Wash trade are detected and list is delivered to Trade Surveillance team</a:t>
            </a:r>
            <a:endParaRPr sz="2200">
              <a:solidFill>
                <a:srgbClr val="DEEFF2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" descr="Beige rectangle"/>
          <p:cNvSpPr/>
          <p:nvPr/>
        </p:nvSpPr>
        <p:spPr>
          <a:xfrm>
            <a:off x="7139275" y="1359000"/>
            <a:ext cx="5053430" cy="4193858"/>
          </a:xfrm>
          <a:custGeom>
            <a:avLst/>
            <a:gdLst/>
            <a:ahLst/>
            <a:cxnLst/>
            <a:rect l="l" t="t" r="r" b="b"/>
            <a:pathLst>
              <a:path w="4010659" h="333375" extrusionOk="0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346" name="Google Shape;346;p30" descr="Blue rectangle"/>
          <p:cNvSpPr/>
          <p:nvPr/>
        </p:nvSpPr>
        <p:spPr>
          <a:xfrm>
            <a:off x="6188275" y="1742525"/>
            <a:ext cx="6004028" cy="3475139"/>
          </a:xfrm>
          <a:custGeom>
            <a:avLst/>
            <a:gdLst/>
            <a:ahLst/>
            <a:cxnLst/>
            <a:rect l="l" t="t" r="r" b="b"/>
            <a:pathLst>
              <a:path w="6689725" h="3528060" extrusionOk="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347" name="Google Shape;347;p30"/>
          <p:cNvSpPr txBox="1">
            <a:spLocks noGrp="1"/>
          </p:cNvSpPr>
          <p:nvPr>
            <p:ph type="title"/>
          </p:nvPr>
        </p:nvSpPr>
        <p:spPr>
          <a:xfrm>
            <a:off x="7435970" y="1820662"/>
            <a:ext cx="3448800" cy="8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</a:pPr>
            <a:r>
              <a:rPr lang="en-US" i="1">
                <a:solidFill>
                  <a:schemeClr val="lt1"/>
                </a:solidFill>
              </a:rPr>
              <a:t>Results</a:t>
            </a:r>
            <a:endParaRPr i="1"/>
          </a:p>
        </p:txBody>
      </p:sp>
      <p:sp>
        <p:nvSpPr>
          <p:cNvPr id="348" name="Google Shape;348;p30"/>
          <p:cNvSpPr txBox="1">
            <a:spLocks noGrp="1"/>
          </p:cNvSpPr>
          <p:nvPr>
            <p:ph type="sldNum" idx="12"/>
          </p:nvPr>
        </p:nvSpPr>
        <p:spPr>
          <a:xfrm>
            <a:off x="11468844" y="6174902"/>
            <a:ext cx="357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49" name="Google Shape;349;p30" descr="Beige rectangle"/>
          <p:cNvSpPr/>
          <p:nvPr/>
        </p:nvSpPr>
        <p:spPr>
          <a:xfrm>
            <a:off x="7327065" y="2519745"/>
            <a:ext cx="2173761" cy="45600"/>
          </a:xfrm>
          <a:custGeom>
            <a:avLst/>
            <a:gdLst/>
            <a:ahLst/>
            <a:cxnLst/>
            <a:rect l="l" t="t" r="r" b="b"/>
            <a:pathLst>
              <a:path w="2642870" h="120000" extrusionOk="0">
                <a:moveTo>
                  <a:pt x="0" y="0"/>
                </a:moveTo>
                <a:lnTo>
                  <a:pt x="2642616" y="0"/>
                </a:lnTo>
              </a:path>
            </a:pathLst>
          </a:custGeom>
          <a:noFill/>
          <a:ln w="548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350" name="Google Shape;350;p30"/>
          <p:cNvSpPr txBox="1"/>
          <p:nvPr/>
        </p:nvSpPr>
        <p:spPr>
          <a:xfrm>
            <a:off x="6898175" y="2866450"/>
            <a:ext cx="5229600" cy="19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EFF2"/>
              </a:buClr>
              <a:buSzPts val="2400"/>
              <a:buFont typeface="Arial"/>
              <a:buNone/>
            </a:pPr>
            <a:r>
              <a:rPr lang="en-US" sz="2200">
                <a:solidFill>
                  <a:srgbClr val="DEEFF2"/>
                </a:solidFill>
                <a:latin typeface="Arial "/>
                <a:ea typeface="Arial "/>
                <a:cs typeface="Arial "/>
                <a:sym typeface="Arial "/>
              </a:rPr>
              <a:t>A summary report is generated to middle office team involving fraudulent activities along with trade ID and brokers involved in the activity</a:t>
            </a:r>
            <a:endParaRPr sz="2200">
              <a:solidFill>
                <a:srgbClr val="DEEFF2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pic>
        <p:nvPicPr>
          <p:cNvPr id="351" name="Google Shape;3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075" y="152400"/>
            <a:ext cx="5901201" cy="67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 descr="Beige rectangle"/>
          <p:cNvSpPr/>
          <p:nvPr/>
        </p:nvSpPr>
        <p:spPr>
          <a:xfrm>
            <a:off x="8181350" y="629549"/>
            <a:ext cx="4010659" cy="5826562"/>
          </a:xfrm>
          <a:custGeom>
            <a:avLst/>
            <a:gdLst/>
            <a:ahLst/>
            <a:cxnLst/>
            <a:rect l="l" t="t" r="r" b="b"/>
            <a:pathLst>
              <a:path w="4010659" h="333375" extrusionOk="0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139" name="Google Shape;139;p16" descr="Blue rectangle"/>
          <p:cNvSpPr/>
          <p:nvPr/>
        </p:nvSpPr>
        <p:spPr>
          <a:xfrm>
            <a:off x="5502275" y="1218900"/>
            <a:ext cx="6689725" cy="4560018"/>
          </a:xfrm>
          <a:custGeom>
            <a:avLst/>
            <a:gdLst/>
            <a:ahLst/>
            <a:cxnLst/>
            <a:rect l="l" t="t" r="r" b="b"/>
            <a:pathLst>
              <a:path w="6689725" h="3528060" extrusionOk="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140" name="Google Shape;140;p16"/>
          <p:cNvSpPr txBox="1">
            <a:spLocks noGrp="1"/>
          </p:cNvSpPr>
          <p:nvPr>
            <p:ph type="title"/>
          </p:nvPr>
        </p:nvSpPr>
        <p:spPr>
          <a:xfrm>
            <a:off x="5719136" y="1820662"/>
            <a:ext cx="5165558" cy="83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Gill Sans"/>
              <a:buNone/>
            </a:pPr>
            <a:r>
              <a:rPr lang="en-US" sz="2880" i="1">
                <a:solidFill>
                  <a:schemeClr val="lt1"/>
                </a:solidFill>
              </a:rPr>
              <a:t>Trade Surveillance System</a:t>
            </a:r>
            <a:endParaRPr sz="2880" i="1"/>
          </a:p>
        </p:txBody>
      </p:sp>
      <p:sp>
        <p:nvSpPr>
          <p:cNvPr id="141" name="Google Shape;141;p16"/>
          <p:cNvSpPr txBox="1">
            <a:spLocks noGrp="1"/>
          </p:cNvSpPr>
          <p:nvPr>
            <p:ph type="sldNum" idx="12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42" name="Google Shape;142;p16" descr="Beige rectangle"/>
          <p:cNvSpPr/>
          <p:nvPr/>
        </p:nvSpPr>
        <p:spPr>
          <a:xfrm>
            <a:off x="5869200" y="2502493"/>
            <a:ext cx="2970000" cy="0"/>
          </a:xfrm>
          <a:custGeom>
            <a:avLst/>
            <a:gdLst/>
            <a:ahLst/>
            <a:cxnLst/>
            <a:rect l="l" t="t" r="r" b="b"/>
            <a:pathLst>
              <a:path w="2642870" h="120000" extrusionOk="0">
                <a:moveTo>
                  <a:pt x="0" y="0"/>
                </a:moveTo>
                <a:lnTo>
                  <a:pt x="2642616" y="0"/>
                </a:lnTo>
              </a:path>
            </a:pathLst>
          </a:custGeom>
          <a:noFill/>
          <a:ln w="548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5590900" y="2973575"/>
            <a:ext cx="6496500" cy="25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EFF2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DEEFF2"/>
                </a:solidFill>
                <a:latin typeface="Arial "/>
                <a:ea typeface="Arial "/>
                <a:cs typeface="Arial "/>
                <a:sym typeface="Arial "/>
              </a:rPr>
              <a:t>This project:</a:t>
            </a:r>
            <a:endParaRPr sz="2400">
              <a:solidFill>
                <a:srgbClr val="DEEFF2"/>
              </a:solidFill>
              <a:latin typeface="Arial "/>
              <a:ea typeface="Arial "/>
              <a:cs typeface="Arial "/>
              <a:sym typeface="Arial 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EFF2"/>
              </a:buClr>
              <a:buSzPts val="2400"/>
              <a:buFont typeface="Arial"/>
              <a:buNone/>
            </a:pPr>
            <a:endParaRPr sz="2400">
              <a:solidFill>
                <a:srgbClr val="DEEFF2"/>
              </a:solidFill>
              <a:latin typeface="Arial "/>
              <a:ea typeface="Arial "/>
              <a:cs typeface="Arial "/>
              <a:sym typeface="Arial 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EFF2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DEEFF2"/>
                </a:solidFill>
                <a:latin typeface="Arial "/>
                <a:ea typeface="Arial "/>
                <a:cs typeface="Arial "/>
                <a:sym typeface="Arial "/>
              </a:rPr>
              <a:t>1.D</a:t>
            </a:r>
            <a:r>
              <a:rPr lang="en-US" sz="2200">
                <a:solidFill>
                  <a:srgbClr val="DEEFF2"/>
                </a:solidFill>
                <a:latin typeface="Arial "/>
                <a:ea typeface="Arial "/>
                <a:cs typeface="Arial "/>
                <a:sym typeface="Arial "/>
              </a:rPr>
              <a:t>etects all possible front running </a:t>
            </a:r>
            <a:endParaRPr sz="2200">
              <a:solidFill>
                <a:srgbClr val="DEEFF2"/>
              </a:solidFill>
              <a:latin typeface="Arial "/>
              <a:ea typeface="Arial "/>
              <a:cs typeface="Arial "/>
              <a:sym typeface="Arial 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EFF2"/>
              </a:buClr>
              <a:buSzPts val="2400"/>
              <a:buFont typeface="Arial"/>
              <a:buNone/>
            </a:pPr>
            <a:r>
              <a:rPr lang="en-US" sz="2200">
                <a:solidFill>
                  <a:srgbClr val="DEEFF2"/>
                </a:solidFill>
                <a:latin typeface="Arial "/>
                <a:ea typeface="Arial "/>
                <a:cs typeface="Arial "/>
                <a:sym typeface="Arial "/>
              </a:rPr>
              <a:t>scenarios and  wash trades involved in trading activity</a:t>
            </a:r>
            <a:endParaRPr sz="2200">
              <a:solidFill>
                <a:srgbClr val="DEEFF2"/>
              </a:solidFill>
              <a:latin typeface="Arial "/>
              <a:ea typeface="Arial "/>
              <a:cs typeface="Arial "/>
              <a:sym typeface="Arial 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EFF2"/>
              </a:buClr>
              <a:buSzPts val="2400"/>
              <a:buFont typeface="Arial"/>
              <a:buNone/>
            </a:pPr>
            <a:endParaRPr sz="2200">
              <a:solidFill>
                <a:srgbClr val="DEEFF2"/>
              </a:solidFill>
              <a:latin typeface="Arial "/>
              <a:ea typeface="Arial "/>
              <a:cs typeface="Arial "/>
              <a:sym typeface="Arial 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EFF2"/>
              </a:buClr>
              <a:buSzPts val="2400"/>
              <a:buFont typeface="Arial"/>
              <a:buNone/>
            </a:pPr>
            <a:r>
              <a:rPr lang="en-US" sz="2200">
                <a:solidFill>
                  <a:srgbClr val="DEEFF2"/>
                </a:solidFill>
                <a:latin typeface="Arial "/>
                <a:ea typeface="Arial "/>
                <a:cs typeface="Arial "/>
                <a:sym typeface="Arial "/>
              </a:rPr>
              <a:t>2.Provides alerts to middle office surveillance system whenever a fraud action is detected</a:t>
            </a:r>
            <a:endParaRPr sz="2200">
              <a:solidFill>
                <a:srgbClr val="DEEFF2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pic>
        <p:nvPicPr>
          <p:cNvPr id="144" name="Google Shape;144;p16" descr="C:\Users\admin\Desktop\trade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551227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7" descr="Two person handshake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7" descr="Blue rectangle"/>
          <p:cNvSpPr/>
          <p:nvPr/>
        </p:nvSpPr>
        <p:spPr>
          <a:xfrm>
            <a:off x="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 extrusionOk="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2">
              <a:alpha val="69803"/>
            </a:scheme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151" name="Google Shape;151;p17" descr="Beige oval"/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152" name="Google Shape;152;p17"/>
          <p:cNvSpPr txBox="1">
            <a:spLocks noGrp="1"/>
          </p:cNvSpPr>
          <p:nvPr>
            <p:ph type="body" idx="1"/>
          </p:nvPr>
        </p:nvSpPr>
        <p:spPr>
          <a:xfrm>
            <a:off x="8479503" y="1690689"/>
            <a:ext cx="2983732" cy="1922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rPr lang="en-US" sz="1900" b="1">
                <a:solidFill>
                  <a:schemeClr val="lt1"/>
                </a:solidFill>
              </a:rPr>
              <a:t>Identification of Brokers in fraud activities</a:t>
            </a:r>
            <a:endParaRPr>
              <a:solidFill>
                <a:srgbClr val="DEEFF2"/>
              </a:solidFill>
            </a:endParaRPr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3"/>
          </p:nvPr>
        </p:nvSpPr>
        <p:spPr>
          <a:xfrm>
            <a:off x="4843363" y="1702826"/>
            <a:ext cx="3148965" cy="1922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rPr lang="en-US" sz="1900" b="1">
                <a:solidFill>
                  <a:schemeClr val="lt1"/>
                </a:solidFill>
              </a:rPr>
              <a:t>Wash Trade Detection</a:t>
            </a:r>
            <a:endParaRPr i="1">
              <a:solidFill>
                <a:srgbClr val="DEEFF2"/>
              </a:solidFill>
            </a:endParaRPr>
          </a:p>
        </p:txBody>
      </p:sp>
      <p:sp>
        <p:nvSpPr>
          <p:cNvPr id="154" name="Google Shape;154;p17"/>
          <p:cNvSpPr txBox="1">
            <a:spLocks noGrp="1"/>
          </p:cNvSpPr>
          <p:nvPr>
            <p:ph type="sldNum" idx="12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81802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</a:pPr>
            <a:r>
              <a:rPr lang="en-US">
                <a:solidFill>
                  <a:schemeClr val="lt1"/>
                </a:solidFill>
              </a:rPr>
              <a:t>Project Overview</a:t>
            </a:r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body" idx="4"/>
          </p:nvPr>
        </p:nvSpPr>
        <p:spPr>
          <a:xfrm>
            <a:off x="1337076" y="1702825"/>
            <a:ext cx="3148965" cy="21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rPr lang="en-US" sz="1900" b="1">
                <a:solidFill>
                  <a:schemeClr val="lt1"/>
                </a:solidFill>
              </a:rPr>
              <a:t>Front Running Sell-Sell-Buy  and Buy-Buy-Sell scenario detection</a:t>
            </a:r>
            <a:endParaRPr i="1">
              <a:solidFill>
                <a:srgbClr val="DEEFF2"/>
              </a:solidFill>
            </a:endParaRPr>
          </a:p>
          <a:p>
            <a:pPr marL="0" marR="508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endParaRPr sz="1800" i="1">
              <a:solidFill>
                <a:srgbClr val="DEEFF2"/>
              </a:solidFill>
            </a:endParaRPr>
          </a:p>
        </p:txBody>
      </p:sp>
      <p:sp>
        <p:nvSpPr>
          <p:cNvPr id="157" name="Google Shape;157;p17"/>
          <p:cNvSpPr txBox="1">
            <a:spLocks noGrp="1"/>
          </p:cNvSpPr>
          <p:nvPr>
            <p:ph type="body" idx="7"/>
          </p:nvPr>
        </p:nvSpPr>
        <p:spPr>
          <a:xfrm>
            <a:off x="2762811" y="3692845"/>
            <a:ext cx="32598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rPr lang="en-US" sz="1900" b="1">
                <a:solidFill>
                  <a:schemeClr val="lt1"/>
                </a:solidFill>
              </a:rPr>
              <a:t>Automated Trade surveillance system in middle office to detect all possible front running scenarios</a:t>
            </a:r>
            <a:endParaRPr sz="1800"/>
          </a:p>
        </p:txBody>
      </p:sp>
      <p:pic>
        <p:nvPicPr>
          <p:cNvPr id="158" name="Google Shape;158;p17" descr="Check icon"/>
          <p:cNvPicPr preferRelativeResize="0">
            <a:picLocks noGrp="1"/>
          </p:cNvPicPr>
          <p:nvPr>
            <p:ph type="pic" idx="8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1679575"/>
            <a:ext cx="576000" cy="5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 descr="Check icon"/>
          <p:cNvPicPr preferRelativeResize="0">
            <a:picLocks noGrp="1"/>
          </p:cNvPicPr>
          <p:nvPr>
            <p:ph type="pic" idx="9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378157" y="1679575"/>
            <a:ext cx="576000" cy="5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 descr="Check icon"/>
          <p:cNvPicPr preferRelativeResize="0">
            <a:picLocks noGrp="1"/>
          </p:cNvPicPr>
          <p:nvPr>
            <p:ph type="pic" idx="13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8015029" y="1679575"/>
            <a:ext cx="576000" cy="5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 descr="Check icon"/>
          <p:cNvPicPr preferRelativeResize="0">
            <a:picLocks noGrp="1"/>
          </p:cNvPicPr>
          <p:nvPr>
            <p:ph type="pic" idx="14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2081885" y="3613134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 descr="Beige rectangle"/>
          <p:cNvSpPr/>
          <p:nvPr/>
        </p:nvSpPr>
        <p:spPr>
          <a:xfrm>
            <a:off x="929703" y="1277724"/>
            <a:ext cx="3558388" cy="266400"/>
          </a:xfrm>
          <a:custGeom>
            <a:avLst/>
            <a:gdLst/>
            <a:ahLst/>
            <a:cxnLst/>
            <a:rect l="l" t="t" r="r" b="b"/>
            <a:pathLst>
              <a:path w="3931920" h="120000" extrusionOk="0">
                <a:moveTo>
                  <a:pt x="0" y="0"/>
                </a:moveTo>
                <a:lnTo>
                  <a:pt x="3931920" y="0"/>
                </a:lnTo>
              </a:path>
            </a:pathLst>
          </a:custGeom>
          <a:noFill/>
          <a:ln w="548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pic>
        <p:nvPicPr>
          <p:cNvPr id="163" name="Google Shape;163;p17" descr="Check icon"/>
          <p:cNvPicPr preferRelativeResize="0">
            <a:picLocks noGrp="1"/>
          </p:cNvPicPr>
          <p:nvPr>
            <p:ph type="pic" idx="14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7351010" y="3637409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>
            <a:spLocks noGrp="1"/>
          </p:cNvSpPr>
          <p:nvPr>
            <p:ph type="body" idx="7"/>
          </p:nvPr>
        </p:nvSpPr>
        <p:spPr>
          <a:xfrm>
            <a:off x="8073836" y="3759695"/>
            <a:ext cx="32598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rPr lang="en-US" sz="1900" b="1">
                <a:solidFill>
                  <a:schemeClr val="lt1"/>
                </a:solidFill>
              </a:rPr>
              <a:t>Fraud report generation of all trades involved in front running scenarios and wash trades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 descr="Beige rectangle"/>
          <p:cNvSpPr/>
          <p:nvPr/>
        </p:nvSpPr>
        <p:spPr>
          <a:xfrm>
            <a:off x="8181350" y="1359000"/>
            <a:ext cx="4010659" cy="5043964"/>
          </a:xfrm>
          <a:custGeom>
            <a:avLst/>
            <a:gdLst/>
            <a:ahLst/>
            <a:cxnLst/>
            <a:rect l="l" t="t" r="r" b="b"/>
            <a:pathLst>
              <a:path w="4010659" h="333375" extrusionOk="0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170" name="Google Shape;170;p18" descr="Blue rectangle"/>
          <p:cNvSpPr/>
          <p:nvPr/>
        </p:nvSpPr>
        <p:spPr>
          <a:xfrm>
            <a:off x="6409675" y="1691998"/>
            <a:ext cx="5786612" cy="4348334"/>
          </a:xfrm>
          <a:custGeom>
            <a:avLst/>
            <a:gdLst/>
            <a:ahLst/>
            <a:cxnLst/>
            <a:rect l="l" t="t" r="r" b="b"/>
            <a:pathLst>
              <a:path w="6689725" h="3528060" extrusionOk="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xfrm>
            <a:off x="6525086" y="1820662"/>
            <a:ext cx="5131295" cy="83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</a:pPr>
            <a:r>
              <a:rPr lang="en-US" i="1">
                <a:solidFill>
                  <a:schemeClr val="lt1"/>
                </a:solidFill>
              </a:rPr>
              <a:t>Front Running Scenario</a:t>
            </a:r>
            <a:endParaRPr i="1"/>
          </a:p>
        </p:txBody>
      </p:sp>
      <p:sp>
        <p:nvSpPr>
          <p:cNvPr id="172" name="Google Shape;172;p18"/>
          <p:cNvSpPr txBox="1">
            <a:spLocks noGrp="1"/>
          </p:cNvSpPr>
          <p:nvPr>
            <p:ph type="sldNum" idx="12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73" name="Google Shape;173;p18" descr="Beige rectangle"/>
          <p:cNvSpPr/>
          <p:nvPr/>
        </p:nvSpPr>
        <p:spPr>
          <a:xfrm>
            <a:off x="6827988" y="2662291"/>
            <a:ext cx="2970000" cy="0"/>
          </a:xfrm>
          <a:custGeom>
            <a:avLst/>
            <a:gdLst/>
            <a:ahLst/>
            <a:cxnLst/>
            <a:rect l="l" t="t" r="r" b="b"/>
            <a:pathLst>
              <a:path w="2642870" h="120000" extrusionOk="0">
                <a:moveTo>
                  <a:pt x="0" y="0"/>
                </a:moveTo>
                <a:lnTo>
                  <a:pt x="2642616" y="0"/>
                </a:lnTo>
              </a:path>
            </a:pathLst>
          </a:custGeom>
          <a:noFill/>
          <a:ln w="548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6507325" y="3000753"/>
            <a:ext cx="5473500" cy="26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EFF2"/>
              </a:buClr>
              <a:buSzPts val="2400"/>
              <a:buFont typeface="Arial"/>
              <a:buNone/>
            </a:pPr>
            <a:r>
              <a:rPr lang="en-US" sz="2200" i="1">
                <a:solidFill>
                  <a:srgbClr val="DEEFF2"/>
                </a:solidFill>
                <a:latin typeface="Arial "/>
                <a:ea typeface="Arial "/>
                <a:cs typeface="Arial "/>
                <a:sym typeface="Arial "/>
              </a:rPr>
              <a:t> </a:t>
            </a:r>
            <a:r>
              <a:rPr lang="en-US" sz="2200">
                <a:solidFill>
                  <a:srgbClr val="DEEFF2"/>
                </a:solidFill>
                <a:latin typeface="Arial "/>
                <a:ea typeface="Arial "/>
                <a:cs typeface="Arial "/>
                <a:sym typeface="Arial "/>
              </a:rPr>
              <a:t>Any illegal practice of purchasing a security based on advance non public information that will affect price of security.</a:t>
            </a:r>
            <a:endParaRPr sz="2200">
              <a:solidFill>
                <a:srgbClr val="DEEFF2"/>
              </a:solidFill>
              <a:latin typeface="Arial "/>
              <a:ea typeface="Arial "/>
              <a:cs typeface="Arial "/>
              <a:sym typeface="Arial 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EFF2"/>
              </a:buClr>
              <a:buSzPts val="2400"/>
              <a:buFont typeface="Arial"/>
              <a:buNone/>
            </a:pPr>
            <a:endParaRPr sz="2200">
              <a:solidFill>
                <a:srgbClr val="DEEFF2"/>
              </a:solidFill>
              <a:latin typeface="Arial "/>
              <a:ea typeface="Arial "/>
              <a:cs typeface="Arial "/>
              <a:sym typeface="Arial 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EFF2"/>
              </a:buClr>
              <a:buSzPts val="2400"/>
              <a:buFont typeface="Arial"/>
              <a:buNone/>
            </a:pPr>
            <a:r>
              <a:rPr lang="en-US" sz="2200">
                <a:solidFill>
                  <a:srgbClr val="DEEFF2"/>
                </a:solidFill>
                <a:latin typeface="Arial "/>
                <a:ea typeface="Arial "/>
                <a:cs typeface="Arial "/>
                <a:sym typeface="Arial "/>
              </a:rPr>
              <a:t>This project deals with major front running scenarios and provides an alert, if found.</a:t>
            </a:r>
            <a:endParaRPr sz="2200">
              <a:solidFill>
                <a:srgbClr val="DEEFF2"/>
              </a:solidFill>
              <a:latin typeface="Arial "/>
              <a:ea typeface="Arial "/>
              <a:cs typeface="Arial "/>
              <a:sym typeface="Arial 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EFF2"/>
              </a:buClr>
              <a:buSzPts val="2400"/>
              <a:buFont typeface="Arial"/>
              <a:buNone/>
            </a:pPr>
            <a:endParaRPr sz="2200" i="1">
              <a:solidFill>
                <a:srgbClr val="DEEFF2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pic>
        <p:nvPicPr>
          <p:cNvPr id="175" name="Google Shape;175;p18" descr="C:\Users\admin\Desktop\front runni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636528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 descr="Beige rectangle"/>
          <p:cNvSpPr/>
          <p:nvPr/>
        </p:nvSpPr>
        <p:spPr>
          <a:xfrm>
            <a:off x="6951747" y="1359000"/>
            <a:ext cx="5243937" cy="4815602"/>
          </a:xfrm>
          <a:custGeom>
            <a:avLst/>
            <a:gdLst/>
            <a:ahLst/>
            <a:cxnLst/>
            <a:rect l="l" t="t" r="r" b="b"/>
            <a:pathLst>
              <a:path w="4010659" h="333375" extrusionOk="0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181" name="Google Shape;181;p19" descr="Blue rectangle"/>
          <p:cNvSpPr/>
          <p:nvPr/>
        </p:nvSpPr>
        <p:spPr>
          <a:xfrm>
            <a:off x="6014150" y="1692000"/>
            <a:ext cx="6171271" cy="4057269"/>
          </a:xfrm>
          <a:custGeom>
            <a:avLst/>
            <a:gdLst/>
            <a:ahLst/>
            <a:cxnLst/>
            <a:rect l="l" t="t" r="r" b="b"/>
            <a:pathLst>
              <a:path w="6689725" h="3528060" extrusionOk="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182" name="Google Shape;182;p19"/>
          <p:cNvSpPr txBox="1">
            <a:spLocks noGrp="1"/>
          </p:cNvSpPr>
          <p:nvPr>
            <p:ph type="title"/>
          </p:nvPr>
        </p:nvSpPr>
        <p:spPr>
          <a:xfrm>
            <a:off x="6375461" y="1820662"/>
            <a:ext cx="5165700" cy="8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</a:pPr>
            <a:r>
              <a:rPr lang="en-US" i="1">
                <a:solidFill>
                  <a:schemeClr val="lt1"/>
                </a:solidFill>
              </a:rPr>
              <a:t>Wash Trades</a:t>
            </a:r>
            <a:endParaRPr i="1"/>
          </a:p>
        </p:txBody>
      </p:sp>
      <p:sp>
        <p:nvSpPr>
          <p:cNvPr id="183" name="Google Shape;183;p19"/>
          <p:cNvSpPr txBox="1">
            <a:spLocks noGrp="1"/>
          </p:cNvSpPr>
          <p:nvPr>
            <p:ph type="sldNum" idx="12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84" name="Google Shape;184;p19" descr="Beige rectangle"/>
          <p:cNvSpPr/>
          <p:nvPr/>
        </p:nvSpPr>
        <p:spPr>
          <a:xfrm>
            <a:off x="6375450" y="2515893"/>
            <a:ext cx="2973229" cy="0"/>
          </a:xfrm>
          <a:custGeom>
            <a:avLst/>
            <a:gdLst/>
            <a:ahLst/>
            <a:cxnLst/>
            <a:rect l="l" t="t" r="r" b="b"/>
            <a:pathLst>
              <a:path w="2642870" h="120000" extrusionOk="0">
                <a:moveTo>
                  <a:pt x="0" y="0"/>
                </a:moveTo>
                <a:lnTo>
                  <a:pt x="2642616" y="0"/>
                </a:lnTo>
              </a:path>
            </a:pathLst>
          </a:custGeom>
          <a:noFill/>
          <a:ln w="548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6095999" y="2654525"/>
            <a:ext cx="5945700" cy="28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EFF2"/>
              </a:buClr>
              <a:buSzPts val="2400"/>
              <a:buFont typeface="Arial"/>
              <a:buNone/>
            </a:pPr>
            <a:r>
              <a:rPr lang="en-US" sz="2200">
                <a:solidFill>
                  <a:srgbClr val="DEEFF2"/>
                </a:solidFill>
                <a:latin typeface="Arial "/>
                <a:ea typeface="Arial "/>
                <a:cs typeface="Arial "/>
                <a:sym typeface="Arial "/>
              </a:rPr>
              <a:t>Market manipulation in which investor simultaneously sells and buys same financial instruments to create misleading activity in marketplace.</a:t>
            </a:r>
            <a:endParaRPr sz="2200">
              <a:solidFill>
                <a:srgbClr val="DEEFF2"/>
              </a:solidFill>
              <a:latin typeface="Arial "/>
              <a:ea typeface="Arial "/>
              <a:cs typeface="Arial "/>
              <a:sym typeface="Arial 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EFF2"/>
              </a:buClr>
              <a:buSzPts val="2400"/>
              <a:buFont typeface="Arial"/>
              <a:buNone/>
            </a:pPr>
            <a:endParaRPr sz="2200">
              <a:solidFill>
                <a:srgbClr val="DEEFF2"/>
              </a:solidFill>
              <a:latin typeface="Arial "/>
              <a:ea typeface="Arial "/>
              <a:cs typeface="Arial "/>
              <a:sym typeface="Arial 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EFF2"/>
              </a:buClr>
              <a:buSzPts val="2400"/>
              <a:buFont typeface="Arial"/>
              <a:buNone/>
            </a:pPr>
            <a:r>
              <a:rPr lang="en-US" sz="2200">
                <a:solidFill>
                  <a:srgbClr val="DEEFF2"/>
                </a:solidFill>
                <a:latin typeface="Arial "/>
                <a:ea typeface="Arial "/>
                <a:cs typeface="Arial "/>
                <a:sym typeface="Arial "/>
              </a:rPr>
              <a:t>This project detects all wash trades present in the trade list and alerts the surveillance team</a:t>
            </a:r>
            <a:r>
              <a:rPr lang="en-US" sz="2400" i="1">
                <a:solidFill>
                  <a:srgbClr val="DEEFF2"/>
                </a:solidFill>
                <a:latin typeface="Arial "/>
                <a:ea typeface="Arial "/>
                <a:cs typeface="Arial "/>
                <a:sym typeface="Arial "/>
              </a:rPr>
              <a:t>.</a:t>
            </a:r>
            <a:endParaRPr sz="2400" i="1">
              <a:solidFill>
                <a:srgbClr val="DEEFF2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pic>
        <p:nvPicPr>
          <p:cNvPr id="186" name="Google Shape;186;p19" descr="C:\Users\admin\Desktop\Wash-Trad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559854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0" descr="People discuss somethin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3115389"/>
            <a:ext cx="12192000" cy="374261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0" descr="Blue rectangle"/>
          <p:cNvSpPr/>
          <p:nvPr/>
        </p:nvSpPr>
        <p:spPr>
          <a:xfrm>
            <a:off x="0" y="3101287"/>
            <a:ext cx="12189600" cy="3742611"/>
          </a:xfrm>
          <a:custGeom>
            <a:avLst/>
            <a:gdLst/>
            <a:ahLst/>
            <a:cxnLst/>
            <a:rect l="l" t="t" r="r" b="b"/>
            <a:pathLst>
              <a:path w="12189460" h="6858000" extrusionOk="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193" name="Google Shape;193;p20" descr="Beige oval"/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194" name="Google Shape;194;p20"/>
          <p:cNvSpPr txBox="1">
            <a:spLocks noGrp="1"/>
          </p:cNvSpPr>
          <p:nvPr>
            <p:ph type="title"/>
          </p:nvPr>
        </p:nvSpPr>
        <p:spPr>
          <a:xfrm>
            <a:off x="80616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Gill Sans"/>
              <a:buNone/>
            </a:pPr>
            <a:r>
              <a:rPr lang="en-US"/>
              <a:t>Workflow Model</a:t>
            </a:r>
            <a:endParaRPr/>
          </a:p>
        </p:txBody>
      </p:sp>
      <p:sp>
        <p:nvSpPr>
          <p:cNvPr id="195" name="Google Shape;195;p20"/>
          <p:cNvSpPr txBox="1">
            <a:spLocks noGrp="1"/>
          </p:cNvSpPr>
          <p:nvPr>
            <p:ph type="body" idx="1"/>
          </p:nvPr>
        </p:nvSpPr>
        <p:spPr>
          <a:xfrm>
            <a:off x="1255271" y="2132148"/>
            <a:ext cx="4309506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Front Office</a:t>
            </a:r>
            <a:endParaRPr/>
          </a:p>
        </p:txBody>
      </p:sp>
      <p:sp>
        <p:nvSpPr>
          <p:cNvPr id="196" name="Google Shape;196;p20"/>
          <p:cNvSpPr txBox="1">
            <a:spLocks noGrp="1"/>
          </p:cNvSpPr>
          <p:nvPr>
            <p:ph type="body" idx="3"/>
          </p:nvPr>
        </p:nvSpPr>
        <p:spPr>
          <a:xfrm>
            <a:off x="798275" y="3371744"/>
            <a:ext cx="3789362" cy="1174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349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•"/>
            </a:pPr>
            <a:r>
              <a:rPr lang="en-US" sz="1900" b="1" i="1">
                <a:solidFill>
                  <a:schemeClr val="accent1"/>
                </a:solidFill>
              </a:rPr>
              <a:t>Customer places a trade through broker from front office</a:t>
            </a:r>
            <a:endParaRPr sz="1900" b="1" i="1">
              <a:solidFill>
                <a:schemeClr val="accent1"/>
              </a:solidFill>
            </a:endParaRPr>
          </a:p>
        </p:txBody>
      </p:sp>
      <p:sp>
        <p:nvSpPr>
          <p:cNvPr id="197" name="Google Shape;197;p20"/>
          <p:cNvSpPr txBox="1">
            <a:spLocks noGrp="1"/>
          </p:cNvSpPr>
          <p:nvPr>
            <p:ph type="body" idx="4"/>
          </p:nvPr>
        </p:nvSpPr>
        <p:spPr>
          <a:xfrm>
            <a:off x="7049865" y="2132148"/>
            <a:ext cx="45975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Middle Office</a:t>
            </a:r>
            <a:endParaRPr/>
          </a:p>
        </p:txBody>
      </p:sp>
      <p:sp>
        <p:nvSpPr>
          <p:cNvPr id="198" name="Google Shape;198;p20"/>
          <p:cNvSpPr txBox="1">
            <a:spLocks noGrp="1"/>
          </p:cNvSpPr>
          <p:nvPr>
            <p:ph type="sldNum" idx="12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99" name="Google Shape;199;p20" descr="Beige rectangle"/>
          <p:cNvSpPr/>
          <p:nvPr/>
        </p:nvSpPr>
        <p:spPr>
          <a:xfrm>
            <a:off x="915637" y="1346384"/>
            <a:ext cx="3676345" cy="0"/>
          </a:xfrm>
          <a:custGeom>
            <a:avLst/>
            <a:gdLst/>
            <a:ahLst/>
            <a:cxnLst/>
            <a:rect l="l" t="t" r="r" b="b"/>
            <a:pathLst>
              <a:path w="3931920" h="120000" extrusionOk="0">
                <a:moveTo>
                  <a:pt x="0" y="0"/>
                </a:moveTo>
                <a:lnTo>
                  <a:pt x="3931920" y="0"/>
                </a:lnTo>
              </a:path>
            </a:pathLst>
          </a:custGeom>
          <a:noFill/>
          <a:ln w="548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200" name="Google Shape;200;p20"/>
          <p:cNvSpPr txBox="1">
            <a:spLocks noGrp="1"/>
          </p:cNvSpPr>
          <p:nvPr>
            <p:ph type="body" idx="3"/>
          </p:nvPr>
        </p:nvSpPr>
        <p:spPr>
          <a:xfrm>
            <a:off x="7532406" y="3506726"/>
            <a:ext cx="4293554" cy="1465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593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•"/>
            </a:pPr>
            <a:r>
              <a:rPr lang="en-US" sz="1900" b="1" i="1">
                <a:solidFill>
                  <a:schemeClr val="accent1"/>
                </a:solidFill>
              </a:rPr>
              <a:t>After trade confirmation middle office surveillance system analyzes all trades and detects possible fraudulent activities</a:t>
            </a:r>
            <a:endParaRPr sz="1900" b="1" i="1">
              <a:solidFill>
                <a:schemeClr val="accent1"/>
              </a:solidFill>
            </a:endParaRPr>
          </a:p>
        </p:txBody>
      </p:sp>
      <p:sp>
        <p:nvSpPr>
          <p:cNvPr id="201" name="Google Shape;201;p20"/>
          <p:cNvSpPr txBox="1">
            <a:spLocks noGrp="1"/>
          </p:cNvSpPr>
          <p:nvPr>
            <p:ph type="body" idx="3"/>
          </p:nvPr>
        </p:nvSpPr>
        <p:spPr>
          <a:xfrm>
            <a:off x="3586800" y="5047925"/>
            <a:ext cx="4322100" cy="16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4352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•"/>
            </a:pPr>
            <a:r>
              <a:rPr lang="en-US" sz="1900" b="1" i="1">
                <a:solidFill>
                  <a:schemeClr val="accent1"/>
                </a:solidFill>
              </a:rPr>
              <a:t>Once the fraud is detected Surveillance team cross check and validate the trade and takes action on brokers involved, if any fraud found out to be true.</a:t>
            </a:r>
            <a:endParaRPr sz="1900" b="1" i="1">
              <a:solidFill>
                <a:schemeClr val="accent1"/>
              </a:solidFill>
            </a:endParaRPr>
          </a:p>
        </p:txBody>
      </p:sp>
      <p:cxnSp>
        <p:nvCxnSpPr>
          <p:cNvPr id="202" name="Google Shape;202;p20"/>
          <p:cNvCxnSpPr/>
          <p:nvPr/>
        </p:nvCxnSpPr>
        <p:spPr>
          <a:xfrm>
            <a:off x="2692956" y="4545874"/>
            <a:ext cx="999478" cy="1027612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3" name="Google Shape;203;p20"/>
          <p:cNvCxnSpPr/>
          <p:nvPr/>
        </p:nvCxnSpPr>
        <p:spPr>
          <a:xfrm flipH="1">
            <a:off x="7663543" y="4986693"/>
            <a:ext cx="2015640" cy="813216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4" name="Google Shape;204;p20"/>
          <p:cNvCxnSpPr/>
          <p:nvPr/>
        </p:nvCxnSpPr>
        <p:spPr>
          <a:xfrm>
            <a:off x="4302034" y="3744686"/>
            <a:ext cx="3361509" cy="8708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5" name="Google Shape;205;p20"/>
          <p:cNvCxnSpPr/>
          <p:nvPr/>
        </p:nvCxnSpPr>
        <p:spPr>
          <a:xfrm rot="10800000">
            <a:off x="4302034" y="4171406"/>
            <a:ext cx="3230372" cy="68253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>
            <a:spLocks noGrp="1"/>
          </p:cNvSpPr>
          <p:nvPr>
            <p:ph type="title" idx="4294967295"/>
          </p:nvPr>
        </p:nvSpPr>
        <p:spPr>
          <a:xfrm>
            <a:off x="1771650" y="198119"/>
            <a:ext cx="9783763" cy="1054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>
                <a:solidFill>
                  <a:schemeClr val="dk1"/>
                </a:solidFill>
              </a:rPr>
              <a:t>USE CASE: Front Running Detection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1" name="Google Shape;21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19768" y="2616244"/>
            <a:ext cx="1741683" cy="298989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1"/>
          <p:cNvSpPr txBox="1"/>
          <p:nvPr/>
        </p:nvSpPr>
        <p:spPr>
          <a:xfrm>
            <a:off x="844971" y="2621401"/>
            <a:ext cx="25030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rPr>
              <a:t>New Trade Action</a:t>
            </a: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4059327" y="1578635"/>
            <a:ext cx="250305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rPr>
              <a:t>Front office gets the live trading information</a:t>
            </a: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cxnSp>
        <p:nvCxnSpPr>
          <p:cNvPr id="214" name="Google Shape;214;p21"/>
          <p:cNvCxnSpPr/>
          <p:nvPr/>
        </p:nvCxnSpPr>
        <p:spPr>
          <a:xfrm rot="10800000" flipH="1">
            <a:off x="2761429" y="3895529"/>
            <a:ext cx="1858339" cy="14981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5" name="Google Shape;215;p21"/>
          <p:cNvCxnSpPr/>
          <p:nvPr/>
        </p:nvCxnSpPr>
        <p:spPr>
          <a:xfrm>
            <a:off x="6262777" y="4063042"/>
            <a:ext cx="2116069" cy="3611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6" name="Google Shape;216;p21"/>
          <p:cNvSpPr txBox="1"/>
          <p:nvPr/>
        </p:nvSpPr>
        <p:spPr>
          <a:xfrm>
            <a:off x="6573327" y="3429000"/>
            <a:ext cx="236363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rPr>
              <a:t>2-step verification</a:t>
            </a:r>
            <a:endParaRPr sz="16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217" name="Google Shape;217;p21"/>
          <p:cNvSpPr txBox="1"/>
          <p:nvPr/>
        </p:nvSpPr>
        <p:spPr>
          <a:xfrm>
            <a:off x="9059217" y="1620501"/>
            <a:ext cx="250305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rPr>
              <a:t>Alert raised on detection of  front running scenario</a:t>
            </a: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pic>
        <p:nvPicPr>
          <p:cNvPr id="218" name="Google Shape;21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92377" y="4395874"/>
            <a:ext cx="1857466" cy="8179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21"/>
          <p:cNvCxnSpPr>
            <a:stCxn id="218" idx="0"/>
          </p:cNvCxnSpPr>
          <p:nvPr/>
        </p:nvCxnSpPr>
        <p:spPr>
          <a:xfrm rot="10800000">
            <a:off x="7521110" y="3639874"/>
            <a:ext cx="0" cy="7560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0" name="Google Shape;220;p21"/>
          <p:cNvSpPr txBox="1"/>
          <p:nvPr/>
        </p:nvSpPr>
        <p:spPr>
          <a:xfrm>
            <a:off x="6421164" y="5153407"/>
            <a:ext cx="2353309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rPr>
              <a:t>Data is processed in the middle office and used to verify front running scenario </a:t>
            </a:r>
            <a:endParaRPr sz="16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cxnSp>
        <p:nvCxnSpPr>
          <p:cNvPr id="221" name="Google Shape;221;p21"/>
          <p:cNvCxnSpPr/>
          <p:nvPr/>
        </p:nvCxnSpPr>
        <p:spPr>
          <a:xfrm rot="10800000" flipH="1">
            <a:off x="6316466" y="3087898"/>
            <a:ext cx="867686" cy="68602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2" name="Google Shape;222;p21"/>
          <p:cNvCxnSpPr/>
          <p:nvPr/>
        </p:nvCxnSpPr>
        <p:spPr>
          <a:xfrm>
            <a:off x="8430557" y="3174161"/>
            <a:ext cx="644432" cy="543824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3" name="Google Shape;223;p21"/>
          <p:cNvSpPr txBox="1"/>
          <p:nvPr/>
        </p:nvSpPr>
        <p:spPr>
          <a:xfrm>
            <a:off x="686612" y="5033648"/>
            <a:ext cx="250305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rPr>
              <a:t>User response to buy or sell financial instrument</a:t>
            </a: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pic>
        <p:nvPicPr>
          <p:cNvPr id="224" name="Google Shape;224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0164" y="3001992"/>
            <a:ext cx="2514600" cy="186330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1"/>
          <p:cNvSpPr txBox="1"/>
          <p:nvPr/>
        </p:nvSpPr>
        <p:spPr>
          <a:xfrm>
            <a:off x="6507545" y="2908540"/>
            <a:ext cx="255881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rPr>
              <a:t>Middle Office</a:t>
            </a:r>
            <a:endParaRPr sz="16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pic>
        <p:nvPicPr>
          <p:cNvPr id="226" name="Google Shape;226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118121" y="2803586"/>
            <a:ext cx="2941607" cy="259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1"/>
          <p:cNvSpPr txBox="1"/>
          <p:nvPr/>
        </p:nvSpPr>
        <p:spPr>
          <a:xfrm>
            <a:off x="9185737" y="5534018"/>
            <a:ext cx="268421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rPr>
              <a:t>Trade Surveillance team  validate the detection and takes necessary action</a:t>
            </a:r>
            <a:endParaRPr sz="16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 txBox="1">
            <a:spLocks noGrp="1"/>
          </p:cNvSpPr>
          <p:nvPr>
            <p:ph type="title" idx="4294967295"/>
          </p:nvPr>
        </p:nvSpPr>
        <p:spPr>
          <a:xfrm>
            <a:off x="1771650" y="198119"/>
            <a:ext cx="9783763" cy="1054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>
                <a:solidFill>
                  <a:schemeClr val="dk1"/>
                </a:solidFill>
              </a:rPr>
              <a:t>USE CASE: Wash Trade Detection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3" name="Google Shape;233;p22"/>
          <p:cNvSpPr txBox="1"/>
          <p:nvPr/>
        </p:nvSpPr>
        <p:spPr>
          <a:xfrm>
            <a:off x="844971" y="2621401"/>
            <a:ext cx="25030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rPr>
              <a:t>New Trade Action</a:t>
            </a: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234" name="Google Shape;234;p22"/>
          <p:cNvSpPr txBox="1"/>
          <p:nvPr/>
        </p:nvSpPr>
        <p:spPr>
          <a:xfrm>
            <a:off x="4024821" y="1639020"/>
            <a:ext cx="250305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rPr>
              <a:t>Middle office gets the live trading information related to wash trades</a:t>
            </a: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cxnSp>
        <p:nvCxnSpPr>
          <p:cNvPr id="235" name="Google Shape;235;p22"/>
          <p:cNvCxnSpPr/>
          <p:nvPr/>
        </p:nvCxnSpPr>
        <p:spPr>
          <a:xfrm rot="10800000" flipH="1">
            <a:off x="2761429" y="3895529"/>
            <a:ext cx="1858339" cy="14981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6" name="Google Shape;236;p22"/>
          <p:cNvCxnSpPr/>
          <p:nvPr/>
        </p:nvCxnSpPr>
        <p:spPr>
          <a:xfrm>
            <a:off x="6478438" y="4080294"/>
            <a:ext cx="2116069" cy="3611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7" name="Google Shape;237;p22"/>
          <p:cNvSpPr txBox="1"/>
          <p:nvPr/>
        </p:nvSpPr>
        <p:spPr>
          <a:xfrm>
            <a:off x="6573327" y="3429000"/>
            <a:ext cx="236363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rPr>
              <a:t>2-step verification</a:t>
            </a:r>
            <a:endParaRPr sz="16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238" name="Google Shape;238;p22"/>
          <p:cNvSpPr txBox="1"/>
          <p:nvPr/>
        </p:nvSpPr>
        <p:spPr>
          <a:xfrm>
            <a:off x="9059217" y="1620501"/>
            <a:ext cx="250305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rPr>
              <a:t>Alert raised on wash trade detection and broker details involved in the trades are sent. </a:t>
            </a: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pic>
        <p:nvPicPr>
          <p:cNvPr id="239" name="Google Shape;23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92377" y="4395874"/>
            <a:ext cx="1857466" cy="8179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p22"/>
          <p:cNvCxnSpPr/>
          <p:nvPr/>
        </p:nvCxnSpPr>
        <p:spPr>
          <a:xfrm rot="10800000">
            <a:off x="7779902" y="3777959"/>
            <a:ext cx="0" cy="755938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1" name="Google Shape;241;p22"/>
          <p:cNvSpPr txBox="1"/>
          <p:nvPr/>
        </p:nvSpPr>
        <p:spPr>
          <a:xfrm>
            <a:off x="6421164" y="5153407"/>
            <a:ext cx="2353309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rPr>
              <a:t>Data is processed in the middle office and used to verify wash trading scenario</a:t>
            </a:r>
            <a:endParaRPr sz="16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cxnSp>
        <p:nvCxnSpPr>
          <p:cNvPr id="242" name="Google Shape;242;p22"/>
          <p:cNvCxnSpPr/>
          <p:nvPr/>
        </p:nvCxnSpPr>
        <p:spPr>
          <a:xfrm rot="10800000" flipH="1">
            <a:off x="6316466" y="3087898"/>
            <a:ext cx="867686" cy="68602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3" name="Google Shape;243;p22"/>
          <p:cNvCxnSpPr/>
          <p:nvPr/>
        </p:nvCxnSpPr>
        <p:spPr>
          <a:xfrm>
            <a:off x="8430557" y="3174161"/>
            <a:ext cx="644432" cy="543824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4" name="Google Shape;244;p22"/>
          <p:cNvSpPr txBox="1"/>
          <p:nvPr/>
        </p:nvSpPr>
        <p:spPr>
          <a:xfrm>
            <a:off x="686612" y="5033648"/>
            <a:ext cx="250305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rPr>
              <a:t>User response to buy or sell financial instrument</a:t>
            </a: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pic>
        <p:nvPicPr>
          <p:cNvPr id="245" name="Google Shape;245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0164" y="3001992"/>
            <a:ext cx="2514600" cy="186330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2"/>
          <p:cNvSpPr txBox="1"/>
          <p:nvPr/>
        </p:nvSpPr>
        <p:spPr>
          <a:xfrm>
            <a:off x="6507545" y="2908540"/>
            <a:ext cx="255881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rPr>
              <a:t>Middle Office</a:t>
            </a:r>
            <a:endParaRPr sz="16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247" name="Google Shape;247;p22"/>
          <p:cNvSpPr txBox="1"/>
          <p:nvPr/>
        </p:nvSpPr>
        <p:spPr>
          <a:xfrm>
            <a:off x="9185737" y="5534018"/>
            <a:ext cx="268421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rPr>
              <a:t>Trade Surveillance team  validate the detection and takes necessary action on broker</a:t>
            </a:r>
            <a:endParaRPr sz="16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pic>
        <p:nvPicPr>
          <p:cNvPr id="248" name="Google Shape;248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57039" y="2639682"/>
            <a:ext cx="2533542" cy="2838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51743" y="2889849"/>
            <a:ext cx="3147599" cy="2656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3" descr="People discuss somethin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3115389"/>
            <a:ext cx="12192000" cy="374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3" descr="Blue rectangle"/>
          <p:cNvSpPr/>
          <p:nvPr/>
        </p:nvSpPr>
        <p:spPr>
          <a:xfrm>
            <a:off x="1275" y="1954526"/>
            <a:ext cx="12189460" cy="4903470"/>
          </a:xfrm>
          <a:custGeom>
            <a:avLst/>
            <a:gdLst/>
            <a:ahLst/>
            <a:cxnLst/>
            <a:rect l="l" t="t" r="r" b="b"/>
            <a:pathLst>
              <a:path w="12189460" h="6858000" extrusionOk="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256" name="Google Shape;256;p23" descr="Beige oval"/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257" name="Google Shape;257;p23"/>
          <p:cNvSpPr txBox="1">
            <a:spLocks noGrp="1"/>
          </p:cNvSpPr>
          <p:nvPr>
            <p:ph type="title"/>
          </p:nvPr>
        </p:nvSpPr>
        <p:spPr>
          <a:xfrm>
            <a:off x="80616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Gill Sans"/>
              <a:buNone/>
            </a:pPr>
            <a:r>
              <a:rPr lang="en-US"/>
              <a:t>Algorithm for Trade Data Random Generation </a:t>
            </a:r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body" idx="3"/>
          </p:nvPr>
        </p:nvSpPr>
        <p:spPr>
          <a:xfrm>
            <a:off x="369650" y="2166250"/>
            <a:ext cx="11256900" cy="42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540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US" sz="2200">
                <a:solidFill>
                  <a:schemeClr val="accent1"/>
                </a:solidFill>
              </a:rPr>
              <a:t>Initialize stock symbol list , price list</a:t>
            </a:r>
            <a:endParaRPr sz="2200">
              <a:solidFill>
                <a:schemeClr val="accent1"/>
              </a:solidFill>
            </a:endParaRPr>
          </a:p>
          <a:p>
            <a:pPr marL="228600" lvl="0" indent="-2540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US" sz="2200">
                <a:solidFill>
                  <a:schemeClr val="accent1"/>
                </a:solidFill>
              </a:rPr>
              <a:t>Initialize size of customer orders</a:t>
            </a:r>
            <a:endParaRPr sz="2200">
              <a:solidFill>
                <a:schemeClr val="accent1"/>
              </a:solidFill>
            </a:endParaRPr>
          </a:p>
          <a:p>
            <a:pPr marL="228600" lvl="0" indent="-2540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US" sz="2200">
                <a:solidFill>
                  <a:schemeClr val="accent1"/>
                </a:solidFill>
              </a:rPr>
              <a:t>Select parameters for customer order and store in customer order table</a:t>
            </a:r>
            <a:endParaRPr sz="2200">
              <a:solidFill>
                <a:schemeClr val="accent1"/>
              </a:solidFill>
            </a:endParaRPr>
          </a:p>
          <a:p>
            <a:pPr marL="228600" lvl="0" indent="-2540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US" sz="2200">
                <a:solidFill>
                  <a:schemeClr val="accent1"/>
                </a:solidFill>
              </a:rPr>
              <a:t>Traverse  customer order table 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1"/>
                </a:solidFill>
              </a:rPr>
              <a:t>              1.if quantity&gt; threshold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1"/>
                </a:solidFill>
              </a:rPr>
              <a:t>                      choice=commit_fraud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1"/>
                </a:solidFill>
              </a:rPr>
              <a:t>                           if(choice)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1"/>
                </a:solidFill>
              </a:rPr>
              <a:t>                                generate BBS/SSB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1"/>
                </a:solidFill>
              </a:rPr>
              <a:t>   Add order in tradebook</a:t>
            </a:r>
            <a:endParaRPr sz="2200">
              <a:solidFill>
                <a:schemeClr val="accent1"/>
              </a:solidFill>
            </a:endParaRPr>
          </a:p>
          <a:p>
            <a:pPr marL="2286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1"/>
                </a:solidFill>
              </a:rPr>
              <a:t>        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259" name="Google Shape;259;p23"/>
          <p:cNvSpPr txBox="1">
            <a:spLocks noGrp="1"/>
          </p:cNvSpPr>
          <p:nvPr>
            <p:ph type="sldNum" idx="12"/>
          </p:nvPr>
        </p:nvSpPr>
        <p:spPr>
          <a:xfrm>
            <a:off x="11468844" y="6174902"/>
            <a:ext cx="357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60" name="Google Shape;260;p23" descr="Beige rectangle"/>
          <p:cNvSpPr/>
          <p:nvPr/>
        </p:nvSpPr>
        <p:spPr>
          <a:xfrm>
            <a:off x="2228287" y="1399234"/>
            <a:ext cx="3676345" cy="0"/>
          </a:xfrm>
          <a:custGeom>
            <a:avLst/>
            <a:gdLst/>
            <a:ahLst/>
            <a:cxnLst/>
            <a:rect l="l" t="t" r="r" b="b"/>
            <a:pathLst>
              <a:path w="3931920" h="120000" extrusionOk="0">
                <a:moveTo>
                  <a:pt x="0" y="0"/>
                </a:moveTo>
                <a:lnTo>
                  <a:pt x="3931920" y="0"/>
                </a:lnTo>
              </a:path>
            </a:pathLst>
          </a:custGeom>
          <a:noFill/>
          <a:ln w="548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730</Words>
  <Application>Microsoft Office PowerPoint</Application>
  <PresentationFormat>Widescreen</PresentationFormat>
  <Paragraphs>152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Arial </vt:lpstr>
      <vt:lpstr>Arial</vt:lpstr>
      <vt:lpstr>Helvetica Neue Light</vt:lpstr>
      <vt:lpstr>Gill Sans</vt:lpstr>
      <vt:lpstr>Office Theme</vt:lpstr>
      <vt:lpstr>Trade Surveillance system</vt:lpstr>
      <vt:lpstr>Trade Surveillance System</vt:lpstr>
      <vt:lpstr>Project Overview</vt:lpstr>
      <vt:lpstr>Front Running Scenario</vt:lpstr>
      <vt:lpstr>Wash Trades</vt:lpstr>
      <vt:lpstr>Workflow Model</vt:lpstr>
      <vt:lpstr>USE CASE: Front Running Detection </vt:lpstr>
      <vt:lpstr>USE CASE: Wash Trade Detection </vt:lpstr>
      <vt:lpstr>Algorithm for Trade Data Random Generation </vt:lpstr>
      <vt:lpstr>Algorithm for Front Running Detection </vt:lpstr>
      <vt:lpstr>Algorithm for Wash Trade detection</vt:lpstr>
      <vt:lpstr>TECH STACK</vt:lpstr>
      <vt:lpstr>Results</vt:lpstr>
      <vt:lpstr>Results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 Surveillance system</dc:title>
  <cp:lastModifiedBy>Shweta Barge</cp:lastModifiedBy>
  <cp:revision>2</cp:revision>
  <dcterms:modified xsi:type="dcterms:W3CDTF">2020-09-18T09:03:32Z</dcterms:modified>
</cp:coreProperties>
</file>