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18:05:1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1083 0 24575,'11'153'0,"-11"-102"0,-3 1 0,-2-1 0,-3-1 0,-1 1 0,-33 97 0,20-90 0,-2-1 0,-3-1 0,-2-1 0,-59 81 0,43-77 0,-2-2 0,-2-2 0,-3-3 0,-2-2 0,-2-2 0,-2-3 0,-3-2 0,0-3 0,-79 37 0,127-71 0,-14 7 0,-38 14 0,57-25 0,1 1 0,0-2 0,-1 1 0,1-1 0,-1 0 0,0 0 0,1-1 0,-1 0 0,0-1 0,-12-2 0,19 3 0,0-1 0,0 1 0,0-1 0,0 0 0,1 1 0,-1-1 0,0 0 0,1 0 0,-1 0 0,0 0 0,1 1 0,-1-1 0,1 0 0,-1 0 0,1 0 0,0 0 0,-1 0 0,1 0 0,0 0 0,0 0 0,0 0 0,0 0 0,0 0 0,0 0 0,0-2 0,2-34 0,-1 29 0,5-31 0,1 1 0,2-1 0,28-72 0,-37 111 0,0 0 0,0 0 0,0 0 0,0-1 0,0 1 0,0 0 0,0 0 0,0 0 0,0 0 0,0-1 0,0 1 0,0 0 0,0 0 0,0 0 0,0 0 0,0-1 0,0 1 0,0 0 0,0 0 0,0 0 0,0 0 0,0-1 0,0 1 0,0 0 0,1 0 0,-1 0 0,0 0 0,0 0 0,0-1 0,0 1 0,0 0 0,1 0 0,-1 0 0,0 0 0,0 0 0,0 0 0,0 0 0,1 0 0,-1 0 0,0 0 0,0 0 0,0 0 0,0 0 0,1 0 0,-1 0 0,0 0 0,0 0 0,0 0 0,0 0 0,1 0 0,-1 0 0,0 0 0,3 12 0,-2 19 0,-6 20 0,-21 81 0,2-7 0,23-124 0,1 0 0,0 1 0,0-1 0,-1 0 0,1 1 0,0-1 0,0 0 0,0 1 0,1-1 0,-1 0 0,0 1 0,0-1 0,1 0 0,-1 1 0,1-1 0,-1 0 0,1 0 0,-1 0 0,1 1 0,0-1 0,0 0 0,-1 0 0,1 0 0,0 0 0,0 0 0,2 1 0,1 0 0,0 0 0,0-1 0,0 0 0,1 1 0,-1-2 0,0 1 0,5 0 0,-4 0 0,295 51 0,-283-50 0,-13-2 0,1 0 0,0 1 0,-1 0 0,1 0 0,-1 0 0,1 1 0,7 3 0,-7-3-1365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18:08:4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 24575,'41'-19'0,"1"3"0,0 1 0,1 1 0,1 3 0,0 2 0,66-6 0,-30 10 0,1 4 0,139 15 0,-182-9 0,0 1 0,0 2 0,0 2 0,-1 1 0,-1 2 0,0 1 0,0 2 0,-2 1 0,0 2 0,-1 2 0,-1 1 0,-1 1 0,46 45 0,-74-65 0,85 89 0,-73-74 0,0 1 0,-1 1 0,15 27 0,-29-47 0,0 0 0,0 1 0,0-1 0,0 0 0,0 0 0,0 0 0,0 0 0,0 0 0,0 1 0,0-1 0,0 0 0,0 0 0,0 0 0,0 0 0,0 0 0,0 1 0,0-1 0,0 0 0,0 0 0,0 0 0,0 0 0,0 0 0,0 1 0,0-1 0,0 0 0,0 0 0,0 0 0,0 0 0,0 0 0,0 1 0,-1-1 0,1 0 0,0 0 0,0 0 0,0 0 0,0 0 0,0 0 0,0 0 0,-1 0 0,1 1 0,0-1 0,0 0 0,0 0 0,0 0 0,0 0 0,-1 0 0,1 0 0,-13 0 0,-19-5 0,27 4 0,-24-4 0,-29 0 0,-9 0 0,111 6 0,-22-1 0,29 4 0,61 24 0,-111-28 0,1 0 0,0 0 0,-1 0 0,1-1 0,0 1 0,-1 0 0,1-1 0,-1 0 0,1 1 0,-1-1 0,1 0 0,-1 0 0,0 0 0,1 0 0,-1 0 0,0 0 0,0 0 0,1 0 0,-1 0 0,0-1 0,0 1 0,-1 0 0,1-1 0,0 1 0,0-1 0,-1 1 0,2-4 0,3-6 0,-1-1 0,4-19 0,-6 23 0,19-122-1365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18:08:4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18:08:49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18:12:55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 24575,'41'-19'0,"1"3"0,0 1 0,1 1 0,1 3 0,0 2 0,66-6 0,-30 10 0,1 4 0,139 15 0,-182-9 0,0 1 0,0 2 0,0 2 0,-1 1 0,-1 2 0,0 1 0,0 2 0,-2 1 0,0 2 0,-1 2 0,-1 1 0,-1 1 0,46 45 0,-74-65 0,85 89 0,-73-74 0,0 1 0,-1 1 0,15 27 0,-29-47 0,0 0 0,0 1 0,0-1 0,0 0 0,0 0 0,0 0 0,0 0 0,0 0 0,0 1 0,0-1 0,0 0 0,0 0 0,0 0 0,0 0 0,0 0 0,0 1 0,0-1 0,0 0 0,0 0 0,0 0 0,0 0 0,0 0 0,0 1 0,0-1 0,0 0 0,0 0 0,0 0 0,0 0 0,0 0 0,0 1 0,-1-1 0,1 0 0,0 0 0,0 0 0,0 0 0,0 0 0,0 0 0,0 0 0,-1 0 0,1 1 0,0-1 0,0 0 0,0 0 0,0 0 0,0 0 0,-1 0 0,1 0 0,-13 0 0,-19-5 0,27 4 0,-24-4 0,-29 0 0,-9 0 0,111 6 0,-22-1 0,29 4 0,61 24 0,-111-28 0,1 0 0,0 0 0,-1 0 0,1-1 0,0 1 0,-1 0 0,1-1 0,-1 0 0,1 1 0,-1-1 0,1 0 0,-1 0 0,0 0 0,1 0 0,-1 0 0,0 0 0,0 0 0,1 0 0,-1 0 0,0-1 0,0 1 0,-1 0 0,1-1 0,0 1 0,0-1 0,-1 1 0,2-4 0,3-6 0,-1-1 0,4-19 0,-6 23 0,19-122-1365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18:12:55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18:12:55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C909-83CB-0E36-F3A6-1C9FE3AED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06987-A31D-FAED-EF45-DBD170592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40CF-E9C3-A4F8-7552-0DCED11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9DCF-F5FA-F9F5-EC00-A30D87AE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D20-AA56-6642-0808-626130FA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5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376D-FC94-D3FB-3161-7FB6A474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8E838-4FBF-2902-2D41-0D1375CBE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7079-B0AB-9590-F41E-D813C835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5AD1-36C7-CCBD-DEAF-F3DAA705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33236-68C2-9A92-1A41-56615780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3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30843-582E-DEC1-32C3-653358C53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B2D10-6E69-BB72-DFC6-10BE3C2B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B1DD-FE81-0308-2688-99A886F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00A8-60BA-6BF3-F7A7-AC72A1A0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A7AF-7274-F064-EC57-388F9A93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66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A499-B876-FB8A-F4A8-224147AC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BB51-01EA-C988-EC5E-2D8FBCEF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7489-CE7E-D6CF-6206-782D964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B0CE-40A8-D649-75BE-FFA3FA84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40AE-3C90-CC6D-E487-B32F4D1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1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36C7-332E-D47E-3521-78CEB045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4E8F0-59D6-7497-B9A4-E1B39EE3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DC38-2E20-D6F5-203B-BDCBD76F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5ACA-BC69-0F19-3ED0-4122D03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3C41-62CC-898A-D883-3ED8B198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3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B1A5-70ED-DFA2-646F-B1B49409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A525-4E9F-ABA7-2E70-3C435B496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5E8E-2377-C4F5-F6CD-3611F5C9F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F6B8-6835-1F65-EA0B-4F7AE3BB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AA8F0-F514-5AF0-7435-D86E8361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E86F-1560-19C1-899C-6245E3BD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5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D41D-2373-6B81-E0B6-F3F18838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A0CEC-D05E-4212-FF9C-691D5691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739B3-209C-36C3-0D0D-59BF1527C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D542F-8DFE-A0B7-7261-06E718509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D802-CAF5-322D-1736-FB6ACAF3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09851-C015-8620-BC70-6F2208B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1B81-9B75-6FC2-7221-DD855F7E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11634-9FF5-1A54-9E87-BD6C5C0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9E5-C2BB-D835-DDFB-1EF48B97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6CCB6-5B27-3C0E-9CA8-7C7516AD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0D621-4663-4136-06A0-99864C7F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36CB-5213-C117-51B9-7490667F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08C60-61F3-801E-10FF-E6201134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80238-BE53-D56B-B8EA-4E3E1B98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D594C-FEB6-4963-00AF-F6FB6CAA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9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8C3E-8970-7724-12D7-DCB60858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CDCF-6E2F-CAAA-590D-C72590DF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EA7A-02BD-9607-F006-4C35A92EF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53B2-9E30-C16D-BFE9-1088D214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5BD5-15AA-0D2D-B63F-D25840B9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4A400-9233-FAC3-DCE9-B274895C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1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01C0-78C1-553B-9363-0243D19F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4F525-50F4-3118-5023-9458FBF9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8913-6EFA-5535-BAF6-BDB87435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D07B-7948-21E9-7CF4-5CBE03E9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4BCE-C9DF-2089-7731-BBF234C4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DBAB4-2B16-657D-8509-38812156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3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AF50A-206E-9559-2674-9B4D784C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1F964-26FD-8BA8-F62C-E2CFB598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012C-31AA-0CC0-36D3-697533C06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37A5-131D-426B-B49D-F3401A20360E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EEEC-D197-D8AA-BEA0-188824E08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61E8-AE64-B6B9-7A58-A3B459FC5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92C7-8E76-45D0-8FE0-8FF087B8D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8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3BBD-CBAA-6553-856A-8CB0CFEB5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96400" cy="2387600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HotSizzlers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B983A-173D-0E48-06A3-01FCC4C16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SQL Project - Managing Orders, Customers, Delivery, and Discounts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A4611-0F06-DB08-8992-C1230CA0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3217" r="20746" b="21765"/>
          <a:stretch/>
        </p:blipFill>
        <p:spPr>
          <a:xfrm>
            <a:off x="142664" y="346606"/>
            <a:ext cx="1910924" cy="1771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61DF32-5418-9F52-292D-5AA45C0B6EF1}"/>
              </a:ext>
            </a:extLst>
          </p:cNvPr>
          <p:cNvSpPr txBox="1"/>
          <p:nvPr/>
        </p:nvSpPr>
        <p:spPr>
          <a:xfrm>
            <a:off x="8961120" y="5474027"/>
            <a:ext cx="708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Shweta Bhagat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22324-886E-8568-764F-7E90AB40F8EA}"/>
              </a:ext>
            </a:extLst>
          </p:cNvPr>
          <p:cNvCxnSpPr/>
          <p:nvPr/>
        </p:nvCxnSpPr>
        <p:spPr>
          <a:xfrm>
            <a:off x="1864290" y="3509963"/>
            <a:ext cx="86543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2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3D8C8-AA96-FAAD-BF0B-140D61AC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18D9-25FF-97DA-F46B-37DC9C2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644"/>
            <a:ext cx="10515600" cy="547431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Finding the Most Ordered Food Items:</a:t>
            </a: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7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1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Filtering Orders for Customers in Specific Area Code: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6BFF5-AB38-4938-C9D2-38E8DE3C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9" y="1190314"/>
            <a:ext cx="7093016" cy="2131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30CE9-3449-7EE8-E618-79B89DB3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29" y="4236393"/>
            <a:ext cx="8267298" cy="2350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69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193CD-FE68-D531-79CE-5F9CFCD89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9682-3F26-4A27-351A-683BD11B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291"/>
            <a:ext cx="10515600" cy="521867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Updating Order Status: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Removing Food Items from the Menu: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11B54-64EA-22B1-667C-4B2C9907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04" y="1600778"/>
            <a:ext cx="4801270" cy="1068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B40E4-3478-DFBE-CD43-6B3AB706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4" y="3567627"/>
            <a:ext cx="4801270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46ECB-3DB1-F5B7-2A80-25C196A5CCDF}"/>
              </a:ext>
            </a:extLst>
          </p:cNvPr>
          <p:cNvSpPr txBox="1"/>
          <p:nvPr/>
        </p:nvSpPr>
        <p:spPr>
          <a:xfrm>
            <a:off x="953704" y="4657057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Alternate Solutions: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ON DELETE CASCADE: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 Automatically deletes related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ON DELETE SET NULL: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 Sets related food item reference to NULL.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3F449EF6-3055-DCB0-C7A3-DFA567C3637B}"/>
              </a:ext>
            </a:extLst>
          </p:cNvPr>
          <p:cNvSpPr/>
          <p:nvPr/>
        </p:nvSpPr>
        <p:spPr>
          <a:xfrm>
            <a:off x="7483511" y="2668816"/>
            <a:ext cx="3870289" cy="1382573"/>
          </a:xfrm>
          <a:prstGeom prst="borderCallout2">
            <a:avLst>
              <a:gd name="adj1" fmla="val 36644"/>
              <a:gd name="adj2" fmla="val -212"/>
              <a:gd name="adj3" fmla="val 36068"/>
              <a:gd name="adj4" fmla="val -10268"/>
              <a:gd name="adj5" fmla="val 106048"/>
              <a:gd name="adj6" fmla="val -4437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Deleting directly from “</a:t>
            </a:r>
            <a:r>
              <a:rPr lang="en-IN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FoodItems</a:t>
            </a:r>
            <a:r>
              <a:rPr lang="en-I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results in an error (Code 1451) because it’s referenced in the “</a:t>
            </a:r>
            <a:r>
              <a:rPr lang="en-GB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OrderDetails</a:t>
            </a:r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 table, preventing deletion due to the foreign key constraint.</a:t>
            </a:r>
            <a:endParaRPr lang="en-IN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3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BCAD9C-58E3-0791-608C-861153D5D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950246"/>
              </p:ext>
            </p:extLst>
          </p:nvPr>
        </p:nvGraphicFramePr>
        <p:xfrm>
          <a:off x="838200" y="577901"/>
          <a:ext cx="10302850" cy="55416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51425">
                  <a:extLst>
                    <a:ext uri="{9D8B030D-6E8A-4147-A177-3AD203B41FA5}">
                      <a16:colId xmlns:a16="http://schemas.microsoft.com/office/drawing/2014/main" val="1312402340"/>
                    </a:ext>
                  </a:extLst>
                </a:gridCol>
                <a:gridCol w="5151425">
                  <a:extLst>
                    <a:ext uri="{9D8B030D-6E8A-4147-A177-3AD203B41FA5}">
                      <a16:colId xmlns:a16="http://schemas.microsoft.com/office/drawing/2014/main" val="368428653"/>
                    </a:ext>
                  </a:extLst>
                </a:gridCol>
              </a:tblGrid>
              <a:tr h="5133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Faced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Solutions Implemented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81172"/>
                  </a:ext>
                </a:extLst>
              </a:tr>
              <a:tr h="1645495">
                <a:tc>
                  <a:txBody>
                    <a:bodyPr/>
                    <a:lstStyle/>
                    <a:p>
                      <a:endParaRPr lang="en-GB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GB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Integrity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Ensuring </a:t>
                      </a:r>
                      <a:r>
                        <a:rPr lang="en-GB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correct relationships between tables and preventing data anomalies using foreign keys and constraints.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Normalization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database schema </a:t>
                      </a:r>
                      <a:r>
                        <a:rPr lang="en-GB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was normalized to </a:t>
                      </a:r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3NF to remove redundancy and ensure efficiency.</a:t>
                      </a:r>
                    </a:p>
                    <a:p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417271"/>
                  </a:ext>
                </a:extLst>
              </a:tr>
              <a:tr h="1645495">
                <a:tc>
                  <a:txBody>
                    <a:bodyPr/>
                    <a:lstStyle/>
                    <a:p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GB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Complex Joins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r>
                        <a:rPr lang="en-GB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Handling complex queries that involve multiple tables with different relationships, such as joining orders with customers, food items, and delivery boys.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Dynamic Querying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Implemented </a:t>
                      </a:r>
                      <a:r>
                        <a:rPr lang="en-GB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dynamic SQL </a:t>
                      </a:r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queries for operations like calculating discounts, handling orders, and generating reports.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550711"/>
                  </a:ext>
                </a:extLst>
              </a:tr>
              <a:tr h="1645495">
                <a:tc>
                  <a:txBody>
                    <a:bodyPr/>
                    <a:lstStyle/>
                    <a:p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GB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Premium Customer Logic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r>
                        <a:rPr lang="en-GB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Managing discounts and ensuring premium customers are given the correct benefits.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Area Code Check</a:t>
                      </a:r>
                      <a:r>
                        <a:rPr lang="en-GB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</a:t>
                      </a:r>
                      <a:r>
                        <a:rPr lang="en-GB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AreaCode</a:t>
                      </a:r>
                      <a:r>
                        <a:rPr lang="en-GB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restriction was implemented using SQL joins to ensure delivery boys only get assigned orders within their designated area codes.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7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60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BBB3-953A-5925-5FCD-6172B3C8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0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BDE310-EB7E-A4B0-5B0C-DF786BED0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3649"/>
            <a:ext cx="870813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project successfully built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Restaurant Management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a well-structured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handle customer orders, food catalog management, delivery boy assignments, and premium customer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system improves restaurant efficiency by streamlining order processing, improving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 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ensuring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correct delivery assignments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63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1D2F-946C-AAFA-9DFB-354B99CC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794"/>
            <a:ext cx="10017557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is project aims to create a Restaurant Management System that helps restaurants manage their food catalogue, customer orders, delivery system, and premium customer discounts efficiently using SQL.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CF57-8B04-2A82-A7CF-FFD0BDF6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0959"/>
            <a:ext cx="10515600" cy="2899994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Skills Demonstrated</a:t>
            </a:r>
            <a:r>
              <a:rPr lang="en-GB" sz="36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SQL Querying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Database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Data Relationships (Joins, Foreign Keys)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Normalization &amp; Data Integrity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51BA7-CC2A-2785-89F6-97F9CD2CAE9F}"/>
              </a:ext>
            </a:extLst>
          </p:cNvPr>
          <p:cNvSpPr txBox="1"/>
          <p:nvPr/>
        </p:nvSpPr>
        <p:spPr>
          <a:xfrm>
            <a:off x="838200" y="822138"/>
            <a:ext cx="2302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n-IN" sz="4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823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4EC0-B8CF-6875-1CCA-90FFA765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21450-6CCA-28F0-7D98-501D93410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6752"/>
            <a:ext cx="93445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Scenario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HotSizzlers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Restaurant need to handle large volumes of orders, customer data, and delivery assignments effectively. Additionally, they need to manage discounts for premium customers and restrict delivery based on area codes.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Food Catalog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Storing and retrieving food items efficiently.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Order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Handling customer orders and delivery assignments.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Premium Customer Discounts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Managing customer loyalty programs.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Delivery Area Restriction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Ensuring delivery boys only serve customers within their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4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8421-1322-1069-46E0-D2DFDAAA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9543-A555-41A3-8233-FEBFA083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Components</a:t>
            </a:r>
            <a:r>
              <a:rPr lang="en-GB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Customers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Stores customer details, including premium membership.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FoodItems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Stores the restaurant's menu items.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Orders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Tracks customer orders.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OrderDetails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Captures the details of food items in each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DeliveryBoys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Tracks delivery boys and their assigned area codes.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OrderAssignments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Links orders with delivery boys based on area codes.</a:t>
            </a:r>
          </a:p>
        </p:txBody>
      </p:sp>
    </p:spTree>
    <p:extLst>
      <p:ext uri="{BB962C8B-B14F-4D97-AF65-F5344CB8AC3E}">
        <p14:creationId xmlns:p14="http://schemas.microsoft.com/office/powerpoint/2010/main" val="26606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374-4925-1F01-C51D-726B4606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SQL Query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758F-00EC-2FB0-7D1B-7216FCFA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Inserting Customer Data:</a:t>
            </a:r>
            <a:br>
              <a:rPr lang="en-I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Inserting Food Item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0E2C0-0726-8D36-EE6F-E4F8FECD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7" y="2411193"/>
            <a:ext cx="9828450" cy="1217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16EB3-F3CE-2730-05F8-CF46CC68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97" y="4848001"/>
            <a:ext cx="9268939" cy="1077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44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A405-1DBB-3D2C-D3E7-C8A5B960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BF4F-D2A5-5C0E-0040-3AA6A2D9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291"/>
            <a:ext cx="10515600" cy="521867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Inserting an Order:</a:t>
            </a:r>
            <a:br>
              <a:rPr lang="en-I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Inserting Order Details: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159F9-943B-AD9D-C61B-97A78B23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8" y="1551398"/>
            <a:ext cx="8626409" cy="1155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88C64-185A-80E3-E09B-EA9D0E70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3" y="4473245"/>
            <a:ext cx="8573578" cy="1155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516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3A9F-D34C-3591-74B9-34B7ED46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4554-B76B-2D49-8572-727E16D8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373"/>
            <a:ext cx="10515600" cy="537297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Assigning Delivery Boy to an Order Based on Area Code:</a:t>
            </a:r>
            <a:br>
              <a:rPr lang="en-I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Calculating Final Amount After Discount: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A48C-6BCE-86DF-F42C-24C17764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" t="9764"/>
          <a:stretch/>
        </p:blipFill>
        <p:spPr>
          <a:xfrm>
            <a:off x="936344" y="1130199"/>
            <a:ext cx="8137571" cy="1923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05812-B313-9122-7F03-F0C3675C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44" y="4101528"/>
            <a:ext cx="6746172" cy="1509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B42C5E-4533-C09E-5534-CA6ABB6A57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81" b="-8381"/>
          <a:stretch/>
        </p:blipFill>
        <p:spPr>
          <a:xfrm>
            <a:off x="936344" y="5860961"/>
            <a:ext cx="4133850" cy="88582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1382E9-FFB2-455B-50CE-D64A048039A1}"/>
                  </a:ext>
                </a:extLst>
              </p14:cNvPr>
              <p14:cNvContentPartPr/>
              <p14:nvPr/>
            </p14:nvContentPartPr>
            <p14:xfrm>
              <a:off x="5318583" y="5695835"/>
              <a:ext cx="393840" cy="597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1382E9-FFB2-455B-50CE-D64A048039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0943" y="5677835"/>
                <a:ext cx="429480" cy="6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02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22B8-2B8E-D96A-F19B-A28A2B4C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2DB8-852C-2D75-FD96-413E7B0C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81" y="712269"/>
            <a:ext cx="10515600" cy="546469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Generating Sales Report for a Specific Date Range:</a:t>
            </a: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Identifying Premium Customers and Their Orders: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5D9AF-6278-9950-C159-D850EC28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9" y="1291664"/>
            <a:ext cx="5257800" cy="1898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D41D8-2ABB-D366-5BC2-C6D5295904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5" r="5528"/>
          <a:stretch/>
        </p:blipFill>
        <p:spPr>
          <a:xfrm>
            <a:off x="6251473" y="1730114"/>
            <a:ext cx="5001381" cy="1021281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B351364-E7B7-866D-30A3-E9B7B9A3C56D}"/>
              </a:ext>
            </a:extLst>
          </p:cNvPr>
          <p:cNvGrpSpPr/>
          <p:nvPr/>
        </p:nvGrpSpPr>
        <p:grpSpPr>
          <a:xfrm>
            <a:off x="6032717" y="1468511"/>
            <a:ext cx="557640" cy="174960"/>
            <a:chOff x="6251473" y="1449260"/>
            <a:chExt cx="55764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8F8D2F-AD2C-55EB-4F1A-6B161D606542}"/>
                    </a:ext>
                  </a:extLst>
                </p14:cNvPr>
                <p14:cNvContentPartPr/>
                <p14:nvPr/>
              </p14:nvContentPartPr>
              <p14:xfrm>
                <a:off x="6251473" y="1449260"/>
                <a:ext cx="557280" cy="17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8F8D2F-AD2C-55EB-4F1A-6B161D6065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33473" y="1431620"/>
                  <a:ext cx="592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7C80EF-2CD6-23B2-05A3-A8572685E521}"/>
                    </a:ext>
                  </a:extLst>
                </p14:cNvPr>
                <p14:cNvContentPartPr/>
                <p14:nvPr/>
              </p14:nvContentPartPr>
              <p14:xfrm>
                <a:off x="6808753" y="154142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7C80EF-2CD6-23B2-05A3-A8572685E5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0753" y="15234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192574-F265-9687-B222-8E37EFC92B87}"/>
                    </a:ext>
                  </a:extLst>
                </p14:cNvPr>
                <p14:cNvContentPartPr/>
                <p14:nvPr/>
              </p14:nvContentPartPr>
              <p14:xfrm>
                <a:off x="6808753" y="154142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192574-F265-9687-B222-8E37EFC92B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0753" y="15234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4B33D3E-F908-A550-B5CC-E78BB75092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619" y="4401669"/>
            <a:ext cx="4955839" cy="1724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4C3106-10EA-2CC2-9BA3-9FE9014D62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5479" y="4831882"/>
            <a:ext cx="6046023" cy="734454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8044EE2-1207-233F-B55F-FB397613B21A}"/>
              </a:ext>
            </a:extLst>
          </p:cNvPr>
          <p:cNvGrpSpPr/>
          <p:nvPr/>
        </p:nvGrpSpPr>
        <p:grpSpPr>
          <a:xfrm>
            <a:off x="5753897" y="4575604"/>
            <a:ext cx="557640" cy="174960"/>
            <a:chOff x="6251473" y="1449260"/>
            <a:chExt cx="55764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43C01A-E153-29AC-166B-5D776F9C2608}"/>
                    </a:ext>
                  </a:extLst>
                </p14:cNvPr>
                <p14:cNvContentPartPr/>
                <p14:nvPr/>
              </p14:nvContentPartPr>
              <p14:xfrm>
                <a:off x="6251473" y="1449260"/>
                <a:ext cx="557280" cy="174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43C01A-E153-29AC-166B-5D776F9C26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33473" y="1431620"/>
                  <a:ext cx="592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DD9389-8F16-3B54-F309-71D611E7202A}"/>
                    </a:ext>
                  </a:extLst>
                </p14:cNvPr>
                <p14:cNvContentPartPr/>
                <p14:nvPr/>
              </p14:nvContentPartPr>
              <p14:xfrm>
                <a:off x="6808753" y="154142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DD9389-8F16-3B54-F309-71D611E720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0753" y="15234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66508D-F0B1-6A1D-D780-0A89B3305D32}"/>
                    </a:ext>
                  </a:extLst>
                </p14:cNvPr>
                <p14:cNvContentPartPr/>
                <p14:nvPr/>
              </p14:nvContentPartPr>
              <p14:xfrm>
                <a:off x="6808753" y="154142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66508D-F0B1-6A1D-D780-0A89B3305D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0753" y="15234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856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97719-62DC-68C4-932F-F67B3962A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3793-8E06-384F-4A7E-865CB13C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404262"/>
            <a:ext cx="11174930" cy="606391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Handling Orders from Multiple Areas (Complex Join):</a:t>
            </a: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3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Tracking Delivery Boys' Performance (Orders Assigned):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6F3DC-E979-2703-6C07-18F5FEB3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6" y="896212"/>
            <a:ext cx="7077777" cy="2627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EB339-A11B-F48A-3FA5-B74E3970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" y="4107582"/>
            <a:ext cx="6959065" cy="2360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31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575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Office Theme</vt:lpstr>
      <vt:lpstr>HotSizzlers Restaurant Management System</vt:lpstr>
      <vt:lpstr>This project aims to create a Restaurant Management System that helps restaurants manage their food catalogue, customer orders, delivery system, and premium customer discounts efficiently using SQL.</vt:lpstr>
      <vt:lpstr>Problem Statement</vt:lpstr>
      <vt:lpstr>Database Design Overview</vt:lpstr>
      <vt:lpstr>SQL Query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Bhagat</dc:creator>
  <cp:lastModifiedBy>Shweta Bhagat</cp:lastModifiedBy>
  <cp:revision>1</cp:revision>
  <dcterms:created xsi:type="dcterms:W3CDTF">2024-12-22T16:43:33Z</dcterms:created>
  <dcterms:modified xsi:type="dcterms:W3CDTF">2024-12-22T18:44:52Z</dcterms:modified>
</cp:coreProperties>
</file>