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4" r:id="rId3"/>
    <p:sldId id="257" r:id="rId4"/>
    <p:sldId id="258" r:id="rId5"/>
    <p:sldId id="262" r:id="rId6"/>
    <p:sldId id="259" r:id="rId7"/>
    <p:sldId id="263" r:id="rId8"/>
    <p:sldId id="261" r:id="rId9"/>
    <p:sldId id="273" r:id="rId10"/>
    <p:sldId id="266" r:id="rId11"/>
    <p:sldId id="267" r:id="rId12"/>
    <p:sldId id="268" r:id="rId13"/>
    <p:sldId id="274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-1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ACAD4-D228-4E7F-B61B-2D40E502E7B0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A59A2-2A02-4048-B362-9A6CF29C4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2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59A2-2A02-4048-B362-9A6CF29C4B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A59A2-2A02-4048-B362-9A6CF29C4B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3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2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2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3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3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2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3520DDB-5AB9-4633-9880-EF40F01AD6DF}" type="datetimeFigureOut">
              <a:rPr lang="en-IN" smtClean="0"/>
              <a:t>27/06/2020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105B73A-F885-4AFE-AF19-07731DEC6C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197" y="2593075"/>
            <a:ext cx="9337343" cy="1760561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Analysis on Life Expectancy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Shweta Dutta</a:t>
            </a:r>
          </a:p>
          <a:p>
            <a:r>
              <a:rPr lang="en-US" sz="2800" dirty="0" smtClean="0"/>
              <a:t>18/11/2019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5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83752" y="880280"/>
            <a:ext cx="4544159" cy="3110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>
                <a:solidFill>
                  <a:schemeClr val="accent1"/>
                </a:solidFill>
              </a:rPr>
              <a:t>MODEL 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Variable Selection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Cross- checked with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Step Regression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Variables A, T1_19, P, D, GDP, BMI, ID, U5D, I, S, AM, HIV were significant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= </a:t>
            </a:r>
            <a:r>
              <a:rPr lang="en-US" sz="1400" b="1" dirty="0" smtClean="0">
                <a:solidFill>
                  <a:schemeClr val="accent1"/>
                </a:solidFill>
              </a:rPr>
              <a:t>83.13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Prediction </a:t>
            </a:r>
            <a:r>
              <a:rPr lang="en-US" sz="1600" b="1" dirty="0"/>
              <a:t>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15.96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Problems – </a:t>
            </a:r>
            <a:r>
              <a:rPr lang="en-US" sz="1600" dirty="0" smtClean="0"/>
              <a:t>Variable ID, T1_19 had very high VIF</a:t>
            </a:r>
            <a:endParaRPr lang="en-IN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FINAL MODEL SELECTION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1" y="1623047"/>
            <a:ext cx="55695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 –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 1 and Model 4 gave similar Adjusted R square and 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Although Model 4 gave better R square and lesser MSE than Model 1, but the problem of </a:t>
            </a:r>
            <a:r>
              <a:rPr lang="en-US" sz="1600" dirty="0" err="1" smtClean="0"/>
              <a:t>multicollinearity</a:t>
            </a:r>
            <a:r>
              <a:rPr lang="en-US" sz="1600" dirty="0" smtClean="0"/>
              <a:t> still exists. Thus </a:t>
            </a:r>
            <a:r>
              <a:rPr lang="en-US" sz="1600" b="1" dirty="0" smtClean="0"/>
              <a:t>Model 1</a:t>
            </a:r>
            <a:r>
              <a:rPr lang="en-US" sz="1600" dirty="0" smtClean="0"/>
              <a:t> is selected as the final model.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97256" y="4465192"/>
            <a:ext cx="10863618" cy="113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u="sng" dirty="0" smtClean="0">
                <a:solidFill>
                  <a:schemeClr val="accent6">
                    <a:lumMod val="50000"/>
                  </a:schemeClr>
                </a:solidFill>
              </a:rPr>
              <a:t>FINAL </a:t>
            </a:r>
            <a:r>
              <a:rPr lang="en-US" sz="1700" b="1" u="sng" dirty="0" smtClean="0">
                <a:solidFill>
                  <a:schemeClr val="accent6">
                    <a:lumMod val="50000"/>
                  </a:schemeClr>
                </a:solidFill>
              </a:rPr>
              <a:t>MODEL:</a:t>
            </a:r>
            <a:endParaRPr lang="en-US" sz="17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700" dirty="0" smtClean="0"/>
          </a:p>
          <a:p>
            <a:r>
              <a:rPr lang="en-US" sz="1700" b="1" dirty="0" smtClean="0"/>
              <a:t>LE</a:t>
            </a:r>
            <a:r>
              <a:rPr lang="en-US" sz="1700" dirty="0" smtClean="0"/>
              <a:t> = 0.469 - 0.0165</a:t>
            </a:r>
            <a:r>
              <a:rPr lang="en-US" sz="1700" b="1" dirty="0" smtClean="0"/>
              <a:t>AM</a:t>
            </a:r>
            <a:r>
              <a:rPr lang="en-US" sz="1700" dirty="0" smtClean="0"/>
              <a:t> - 0.0657</a:t>
            </a:r>
            <a:r>
              <a:rPr lang="en-US" sz="1700" b="1" dirty="0" smtClean="0"/>
              <a:t>A</a:t>
            </a:r>
            <a:r>
              <a:rPr lang="en-US" sz="1700" dirty="0" smtClean="0"/>
              <a:t> - 0.0123</a:t>
            </a:r>
            <a:r>
              <a:rPr lang="en-US" sz="1700" b="1" dirty="0" smtClean="0"/>
              <a:t>HB</a:t>
            </a:r>
            <a:r>
              <a:rPr lang="en-US" sz="1700" dirty="0" smtClean="0"/>
              <a:t> -0.002</a:t>
            </a:r>
            <a:r>
              <a:rPr lang="en-US" sz="1700" b="1" dirty="0" smtClean="0"/>
              <a:t>M </a:t>
            </a:r>
            <a:r>
              <a:rPr lang="en-US" sz="1700" dirty="0" smtClean="0"/>
              <a:t>+ 0.056</a:t>
            </a:r>
            <a:r>
              <a:rPr lang="en-US" sz="1700" b="1" dirty="0" smtClean="0"/>
              <a:t>BMI</a:t>
            </a:r>
            <a:r>
              <a:rPr lang="en-US" sz="1700" dirty="0" smtClean="0"/>
              <a:t> + 0.246</a:t>
            </a:r>
            <a:r>
              <a:rPr lang="en-US" sz="1700" b="1" dirty="0" smtClean="0"/>
              <a:t>P</a:t>
            </a:r>
            <a:r>
              <a:rPr lang="en-US" sz="1700" dirty="0" smtClean="0"/>
              <a:t> + 0.956</a:t>
            </a:r>
            <a:r>
              <a:rPr lang="en-US" sz="1700" b="1" dirty="0" smtClean="0"/>
              <a:t>TE</a:t>
            </a:r>
            <a:r>
              <a:rPr lang="en-US" sz="1700" dirty="0" smtClean="0"/>
              <a:t> + 0.32</a:t>
            </a:r>
            <a:r>
              <a:rPr lang="en-US" sz="1700" b="1" dirty="0" smtClean="0"/>
              <a:t>D</a:t>
            </a:r>
            <a:r>
              <a:rPr lang="en-US" sz="1700" dirty="0" smtClean="0"/>
              <a:t> - 4.85</a:t>
            </a:r>
            <a:r>
              <a:rPr lang="en-US" sz="1700" b="1" dirty="0" smtClean="0"/>
              <a:t>HIV</a:t>
            </a:r>
            <a:r>
              <a:rPr lang="en-US" sz="1700" dirty="0" smtClean="0"/>
              <a:t> + 9.68</a:t>
            </a:r>
            <a:r>
              <a:rPr lang="en-US" sz="1700" b="1" dirty="0" smtClean="0"/>
              <a:t>I</a:t>
            </a:r>
            <a:r>
              <a:rPr lang="en-US" sz="1700" dirty="0" smtClean="0"/>
              <a:t> + </a:t>
            </a:r>
            <a:r>
              <a:rPr lang="en-US" sz="1700" dirty="0" smtClean="0"/>
              <a:t>0.9</a:t>
            </a:r>
            <a:r>
              <a:rPr lang="en-US" sz="1700" b="1" dirty="0" smtClean="0"/>
              <a:t>S</a:t>
            </a:r>
            <a:endParaRPr lang="en-US" sz="1700" b="1" dirty="0" smtClean="0"/>
          </a:p>
          <a:p>
            <a:endParaRPr lang="en-US" sz="1700" dirty="0"/>
          </a:p>
        </p:txBody>
      </p:sp>
      <p:sp>
        <p:nvSpPr>
          <p:cNvPr id="2" name="TextBox 1"/>
          <p:cNvSpPr txBox="1"/>
          <p:nvPr/>
        </p:nvSpPr>
        <p:spPr>
          <a:xfrm>
            <a:off x="3290408" y="5764350"/>
            <a:ext cx="44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 smtClean="0"/>
              <a:t>square </a:t>
            </a:r>
            <a:r>
              <a:rPr lang="en-US" dirty="0"/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0.8186</a:t>
            </a:r>
            <a:r>
              <a:rPr lang="en-US" dirty="0" smtClean="0"/>
              <a:t> , </a:t>
            </a:r>
            <a:r>
              <a:rPr lang="en-US" b="1" dirty="0" smtClean="0"/>
              <a:t>R square Predicted </a:t>
            </a:r>
            <a:r>
              <a:rPr lang="en-US" dirty="0"/>
              <a:t>=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0.86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688" y="962167"/>
            <a:ext cx="9720071" cy="9894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Final Model satisfies both the assumption of</a:t>
            </a:r>
          </a:p>
          <a:p>
            <a:pPr lvl="1"/>
            <a:r>
              <a:rPr lang="en-US" sz="1600" dirty="0" smtClean="0"/>
              <a:t>Homogeneity of Variance</a:t>
            </a:r>
          </a:p>
          <a:p>
            <a:pPr lvl="1"/>
            <a:r>
              <a:rPr lang="en-US" sz="1600" dirty="0" smtClean="0"/>
              <a:t>Normality</a:t>
            </a:r>
            <a:endParaRPr lang="en-IN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9688" y="346476"/>
            <a:ext cx="6299034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Validity of ASSUMPTION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0" y="764274"/>
            <a:ext cx="4353636" cy="2978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8" y="2078944"/>
            <a:ext cx="6142920" cy="3750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40570" y="3940460"/>
            <a:ext cx="43536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From Residual v/s Fit plot of Fig.1, the variance can be assumed to be constant.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From Fig.2, it can be assumed that the density of residuals from the model, follows Normal Distribution. Also, Shapiro Test accepts the normality assumption.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9242073" y="357550"/>
            <a:ext cx="75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Fig. 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0932" y="5929289"/>
            <a:ext cx="1460431" cy="53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Fig. 1.</a:t>
            </a: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Model Plot</a:t>
            </a:r>
          </a:p>
        </p:txBody>
      </p:sp>
    </p:spTree>
    <p:extLst>
      <p:ext uri="{BB962C8B-B14F-4D97-AF65-F5344CB8AC3E}">
        <p14:creationId xmlns:p14="http://schemas.microsoft.com/office/powerpoint/2010/main" val="19664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2791" y="305533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accent2"/>
                </a:solidFill>
              </a:rPr>
              <a:t>RESIDUAL ANALYSIS Plots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3" y="930462"/>
            <a:ext cx="4528235" cy="255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7" y="930462"/>
            <a:ext cx="4653176" cy="255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54" y="3861630"/>
            <a:ext cx="4528234" cy="2596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7" y="3861630"/>
            <a:ext cx="4653176" cy="2596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78491" y="723331"/>
            <a:ext cx="10204700" cy="5885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  <p:cxnSp>
        <p:nvCxnSpPr>
          <p:cNvPr id="17" name="Straight Connector 16"/>
          <p:cNvCxnSpPr>
            <a:stCxn id="15" idx="0"/>
            <a:endCxn id="15" idx="2"/>
          </p:cNvCxnSpPr>
          <p:nvPr/>
        </p:nvCxnSpPr>
        <p:spPr>
          <a:xfrm>
            <a:off x="5880841" y="723331"/>
            <a:ext cx="0" cy="588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778491" y="3665975"/>
            <a:ext cx="10204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94" y="817234"/>
            <a:ext cx="4244752" cy="2331408"/>
          </a:xfrm>
          <a:ln>
            <a:solidFill>
              <a:schemeClr val="accent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DRAWBACK – INFLUENCE OBSERVATIONS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29" y="820120"/>
            <a:ext cx="4482612" cy="2363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2" y="3268132"/>
            <a:ext cx="4287327" cy="2473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02589" y="6107502"/>
            <a:ext cx="89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Conclusion –</a:t>
            </a:r>
            <a:r>
              <a:rPr lang="en-US" dirty="0" smtClean="0"/>
              <a:t> </a:t>
            </a:r>
            <a:r>
              <a:rPr lang="en-US" dirty="0" smtClean="0"/>
              <a:t>There are too many influential observations, which may affect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268" y="2166480"/>
            <a:ext cx="7934623" cy="21977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Remove the influence observations and fit the </a:t>
            </a:r>
            <a:r>
              <a:rPr lang="en-US" sz="2000" dirty="0" smtClean="0"/>
              <a:t>model.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To fit a model where the Time Series nature of the data is </a:t>
            </a:r>
            <a:r>
              <a:rPr lang="en-US" sz="2000" dirty="0" smtClean="0"/>
              <a:t>considered.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Further Analysis can be done considering the categorical variables as well viz. Country and Developing or Non Developing </a:t>
            </a:r>
            <a:r>
              <a:rPr lang="en-US" sz="2000" dirty="0" smtClean="0"/>
              <a:t>Status.</a:t>
            </a: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9269" y="1030406"/>
            <a:ext cx="3310720" cy="59367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/>
                </a:solidFill>
              </a:rPr>
              <a:t>FURTHER STUDIES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8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0429" y="2934269"/>
            <a:ext cx="474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THANK YOU!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537" y="682388"/>
            <a:ext cx="2142153" cy="1279614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Outline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3009" y="682388"/>
            <a:ext cx="7373202" cy="5418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Life Expectancy and Purpose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Exploration – Numerical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Exploration </a:t>
            </a:r>
            <a:r>
              <a:rPr lang="en-US" dirty="0" smtClean="0"/>
              <a:t>– Graphical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Scatter 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Linear Model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Further Model Fitting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Model Selection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Validity of Assumption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Residual Analysis Plots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Drawback – Influence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Further Studies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9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4148"/>
            <a:ext cx="9461310" cy="54754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Life Expectancy and Purpose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057702"/>
            <a:ext cx="9716660" cy="4865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Life Expectancy </a:t>
            </a:r>
            <a:r>
              <a:rPr lang="en-US" sz="1800" dirty="0" smtClean="0"/>
              <a:t>– A statistical measure of the average time a person is expected to live based on his birth year, current age and other demographic factors.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smtClean="0"/>
              <a:t>Factors that affect Life Expectancy </a:t>
            </a:r>
            <a:r>
              <a:rPr lang="en-US" sz="1800" dirty="0" smtClean="0"/>
              <a:t>- Socioeconomic status, Income, Quality of health and ability of people to access it, Health behaviors, Immunization, Environment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Questions - 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Does </a:t>
            </a:r>
            <a:r>
              <a:rPr lang="en-US" sz="1600" dirty="0"/>
              <a:t>various predicting factors </a:t>
            </a:r>
            <a:r>
              <a:rPr lang="en-US" sz="1600" dirty="0" smtClean="0"/>
              <a:t>affect </a:t>
            </a:r>
            <a:r>
              <a:rPr lang="en-US" sz="1600" dirty="0"/>
              <a:t>the Life </a:t>
            </a:r>
            <a:r>
              <a:rPr lang="en-US" sz="1600" dirty="0" smtClean="0"/>
              <a:t>expectancy and which are those predicting variables?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Should </a:t>
            </a:r>
            <a:r>
              <a:rPr lang="en-US" sz="1600" dirty="0"/>
              <a:t>a country </a:t>
            </a:r>
            <a:r>
              <a:rPr lang="en-US" sz="1600" dirty="0" smtClean="0"/>
              <a:t>with a </a:t>
            </a:r>
            <a:r>
              <a:rPr lang="en-US" sz="1600" dirty="0"/>
              <a:t>lower life expectancy </a:t>
            </a:r>
            <a:r>
              <a:rPr lang="en-US" sz="1600" dirty="0" smtClean="0"/>
              <a:t>value </a:t>
            </a:r>
            <a:r>
              <a:rPr lang="en-US" sz="1600" dirty="0"/>
              <a:t>increase its healthcare </a:t>
            </a:r>
            <a:r>
              <a:rPr lang="en-US" sz="1600" dirty="0" smtClean="0"/>
              <a:t>facilities in </a:t>
            </a:r>
            <a:r>
              <a:rPr lang="en-US" sz="1600" dirty="0"/>
              <a:t>order to improve its average lifespan?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How </a:t>
            </a:r>
            <a:r>
              <a:rPr lang="en-US" sz="1600" dirty="0"/>
              <a:t>does Infant and Adult mortality rates affect life expectancy?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Does </a:t>
            </a:r>
            <a:r>
              <a:rPr lang="en-US" sz="1600" dirty="0"/>
              <a:t>Life Expectancy </a:t>
            </a:r>
            <a:r>
              <a:rPr lang="en-US" sz="1600" dirty="0" smtClean="0"/>
              <a:t>have any effect on eating </a:t>
            </a:r>
            <a:r>
              <a:rPr lang="en-US" sz="1600" dirty="0"/>
              <a:t>habits, lifestyle, exercise, smoking, </a:t>
            </a:r>
            <a:r>
              <a:rPr lang="en-US" sz="1600" dirty="0" smtClean="0"/>
              <a:t>alcohol consumption </a:t>
            </a:r>
            <a:r>
              <a:rPr lang="en-US" sz="1600" dirty="0"/>
              <a:t>etc</a:t>
            </a:r>
            <a:r>
              <a:rPr lang="en-US" sz="1600" dirty="0" smtClean="0"/>
              <a:t>.?</a:t>
            </a:r>
          </a:p>
          <a:p>
            <a:pPr marL="516636" lvl="1" indent="-342900"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is the impact of </a:t>
            </a:r>
            <a:r>
              <a:rPr lang="en-US" sz="1600" dirty="0" smtClean="0"/>
              <a:t> immunization coverage and schooling </a:t>
            </a:r>
            <a:r>
              <a:rPr lang="en-US" sz="1600" dirty="0"/>
              <a:t>on the lifespan of humans? </a:t>
            </a:r>
            <a:endParaRPr lang="en-US" sz="1600" dirty="0" smtClean="0"/>
          </a:p>
          <a:p>
            <a:pPr marL="516636" lvl="1" indent="-342900">
              <a:buAutoNum type="arabicPeriod"/>
            </a:pPr>
            <a:r>
              <a:rPr lang="en-US" sz="1600" dirty="0" smtClean="0"/>
              <a:t>Do </a:t>
            </a:r>
            <a:r>
              <a:rPr lang="en-US" sz="1600" dirty="0"/>
              <a:t>densely populated countries tend to have lower life expectancy? 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accent1"/>
                </a:solidFill>
              </a:rPr>
              <a:t>Purpose </a:t>
            </a:r>
            <a:r>
              <a:rPr lang="en-US" sz="2000" b="1" dirty="0">
                <a:solidFill>
                  <a:schemeClr val="accent1"/>
                </a:solidFill>
              </a:rPr>
              <a:t>–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1800" dirty="0" smtClean="0"/>
              <a:t>Knowing the predictor variables that affect Life Expectancy of a country will help us to predict the future Life Expectancy of that country.</a:t>
            </a:r>
          </a:p>
        </p:txBody>
      </p:sp>
    </p:spTree>
    <p:extLst>
      <p:ext uri="{BB962C8B-B14F-4D97-AF65-F5344CB8AC3E}">
        <p14:creationId xmlns:p14="http://schemas.microsoft.com/office/powerpoint/2010/main" val="27186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5617191" cy="934776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sz="1800" b="1" dirty="0" smtClean="0"/>
              <a:t>Source </a:t>
            </a:r>
            <a:r>
              <a:rPr lang="en-US" sz="1800" dirty="0" smtClean="0"/>
              <a:t>– Global Health Observatory (GHO) under WHO</a:t>
            </a:r>
          </a:p>
          <a:p>
            <a:r>
              <a:rPr lang="en-US" sz="1800" dirty="0" smtClean="0"/>
              <a:t>Data from year </a:t>
            </a:r>
            <a:r>
              <a:rPr lang="en-US" sz="1800" b="1" dirty="0" smtClean="0"/>
              <a:t>2000 - 2015 </a:t>
            </a:r>
            <a:r>
              <a:rPr lang="en-US" sz="1800" dirty="0" smtClean="0"/>
              <a:t>for </a:t>
            </a:r>
            <a:r>
              <a:rPr lang="en-US" sz="1800" b="1" dirty="0" smtClean="0"/>
              <a:t>193</a:t>
            </a:r>
            <a:r>
              <a:rPr lang="en-US" sz="1800" dirty="0" smtClean="0"/>
              <a:t> countries on </a:t>
            </a:r>
            <a:r>
              <a:rPr lang="en-US" sz="1800" b="1" dirty="0" smtClean="0"/>
              <a:t>22</a:t>
            </a:r>
            <a:r>
              <a:rPr lang="en-US" sz="1800" dirty="0" smtClean="0"/>
              <a:t> variables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50942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DATA DESCRIPTION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9666" y="900752"/>
            <a:ext cx="4162567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Number of Variables – </a:t>
            </a:r>
            <a:r>
              <a:rPr lang="en-US" b="1" dirty="0" smtClean="0">
                <a:solidFill>
                  <a:schemeClr val="accent2"/>
                </a:solidFill>
              </a:rPr>
              <a:t>22</a:t>
            </a:r>
          </a:p>
          <a:p>
            <a:pPr algn="ctr"/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sz="1600" b="1" dirty="0" smtClean="0"/>
              <a:t>Categorical Variables: </a:t>
            </a:r>
            <a:r>
              <a:rPr lang="en-US" sz="1600" dirty="0" smtClean="0"/>
              <a:t>Country, Year, Status – Developing/ Non Developing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Real Variables:</a:t>
            </a:r>
            <a:r>
              <a:rPr lang="en-US" sz="1600" dirty="0" smtClean="0"/>
              <a:t> Life Expectancy in age (</a:t>
            </a:r>
            <a:r>
              <a:rPr lang="en-US" sz="1600" b="1" dirty="0" smtClean="0"/>
              <a:t>LM</a:t>
            </a:r>
            <a:r>
              <a:rPr lang="en-US" sz="1600" dirty="0" smtClean="0"/>
              <a:t>), Adult mortality rates (</a:t>
            </a:r>
            <a:r>
              <a:rPr lang="en-US" sz="1600" b="1" dirty="0" smtClean="0"/>
              <a:t>AM</a:t>
            </a:r>
            <a:r>
              <a:rPr lang="en-US" sz="1600" dirty="0" smtClean="0"/>
              <a:t>), Number of Infant deaths (</a:t>
            </a:r>
            <a:r>
              <a:rPr lang="en-US" sz="1600" b="1" dirty="0" smtClean="0"/>
              <a:t>ID</a:t>
            </a:r>
            <a:r>
              <a:rPr lang="en-US" sz="1600" dirty="0" smtClean="0"/>
              <a:t>), Alcohol consumption (</a:t>
            </a:r>
            <a:r>
              <a:rPr lang="en-US" sz="1600" b="1" dirty="0" smtClean="0"/>
              <a:t>A</a:t>
            </a:r>
            <a:r>
              <a:rPr lang="en-US" sz="1600" dirty="0" smtClean="0"/>
              <a:t>), Percentage Expenditure (</a:t>
            </a:r>
            <a:r>
              <a:rPr lang="en-US" sz="1600" b="1" dirty="0" smtClean="0"/>
              <a:t>PE</a:t>
            </a:r>
            <a:r>
              <a:rPr lang="en-US" sz="1600" dirty="0" smtClean="0"/>
              <a:t>), Hepatitis B immunization coverage (</a:t>
            </a:r>
            <a:r>
              <a:rPr lang="en-US" sz="1600" b="1" dirty="0" smtClean="0"/>
              <a:t>HB</a:t>
            </a:r>
            <a:r>
              <a:rPr lang="en-US" sz="1600" dirty="0" smtClean="0"/>
              <a:t>), Number of reported cases of Measles (</a:t>
            </a:r>
            <a:r>
              <a:rPr lang="en-US" sz="1600" b="1" dirty="0" smtClean="0"/>
              <a:t>M</a:t>
            </a:r>
            <a:r>
              <a:rPr lang="en-US" sz="1600" dirty="0" smtClean="0"/>
              <a:t>), </a:t>
            </a:r>
            <a:r>
              <a:rPr lang="en-US" sz="1600" b="1" dirty="0" smtClean="0"/>
              <a:t>BMI</a:t>
            </a:r>
            <a:r>
              <a:rPr lang="en-US" sz="1600" dirty="0" smtClean="0"/>
              <a:t>, Number of Under 5 deaths (</a:t>
            </a:r>
            <a:r>
              <a:rPr lang="en-US" sz="1600" b="1" dirty="0" smtClean="0"/>
              <a:t>U5D</a:t>
            </a:r>
            <a:r>
              <a:rPr lang="en-US" sz="1600" dirty="0" smtClean="0"/>
              <a:t>), Polio immunization coverage (</a:t>
            </a:r>
            <a:r>
              <a:rPr lang="en-US" sz="1600" b="1" dirty="0" smtClean="0"/>
              <a:t>P</a:t>
            </a:r>
            <a:r>
              <a:rPr lang="en-US" sz="1600" dirty="0" smtClean="0"/>
              <a:t>), Total Expenditure (</a:t>
            </a:r>
            <a:r>
              <a:rPr lang="en-US" sz="1600" b="1" dirty="0" smtClean="0"/>
              <a:t>TE</a:t>
            </a:r>
            <a:r>
              <a:rPr lang="en-US" sz="1600" dirty="0" smtClean="0"/>
              <a:t>), Diphtheria immunization coverage (</a:t>
            </a:r>
            <a:r>
              <a:rPr lang="en-US" sz="1600" b="1" dirty="0" smtClean="0"/>
              <a:t>D</a:t>
            </a:r>
            <a:r>
              <a:rPr lang="en-US" sz="1600" dirty="0" smtClean="0"/>
              <a:t>), Number of deaths due to HIV/AIDS (</a:t>
            </a:r>
            <a:r>
              <a:rPr lang="en-US" sz="1600" b="1" dirty="0" smtClean="0"/>
              <a:t>HIV</a:t>
            </a:r>
            <a:r>
              <a:rPr lang="en-US" sz="1600" dirty="0" smtClean="0"/>
              <a:t>), </a:t>
            </a:r>
            <a:r>
              <a:rPr lang="en-US" sz="1600" b="1" dirty="0" smtClean="0"/>
              <a:t>GDP</a:t>
            </a:r>
            <a:r>
              <a:rPr lang="en-US" sz="1600" dirty="0" smtClean="0"/>
              <a:t>,  Population (</a:t>
            </a:r>
            <a:r>
              <a:rPr lang="en-US" sz="1600" b="1" dirty="0" err="1" smtClean="0"/>
              <a:t>Popl</a:t>
            </a:r>
            <a:r>
              <a:rPr lang="en-US" sz="1600" dirty="0" smtClean="0"/>
              <a:t>), Thinness prevalence among 1-19 years (</a:t>
            </a:r>
            <a:r>
              <a:rPr lang="en-US" sz="1600" b="1" dirty="0" smtClean="0"/>
              <a:t>T1_19</a:t>
            </a:r>
            <a:r>
              <a:rPr lang="en-US" sz="1600" dirty="0" smtClean="0"/>
              <a:t>), Thinness prevalence among 5-9 years (</a:t>
            </a:r>
            <a:r>
              <a:rPr lang="en-US" sz="1600" b="1" dirty="0" smtClean="0"/>
              <a:t>T5_9</a:t>
            </a:r>
            <a:r>
              <a:rPr lang="en-US" sz="1600" dirty="0" smtClean="0"/>
              <a:t>), Income Composition of resources (</a:t>
            </a:r>
            <a:r>
              <a:rPr lang="en-US" sz="1600" b="1" dirty="0" smtClean="0"/>
              <a:t>I</a:t>
            </a:r>
            <a:r>
              <a:rPr lang="en-US" sz="1600" dirty="0" smtClean="0"/>
              <a:t>), Number of years of schooling (</a:t>
            </a:r>
            <a:r>
              <a:rPr lang="en-US" sz="1600" b="1" dirty="0" smtClean="0"/>
              <a:t>S</a:t>
            </a:r>
            <a:r>
              <a:rPr lang="en-US" sz="1600" dirty="0" smtClean="0"/>
              <a:t>).</a:t>
            </a:r>
          </a:p>
          <a:p>
            <a:endParaRPr lang="en-US" sz="1600" dirty="0" smtClean="0"/>
          </a:p>
          <a:p>
            <a:pPr algn="ctr"/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310185" y="2025968"/>
            <a:ext cx="514520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accent2"/>
                </a:solidFill>
              </a:rPr>
              <a:t>Initial Data</a:t>
            </a:r>
            <a:endParaRPr lang="en-US" sz="1600" dirty="0" smtClean="0"/>
          </a:p>
          <a:p>
            <a:pPr lvl="0" algn="ctr"/>
            <a:r>
              <a:rPr lang="en-US" sz="1600" b="1" dirty="0" smtClean="0"/>
              <a:t>2398</a:t>
            </a:r>
            <a:r>
              <a:rPr lang="en-US" sz="1600" dirty="0" smtClean="0"/>
              <a:t> </a:t>
            </a:r>
            <a:r>
              <a:rPr lang="en-US" sz="1600" dirty="0"/>
              <a:t>observations </a:t>
            </a:r>
          </a:p>
          <a:p>
            <a:pPr lvl="0" algn="ctr"/>
            <a:r>
              <a:rPr lang="en-US" sz="1600" b="1" dirty="0"/>
              <a:t>193</a:t>
            </a:r>
            <a:r>
              <a:rPr lang="en-US" sz="1600" dirty="0"/>
              <a:t> countries</a:t>
            </a:r>
          </a:p>
          <a:p>
            <a:pPr lvl="0" algn="ctr"/>
            <a:r>
              <a:rPr lang="en-US" sz="1600" dirty="0"/>
              <a:t>Missing Values – </a:t>
            </a:r>
            <a:r>
              <a:rPr lang="en-US" sz="1600" dirty="0" smtClean="0"/>
              <a:t>Multiple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0185" y="5030457"/>
            <a:ext cx="5145204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 smtClean="0">
                <a:solidFill>
                  <a:schemeClr val="accent2"/>
                </a:solidFill>
              </a:rPr>
              <a:t>Final Data</a:t>
            </a:r>
            <a:endParaRPr lang="en-US" sz="1600" dirty="0" smtClean="0"/>
          </a:p>
          <a:p>
            <a:pPr lvl="0" algn="ctr"/>
            <a:r>
              <a:rPr lang="en-US" sz="1600" b="1" dirty="0" smtClean="0"/>
              <a:t>2128</a:t>
            </a:r>
            <a:r>
              <a:rPr lang="en-US" sz="1600" dirty="0" smtClean="0"/>
              <a:t> </a:t>
            </a:r>
            <a:r>
              <a:rPr lang="en-US" sz="1600" dirty="0"/>
              <a:t>observations</a:t>
            </a:r>
          </a:p>
          <a:p>
            <a:pPr lvl="0" algn="ctr"/>
            <a:r>
              <a:rPr lang="en-US" sz="1600" b="1" dirty="0"/>
              <a:t>133</a:t>
            </a:r>
            <a:r>
              <a:rPr lang="en-US" sz="1600" dirty="0"/>
              <a:t> countries</a:t>
            </a:r>
          </a:p>
          <a:p>
            <a:pPr lvl="0" algn="ctr"/>
            <a:r>
              <a:rPr lang="en-US" sz="1600" dirty="0"/>
              <a:t>Missing Values - </a:t>
            </a:r>
            <a:r>
              <a:rPr lang="en-US" sz="1600" dirty="0" smtClean="0"/>
              <a:t>None</a:t>
            </a:r>
            <a:endParaRPr lang="en-IN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10184" y="3405102"/>
            <a:ext cx="514520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Replaced Missing Values of Variables by their </a:t>
            </a:r>
            <a:r>
              <a:rPr lang="en-US" sz="1600" b="1" dirty="0" smtClean="0"/>
              <a:t>mean</a:t>
            </a:r>
            <a:r>
              <a:rPr lang="en-US" sz="1600" dirty="0" smtClean="0"/>
              <a:t>, for each country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smtClean="0"/>
              <a:t>Still, certain less known countries had no values for certain variables or had values for only 1 year – Dropped those observations</a:t>
            </a:r>
            <a:endParaRPr lang="en-IN" sz="1600" dirty="0"/>
          </a:p>
        </p:txBody>
      </p:sp>
      <p:sp>
        <p:nvSpPr>
          <p:cNvPr id="18" name="Down Arrow 17"/>
          <p:cNvSpPr/>
          <p:nvPr/>
        </p:nvSpPr>
        <p:spPr>
          <a:xfrm>
            <a:off x="838199" y="2025968"/>
            <a:ext cx="471985" cy="4081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69743"/>
            <a:ext cx="10515600" cy="4307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From 2000 to 2015, average Life Expectancy has </a:t>
            </a:r>
            <a:r>
              <a:rPr lang="en-US" sz="1800" b="1" dirty="0" smtClean="0">
                <a:solidFill>
                  <a:schemeClr val="accent2"/>
                </a:solidFill>
              </a:rPr>
              <a:t>increased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from </a:t>
            </a:r>
            <a:r>
              <a:rPr lang="en-US" sz="1800" b="1" dirty="0" smtClean="0"/>
              <a:t>65.47 to 70.6</a:t>
            </a:r>
            <a:r>
              <a:rPr lang="en-US" sz="1800" dirty="0" smtClean="0"/>
              <a:t>, with </a:t>
            </a:r>
            <a:r>
              <a:rPr lang="en-US" sz="1800" b="1" dirty="0" smtClean="0">
                <a:solidFill>
                  <a:schemeClr val="accent2"/>
                </a:solidFill>
              </a:rPr>
              <a:t>decrease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in variation from </a:t>
            </a:r>
            <a:r>
              <a:rPr lang="en-US" sz="1800" b="1" dirty="0" smtClean="0"/>
              <a:t>10.46 to 7.96.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average Life Expectancy – </a:t>
            </a:r>
            <a:r>
              <a:rPr lang="en-US" sz="1800" dirty="0"/>
              <a:t>46.112 </a:t>
            </a:r>
            <a:r>
              <a:rPr lang="en-US" sz="1800" dirty="0" smtClean="0"/>
              <a:t>in Sierra Leone.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Least variation in Seychelles (0.39) and Highest variation in Botswana (7.32).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5 countries has &lt;50 Life Expectancy – Angola, Central African Republic, Lesotho, Malawi, Sierra Leone.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Highest average Life Expectancy -  82.52 in Sweden followed by 82.23 in France.</a:t>
            </a:r>
            <a:endParaRPr lang="en-IN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069808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DATA EXPLORATION - </a:t>
            </a:r>
            <a:r>
              <a:rPr lang="en-US" sz="2800" b="1" dirty="0" err="1" smtClean="0">
                <a:solidFill>
                  <a:schemeClr val="accent2"/>
                </a:solidFill>
              </a:rPr>
              <a:t>NUMERical</a:t>
            </a:r>
            <a:endParaRPr lang="en-I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3" y="2001707"/>
            <a:ext cx="4086464" cy="3723909"/>
          </a:xfr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5" y="1002914"/>
            <a:ext cx="5447438" cy="3257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35" y="4260358"/>
            <a:ext cx="5447438" cy="22749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7673" y="723331"/>
            <a:ext cx="4783412" cy="1001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DATA EXPLORATION - </a:t>
            </a:r>
            <a:r>
              <a:rPr lang="en-US" sz="2800" b="1" dirty="0" err="1" smtClean="0">
                <a:solidFill>
                  <a:schemeClr val="accent2"/>
                </a:solidFill>
              </a:rPr>
              <a:t>gRaphical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673" y="5732196"/>
            <a:ext cx="408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Conclusion</a:t>
            </a:r>
            <a:r>
              <a:rPr lang="en-US" sz="1600" dirty="0" smtClean="0"/>
              <a:t>: Increase in Life Expectancy over last 16 years, with only 1 outlier in 2010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951335" y="560076"/>
            <a:ext cx="544743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Plot Means of each Variables against Years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951335" y="1005693"/>
            <a:ext cx="5447438" cy="55324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16" y="2674343"/>
            <a:ext cx="5717116" cy="361355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97256" y="264590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SCATTER PLOTs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138"/>
            <a:ext cx="9730308" cy="1153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Life Expectancy is more or less correlated with almost all the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Very significant </a:t>
            </a:r>
            <a:r>
              <a:rPr lang="en-US" sz="1800" dirty="0"/>
              <a:t>correlation of </a:t>
            </a:r>
            <a:r>
              <a:rPr lang="en-US" sz="1800" dirty="0" smtClean="0"/>
              <a:t>Life Expectancy </a:t>
            </a:r>
            <a:r>
              <a:rPr lang="en-US" sz="1800" dirty="0"/>
              <a:t>with </a:t>
            </a:r>
            <a:r>
              <a:rPr lang="en-US" sz="1800" b="1" dirty="0" smtClean="0"/>
              <a:t>Adult Mortality</a:t>
            </a:r>
            <a:r>
              <a:rPr lang="en-US" sz="1800" dirty="0" smtClean="0"/>
              <a:t>, </a:t>
            </a:r>
            <a:r>
              <a:rPr lang="en-US" sz="1800" b="1" dirty="0"/>
              <a:t>BMI</a:t>
            </a:r>
            <a:r>
              <a:rPr lang="en-US" sz="1800" dirty="0" smtClean="0"/>
              <a:t>, </a:t>
            </a:r>
            <a:r>
              <a:rPr lang="en-US" sz="1800" b="1" dirty="0" smtClean="0"/>
              <a:t>Deaths due to HIV</a:t>
            </a:r>
            <a:r>
              <a:rPr lang="en-US" sz="1800" dirty="0"/>
              <a:t>, </a:t>
            </a:r>
            <a:r>
              <a:rPr lang="en-US" sz="1800" b="1" dirty="0" smtClean="0"/>
              <a:t>Income Consumption</a:t>
            </a:r>
            <a:r>
              <a:rPr lang="en-US" sz="1800" dirty="0" smtClean="0"/>
              <a:t> and </a:t>
            </a:r>
            <a:r>
              <a:rPr lang="en-US" sz="1800" b="1" dirty="0" smtClean="0"/>
              <a:t>Schooling.</a:t>
            </a:r>
            <a:endParaRPr lang="en-IN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9" y="2674343"/>
            <a:ext cx="5477427" cy="36135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1893" y="2064066"/>
            <a:ext cx="6194778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Observed Scatter Plots of Life Expectancy and all other Variables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87927" y="2504476"/>
            <a:ext cx="11457709" cy="39794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00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47" y="915704"/>
            <a:ext cx="4707931" cy="45433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Partitioning of Data to Training Set and Testing Set</a:t>
            </a:r>
          </a:p>
          <a:p>
            <a:pPr lvl="1"/>
            <a:r>
              <a:rPr lang="en-US" i="1" dirty="0" smtClean="0"/>
              <a:t>Training Set</a:t>
            </a:r>
            <a:r>
              <a:rPr lang="en-US" dirty="0" smtClean="0"/>
              <a:t> -  80% of observation: </a:t>
            </a:r>
            <a:r>
              <a:rPr lang="en-US" b="1" dirty="0" smtClean="0"/>
              <a:t>1,702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Test Set </a:t>
            </a:r>
            <a:r>
              <a:rPr lang="en-US" dirty="0" smtClean="0"/>
              <a:t>– 20% observation: </a:t>
            </a:r>
            <a:r>
              <a:rPr lang="en-US" b="1" dirty="0" smtClean="0"/>
              <a:t>426</a:t>
            </a:r>
          </a:p>
          <a:p>
            <a:r>
              <a:rPr lang="en-US" sz="1800" dirty="0" smtClean="0"/>
              <a:t>Fitted Linear Model on Training Data where</a:t>
            </a:r>
          </a:p>
          <a:p>
            <a:pPr lvl="1"/>
            <a:r>
              <a:rPr lang="en-US" dirty="0" smtClean="0"/>
              <a:t>Life Expectancy – </a:t>
            </a:r>
            <a:r>
              <a:rPr lang="en-US" i="1" dirty="0" smtClean="0"/>
              <a:t>Dependent Variables</a:t>
            </a:r>
          </a:p>
          <a:p>
            <a:pPr lvl="1"/>
            <a:r>
              <a:rPr lang="en-US" dirty="0" smtClean="0"/>
              <a:t>All other Variables – </a:t>
            </a:r>
            <a:r>
              <a:rPr lang="en-US" i="1" dirty="0" smtClean="0"/>
              <a:t>Independent Variables</a:t>
            </a:r>
            <a:endParaRPr lang="en-US" i="1" dirty="0"/>
          </a:p>
          <a:p>
            <a:r>
              <a:rPr lang="en-US" sz="1800" b="1" dirty="0" smtClean="0"/>
              <a:t>Result –</a:t>
            </a:r>
            <a:endParaRPr lang="en-US" sz="1800" dirty="0" smtClean="0"/>
          </a:p>
          <a:p>
            <a:pPr lvl="1"/>
            <a:r>
              <a:rPr lang="en-US" dirty="0" smtClean="0"/>
              <a:t>Life Expectancy and all other variables have linear relationship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 smtClean="0"/>
              <a:t>viz.,  AM, ID, A, BMI, U5D, P, D, HIV, GDP, I, S were significant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7256" y="264590"/>
            <a:ext cx="9461310" cy="547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LINEAR MODEL APPLICATION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379251"/>
            <a:ext cx="5962893" cy="413555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840048" y="911028"/>
            <a:ext cx="2156346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Model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797256" y="2106461"/>
            <a:ext cx="3548694" cy="3152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u="sng" dirty="0" smtClean="0">
                <a:solidFill>
                  <a:schemeClr val="accent1"/>
                </a:solidFill>
              </a:rPr>
              <a:t>MODEL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Fitted Model after removing Variables with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VIF&gt;9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Removed insignificant variables viz., Population, Thinness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 </a:t>
            </a:r>
            <a:r>
              <a:rPr lang="en-US" sz="1600" dirty="0" smtClean="0"/>
              <a:t>– Variables AM, A, HB, M, BMI, P, TE, D, HIV, S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81.76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</a:t>
            </a:r>
            <a:r>
              <a:rPr lang="en-US" sz="1400" dirty="0"/>
              <a:t>=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accent1"/>
                </a:solidFill>
              </a:rPr>
              <a:t>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Prediction on Testing set </a:t>
            </a:r>
            <a:r>
              <a:rPr lang="en-US" sz="1600" dirty="0" smtClean="0"/>
              <a:t>– </a:t>
            </a:r>
            <a:r>
              <a:rPr lang="en-US" sz="1400" b="1" dirty="0" smtClean="0"/>
              <a:t>MSE</a:t>
            </a:r>
            <a:r>
              <a:rPr lang="en-US" sz="1400" dirty="0" smtClean="0"/>
              <a:t> = </a:t>
            </a:r>
            <a:r>
              <a:rPr lang="en-US" sz="1400" b="1" dirty="0" smtClean="0">
                <a:solidFill>
                  <a:schemeClr val="accent1"/>
                </a:solidFill>
              </a:rPr>
              <a:t>16.51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10133" y="2106461"/>
            <a:ext cx="3595912" cy="3332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>
                <a:solidFill>
                  <a:schemeClr val="accent1"/>
                </a:solidFill>
              </a:rPr>
              <a:t>MODEL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PCA</a:t>
            </a:r>
            <a:r>
              <a:rPr lang="en-US" sz="1600" dirty="0" smtClean="0"/>
              <a:t> on all the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First </a:t>
            </a:r>
            <a:r>
              <a:rPr lang="en-US" sz="1600" b="1" dirty="0" smtClean="0"/>
              <a:t>10</a:t>
            </a:r>
            <a:r>
              <a:rPr lang="en-US" sz="1600" dirty="0" smtClean="0"/>
              <a:t> PCs account for </a:t>
            </a:r>
            <a:r>
              <a:rPr lang="en-US" sz="1600" b="1" dirty="0" smtClean="0"/>
              <a:t>89.57%</a:t>
            </a:r>
            <a:r>
              <a:rPr lang="en-US" sz="1600" dirty="0" smtClean="0"/>
              <a:t> of total sample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Fitted Model on predicted PCs and removed the insignificant PCs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- 8 PCs as predictor variables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Adjusted R square = </a:t>
            </a:r>
            <a:r>
              <a:rPr lang="en-US" sz="1400" b="1" dirty="0" smtClean="0">
                <a:solidFill>
                  <a:schemeClr val="accent1"/>
                </a:solidFill>
              </a:rPr>
              <a:t>83.14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18.53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Prediction 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175.12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0133" y="1009704"/>
            <a:ext cx="359591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Multicollinearity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is observed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Infant Death</a:t>
            </a:r>
            <a:r>
              <a:rPr lang="en-US" sz="1400" dirty="0"/>
              <a:t>, % Expenditure &gt; </a:t>
            </a:r>
            <a:r>
              <a:rPr lang="en-US" sz="1400" b="1" dirty="0"/>
              <a:t>150</a:t>
            </a:r>
            <a:r>
              <a:rPr lang="en-US" sz="1400" dirty="0"/>
              <a:t> </a:t>
            </a:r>
            <a:r>
              <a:rPr lang="en-US" sz="1400" dirty="0" smtClean="0"/>
              <a:t>VIF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/>
              <a:t>Under </a:t>
            </a:r>
            <a:r>
              <a:rPr lang="en-US" sz="1400" dirty="0"/>
              <a:t>age 5 Death, GDP &gt; </a:t>
            </a:r>
            <a:r>
              <a:rPr lang="en-US" sz="1400" b="1" dirty="0"/>
              <a:t>9</a:t>
            </a:r>
            <a:r>
              <a:rPr lang="en-US" sz="1400" dirty="0"/>
              <a:t> VIF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7256" y="264590"/>
            <a:ext cx="9461310" cy="417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2"/>
                </a:solidFill>
              </a:rPr>
              <a:t>Further model fitting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270230" y="2106461"/>
            <a:ext cx="3595912" cy="31762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45720" tIns="45720" rIns="45720" bIns="4572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u="sng" dirty="0" smtClean="0">
                <a:solidFill>
                  <a:schemeClr val="accent1"/>
                </a:solidFill>
              </a:rPr>
              <a:t>MODEL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Applied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Ridge Regression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smtClean="0"/>
              <a:t>Ridge Parameter – 0.00308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Final Model</a:t>
            </a:r>
            <a:r>
              <a:rPr lang="en-US" sz="1600" dirty="0" smtClean="0"/>
              <a:t>- Variables AM, ID, A, BMI, U5D, P, D, HIV, GDP, T1_19, I, S were significant.</a:t>
            </a:r>
          </a:p>
          <a:p>
            <a:pPr marL="459486" lvl="1" indent="-285750">
              <a:buFont typeface="Wingdings" panose="05000000000000000000" pitchFamily="2" charset="2"/>
              <a:buChar char="§"/>
            </a:pPr>
            <a:r>
              <a:rPr lang="en-US" sz="1400" b="1" dirty="0" smtClean="0"/>
              <a:t>Residual MSE = </a:t>
            </a:r>
            <a:r>
              <a:rPr lang="en-US" sz="1400" b="1" dirty="0" smtClean="0">
                <a:solidFill>
                  <a:schemeClr val="accent1"/>
                </a:solidFill>
              </a:rPr>
              <a:t>11.77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Prediction on Testing set </a:t>
            </a:r>
            <a:r>
              <a:rPr lang="en-US" sz="1600" dirty="0"/>
              <a:t>– </a:t>
            </a:r>
            <a:r>
              <a:rPr lang="en-US" sz="1400" b="1" dirty="0" smtClean="0"/>
              <a:t>MSE = </a:t>
            </a:r>
            <a:r>
              <a:rPr lang="en-US" sz="1400" b="1" dirty="0" smtClean="0">
                <a:solidFill>
                  <a:schemeClr val="accent1"/>
                </a:solidFill>
              </a:rPr>
              <a:t>2675.69</a:t>
            </a:r>
          </a:p>
          <a:p>
            <a:pPr marL="128016" lvl="1" indent="0"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6586" y="5959870"/>
            <a:ext cx="530898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Conclusion: MODEL SELECTED – MODEL 1</a:t>
            </a:r>
            <a:endParaRPr lang="en-IN" dirty="0"/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6308089" y="1779145"/>
            <a:ext cx="0" cy="3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10068186" y="1394424"/>
            <a:ext cx="0" cy="7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3"/>
          </p:cNvCxnSpPr>
          <p:nvPr/>
        </p:nvCxnSpPr>
        <p:spPr>
          <a:xfrm flipV="1">
            <a:off x="8106046" y="1394425"/>
            <a:ext cx="196214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 flipH="1">
            <a:off x="2571603" y="1394424"/>
            <a:ext cx="5342" cy="71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" idx="1"/>
          </p:cNvCxnSpPr>
          <p:nvPr/>
        </p:nvCxnSpPr>
        <p:spPr>
          <a:xfrm flipH="1" flipV="1">
            <a:off x="2571603" y="1394425"/>
            <a:ext cx="1938530" cy="1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1073</Words>
  <Application>Microsoft Office PowerPoint</Application>
  <PresentationFormat>Widescreen</PresentationFormat>
  <Paragraphs>131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Tw Cen MT</vt:lpstr>
      <vt:lpstr>Wingdings</vt:lpstr>
      <vt:lpstr>Wingdings 3</vt:lpstr>
      <vt:lpstr>1_Integral</vt:lpstr>
      <vt:lpstr>Analysis on Life Expectancy</vt:lpstr>
      <vt:lpstr>Outline</vt:lpstr>
      <vt:lpstr>Life Expectancy and 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Life Expectancy</dc:title>
  <dc:creator>Shweta Dutta</dc:creator>
  <cp:lastModifiedBy>Windows User</cp:lastModifiedBy>
  <cp:revision>48</cp:revision>
  <dcterms:created xsi:type="dcterms:W3CDTF">2019-11-17T17:53:14Z</dcterms:created>
  <dcterms:modified xsi:type="dcterms:W3CDTF">2020-06-27T17:28:50Z</dcterms:modified>
</cp:coreProperties>
</file>