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70" r:id="rId4"/>
    <p:sldId id="271" r:id="rId5"/>
    <p:sldId id="274" r:id="rId6"/>
    <p:sldId id="259" r:id="rId7"/>
    <p:sldId id="260" r:id="rId8"/>
    <p:sldId id="261" r:id="rId9"/>
    <p:sldId id="278" r:id="rId10"/>
    <p:sldId id="262" r:id="rId11"/>
    <p:sldId id="268" r:id="rId12"/>
    <p:sldId id="269" r:id="rId13"/>
    <p:sldId id="263" r:id="rId14"/>
    <p:sldId id="265" r:id="rId15"/>
    <p:sldId id="275" r:id="rId16"/>
    <p:sldId id="276"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3993" autoAdjust="0"/>
  </p:normalViewPr>
  <p:slideViewPr>
    <p:cSldViewPr snapToGrid="0">
      <p:cViewPr>
        <p:scale>
          <a:sx n="60" d="100"/>
          <a:sy n="60" d="100"/>
        </p:scale>
        <p:origin x="1140" y="-1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G:\Official\Study\M.Sc\SEM%203\MVA\Data%20Analysis%20Project\Emissions_3.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G:\Official\Study\M.Sc\SEM%203\MVA\Data%20Analysis%20Project\Emissions_3_1.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G:\Official\Study\M.Sc\SEM%203\MVA\Data%20Analysis%20Project\Emissions_3.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Greenhouse Gases in 2010</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Emissions_3!$N$1</c:f>
              <c:strCache>
                <c:ptCount val="1"/>
                <c:pt idx="0">
                  <c:v>CO2_7194</c:v>
                </c:pt>
              </c:strCache>
            </c:strRef>
          </c:tx>
          <c:spPr>
            <a:solidFill>
              <a:schemeClr val="accent1"/>
            </a:solidFill>
            <a:ln>
              <a:noFill/>
            </a:ln>
            <a:effectLst/>
          </c:spPr>
          <c:invertIfNegative val="0"/>
          <c:cat>
            <c:strRef>
              <c:f>Emissions_3!$B$2:$B$148</c:f>
              <c:strCache>
                <c:ptCount val="7"/>
                <c:pt idx="0">
                  <c:v>Africa</c:v>
                </c:pt>
                <c:pt idx="1">
                  <c:v>Asia</c:v>
                </c:pt>
                <c:pt idx="2">
                  <c:v>CA</c:v>
                </c:pt>
                <c:pt idx="3">
                  <c:v>Europe</c:v>
                </c:pt>
                <c:pt idx="4">
                  <c:v>NA</c:v>
                </c:pt>
                <c:pt idx="5">
                  <c:v>Oceania</c:v>
                </c:pt>
                <c:pt idx="6">
                  <c:v>SA</c:v>
                </c:pt>
              </c:strCache>
            </c:strRef>
          </c:cat>
          <c:val>
            <c:numRef>
              <c:f>Emissions_3!$N$2:$N$148</c:f>
              <c:numCache>
                <c:formatCode>General</c:formatCode>
                <c:ptCount val="7"/>
                <c:pt idx="0">
                  <c:v>2471074.39</c:v>
                </c:pt>
                <c:pt idx="1">
                  <c:v>17114889.600000001</c:v>
                </c:pt>
                <c:pt idx="2">
                  <c:v>599749.33459999994</c:v>
                </c:pt>
                <c:pt idx="3">
                  <c:v>5568684.4100000001</c:v>
                </c:pt>
                <c:pt idx="4">
                  <c:v>5846856.9270000001</c:v>
                </c:pt>
                <c:pt idx="5">
                  <c:v>511026.18199999997</c:v>
                </c:pt>
                <c:pt idx="6">
                  <c:v>2134080.023</c:v>
                </c:pt>
              </c:numCache>
            </c:numRef>
          </c:val>
        </c:ser>
        <c:ser>
          <c:idx val="1"/>
          <c:order val="1"/>
          <c:tx>
            <c:strRef>
              <c:f>Emissions_3!$O$1</c:f>
              <c:strCache>
                <c:ptCount val="1"/>
                <c:pt idx="0">
                  <c:v>CH4_7244</c:v>
                </c:pt>
              </c:strCache>
            </c:strRef>
          </c:tx>
          <c:spPr>
            <a:solidFill>
              <a:schemeClr val="accent2"/>
            </a:solidFill>
            <a:ln>
              <a:noFill/>
            </a:ln>
            <a:effectLst/>
          </c:spPr>
          <c:invertIfNegative val="0"/>
          <c:cat>
            <c:strRef>
              <c:f>Emissions_3!$B$2:$B$148</c:f>
              <c:strCache>
                <c:ptCount val="7"/>
                <c:pt idx="0">
                  <c:v>Africa</c:v>
                </c:pt>
                <c:pt idx="1">
                  <c:v>Asia</c:v>
                </c:pt>
                <c:pt idx="2">
                  <c:v>CA</c:v>
                </c:pt>
                <c:pt idx="3">
                  <c:v>Europe</c:v>
                </c:pt>
                <c:pt idx="4">
                  <c:v>NA</c:v>
                </c:pt>
                <c:pt idx="5">
                  <c:v>Oceania</c:v>
                </c:pt>
                <c:pt idx="6">
                  <c:v>SA</c:v>
                </c:pt>
              </c:strCache>
            </c:strRef>
          </c:cat>
          <c:val>
            <c:numRef>
              <c:f>Emissions_3!$O$2:$O$148</c:f>
              <c:numCache>
                <c:formatCode>General</c:formatCode>
                <c:ptCount val="7"/>
                <c:pt idx="0">
                  <c:v>969863.30920000002</c:v>
                </c:pt>
                <c:pt idx="1">
                  <c:v>3563147.15</c:v>
                </c:pt>
                <c:pt idx="2">
                  <c:v>135921.75159999999</c:v>
                </c:pt>
                <c:pt idx="3">
                  <c:v>1205667.3370000001</c:v>
                </c:pt>
                <c:pt idx="4">
                  <c:v>632121.68790000002</c:v>
                </c:pt>
                <c:pt idx="5">
                  <c:v>147626.3003</c:v>
                </c:pt>
                <c:pt idx="6">
                  <c:v>764165.88760000002</c:v>
                </c:pt>
              </c:numCache>
            </c:numRef>
          </c:val>
        </c:ser>
        <c:ser>
          <c:idx val="2"/>
          <c:order val="2"/>
          <c:tx>
            <c:strRef>
              <c:f>Emissions_3!$P$1</c:f>
              <c:strCache>
                <c:ptCount val="1"/>
                <c:pt idx="0">
                  <c:v>N2O_7243</c:v>
                </c:pt>
              </c:strCache>
            </c:strRef>
          </c:tx>
          <c:spPr>
            <a:solidFill>
              <a:schemeClr val="accent3"/>
            </a:solidFill>
            <a:ln>
              <a:noFill/>
            </a:ln>
            <a:effectLst/>
          </c:spPr>
          <c:invertIfNegative val="0"/>
          <c:cat>
            <c:strRef>
              <c:f>Emissions_3!$B$2:$B$148</c:f>
              <c:strCache>
                <c:ptCount val="7"/>
                <c:pt idx="0">
                  <c:v>Africa</c:v>
                </c:pt>
                <c:pt idx="1">
                  <c:v>Asia</c:v>
                </c:pt>
                <c:pt idx="2">
                  <c:v>CA</c:v>
                </c:pt>
                <c:pt idx="3">
                  <c:v>Europe</c:v>
                </c:pt>
                <c:pt idx="4">
                  <c:v>NA</c:v>
                </c:pt>
                <c:pt idx="5">
                  <c:v>Oceania</c:v>
                </c:pt>
                <c:pt idx="6">
                  <c:v>SA</c:v>
                </c:pt>
              </c:strCache>
            </c:strRef>
          </c:cat>
          <c:val>
            <c:numRef>
              <c:f>Emissions_3!$P$2:$P$148</c:f>
              <c:numCache>
                <c:formatCode>General</c:formatCode>
                <c:ptCount val="7"/>
                <c:pt idx="0">
                  <c:v>499701.41820000001</c:v>
                </c:pt>
                <c:pt idx="1">
                  <c:v>1262660.246</c:v>
                </c:pt>
                <c:pt idx="2">
                  <c:v>59346.737200000003</c:v>
                </c:pt>
                <c:pt idx="3">
                  <c:v>440629.8688</c:v>
                </c:pt>
                <c:pt idx="4">
                  <c:v>365523.47100000002</c:v>
                </c:pt>
                <c:pt idx="5">
                  <c:v>78392.047900000005</c:v>
                </c:pt>
                <c:pt idx="6">
                  <c:v>335520.03399999999</c:v>
                </c:pt>
              </c:numCache>
            </c:numRef>
          </c:val>
        </c:ser>
        <c:ser>
          <c:idx val="3"/>
          <c:order val="3"/>
          <c:tx>
            <c:strRef>
              <c:f>Emissions_3!$Q$1</c:f>
              <c:strCache>
                <c:ptCount val="1"/>
                <c:pt idx="0">
                  <c:v>F_7178</c:v>
                </c:pt>
              </c:strCache>
            </c:strRef>
          </c:tx>
          <c:spPr>
            <a:solidFill>
              <a:schemeClr val="accent4"/>
            </a:solidFill>
            <a:ln>
              <a:noFill/>
            </a:ln>
            <a:effectLst/>
          </c:spPr>
          <c:invertIfNegative val="0"/>
          <c:cat>
            <c:strRef>
              <c:f>Emissions_3!$B$2:$B$148</c:f>
              <c:strCache>
                <c:ptCount val="7"/>
                <c:pt idx="0">
                  <c:v>Africa</c:v>
                </c:pt>
                <c:pt idx="1">
                  <c:v>Asia</c:v>
                </c:pt>
                <c:pt idx="2">
                  <c:v>CA</c:v>
                </c:pt>
                <c:pt idx="3">
                  <c:v>Europe</c:v>
                </c:pt>
                <c:pt idx="4">
                  <c:v>NA</c:v>
                </c:pt>
                <c:pt idx="5">
                  <c:v>Oceania</c:v>
                </c:pt>
                <c:pt idx="6">
                  <c:v>SA</c:v>
                </c:pt>
              </c:strCache>
            </c:strRef>
          </c:cat>
          <c:val>
            <c:numRef>
              <c:f>Emissions_3!$Q$2:$Q$148</c:f>
              <c:numCache>
                <c:formatCode>General</c:formatCode>
                <c:ptCount val="7"/>
                <c:pt idx="0">
                  <c:v>9703.9807000000001</c:v>
                </c:pt>
                <c:pt idx="1">
                  <c:v>194568.66380000001</c:v>
                </c:pt>
                <c:pt idx="2">
                  <c:v>32363.736499999999</c:v>
                </c:pt>
                <c:pt idx="3">
                  <c:v>206421.91519999999</c:v>
                </c:pt>
                <c:pt idx="4">
                  <c:v>372349.02840000001</c:v>
                </c:pt>
                <c:pt idx="5">
                  <c:v>10631.0038</c:v>
                </c:pt>
                <c:pt idx="6">
                  <c:v>12969.2752</c:v>
                </c:pt>
              </c:numCache>
            </c:numRef>
          </c:val>
        </c:ser>
        <c:dLbls>
          <c:showLegendKey val="0"/>
          <c:showVal val="0"/>
          <c:showCatName val="0"/>
          <c:showSerName val="0"/>
          <c:showPercent val="0"/>
          <c:showBubbleSize val="0"/>
        </c:dLbls>
        <c:gapWidth val="150"/>
        <c:overlap val="100"/>
        <c:axId val="1466556880"/>
        <c:axId val="1466557968"/>
      </c:barChart>
      <c:catAx>
        <c:axId val="1466556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6557968"/>
        <c:crosses val="autoZero"/>
        <c:auto val="1"/>
        <c:lblAlgn val="ctr"/>
        <c:lblOffset val="100"/>
        <c:noMultiLvlLbl val="0"/>
      </c:catAx>
      <c:valAx>
        <c:axId val="146655796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65568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CO2 Emission values in 2010</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06235609693083"/>
          <c:y val="0.2311960922801386"/>
          <c:w val="0.3699361950572066"/>
          <c:h val="0.67730147327865131"/>
        </c:manualLayout>
      </c:layout>
      <c:pieChart>
        <c:varyColors val="1"/>
        <c:ser>
          <c:idx val="0"/>
          <c:order val="0"/>
          <c:tx>
            <c:strRef>
              <c:f>Emissions_3_1!$N$1</c:f>
              <c:strCache>
                <c:ptCount val="1"/>
                <c:pt idx="0">
                  <c:v>CO2_7194</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cat>
            <c:strRef>
              <c:f>Emissions_3_1!$C$2:$C$149</c:f>
              <c:strCache>
                <c:ptCount val="7"/>
                <c:pt idx="0">
                  <c:v>Africa</c:v>
                </c:pt>
                <c:pt idx="1">
                  <c:v>Asia</c:v>
                </c:pt>
                <c:pt idx="2">
                  <c:v>Oceania</c:v>
                </c:pt>
                <c:pt idx="3">
                  <c:v>Europe</c:v>
                </c:pt>
                <c:pt idx="4">
                  <c:v>Northern America</c:v>
                </c:pt>
                <c:pt idx="5">
                  <c:v>Central America</c:v>
                </c:pt>
                <c:pt idx="6">
                  <c:v>South America</c:v>
                </c:pt>
              </c:strCache>
            </c:strRef>
          </c:cat>
          <c:val>
            <c:numRef>
              <c:f>Emissions_3_1!$N$2:$N$149</c:f>
              <c:numCache>
                <c:formatCode>General</c:formatCode>
                <c:ptCount val="8"/>
                <c:pt idx="0">
                  <c:v>2471074.39</c:v>
                </c:pt>
                <c:pt idx="1">
                  <c:v>17114889.600000001</c:v>
                </c:pt>
                <c:pt idx="2">
                  <c:v>511026.18199999997</c:v>
                </c:pt>
                <c:pt idx="3">
                  <c:v>5568684.4100000001</c:v>
                </c:pt>
                <c:pt idx="4">
                  <c:v>5846856.9270000001</c:v>
                </c:pt>
                <c:pt idx="5">
                  <c:v>599749.33459999994</c:v>
                </c:pt>
                <c:pt idx="6">
                  <c:v>2134080.023</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7"/>
        <c:delete val="1"/>
      </c:legendEntry>
      <c:layout>
        <c:manualLayout>
          <c:xMode val="edge"/>
          <c:yMode val="edge"/>
          <c:x val="0.55658351000640838"/>
          <c:y val="0.2360230221160578"/>
          <c:w val="0.44012999085606019"/>
          <c:h val="0.7080576826288018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GHG Emissions</a:t>
            </a:r>
            <a:r>
              <a:rPr lang="en-IN" baseline="0"/>
              <a:t> from sources in 2010</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Emissions_3!$D$1</c:f>
              <c:strCache>
                <c:ptCount val="1"/>
                <c:pt idx="0">
                  <c:v>Energy</c:v>
                </c:pt>
              </c:strCache>
            </c:strRef>
          </c:tx>
          <c:spPr>
            <a:solidFill>
              <a:schemeClr val="accent1"/>
            </a:solidFill>
            <a:ln>
              <a:noFill/>
            </a:ln>
            <a:effectLst/>
          </c:spPr>
          <c:invertIfNegative val="0"/>
          <c:cat>
            <c:strRef>
              <c:f>Emissions_3!$B$2:$B$148</c:f>
              <c:strCache>
                <c:ptCount val="7"/>
                <c:pt idx="0">
                  <c:v>Africa</c:v>
                </c:pt>
                <c:pt idx="1">
                  <c:v>Asia</c:v>
                </c:pt>
                <c:pt idx="2">
                  <c:v>CA</c:v>
                </c:pt>
                <c:pt idx="3">
                  <c:v>Europe</c:v>
                </c:pt>
                <c:pt idx="4">
                  <c:v>NA</c:v>
                </c:pt>
                <c:pt idx="5">
                  <c:v>Oceania</c:v>
                </c:pt>
                <c:pt idx="6">
                  <c:v>SA</c:v>
                </c:pt>
              </c:strCache>
            </c:strRef>
          </c:cat>
          <c:val>
            <c:numRef>
              <c:f>Emissions_3!$D$2:$D$148</c:f>
              <c:numCache>
                <c:formatCode>General</c:formatCode>
                <c:ptCount val="7"/>
                <c:pt idx="0">
                  <c:v>838305.07649999997</c:v>
                </c:pt>
                <c:pt idx="1">
                  <c:v>13057101.529999999</c:v>
                </c:pt>
                <c:pt idx="2">
                  <c:v>316841.94679999998</c:v>
                </c:pt>
                <c:pt idx="3">
                  <c:v>4215319.909</c:v>
                </c:pt>
                <c:pt idx="4">
                  <c:v>3675136.361</c:v>
                </c:pt>
                <c:pt idx="5">
                  <c:v>377720.5661</c:v>
                </c:pt>
                <c:pt idx="6">
                  <c:v>655808.65269999998</c:v>
                </c:pt>
              </c:numCache>
            </c:numRef>
          </c:val>
        </c:ser>
        <c:ser>
          <c:idx val="1"/>
          <c:order val="1"/>
          <c:tx>
            <c:strRef>
              <c:f>Emissions_3!$E$1</c:f>
              <c:strCache>
                <c:ptCount val="1"/>
                <c:pt idx="0">
                  <c:v>Transport</c:v>
                </c:pt>
              </c:strCache>
            </c:strRef>
          </c:tx>
          <c:spPr>
            <a:solidFill>
              <a:schemeClr val="accent2"/>
            </a:solidFill>
            <a:ln>
              <a:noFill/>
            </a:ln>
            <a:effectLst/>
          </c:spPr>
          <c:invertIfNegative val="0"/>
          <c:cat>
            <c:strRef>
              <c:f>Emissions_3!$B$2:$B$148</c:f>
              <c:strCache>
                <c:ptCount val="7"/>
                <c:pt idx="0">
                  <c:v>Africa</c:v>
                </c:pt>
                <c:pt idx="1">
                  <c:v>Asia</c:v>
                </c:pt>
                <c:pt idx="2">
                  <c:v>CA</c:v>
                </c:pt>
                <c:pt idx="3">
                  <c:v>Europe</c:v>
                </c:pt>
                <c:pt idx="4">
                  <c:v>NA</c:v>
                </c:pt>
                <c:pt idx="5">
                  <c:v>Oceania</c:v>
                </c:pt>
                <c:pt idx="6">
                  <c:v>SA</c:v>
                </c:pt>
              </c:strCache>
            </c:strRef>
          </c:cat>
          <c:val>
            <c:numRef>
              <c:f>Emissions_3!$E$2:$E$148</c:f>
              <c:numCache>
                <c:formatCode>General</c:formatCode>
                <c:ptCount val="7"/>
                <c:pt idx="0">
                  <c:v>213737.81570000001</c:v>
                </c:pt>
                <c:pt idx="1">
                  <c:v>1594642.0379999999</c:v>
                </c:pt>
                <c:pt idx="2">
                  <c:v>170423.1477</c:v>
                </c:pt>
                <c:pt idx="3">
                  <c:v>1276000.112</c:v>
                </c:pt>
                <c:pt idx="4">
                  <c:v>1824304.558</c:v>
                </c:pt>
                <c:pt idx="5">
                  <c:v>97122.040399999998</c:v>
                </c:pt>
                <c:pt idx="6">
                  <c:v>347661.59120000002</c:v>
                </c:pt>
              </c:numCache>
            </c:numRef>
          </c:val>
        </c:ser>
        <c:ser>
          <c:idx val="2"/>
          <c:order val="2"/>
          <c:tx>
            <c:strRef>
              <c:f>Emissions_3!$F$1</c:f>
              <c:strCache>
                <c:ptCount val="1"/>
                <c:pt idx="0">
                  <c:v>Residential</c:v>
                </c:pt>
              </c:strCache>
            </c:strRef>
          </c:tx>
          <c:spPr>
            <a:solidFill>
              <a:schemeClr val="accent3"/>
            </a:solidFill>
            <a:ln>
              <a:noFill/>
            </a:ln>
            <a:effectLst/>
          </c:spPr>
          <c:invertIfNegative val="0"/>
          <c:cat>
            <c:strRef>
              <c:f>Emissions_3!$B$2:$B$148</c:f>
              <c:strCache>
                <c:ptCount val="7"/>
                <c:pt idx="0">
                  <c:v>Africa</c:v>
                </c:pt>
                <c:pt idx="1">
                  <c:v>Asia</c:v>
                </c:pt>
                <c:pt idx="2">
                  <c:v>CA</c:v>
                </c:pt>
                <c:pt idx="3">
                  <c:v>Europe</c:v>
                </c:pt>
                <c:pt idx="4">
                  <c:v>NA</c:v>
                </c:pt>
                <c:pt idx="5">
                  <c:v>Oceania</c:v>
                </c:pt>
                <c:pt idx="6">
                  <c:v>SA</c:v>
                </c:pt>
              </c:strCache>
            </c:strRef>
          </c:cat>
          <c:val>
            <c:numRef>
              <c:f>Emissions_3!$F$2:$F$148</c:f>
              <c:numCache>
                <c:formatCode>General</c:formatCode>
                <c:ptCount val="7"/>
                <c:pt idx="0">
                  <c:v>168745.61009999999</c:v>
                </c:pt>
                <c:pt idx="1">
                  <c:v>1668527.564</c:v>
                </c:pt>
                <c:pt idx="2">
                  <c:v>41071.822399999997</c:v>
                </c:pt>
                <c:pt idx="3">
                  <c:v>1024691.341</c:v>
                </c:pt>
                <c:pt idx="4">
                  <c:v>687587.33490000002</c:v>
                </c:pt>
                <c:pt idx="5">
                  <c:v>28223.409199999998</c:v>
                </c:pt>
                <c:pt idx="6">
                  <c:v>112721.35649999999</c:v>
                </c:pt>
              </c:numCache>
            </c:numRef>
          </c:val>
        </c:ser>
        <c:ser>
          <c:idx val="3"/>
          <c:order val="3"/>
          <c:tx>
            <c:strRef>
              <c:f>Emissions_3!$G$1</c:f>
              <c:strCache>
                <c:ptCount val="1"/>
                <c:pt idx="0">
                  <c:v>Industrial</c:v>
                </c:pt>
              </c:strCache>
            </c:strRef>
          </c:tx>
          <c:spPr>
            <a:solidFill>
              <a:schemeClr val="accent4"/>
            </a:solidFill>
            <a:ln>
              <a:noFill/>
            </a:ln>
            <a:effectLst/>
          </c:spPr>
          <c:invertIfNegative val="0"/>
          <c:cat>
            <c:strRef>
              <c:f>Emissions_3!$B$2:$B$148</c:f>
              <c:strCache>
                <c:ptCount val="7"/>
                <c:pt idx="0">
                  <c:v>Africa</c:v>
                </c:pt>
                <c:pt idx="1">
                  <c:v>Asia</c:v>
                </c:pt>
                <c:pt idx="2">
                  <c:v>CA</c:v>
                </c:pt>
                <c:pt idx="3">
                  <c:v>Europe</c:v>
                </c:pt>
                <c:pt idx="4">
                  <c:v>NA</c:v>
                </c:pt>
                <c:pt idx="5">
                  <c:v>Oceania</c:v>
                </c:pt>
                <c:pt idx="6">
                  <c:v>SA</c:v>
                </c:pt>
              </c:strCache>
            </c:strRef>
          </c:cat>
          <c:val>
            <c:numRef>
              <c:f>Emissions_3!$G$2:$G$148</c:f>
              <c:numCache>
                <c:formatCode>General</c:formatCode>
                <c:ptCount val="7"/>
                <c:pt idx="0">
                  <c:v>101301.89810000001</c:v>
                </c:pt>
                <c:pt idx="1">
                  <c:v>1911201.8489999999</c:v>
                </c:pt>
                <c:pt idx="2">
                  <c:v>62638.440999999999</c:v>
                </c:pt>
                <c:pt idx="3">
                  <c:v>660031.82819999999</c:v>
                </c:pt>
                <c:pt idx="4">
                  <c:v>579941.79070000001</c:v>
                </c:pt>
                <c:pt idx="5">
                  <c:v>34054.992599999998</c:v>
                </c:pt>
                <c:pt idx="6">
                  <c:v>95986.838699999993</c:v>
                </c:pt>
              </c:numCache>
            </c:numRef>
          </c:val>
        </c:ser>
        <c:ser>
          <c:idx val="4"/>
          <c:order val="4"/>
          <c:tx>
            <c:strRef>
              <c:f>Emissions_3!$H$1</c:f>
              <c:strCache>
                <c:ptCount val="1"/>
                <c:pt idx="0">
                  <c:v>Waste</c:v>
                </c:pt>
              </c:strCache>
            </c:strRef>
          </c:tx>
          <c:spPr>
            <a:solidFill>
              <a:schemeClr val="accent5"/>
            </a:solidFill>
            <a:ln>
              <a:noFill/>
            </a:ln>
            <a:effectLst/>
          </c:spPr>
          <c:invertIfNegative val="0"/>
          <c:cat>
            <c:strRef>
              <c:f>Emissions_3!$B$2:$B$148</c:f>
              <c:strCache>
                <c:ptCount val="7"/>
                <c:pt idx="0">
                  <c:v>Africa</c:v>
                </c:pt>
                <c:pt idx="1">
                  <c:v>Asia</c:v>
                </c:pt>
                <c:pt idx="2">
                  <c:v>CA</c:v>
                </c:pt>
                <c:pt idx="3">
                  <c:v>Europe</c:v>
                </c:pt>
                <c:pt idx="4">
                  <c:v>NA</c:v>
                </c:pt>
                <c:pt idx="5">
                  <c:v>Oceania</c:v>
                </c:pt>
                <c:pt idx="6">
                  <c:v>SA</c:v>
                </c:pt>
              </c:strCache>
            </c:strRef>
          </c:cat>
          <c:val>
            <c:numRef>
              <c:f>Emissions_3!$H$2:$H$148</c:f>
              <c:numCache>
                <c:formatCode>General</c:formatCode>
                <c:ptCount val="7"/>
                <c:pt idx="0">
                  <c:v>129316.86470000001</c:v>
                </c:pt>
                <c:pt idx="1">
                  <c:v>726914.39709999994</c:v>
                </c:pt>
                <c:pt idx="2">
                  <c:v>27635.318299999999</c:v>
                </c:pt>
                <c:pt idx="3">
                  <c:v>267537.53210000001</c:v>
                </c:pt>
                <c:pt idx="4">
                  <c:v>163382.30230000001</c:v>
                </c:pt>
                <c:pt idx="5">
                  <c:v>16390.0344</c:v>
                </c:pt>
                <c:pt idx="6">
                  <c:v>103426.0833</c:v>
                </c:pt>
              </c:numCache>
            </c:numRef>
          </c:val>
        </c:ser>
        <c:ser>
          <c:idx val="5"/>
          <c:order val="5"/>
          <c:tx>
            <c:strRef>
              <c:f>Emissions_3!$I$1</c:f>
              <c:strCache>
                <c:ptCount val="1"/>
                <c:pt idx="0">
                  <c:v>Other</c:v>
                </c:pt>
              </c:strCache>
            </c:strRef>
          </c:tx>
          <c:spPr>
            <a:solidFill>
              <a:schemeClr val="accent6"/>
            </a:solidFill>
            <a:ln>
              <a:noFill/>
            </a:ln>
            <a:effectLst/>
          </c:spPr>
          <c:invertIfNegative val="0"/>
          <c:cat>
            <c:strRef>
              <c:f>Emissions_3!$B$2:$B$148</c:f>
              <c:strCache>
                <c:ptCount val="7"/>
                <c:pt idx="0">
                  <c:v>Africa</c:v>
                </c:pt>
                <c:pt idx="1">
                  <c:v>Asia</c:v>
                </c:pt>
                <c:pt idx="2">
                  <c:v>CA</c:v>
                </c:pt>
                <c:pt idx="3">
                  <c:v>Europe</c:v>
                </c:pt>
                <c:pt idx="4">
                  <c:v>NA</c:v>
                </c:pt>
                <c:pt idx="5">
                  <c:v>Oceania</c:v>
                </c:pt>
                <c:pt idx="6">
                  <c:v>SA</c:v>
                </c:pt>
              </c:strCache>
            </c:strRef>
          </c:cat>
          <c:val>
            <c:numRef>
              <c:f>Emissions_3!$I$2:$I$148</c:f>
              <c:numCache>
                <c:formatCode>General</c:formatCode>
                <c:ptCount val="7"/>
                <c:pt idx="0">
                  <c:v>48421.911099999998</c:v>
                </c:pt>
                <c:pt idx="1">
                  <c:v>141921.65470000001</c:v>
                </c:pt>
                <c:pt idx="2">
                  <c:v>4502.5742</c:v>
                </c:pt>
                <c:pt idx="3">
                  <c:v>24397.358</c:v>
                </c:pt>
                <c:pt idx="4">
                  <c:v>28998.0291</c:v>
                </c:pt>
                <c:pt idx="5">
                  <c:v>2788.7170999999998</c:v>
                </c:pt>
                <c:pt idx="6">
                  <c:v>15237.9714</c:v>
                </c:pt>
              </c:numCache>
            </c:numRef>
          </c:val>
        </c:ser>
        <c:ser>
          <c:idx val="6"/>
          <c:order val="6"/>
          <c:tx>
            <c:strRef>
              <c:f>Emissions_3!$J$1</c:f>
              <c:strCache>
                <c:ptCount val="1"/>
                <c:pt idx="0">
                  <c:v>Agriculture</c:v>
                </c:pt>
              </c:strCache>
            </c:strRef>
          </c:tx>
          <c:spPr>
            <a:solidFill>
              <a:schemeClr val="accent1">
                <a:lumMod val="60000"/>
              </a:schemeClr>
            </a:solidFill>
            <a:ln>
              <a:noFill/>
            </a:ln>
            <a:effectLst/>
          </c:spPr>
          <c:invertIfNegative val="0"/>
          <c:cat>
            <c:strRef>
              <c:f>Emissions_3!$B$2:$B$148</c:f>
              <c:strCache>
                <c:ptCount val="7"/>
                <c:pt idx="0">
                  <c:v>Africa</c:v>
                </c:pt>
                <c:pt idx="1">
                  <c:v>Asia</c:v>
                </c:pt>
                <c:pt idx="2">
                  <c:v>CA</c:v>
                </c:pt>
                <c:pt idx="3">
                  <c:v>Europe</c:v>
                </c:pt>
                <c:pt idx="4">
                  <c:v>NA</c:v>
                </c:pt>
                <c:pt idx="5">
                  <c:v>Oceania</c:v>
                </c:pt>
                <c:pt idx="6">
                  <c:v>SA</c:v>
                </c:pt>
              </c:strCache>
            </c:strRef>
          </c:cat>
          <c:val>
            <c:numRef>
              <c:f>Emissions_3!$J$2:$J$148</c:f>
              <c:numCache>
                <c:formatCode>General</c:formatCode>
                <c:ptCount val="7"/>
                <c:pt idx="0">
                  <c:v>794508.73560000001</c:v>
                </c:pt>
                <c:pt idx="1">
                  <c:v>2258576.8139999998</c:v>
                </c:pt>
                <c:pt idx="2">
                  <c:v>113127.25350000001</c:v>
                </c:pt>
                <c:pt idx="3">
                  <c:v>572990.26419999998</c:v>
                </c:pt>
                <c:pt idx="4">
                  <c:v>406237.32579999999</c:v>
                </c:pt>
                <c:pt idx="5">
                  <c:v>149093.84950000001</c:v>
                </c:pt>
                <c:pt idx="6">
                  <c:v>759098.07559999998</c:v>
                </c:pt>
              </c:numCache>
            </c:numRef>
          </c:val>
        </c:ser>
        <c:ser>
          <c:idx val="7"/>
          <c:order val="7"/>
          <c:tx>
            <c:strRef>
              <c:f>Emissions_3!$K$1</c:f>
              <c:strCache>
                <c:ptCount val="1"/>
                <c:pt idx="0">
                  <c:v>Land</c:v>
                </c:pt>
              </c:strCache>
            </c:strRef>
          </c:tx>
          <c:spPr>
            <a:solidFill>
              <a:schemeClr val="accent2">
                <a:lumMod val="60000"/>
              </a:schemeClr>
            </a:solidFill>
            <a:ln>
              <a:noFill/>
            </a:ln>
            <a:effectLst/>
          </c:spPr>
          <c:invertIfNegative val="0"/>
          <c:cat>
            <c:strRef>
              <c:f>Emissions_3!$B$2:$B$148</c:f>
              <c:strCache>
                <c:ptCount val="7"/>
                <c:pt idx="0">
                  <c:v>Africa</c:v>
                </c:pt>
                <c:pt idx="1">
                  <c:v>Asia</c:v>
                </c:pt>
                <c:pt idx="2">
                  <c:v>CA</c:v>
                </c:pt>
                <c:pt idx="3">
                  <c:v>Europe</c:v>
                </c:pt>
                <c:pt idx="4">
                  <c:v>NA</c:v>
                </c:pt>
                <c:pt idx="5">
                  <c:v>Oceania</c:v>
                </c:pt>
                <c:pt idx="6">
                  <c:v>SA</c:v>
                </c:pt>
              </c:strCache>
            </c:strRef>
          </c:cat>
          <c:val>
            <c:numRef>
              <c:f>Emissions_3!$K$2:$K$148</c:f>
              <c:numCache>
                <c:formatCode>General</c:formatCode>
                <c:ptCount val="7"/>
                <c:pt idx="0">
                  <c:v>1805395.727</c:v>
                </c:pt>
                <c:pt idx="1">
                  <c:v>1039307.322</c:v>
                </c:pt>
                <c:pt idx="2">
                  <c:v>106125.2674</c:v>
                </c:pt>
                <c:pt idx="3">
                  <c:v>308573.7181</c:v>
                </c:pt>
                <c:pt idx="4">
                  <c:v>315087.22930000001</c:v>
                </c:pt>
                <c:pt idx="5">
                  <c:v>294993.11430000002</c:v>
                </c:pt>
                <c:pt idx="6">
                  <c:v>1671124.267</c:v>
                </c:pt>
              </c:numCache>
            </c:numRef>
          </c:val>
        </c:ser>
        <c:dLbls>
          <c:showLegendKey val="0"/>
          <c:showVal val="0"/>
          <c:showCatName val="0"/>
          <c:showSerName val="0"/>
          <c:showPercent val="0"/>
          <c:showBubbleSize val="0"/>
        </c:dLbls>
        <c:gapWidth val="150"/>
        <c:overlap val="100"/>
        <c:axId val="1466550896"/>
        <c:axId val="1466563952"/>
      </c:barChart>
      <c:catAx>
        <c:axId val="1466550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6563952"/>
        <c:crosses val="autoZero"/>
        <c:auto val="1"/>
        <c:lblAlgn val="ctr"/>
        <c:lblOffset val="100"/>
        <c:noMultiLvlLbl val="0"/>
      </c:catAx>
      <c:valAx>
        <c:axId val="146656395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65508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C6CAA-9C7E-4C69-A4C7-4C0569CF32B9}" type="datetimeFigureOut">
              <a:rPr lang="en-IN" smtClean="0"/>
              <a:t>08-11-2019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C8807D-9CE4-40CC-AC1A-C4C9DDFB14B3}" type="slidenum">
              <a:rPr lang="en-IN" smtClean="0"/>
              <a:t>‹#›</a:t>
            </a:fld>
            <a:endParaRPr lang="en-IN"/>
          </a:p>
        </p:txBody>
      </p:sp>
    </p:spTree>
    <p:extLst>
      <p:ext uri="{BB962C8B-B14F-4D97-AF65-F5344CB8AC3E}">
        <p14:creationId xmlns:p14="http://schemas.microsoft.com/office/powerpoint/2010/main" val="666761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 glimpse through what is GHG and how the climate is getting affected</a:t>
            </a:r>
          </a:p>
          <a:p>
            <a:pPr marL="171450" indent="-171450">
              <a:buFont typeface="Arial" panose="020B0604020202020204" pitchFamily="34" charset="0"/>
              <a:buChar char="•"/>
            </a:pPr>
            <a:r>
              <a:rPr lang="en-US" dirty="0" smtClean="0"/>
              <a:t>Purpose</a:t>
            </a:r>
            <a:r>
              <a:rPr lang="en-US" baseline="0" dirty="0" smtClean="0"/>
              <a:t> of the project</a:t>
            </a:r>
          </a:p>
          <a:p>
            <a:pPr marL="171450" indent="-171450">
              <a:buFont typeface="Arial" panose="020B0604020202020204" pitchFamily="34" charset="0"/>
              <a:buChar char="•"/>
            </a:pPr>
            <a:r>
              <a:rPr lang="en-US" baseline="0" dirty="0" smtClean="0"/>
              <a:t>Analysis undertaken</a:t>
            </a:r>
          </a:p>
          <a:p>
            <a:pPr marL="171450" indent="-171450">
              <a:buFont typeface="Arial" panose="020B0604020202020204" pitchFamily="34" charset="0"/>
              <a:buChar char="•"/>
            </a:pPr>
            <a:r>
              <a:rPr lang="en-US" baseline="0" dirty="0" smtClean="0"/>
              <a:t>Finally the conclusion from the analysis and further studies that can be done</a:t>
            </a:r>
            <a:endParaRPr lang="en-IN" dirty="0"/>
          </a:p>
        </p:txBody>
      </p:sp>
      <p:sp>
        <p:nvSpPr>
          <p:cNvPr id="4" name="Slide Number Placeholder 3"/>
          <p:cNvSpPr>
            <a:spLocks noGrp="1"/>
          </p:cNvSpPr>
          <p:nvPr>
            <p:ph type="sldNum" sz="quarter" idx="10"/>
          </p:nvPr>
        </p:nvSpPr>
        <p:spPr/>
        <p:txBody>
          <a:bodyPr/>
          <a:lstStyle/>
          <a:p>
            <a:fld id="{AFC8807D-9CE4-40CC-AC1A-C4C9DDFB14B3}" type="slidenum">
              <a:rPr lang="en-IN" smtClean="0"/>
              <a:t>2</a:t>
            </a:fld>
            <a:endParaRPr lang="en-IN"/>
          </a:p>
        </p:txBody>
      </p:sp>
    </p:spTree>
    <p:extLst>
      <p:ext uri="{BB962C8B-B14F-4D97-AF65-F5344CB8AC3E}">
        <p14:creationId xmlns:p14="http://schemas.microsoft.com/office/powerpoint/2010/main" val="3912087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ANOVA</a:t>
            </a:r>
            <a:r>
              <a:rPr lang="en-US" sz="1200" kern="1200" dirty="0" smtClean="0">
                <a:solidFill>
                  <a:schemeClr val="tx1"/>
                </a:solidFill>
                <a:effectLst/>
                <a:latin typeface="+mn-lt"/>
                <a:ea typeface="+mn-ea"/>
                <a:cs typeface="+mn-cs"/>
              </a:rPr>
              <a:t> or Analysis of Variance is a group of statistical models to test for significant difference between means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tests whether the means of various groups are equal or not.</a:t>
            </a:r>
          </a:p>
          <a:p>
            <a:pPr lvl="0"/>
            <a:r>
              <a:rPr lang="en-US" sz="1200" b="0" i="0" kern="1200" dirty="0" smtClean="0">
                <a:solidFill>
                  <a:schemeClr val="tx1"/>
                </a:solidFill>
                <a:effectLst/>
                <a:latin typeface="+mn-lt"/>
                <a:ea typeface="+mn-ea"/>
                <a:cs typeface="+mn-cs"/>
              </a:rPr>
              <a:t>effect of one or more independent variables on two or more dependent variables</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Assumptions:</a:t>
            </a:r>
          </a:p>
          <a:p>
            <a:pPr marL="171450" lvl="0" indent="-171450">
              <a:buFont typeface="Arial" panose="020B0604020202020204" pitchFamily="34" charset="0"/>
              <a:buChar char="•"/>
            </a:pPr>
            <a:r>
              <a:rPr lang="en-IN" sz="1200" kern="1200" dirty="0" smtClean="0">
                <a:solidFill>
                  <a:schemeClr val="tx1"/>
                </a:solidFill>
                <a:effectLst/>
                <a:latin typeface="+mn-lt"/>
                <a:ea typeface="+mn-ea"/>
                <a:cs typeface="+mn-cs"/>
              </a:rPr>
              <a:t>Independent Random Sampling - MANOVA assumes that the observations are independent of one another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dependent variables cannot be too correlated to each other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Variance between groups is equal</a:t>
            </a:r>
            <a:endParaRPr lang="en-IN" sz="120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Carried</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out MANOVA to test difference of</a:t>
            </a:r>
            <a:r>
              <a:rPr lang="en-IN" sz="1200" kern="1200" dirty="0" smtClean="0">
                <a:solidFill>
                  <a:schemeClr val="tx1"/>
                </a:solidFill>
                <a:effectLst/>
                <a:latin typeface="+mn-lt"/>
                <a:ea typeface="+mn-ea"/>
                <a:cs typeface="+mn-cs"/>
              </a:rPr>
              <a:t> means of the various groups of Area of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kern="1200" dirty="0" smtClean="0">
                <a:solidFill>
                  <a:schemeClr val="tx1"/>
                </a:solidFill>
                <a:effectLst/>
                <a:latin typeface="+mn-lt"/>
                <a:ea typeface="+mn-ea"/>
                <a:cs typeface="+mn-cs"/>
              </a:rPr>
              <a:t>4 variables “</a:t>
            </a:r>
            <a:r>
              <a:rPr lang="en-IN" sz="1200" b="1" kern="1200" dirty="0" smtClean="0">
                <a:solidFill>
                  <a:schemeClr val="tx1"/>
                </a:solidFill>
                <a:effectLst/>
                <a:latin typeface="+mn-lt"/>
                <a:ea typeface="+mn-ea"/>
                <a:cs typeface="+mn-cs"/>
              </a:rPr>
              <a:t>Emission of GHG</a:t>
            </a:r>
            <a:r>
              <a:rPr lang="en-IN" sz="1200" kern="1200" dirty="0" smtClean="0">
                <a:solidFill>
                  <a:schemeClr val="tx1"/>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kern="1200" dirty="0" smtClean="0">
                <a:solidFill>
                  <a:schemeClr val="tx1"/>
                </a:solidFill>
                <a:effectLst/>
                <a:latin typeface="+mn-lt"/>
                <a:ea typeface="+mn-ea"/>
                <a:cs typeface="+mn-cs"/>
              </a:rPr>
              <a:t>8 variables “</a:t>
            </a:r>
            <a:r>
              <a:rPr lang="en-IN" sz="1200" b="1" kern="1200" dirty="0" smtClean="0">
                <a:solidFill>
                  <a:schemeClr val="tx1"/>
                </a:solidFill>
                <a:effectLst/>
                <a:latin typeface="+mn-lt"/>
                <a:ea typeface="+mn-ea"/>
                <a:cs typeface="+mn-cs"/>
              </a:rPr>
              <a:t>Emission from Sources</a:t>
            </a:r>
            <a:r>
              <a:rPr lang="en-IN"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FC8807D-9CE4-40CC-AC1A-C4C9DDFB14B3}" type="slidenum">
              <a:rPr lang="en-IN" smtClean="0"/>
              <a:t>12</a:t>
            </a:fld>
            <a:endParaRPr lang="en-IN"/>
          </a:p>
        </p:txBody>
      </p:sp>
    </p:spTree>
    <p:extLst>
      <p:ext uri="{BB962C8B-B14F-4D97-AF65-F5344CB8AC3E}">
        <p14:creationId xmlns:p14="http://schemas.microsoft.com/office/powerpoint/2010/main" val="2823689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sz="1200" b="1" kern="1200" dirty="0" smtClean="0">
                <a:solidFill>
                  <a:schemeClr val="tx1"/>
                </a:solidFill>
                <a:effectLst/>
                <a:latin typeface="+mn-lt"/>
                <a:ea typeface="+mn-ea"/>
                <a:cs typeface="+mn-cs"/>
              </a:rPr>
              <a:t>Multiple regression</a:t>
            </a:r>
            <a:r>
              <a:rPr lang="en-IN" sz="1200" kern="1200" dirty="0" smtClean="0">
                <a:solidFill>
                  <a:schemeClr val="tx1"/>
                </a:solidFill>
                <a:effectLst/>
                <a:latin typeface="+mn-lt"/>
                <a:ea typeface="+mn-ea"/>
                <a:cs typeface="+mn-cs"/>
              </a:rPr>
              <a:t> is an extension of simple </a:t>
            </a:r>
            <a:r>
              <a:rPr lang="en-IN" sz="1200" b="1" kern="1200" dirty="0" smtClean="0">
                <a:solidFill>
                  <a:schemeClr val="tx1"/>
                </a:solidFill>
                <a:effectLst/>
                <a:latin typeface="+mn-lt"/>
                <a:ea typeface="+mn-ea"/>
                <a:cs typeface="+mn-cs"/>
              </a:rPr>
              <a:t>linear regression.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Multiple linear regression attempts to model the relationship between two or more explanatory variables and a response variable by fitting a linear equation to observed data.</a:t>
            </a:r>
            <a:endParaRPr lang="en-IN"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kern="1200" dirty="0" smtClean="0">
                <a:solidFill>
                  <a:schemeClr val="tx1"/>
                </a:solidFill>
                <a:effectLst/>
                <a:latin typeface="+mn-lt"/>
                <a:ea typeface="+mn-ea"/>
                <a:cs typeface="+mn-cs"/>
              </a:rPr>
              <a:t>In the given data set, the variables “Emission of CO2, CH4, N2O, F gases” are dependent in nature with that of the variables of “Emission from sources”. Since there share of values are already included in the other variables of “Emission from sources”.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kern="1200" dirty="0" smtClean="0">
                <a:solidFill>
                  <a:schemeClr val="tx1"/>
                </a:solidFill>
                <a:effectLst/>
                <a:latin typeface="+mn-lt"/>
                <a:ea typeface="+mn-ea"/>
                <a:cs typeface="+mn-cs"/>
              </a:rPr>
              <a:t>Thus, we can regress the dependent variables on the independent variables, keeping an </a:t>
            </a:r>
            <a:r>
              <a:rPr lang="en-IN" sz="1200" b="1" kern="1200" dirty="0" smtClean="0">
                <a:solidFill>
                  <a:schemeClr val="tx1"/>
                </a:solidFill>
                <a:effectLst/>
                <a:latin typeface="+mn-lt"/>
                <a:ea typeface="+mn-ea"/>
                <a:cs typeface="+mn-cs"/>
              </a:rPr>
              <a:t>area fixed</a:t>
            </a:r>
            <a:r>
              <a:rPr lang="en-IN" sz="1200" kern="1200" dirty="0" smtClean="0">
                <a:solidFill>
                  <a:schemeClr val="tx1"/>
                </a:solidFill>
                <a:effectLst/>
                <a:latin typeface="+mn-lt"/>
                <a:ea typeface="+mn-ea"/>
                <a:cs typeface="+mn-cs"/>
              </a:rPr>
              <a:t>, and predict the future values of gases when the emissions from sources are already know to us.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first plot (corner left) gives the plot of “Residual v/s Fitted values”</a:t>
            </a:r>
            <a:endParaRPr lang="en-IN"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second plot (corner right) gives the Normality Q-Q plot. Most of the values fall on the straight line and thus it can be commented that the values follow Normality assumption.</a:t>
            </a:r>
            <a:endParaRPr lang="en-IN"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observations with the index 11, 20, 21 i.e., on the years 2001, 2009, 2010 are considered as </a:t>
            </a:r>
            <a:r>
              <a:rPr lang="en-US" sz="1200" b="1" kern="1200" dirty="0" smtClean="0">
                <a:solidFill>
                  <a:schemeClr val="tx1"/>
                </a:solidFill>
                <a:effectLst/>
                <a:latin typeface="+mn-lt"/>
                <a:ea typeface="+mn-ea"/>
                <a:cs typeface="+mn-cs"/>
              </a:rPr>
              <a:t>outliers</a:t>
            </a:r>
            <a:r>
              <a:rPr lang="en-US" sz="1200" kern="1200" dirty="0" smtClean="0">
                <a:solidFill>
                  <a:schemeClr val="tx1"/>
                </a:solidFill>
                <a:effectLst/>
                <a:latin typeface="+mn-lt"/>
                <a:ea typeface="+mn-ea"/>
                <a:cs typeface="+mn-cs"/>
              </a:rPr>
              <a:t>.</a:t>
            </a:r>
            <a:endParaRPr lang="en-IN"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Note</a:t>
            </a:r>
            <a:r>
              <a:rPr lang="en-US" sz="1200" kern="1200" dirty="0" smtClean="0">
                <a:solidFill>
                  <a:schemeClr val="tx1"/>
                </a:solidFill>
                <a:effectLst/>
                <a:latin typeface="+mn-lt"/>
                <a:ea typeface="+mn-ea"/>
                <a:cs typeface="+mn-cs"/>
              </a:rPr>
              <a:t>: Similarly, for other areas also, similar results can be obtained.</a:t>
            </a:r>
            <a:endParaRPr lang="en-IN"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AFC8807D-9CE4-40CC-AC1A-C4C9DDFB14B3}" type="slidenum">
              <a:rPr lang="en-IN" smtClean="0"/>
              <a:t>13</a:t>
            </a:fld>
            <a:endParaRPr lang="en-IN"/>
          </a:p>
        </p:txBody>
      </p:sp>
    </p:spTree>
    <p:extLst>
      <p:ext uri="{BB962C8B-B14F-4D97-AF65-F5344CB8AC3E}">
        <p14:creationId xmlns:p14="http://schemas.microsoft.com/office/powerpoint/2010/main" val="3327725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sz="1200" kern="1200" dirty="0" smtClean="0">
                <a:solidFill>
                  <a:schemeClr val="tx1"/>
                </a:solidFill>
                <a:effectLst/>
                <a:latin typeface="+mn-lt"/>
                <a:ea typeface="+mn-ea"/>
                <a:cs typeface="+mn-cs"/>
              </a:rPr>
              <a:t>When the past data is used to predict the future amounts, then this method is referred as </a:t>
            </a:r>
            <a:r>
              <a:rPr lang="en-IN" sz="1200" b="1" kern="1200" dirty="0" smtClean="0">
                <a:solidFill>
                  <a:schemeClr val="tx1"/>
                </a:solidFill>
                <a:effectLst/>
                <a:latin typeface="+mn-lt"/>
                <a:ea typeface="+mn-ea"/>
                <a:cs typeface="+mn-cs"/>
              </a:rPr>
              <a:t>time series method.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smtClean="0">
                <a:solidFill>
                  <a:schemeClr val="tx1"/>
                </a:solidFill>
                <a:effectLst/>
                <a:latin typeface="+mn-lt"/>
                <a:ea typeface="+mn-ea"/>
                <a:cs typeface="+mn-cs"/>
              </a:rPr>
              <a:t>Examples</a:t>
            </a:r>
            <a:r>
              <a:rPr lang="en-US" sz="1200" kern="1200" dirty="0" smtClean="0">
                <a:solidFill>
                  <a:schemeClr val="tx1"/>
                </a:solidFill>
                <a:effectLst/>
                <a:latin typeface="+mn-lt"/>
                <a:ea typeface="+mn-ea"/>
                <a:cs typeface="+mn-cs"/>
              </a:rPr>
              <a:t> of method of Time Series Forecasting include Moving Average, Exponential Smoothing, and ARMA/ARIMA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kern="1200" dirty="0" smtClean="0">
                <a:solidFill>
                  <a:schemeClr val="tx1"/>
                </a:solidFill>
                <a:effectLst/>
                <a:latin typeface="+mn-lt"/>
                <a:ea typeface="+mn-ea"/>
                <a:cs typeface="+mn-cs"/>
              </a:rPr>
              <a:t>Values</a:t>
            </a:r>
            <a:r>
              <a:rPr lang="en-IN" sz="1200" kern="1200" baseline="0" dirty="0" smtClean="0">
                <a:solidFill>
                  <a:schemeClr val="tx1"/>
                </a:solidFill>
                <a:effectLst/>
                <a:latin typeface="+mn-lt"/>
                <a:ea typeface="+mn-ea"/>
                <a:cs typeface="+mn-cs"/>
              </a:rPr>
              <a:t> of a</a:t>
            </a:r>
            <a:r>
              <a:rPr lang="en-IN" sz="1200" kern="1200" dirty="0" smtClean="0">
                <a:solidFill>
                  <a:schemeClr val="tx1"/>
                </a:solidFill>
                <a:effectLst/>
                <a:latin typeface="+mn-lt"/>
                <a:ea typeface="+mn-ea"/>
                <a:cs typeface="+mn-cs"/>
              </a:rPr>
              <a:t>utocorrelation</a:t>
            </a:r>
            <a:r>
              <a:rPr lang="en-IN" sz="1200" kern="1200" baseline="0" dirty="0" smtClean="0">
                <a:solidFill>
                  <a:schemeClr val="tx1"/>
                </a:solidFill>
                <a:effectLst/>
                <a:latin typeface="+mn-lt"/>
                <a:ea typeface="+mn-ea"/>
                <a:cs typeface="+mn-cs"/>
              </a:rPr>
              <a:t> imply t</a:t>
            </a:r>
            <a:r>
              <a:rPr lang="en-IN" sz="1200" kern="1200" dirty="0" smtClean="0">
                <a:solidFill>
                  <a:schemeClr val="tx1"/>
                </a:solidFill>
                <a:effectLst/>
                <a:latin typeface="+mn-lt"/>
                <a:ea typeface="+mn-ea"/>
                <a:cs typeface="+mn-cs"/>
              </a:rPr>
              <a:t>he values of emission on a year significantly depends on that of the past years.</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10"/>
          </p:nvPr>
        </p:nvSpPr>
        <p:spPr/>
        <p:txBody>
          <a:bodyPr/>
          <a:lstStyle/>
          <a:p>
            <a:fld id="{AFC8807D-9CE4-40CC-AC1A-C4C9DDFB14B3}" type="slidenum">
              <a:rPr lang="en-IN" smtClean="0"/>
              <a:t>14</a:t>
            </a:fld>
            <a:endParaRPr lang="en-IN"/>
          </a:p>
        </p:txBody>
      </p:sp>
    </p:spTree>
    <p:extLst>
      <p:ext uri="{BB962C8B-B14F-4D97-AF65-F5344CB8AC3E}">
        <p14:creationId xmlns:p14="http://schemas.microsoft.com/office/powerpoint/2010/main" val="356877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sz="1200" kern="1200" dirty="0" smtClean="0">
                <a:solidFill>
                  <a:schemeClr val="tx1"/>
                </a:solidFill>
                <a:effectLst/>
                <a:latin typeface="+mn-lt"/>
                <a:ea typeface="+mn-ea"/>
                <a:cs typeface="+mn-cs"/>
              </a:rPr>
              <a:t>From the forecast values obtained, a graph can be plotted between years and the emission values to notice where the future is heading towards.</a:t>
            </a:r>
          </a:p>
          <a:p>
            <a:pPr marL="171450" indent="-171450">
              <a:buFont typeface="Arial" panose="020B0604020202020204" pitchFamily="34" charset="0"/>
              <a:buChar char="•"/>
            </a:pPr>
            <a:r>
              <a:rPr lang="en-IN" sz="1200" kern="1200" dirty="0" smtClean="0">
                <a:solidFill>
                  <a:schemeClr val="tx1"/>
                </a:solidFill>
                <a:effectLst/>
                <a:latin typeface="+mn-lt"/>
                <a:ea typeface="+mn-ea"/>
                <a:cs typeface="+mn-cs"/>
              </a:rPr>
              <a:t>From the graph above, it can be seen that there has been extreme increase in emission of CO2 gas in Asia, and the forecast also shows that the amount will keep on increasing in future. </a:t>
            </a:r>
          </a:p>
          <a:p>
            <a:pPr marL="171450" indent="-171450">
              <a:buFont typeface="Arial" panose="020B0604020202020204" pitchFamily="34" charset="0"/>
              <a:buChar char="•"/>
            </a:pPr>
            <a:r>
              <a:rPr lang="en-IN" sz="1200" kern="1200" dirty="0" smtClean="0">
                <a:solidFill>
                  <a:schemeClr val="tx1"/>
                </a:solidFill>
                <a:effectLst/>
                <a:latin typeface="+mn-lt"/>
                <a:ea typeface="+mn-ea"/>
                <a:cs typeface="+mn-cs"/>
              </a:rPr>
              <a:t>Thus, it is high time when each one of us should be aware of the current and upcoming environment situation and start taking steps to save the planet earth and make the environment a better place to live</a:t>
            </a:r>
            <a:endParaRPr lang="en-IN" dirty="0"/>
          </a:p>
        </p:txBody>
      </p:sp>
      <p:sp>
        <p:nvSpPr>
          <p:cNvPr id="4" name="Slide Number Placeholder 3"/>
          <p:cNvSpPr>
            <a:spLocks noGrp="1"/>
          </p:cNvSpPr>
          <p:nvPr>
            <p:ph type="sldNum" sz="quarter" idx="10"/>
          </p:nvPr>
        </p:nvSpPr>
        <p:spPr/>
        <p:txBody>
          <a:bodyPr/>
          <a:lstStyle/>
          <a:p>
            <a:fld id="{AFC8807D-9CE4-40CC-AC1A-C4C9DDFB14B3}" type="slidenum">
              <a:rPr lang="en-IN" smtClean="0"/>
              <a:t>15</a:t>
            </a:fld>
            <a:endParaRPr lang="en-IN"/>
          </a:p>
        </p:txBody>
      </p:sp>
    </p:spTree>
    <p:extLst>
      <p:ext uri="{BB962C8B-B14F-4D97-AF65-F5344CB8AC3E}">
        <p14:creationId xmlns:p14="http://schemas.microsoft.com/office/powerpoint/2010/main" val="2902435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The method used here to generate forecast values is “Auto Regressive Integrated Moving Average method (ARIMA)”. The other methods “Holt Winter’s Exponential Smoothing” or “Moving Average” are not considered. Thus, it may be so that some other method gives better forecast values.</a:t>
            </a:r>
            <a:endParaRPr lang="en-IN"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IN" sz="1200" kern="1200" dirty="0" smtClean="0">
                <a:solidFill>
                  <a:schemeClr val="tx1"/>
                </a:solidFill>
                <a:effectLst/>
                <a:latin typeface="+mn-lt"/>
                <a:ea typeface="+mn-ea"/>
                <a:cs typeface="+mn-cs"/>
              </a:rPr>
              <a:t>The forecast values generated by using the “</a:t>
            </a:r>
            <a:r>
              <a:rPr lang="en-IN" sz="1200" kern="1200" dirty="0" err="1" smtClean="0">
                <a:solidFill>
                  <a:schemeClr val="tx1"/>
                </a:solidFill>
                <a:effectLst/>
                <a:latin typeface="+mn-lt"/>
                <a:ea typeface="+mn-ea"/>
                <a:cs typeface="+mn-cs"/>
              </a:rPr>
              <a:t>auto.arima</a:t>
            </a:r>
            <a:r>
              <a:rPr lang="en-IN" sz="1200" kern="1200" dirty="0" smtClean="0">
                <a:solidFill>
                  <a:schemeClr val="tx1"/>
                </a:solidFill>
                <a:effectLst/>
                <a:latin typeface="+mn-lt"/>
                <a:ea typeface="+mn-ea"/>
                <a:cs typeface="+mn-cs"/>
              </a:rPr>
              <a:t>” function in R. This function automatically chooses the best ‘p’, d’, ‘q’ values. Also, during forecast the whole of the dataset is considered and the usual procedure of dividing the data into “training” and “testing” part and then applying the method is not considered. Thus, this technique can be made more detailed, so that better forecasts are generated.</a:t>
            </a:r>
          </a:p>
          <a:p>
            <a:pPr marL="171450" indent="-171450">
              <a:buFont typeface="Arial" panose="020B0604020202020204" pitchFamily="34" charset="0"/>
              <a:buChar char="•"/>
            </a:pPr>
            <a:r>
              <a:rPr lang="en-IN" sz="1200" kern="1200" dirty="0" smtClean="0">
                <a:solidFill>
                  <a:schemeClr val="tx1"/>
                </a:solidFill>
                <a:effectLst/>
                <a:latin typeface="+mn-lt"/>
                <a:ea typeface="+mn-ea"/>
                <a:cs typeface="+mn-cs"/>
              </a:rPr>
              <a:t>So</a:t>
            </a:r>
            <a:r>
              <a:rPr lang="en-IN" sz="1200" kern="1200" baseline="0" dirty="0" smtClean="0">
                <a:solidFill>
                  <a:schemeClr val="tx1"/>
                </a:solidFill>
                <a:effectLst/>
                <a:latin typeface="+mn-lt"/>
                <a:ea typeface="+mn-ea"/>
                <a:cs typeface="+mn-cs"/>
              </a:rPr>
              <a:t> that each country can t</a:t>
            </a:r>
            <a:r>
              <a:rPr lang="en-IN" sz="1200" kern="1200" dirty="0" smtClean="0">
                <a:solidFill>
                  <a:schemeClr val="tx1"/>
                </a:solidFill>
                <a:effectLst/>
                <a:latin typeface="+mn-lt"/>
                <a:ea typeface="+mn-ea"/>
                <a:cs typeface="+mn-cs"/>
              </a:rPr>
              <a:t>ake necessary precautionary steps, beforehand.</a:t>
            </a:r>
            <a:endParaRPr lang="en-IN" dirty="0"/>
          </a:p>
        </p:txBody>
      </p:sp>
      <p:sp>
        <p:nvSpPr>
          <p:cNvPr id="4" name="Slide Number Placeholder 3"/>
          <p:cNvSpPr>
            <a:spLocks noGrp="1"/>
          </p:cNvSpPr>
          <p:nvPr>
            <p:ph type="sldNum" sz="quarter" idx="10"/>
          </p:nvPr>
        </p:nvSpPr>
        <p:spPr/>
        <p:txBody>
          <a:bodyPr/>
          <a:lstStyle/>
          <a:p>
            <a:fld id="{AFC8807D-9CE4-40CC-AC1A-C4C9DDFB14B3}" type="slidenum">
              <a:rPr lang="en-IN" smtClean="0"/>
              <a:t>16</a:t>
            </a:fld>
            <a:endParaRPr lang="en-IN"/>
          </a:p>
        </p:txBody>
      </p:sp>
    </p:spTree>
    <p:extLst>
      <p:ext uri="{BB962C8B-B14F-4D97-AF65-F5344CB8AC3E}">
        <p14:creationId xmlns:p14="http://schemas.microsoft.com/office/powerpoint/2010/main" val="2914543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The climate</a:t>
            </a:r>
            <a:r>
              <a:rPr lang="en-US" sz="1200" kern="1200" baseline="0" dirty="0" smtClean="0">
                <a:solidFill>
                  <a:schemeClr val="tx1"/>
                </a:solidFill>
                <a:effectLst/>
                <a:latin typeface="+mn-lt"/>
                <a:ea typeface="+mn-ea"/>
                <a:cs typeface="+mn-cs"/>
              </a:rPr>
              <a:t> we are living in is changing.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kern="1200" dirty="0" smtClean="0">
                <a:solidFill>
                  <a:schemeClr val="tx1"/>
                </a:solidFill>
                <a:effectLst/>
                <a:latin typeface="+mn-lt"/>
                <a:ea typeface="+mn-ea"/>
                <a:cs typeface="+mn-cs"/>
              </a:rPr>
              <a:t>The additional greenhouse gases are</a:t>
            </a:r>
            <a:r>
              <a:rPr lang="en-IN" sz="1200" kern="1200" baseline="0" dirty="0" smtClean="0">
                <a:solidFill>
                  <a:schemeClr val="tx1"/>
                </a:solidFill>
                <a:effectLst/>
                <a:latin typeface="+mn-lt"/>
                <a:ea typeface="+mn-ea"/>
                <a:cs typeface="+mn-cs"/>
              </a:rPr>
              <a:t> caused </a:t>
            </a:r>
            <a:r>
              <a:rPr lang="en-IN" sz="1200" kern="1200" dirty="0" smtClean="0">
                <a:solidFill>
                  <a:schemeClr val="tx1"/>
                </a:solidFill>
                <a:effectLst/>
                <a:latin typeface="+mn-lt"/>
                <a:ea typeface="+mn-ea"/>
                <a:cs typeface="+mn-cs"/>
              </a:rPr>
              <a:t>by human activities such as the burning of fossil fuels (coal, oil, and natural gas), agriculture, and land clearing.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kern="1200" dirty="0" smtClean="0">
                <a:solidFill>
                  <a:schemeClr val="tx1"/>
                </a:solidFill>
                <a:effectLst/>
                <a:latin typeface="+mn-lt"/>
                <a:ea typeface="+mn-ea"/>
                <a:cs typeface="+mn-cs"/>
              </a:rPr>
              <a:t>The major greenhouse gas is carbon dioxide (CO2) and nearly all CO2 comes from fossil fuels and land-use change. But methane (CH4) and nitrous oxide (N2O), which mostly come from agriculture and waste, are also significant GHGs and shouldn't be discounted.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1" kern="1200" dirty="0" smtClean="0">
                <a:solidFill>
                  <a:schemeClr val="tx1"/>
                </a:solidFill>
                <a:effectLst/>
                <a:latin typeface="+mn-lt"/>
                <a:ea typeface="+mn-ea"/>
                <a:cs typeface="+mn-cs"/>
              </a:rPr>
              <a:t>Greenhouse effect</a:t>
            </a:r>
            <a:r>
              <a:rPr lang="en-IN" sz="1200" kern="1200" dirty="0" smtClean="0">
                <a:solidFill>
                  <a:schemeClr val="tx1"/>
                </a:solidFill>
                <a:effectLst/>
                <a:latin typeface="+mn-lt"/>
                <a:ea typeface="+mn-ea"/>
                <a:cs typeface="+mn-cs"/>
              </a:rPr>
              <a:t> is a natural process that warms the Earth’s surface:  33 degree C</a:t>
            </a:r>
          </a:p>
          <a:p>
            <a:pPr marL="171450" indent="-171450">
              <a:buFont typeface="Arial" panose="020B0604020202020204" pitchFamily="34" charset="0"/>
              <a:buChar char="•"/>
            </a:pPr>
            <a:r>
              <a:rPr lang="en-IN" sz="1200" kern="1200" dirty="0" smtClean="0">
                <a:solidFill>
                  <a:schemeClr val="tx1"/>
                </a:solidFill>
                <a:effectLst/>
                <a:latin typeface="+mn-lt"/>
                <a:ea typeface="+mn-ea"/>
                <a:cs typeface="+mn-cs"/>
              </a:rPr>
              <a:t>Many of the impacts of climate change pose risks to human and natural systems.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Some major</a:t>
            </a:r>
            <a:r>
              <a:rPr lang="en-US" sz="1200" kern="1200" baseline="0" dirty="0" smtClean="0">
                <a:solidFill>
                  <a:schemeClr val="tx1"/>
                </a:solidFill>
                <a:effectLst/>
                <a:latin typeface="+mn-lt"/>
                <a:ea typeface="+mn-ea"/>
                <a:cs typeface="+mn-cs"/>
              </a:rPr>
              <a:t> impacts are : …</a:t>
            </a:r>
            <a:endParaRPr lang="en-IN"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IN" sz="1200" kern="1200" dirty="0" smtClean="0">
                <a:solidFill>
                  <a:schemeClr val="tx1"/>
                </a:solidFill>
                <a:effectLst/>
                <a:latin typeface="+mn-lt"/>
                <a:ea typeface="+mn-ea"/>
                <a:cs typeface="+mn-cs"/>
              </a:rPr>
              <a:t>Wet areas are likely to get wetter and dry regions are likely to be drier in response to climate change.</a:t>
            </a:r>
            <a:endParaRPr lang="en-IN" dirty="0"/>
          </a:p>
        </p:txBody>
      </p:sp>
      <p:sp>
        <p:nvSpPr>
          <p:cNvPr id="4" name="Slide Number Placeholder 3"/>
          <p:cNvSpPr>
            <a:spLocks noGrp="1"/>
          </p:cNvSpPr>
          <p:nvPr>
            <p:ph type="sldNum" sz="quarter" idx="10"/>
          </p:nvPr>
        </p:nvSpPr>
        <p:spPr/>
        <p:txBody>
          <a:bodyPr/>
          <a:lstStyle/>
          <a:p>
            <a:fld id="{AFC8807D-9CE4-40CC-AC1A-C4C9DDFB14B3}" type="slidenum">
              <a:rPr lang="en-IN" smtClean="0"/>
              <a:t>3</a:t>
            </a:fld>
            <a:endParaRPr lang="en-IN"/>
          </a:p>
        </p:txBody>
      </p:sp>
    </p:spTree>
    <p:extLst>
      <p:ext uri="{BB962C8B-B14F-4D97-AF65-F5344CB8AC3E}">
        <p14:creationId xmlns:p14="http://schemas.microsoft.com/office/powerpoint/2010/main" val="3768813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Both technological and environmental challenge</a:t>
            </a:r>
          </a:p>
          <a:p>
            <a:pPr marL="171450" indent="-171450">
              <a:buFont typeface="Arial" panose="020B0604020202020204" pitchFamily="34" charset="0"/>
              <a:buChar char="•"/>
            </a:pPr>
            <a:r>
              <a:rPr lang="en-IN" sz="1200" kern="1200" dirty="0" smtClean="0">
                <a:solidFill>
                  <a:schemeClr val="tx1"/>
                </a:solidFill>
                <a:effectLst/>
                <a:latin typeface="+mn-lt"/>
                <a:ea typeface="+mn-ea"/>
                <a:cs typeface="+mn-cs"/>
              </a:rPr>
              <a:t>Should audit GHG fluxes at the factory, city, country and continental level</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Monitoring</a:t>
            </a:r>
            <a:r>
              <a:rPr lang="en-US" sz="1200" kern="1200" baseline="0" dirty="0" smtClean="0">
                <a:solidFill>
                  <a:schemeClr val="tx1"/>
                </a:solidFill>
                <a:effectLst/>
                <a:latin typeface="+mn-lt"/>
                <a:ea typeface="+mn-ea"/>
                <a:cs typeface="+mn-cs"/>
              </a:rPr>
              <a:t> of GHG</a:t>
            </a:r>
            <a:endParaRPr lang="en-IN"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IN" sz="1200" kern="1200" dirty="0" smtClean="0">
                <a:solidFill>
                  <a:schemeClr val="tx1"/>
                </a:solidFill>
                <a:effectLst/>
                <a:latin typeface="+mn-lt"/>
                <a:ea typeface="+mn-ea"/>
                <a:cs typeface="+mn-cs"/>
              </a:rPr>
              <a:t>The possible questions now arise are:</a:t>
            </a:r>
          </a:p>
          <a:p>
            <a:pPr marL="171450" lvl="0" indent="-171450">
              <a:buFont typeface="Arial" panose="020B0604020202020204" pitchFamily="34" charset="0"/>
              <a:buChar char="•"/>
            </a:pPr>
            <a:r>
              <a:rPr lang="en-US" sz="1200" b="0" kern="1200" dirty="0" smtClean="0">
                <a:solidFill>
                  <a:schemeClr val="tx1"/>
                </a:solidFill>
                <a:effectLst/>
                <a:latin typeface="+mn-lt"/>
                <a:ea typeface="+mn-ea"/>
                <a:cs typeface="+mn-cs"/>
              </a:rPr>
              <a:t>How have global emissions of CO2 changed over time?</a:t>
            </a:r>
            <a:endParaRPr lang="en-IN" sz="1200" b="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0" kern="1200" dirty="0" smtClean="0">
                <a:solidFill>
                  <a:schemeClr val="tx1"/>
                </a:solidFill>
                <a:effectLst/>
                <a:latin typeface="+mn-lt"/>
                <a:ea typeface="+mn-ea"/>
                <a:cs typeface="+mn-cs"/>
              </a:rPr>
              <a:t>How have global emissions of CH4, N2O and F gases changed over time?</a:t>
            </a:r>
            <a:endParaRPr lang="en-IN" sz="1200" b="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0" kern="1200" dirty="0" smtClean="0">
                <a:solidFill>
                  <a:schemeClr val="tx1"/>
                </a:solidFill>
                <a:effectLst/>
                <a:latin typeface="+mn-lt"/>
                <a:ea typeface="+mn-ea"/>
                <a:cs typeface="+mn-cs"/>
              </a:rPr>
              <a:t>Which sector yield maximum greenhouse gas?</a:t>
            </a:r>
            <a:endParaRPr lang="en-IN" sz="1200" b="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0" kern="1200" dirty="0" smtClean="0">
                <a:solidFill>
                  <a:schemeClr val="tx1"/>
                </a:solidFill>
                <a:effectLst/>
                <a:latin typeface="+mn-lt"/>
                <a:ea typeface="+mn-ea"/>
                <a:cs typeface="+mn-cs"/>
              </a:rPr>
              <a:t>Which country/ continent is responsible for maximum emission of greenhouse gases?</a:t>
            </a:r>
            <a:endParaRPr lang="en-IN" sz="1200" b="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10"/>
          </p:nvPr>
        </p:nvSpPr>
        <p:spPr/>
        <p:txBody>
          <a:bodyPr/>
          <a:lstStyle/>
          <a:p>
            <a:fld id="{AFC8807D-9CE4-40CC-AC1A-C4C9DDFB14B3}" type="slidenum">
              <a:rPr lang="en-IN" smtClean="0"/>
              <a:t>4</a:t>
            </a:fld>
            <a:endParaRPr lang="en-IN"/>
          </a:p>
        </p:txBody>
      </p:sp>
    </p:spTree>
    <p:extLst>
      <p:ext uri="{BB962C8B-B14F-4D97-AF65-F5344CB8AC3E}">
        <p14:creationId xmlns:p14="http://schemas.microsoft.com/office/powerpoint/2010/main" val="3455908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Source- FAOSTAT</a:t>
            </a:r>
          </a:p>
          <a:p>
            <a:pPr marL="171450" indent="-171450">
              <a:buFont typeface="Arial" panose="020B0604020202020204" pitchFamily="34" charset="0"/>
              <a:buChar char="•"/>
            </a:pPr>
            <a:r>
              <a:rPr lang="en-US" dirty="0" smtClean="0"/>
              <a:t>Record</a:t>
            </a:r>
            <a:r>
              <a:rPr lang="en-US" baseline="0" dirty="0" smtClean="0"/>
              <a:t> of 21 years</a:t>
            </a:r>
            <a:endParaRPr lang="en-US" dirty="0" smtClean="0"/>
          </a:p>
          <a:p>
            <a:pPr marL="171450" indent="-171450">
              <a:buFont typeface="Arial" panose="020B0604020202020204" pitchFamily="34" charset="0"/>
              <a:buChar char="•"/>
            </a:pPr>
            <a:r>
              <a:rPr lang="en-US" dirty="0" smtClean="0"/>
              <a:t>Countries:</a:t>
            </a:r>
            <a:r>
              <a:rPr lang="en-US" baseline="0" dirty="0" smtClean="0"/>
              <a:t> Spain, Kenya, India etc.</a:t>
            </a:r>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37 aggregate levels – </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World, Asia, Net Food Importing Developing Countries, Low Income Food Deficit Countries etc.</a:t>
            </a:r>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Source</a:t>
            </a:r>
            <a:r>
              <a:rPr lang="en-US" sz="1200" kern="1200" baseline="0" dirty="0" smtClean="0">
                <a:solidFill>
                  <a:schemeClr val="tx1"/>
                </a:solidFill>
                <a:effectLst/>
                <a:latin typeface="+mn-lt"/>
                <a:ea typeface="+mn-ea"/>
                <a:cs typeface="+mn-cs"/>
              </a:rPr>
              <a:t> of Emission: Energy, Transport etc.</a:t>
            </a:r>
            <a:endParaRPr lang="en-IN" sz="120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smtClean="0">
                <a:solidFill>
                  <a:schemeClr val="tx1"/>
                </a:solidFill>
                <a:effectLst/>
                <a:latin typeface="+mn-lt"/>
                <a:ea typeface="+mn-ea"/>
                <a:cs typeface="+mn-cs"/>
              </a:rPr>
              <a:t>Area code</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Item Code</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Element Code</a:t>
            </a:r>
            <a:r>
              <a:rPr lang="en-US" sz="1200" kern="1200" dirty="0" smtClean="0">
                <a:solidFill>
                  <a:schemeClr val="tx1"/>
                </a:solidFill>
                <a:effectLst/>
                <a:latin typeface="+mn-lt"/>
                <a:ea typeface="+mn-ea"/>
                <a:cs typeface="+mn-cs"/>
              </a:rPr>
              <a:t> columns contain the unique codes of the levels of Area, Item and Element, respectively.</a:t>
            </a:r>
            <a:endParaRPr lang="en-IN"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10"/>
          </p:nvPr>
        </p:nvSpPr>
        <p:spPr/>
        <p:txBody>
          <a:bodyPr/>
          <a:lstStyle/>
          <a:p>
            <a:fld id="{AFC8807D-9CE4-40CC-AC1A-C4C9DDFB14B3}" type="slidenum">
              <a:rPr lang="en-IN" smtClean="0"/>
              <a:t>6</a:t>
            </a:fld>
            <a:endParaRPr lang="en-IN"/>
          </a:p>
        </p:txBody>
      </p:sp>
    </p:spTree>
    <p:extLst>
      <p:ext uri="{BB962C8B-B14F-4D97-AF65-F5344CB8AC3E}">
        <p14:creationId xmlns:p14="http://schemas.microsoft.com/office/powerpoint/2010/main" val="3669545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For simplicity</a:t>
            </a:r>
            <a:r>
              <a:rPr lang="en-US" baseline="0" dirty="0" smtClean="0"/>
              <a:t> purposes and to have a broader picture, data was reshaped.</a:t>
            </a:r>
            <a:endParaRPr lang="en-US" dirty="0" smtClean="0"/>
          </a:p>
          <a:p>
            <a:pPr marL="171450" indent="-171450">
              <a:buFont typeface="Arial" panose="020B0604020202020204" pitchFamily="34" charset="0"/>
              <a:buChar char="•"/>
            </a:pPr>
            <a:r>
              <a:rPr lang="en-US" dirty="0" smtClean="0"/>
              <a:t>Continents and three parts</a:t>
            </a:r>
            <a:r>
              <a:rPr lang="en-US" baseline="0" dirty="0" smtClean="0"/>
              <a:t> of America are </a:t>
            </a:r>
            <a:r>
              <a:rPr lang="en-US" baseline="0" dirty="0" smtClean="0"/>
              <a:t>considered.</a:t>
            </a:r>
            <a:endParaRPr lang="en-US" baseline="0" dirty="0" smtClean="0"/>
          </a:p>
          <a:p>
            <a:pPr marL="171450" indent="-171450">
              <a:buFont typeface="Arial" panose="020B0604020202020204" pitchFamily="34" charset="0"/>
              <a:buChar char="•"/>
            </a:pPr>
            <a:r>
              <a:rPr lang="en-US" baseline="0" dirty="0" smtClean="0"/>
              <a:t>Few columns of ‘total sources’ are </a:t>
            </a:r>
            <a:r>
              <a:rPr lang="en-US" baseline="0" dirty="0" smtClean="0"/>
              <a:t>excluded.</a:t>
            </a:r>
            <a:endParaRPr lang="en-US" baseline="0" dirty="0" smtClean="0"/>
          </a:p>
          <a:p>
            <a:pPr marL="171450" indent="-171450">
              <a:buFont typeface="Arial" panose="020B0604020202020204" pitchFamily="34" charset="0"/>
              <a:buChar char="•"/>
            </a:pPr>
            <a:r>
              <a:rPr lang="en-US" baseline="0" dirty="0" smtClean="0"/>
              <a:t>Share of gases in the sector and share of sectors in each gases are </a:t>
            </a:r>
            <a:r>
              <a:rPr lang="en-US" baseline="0" dirty="0" smtClean="0"/>
              <a:t>excluded.</a:t>
            </a:r>
            <a:endParaRPr lang="en-US" baseline="0" dirty="0" smtClean="0"/>
          </a:p>
          <a:p>
            <a:pPr marL="171450" indent="-171450">
              <a:buFont typeface="Arial" panose="020B0604020202020204" pitchFamily="34" charset="0"/>
              <a:buChar char="•"/>
            </a:pPr>
            <a:r>
              <a:rPr lang="en-US" baseline="0" dirty="0" smtClean="0"/>
              <a:t>Only the 4 major gases emission values </a:t>
            </a:r>
            <a:r>
              <a:rPr lang="en-US" baseline="0" dirty="0" smtClean="0"/>
              <a:t>considered.</a:t>
            </a:r>
            <a:endParaRPr lang="en-IN" dirty="0"/>
          </a:p>
        </p:txBody>
      </p:sp>
      <p:sp>
        <p:nvSpPr>
          <p:cNvPr id="4" name="Slide Number Placeholder 3"/>
          <p:cNvSpPr>
            <a:spLocks noGrp="1"/>
          </p:cNvSpPr>
          <p:nvPr>
            <p:ph type="sldNum" sz="quarter" idx="10"/>
          </p:nvPr>
        </p:nvSpPr>
        <p:spPr/>
        <p:txBody>
          <a:bodyPr/>
          <a:lstStyle/>
          <a:p>
            <a:fld id="{AFC8807D-9CE4-40CC-AC1A-C4C9DDFB14B3}" type="slidenum">
              <a:rPr lang="en-IN" smtClean="0"/>
              <a:t>7</a:t>
            </a:fld>
            <a:endParaRPr lang="en-IN"/>
          </a:p>
        </p:txBody>
      </p:sp>
    </p:spTree>
    <p:extLst>
      <p:ext uri="{BB962C8B-B14F-4D97-AF65-F5344CB8AC3E}">
        <p14:creationId xmlns:p14="http://schemas.microsoft.com/office/powerpoint/2010/main" val="3281785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Considering most</a:t>
            </a:r>
            <a:r>
              <a:rPr lang="en-US" baseline="0" dirty="0" smtClean="0"/>
              <a:t> recently collected data for the year 2010, </a:t>
            </a:r>
            <a:r>
              <a:rPr lang="en-US" dirty="0" smtClean="0"/>
              <a:t>Sub divided bar diagram is used to find</a:t>
            </a:r>
            <a:r>
              <a:rPr lang="en-US" baseline="0" dirty="0" smtClean="0"/>
              <a:t> out which is the main source of GHG</a:t>
            </a:r>
            <a:r>
              <a:rPr lang="en-IN" baseline="0" dirty="0" smtClean="0"/>
              <a:t>, and which GHG is most abundant.</a:t>
            </a:r>
          </a:p>
          <a:p>
            <a:pPr marL="171450" indent="-171450">
              <a:buFont typeface="Arial" panose="020B0604020202020204" pitchFamily="34" charset="0"/>
              <a:buChar char="•"/>
            </a:pPr>
            <a:r>
              <a:rPr lang="en-US" baseline="0" dirty="0" smtClean="0"/>
              <a:t>Pie diagram is used </a:t>
            </a:r>
            <a:r>
              <a:rPr lang="en-US" baseline="0" dirty="0" smtClean="0"/>
              <a:t>to find out which level is the source of maximum emission of CO2.</a:t>
            </a:r>
            <a:endParaRPr lang="en-IN" baseline="0" dirty="0" smtClean="0"/>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AFC8807D-9CE4-40CC-AC1A-C4C9DDFB14B3}" type="slidenum">
              <a:rPr lang="en-IN" smtClean="0"/>
              <a:t>8</a:t>
            </a:fld>
            <a:endParaRPr lang="en-IN"/>
          </a:p>
        </p:txBody>
      </p:sp>
    </p:spTree>
    <p:extLst>
      <p:ext uri="{BB962C8B-B14F-4D97-AF65-F5344CB8AC3E}">
        <p14:creationId xmlns:p14="http://schemas.microsoft.com/office/powerpoint/2010/main" val="2094146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Energy</a:t>
            </a:r>
            <a:r>
              <a:rPr lang="en-US" baseline="0" dirty="0" smtClean="0"/>
              <a:t> – 25,42,704 ~ 25 lakh </a:t>
            </a:r>
            <a:r>
              <a:rPr lang="en-US" baseline="0" dirty="0" err="1" smtClean="0"/>
              <a:t>gigagram</a:t>
            </a:r>
            <a:endParaRPr lang="en-IN" dirty="0" smtClean="0"/>
          </a:p>
          <a:p>
            <a:pPr marL="171450" indent="-171450">
              <a:buFont typeface="Arial" panose="020B0604020202020204" pitchFamily="34" charset="0"/>
              <a:buChar char="•"/>
            </a:pPr>
            <a:r>
              <a:rPr lang="en-US" baseline="0" dirty="0" smtClean="0"/>
              <a:t>Sources – Energy, Transport etc. </a:t>
            </a:r>
            <a:endParaRPr lang="en-IN" dirty="0"/>
          </a:p>
        </p:txBody>
      </p:sp>
      <p:sp>
        <p:nvSpPr>
          <p:cNvPr id="4" name="Slide Number Placeholder 3"/>
          <p:cNvSpPr>
            <a:spLocks noGrp="1"/>
          </p:cNvSpPr>
          <p:nvPr>
            <p:ph type="sldNum" sz="quarter" idx="10"/>
          </p:nvPr>
        </p:nvSpPr>
        <p:spPr/>
        <p:txBody>
          <a:bodyPr/>
          <a:lstStyle/>
          <a:p>
            <a:fld id="{AFC8807D-9CE4-40CC-AC1A-C4C9DDFB14B3}" type="slidenum">
              <a:rPr lang="en-IN" smtClean="0"/>
              <a:t>9</a:t>
            </a:fld>
            <a:endParaRPr lang="en-IN"/>
          </a:p>
        </p:txBody>
      </p:sp>
    </p:spTree>
    <p:extLst>
      <p:ext uri="{BB962C8B-B14F-4D97-AF65-F5344CB8AC3E}">
        <p14:creationId xmlns:p14="http://schemas.microsoft.com/office/powerpoint/2010/main" val="2602729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Analysis for Data reduction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Finds the best low dimensional representation of variation in the multivariate data set.</a:t>
            </a:r>
            <a:endParaRPr lang="en-IN"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dirty="0" smtClean="0"/>
              <a:t>Suppose there are p components that produces the total system variability, often it is observed that much of this variability can be accounted for by a small number of principal components, say k&lt;p. In such case, the k principal components can replace the initial p variables and the original data set of n observations on p variables reduces to a data set consisting of n observations on k principal components. </a:t>
            </a:r>
          </a:p>
          <a:p>
            <a:pPr marL="171450" indent="-171450">
              <a:buFont typeface="Arial" panose="020B0604020202020204" pitchFamily="34" charset="0"/>
              <a:buChar char="•"/>
            </a:pPr>
            <a:r>
              <a:rPr lang="en-US" dirty="0" smtClean="0"/>
              <a:t>In the dataset, we</a:t>
            </a:r>
            <a:r>
              <a:rPr lang="en-US" baseline="0" dirty="0" smtClean="0"/>
              <a:t> have emission values from 8 different resources obtained from 7 different levels.</a:t>
            </a:r>
          </a:p>
          <a:p>
            <a:pPr marL="171450" indent="-171450">
              <a:buFont typeface="Arial" panose="020B0604020202020204" pitchFamily="34" charset="0"/>
              <a:buChar char="•"/>
            </a:pPr>
            <a:r>
              <a:rPr lang="en-US" dirty="0" smtClean="0"/>
              <a:t>Carried out PCA after</a:t>
            </a:r>
            <a:r>
              <a:rPr lang="en-US" baseline="0" dirty="0" smtClean="0"/>
              <a:t> scaling the </a:t>
            </a:r>
            <a:r>
              <a:rPr lang="en-US" baseline="0" dirty="0" smtClean="0"/>
              <a:t>data.</a:t>
            </a:r>
            <a:endParaRPr lang="en-IN" dirty="0" smtClean="0"/>
          </a:p>
          <a:p>
            <a:pPr marL="171450" indent="-171450">
              <a:buFont typeface="Arial" panose="020B0604020202020204" pitchFamily="34" charset="0"/>
              <a:buChar char="•"/>
            </a:pPr>
            <a:r>
              <a:rPr lang="en-IN" dirty="0" smtClean="0"/>
              <a:t>From the table above, it is observed that the first principal component explains 74.87% of the total sample variance. The first two principal components collectively explain </a:t>
            </a:r>
            <a:r>
              <a:rPr lang="en-IN" b="1" dirty="0" smtClean="0"/>
              <a:t>93.15%</a:t>
            </a:r>
            <a:r>
              <a:rPr lang="en-IN" dirty="0" smtClean="0"/>
              <a:t> of the total sample variance. The data from 147 observations on 8 variables reduced to 147 observations on 2 principal </a:t>
            </a:r>
            <a:r>
              <a:rPr lang="en-IN" dirty="0" smtClean="0"/>
              <a:t>components.</a:t>
            </a:r>
            <a:endParaRPr lang="en-IN" dirty="0" smtClean="0"/>
          </a:p>
          <a:p>
            <a:pPr marL="171450" indent="-171450">
              <a:buFont typeface="Arial" panose="020B0604020202020204" pitchFamily="34" charset="0"/>
              <a:buChar char="•"/>
            </a:pPr>
            <a:r>
              <a:rPr lang="en-US" dirty="0" smtClean="0"/>
              <a:t>Also, the principal components</a:t>
            </a:r>
            <a:r>
              <a:rPr lang="en-US" baseline="0" dirty="0" smtClean="0"/>
              <a:t> are predicted after that and the rotation matrix is also obtained.</a:t>
            </a:r>
          </a:p>
          <a:p>
            <a:pPr marL="171450" indent="-171450">
              <a:buFont typeface="Arial" panose="020B0604020202020204" pitchFamily="34" charset="0"/>
              <a:buChar char="•"/>
            </a:pPr>
            <a:r>
              <a:rPr lang="en-IN" sz="1200" b="1" kern="1200" dirty="0" err="1" smtClean="0">
                <a:solidFill>
                  <a:schemeClr val="tx1"/>
                </a:solidFill>
                <a:effectLst/>
                <a:latin typeface="+mn-lt"/>
                <a:ea typeface="+mn-ea"/>
                <a:cs typeface="+mn-cs"/>
              </a:rPr>
              <a:t>Biplot</a:t>
            </a:r>
            <a:r>
              <a:rPr lang="en-IN" sz="1200" kern="1200" dirty="0" smtClean="0">
                <a:solidFill>
                  <a:schemeClr val="tx1"/>
                </a:solidFill>
                <a:effectLst/>
                <a:latin typeface="+mn-lt"/>
                <a:ea typeface="+mn-ea"/>
                <a:cs typeface="+mn-cs"/>
              </a:rPr>
              <a:t> displays the data points along the PCs and indicates the contributions of each of the variables to these </a:t>
            </a:r>
            <a:r>
              <a:rPr lang="en-IN" sz="1200" kern="1200" dirty="0" smtClean="0">
                <a:solidFill>
                  <a:schemeClr val="tx1"/>
                </a:solidFill>
                <a:effectLst/>
                <a:latin typeface="+mn-lt"/>
                <a:ea typeface="+mn-ea"/>
                <a:cs typeface="+mn-cs"/>
              </a:rPr>
              <a:t>PCs.</a:t>
            </a:r>
            <a:endParaRPr lang="en-IN" dirty="0" smtClean="0"/>
          </a:p>
          <a:p>
            <a:endParaRPr lang="en-IN" dirty="0"/>
          </a:p>
        </p:txBody>
      </p:sp>
      <p:sp>
        <p:nvSpPr>
          <p:cNvPr id="4" name="Slide Number Placeholder 3"/>
          <p:cNvSpPr>
            <a:spLocks noGrp="1"/>
          </p:cNvSpPr>
          <p:nvPr>
            <p:ph type="sldNum" sz="quarter" idx="10"/>
          </p:nvPr>
        </p:nvSpPr>
        <p:spPr/>
        <p:txBody>
          <a:bodyPr/>
          <a:lstStyle/>
          <a:p>
            <a:fld id="{AFC8807D-9CE4-40CC-AC1A-C4C9DDFB14B3}" type="slidenum">
              <a:rPr lang="en-IN" smtClean="0"/>
              <a:t>10</a:t>
            </a:fld>
            <a:endParaRPr lang="en-IN"/>
          </a:p>
        </p:txBody>
      </p:sp>
    </p:spTree>
    <p:extLst>
      <p:ext uri="{BB962C8B-B14F-4D97-AF65-F5344CB8AC3E}">
        <p14:creationId xmlns:p14="http://schemas.microsoft.com/office/powerpoint/2010/main" val="959919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In the previous method, principal components analysis pays no attention to groupings in the data and finds axes that maximize total variation. But, LDA is used for modeling differences in groups i.e. separating two or more classes.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Linear discriminant function analysis is used to find axes (linear combinations of variables) that best separate predefined groups. The axes maximize variation between groups relative to variation within </a:t>
            </a:r>
            <a:r>
              <a:rPr lang="en-US" sz="1200" kern="1200" dirty="0" smtClean="0">
                <a:solidFill>
                  <a:schemeClr val="tx1"/>
                </a:solidFill>
                <a:effectLst/>
                <a:latin typeface="+mn-lt"/>
                <a:ea typeface="+mn-ea"/>
                <a:cs typeface="+mn-cs"/>
              </a:rPr>
              <a:t>groups.</a:t>
            </a:r>
            <a:endParaRPr lang="en-IN" sz="120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kern="1200" dirty="0" smtClean="0">
                <a:solidFill>
                  <a:schemeClr val="tx1"/>
                </a:solidFill>
                <a:effectLst/>
                <a:latin typeface="+mn-lt"/>
                <a:ea typeface="+mn-ea"/>
                <a:cs typeface="+mn-cs"/>
              </a:rPr>
              <a:t>Also </a:t>
            </a:r>
            <a:r>
              <a:rPr lang="en-IN" sz="1200" kern="1200" dirty="0" smtClean="0">
                <a:solidFill>
                  <a:schemeClr val="tx1"/>
                </a:solidFill>
                <a:effectLst/>
                <a:latin typeface="+mn-lt"/>
                <a:ea typeface="+mn-ea"/>
                <a:cs typeface="+mn-cs"/>
              </a:rPr>
              <a:t>known as “</a:t>
            </a:r>
            <a:r>
              <a:rPr lang="en-IN" sz="1200" b="1" kern="1200" dirty="0" smtClean="0">
                <a:solidFill>
                  <a:schemeClr val="tx1"/>
                </a:solidFill>
                <a:effectLst/>
                <a:latin typeface="+mn-lt"/>
                <a:ea typeface="+mn-ea"/>
                <a:cs typeface="+mn-cs"/>
              </a:rPr>
              <a:t>canonical discriminant analysis</a:t>
            </a:r>
            <a:r>
              <a:rPr lang="en-IN" sz="1200" kern="1200" dirty="0" smtClean="0">
                <a:solidFill>
                  <a:schemeClr val="tx1"/>
                </a:solidFill>
                <a:effectLst/>
                <a:latin typeface="+mn-lt"/>
                <a:ea typeface="+mn-ea"/>
                <a:cs typeface="+mn-cs"/>
              </a:rPr>
              <a:t>”, or </a:t>
            </a:r>
            <a:r>
              <a:rPr lang="en-IN" sz="1200" kern="1200" dirty="0" smtClean="0">
                <a:solidFill>
                  <a:schemeClr val="tx1"/>
                </a:solidFill>
                <a:effectLst/>
                <a:latin typeface="+mn-lt"/>
                <a:ea typeface="+mn-ea"/>
                <a:cs typeface="+mn-cs"/>
              </a:rPr>
              <a:t>“</a:t>
            </a:r>
            <a:r>
              <a:rPr lang="en-IN" sz="1200" b="1" kern="1200" dirty="0" smtClean="0">
                <a:solidFill>
                  <a:schemeClr val="tx1"/>
                </a:solidFill>
                <a:effectLst/>
                <a:latin typeface="+mn-lt"/>
                <a:ea typeface="+mn-ea"/>
                <a:cs typeface="+mn-cs"/>
              </a:rPr>
              <a:t>discriminant analysis</a:t>
            </a:r>
            <a:r>
              <a:rPr lang="en-IN" sz="1200" kern="1200" dirty="0" smtClean="0">
                <a:solidFill>
                  <a:schemeClr val="tx1"/>
                </a:solidFill>
                <a:effectLst/>
                <a:latin typeface="+mn-lt"/>
                <a:ea typeface="+mn-ea"/>
                <a:cs typeface="+mn-cs"/>
              </a:rPr>
              <a:t>”.</a:t>
            </a:r>
            <a:endParaRPr lang="en-IN" sz="120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kern="1200" dirty="0" smtClean="0">
                <a:solidFill>
                  <a:schemeClr val="tx1"/>
                </a:solidFill>
                <a:effectLst/>
                <a:latin typeface="+mn-lt"/>
                <a:ea typeface="+mn-ea"/>
                <a:cs typeface="+mn-cs"/>
              </a:rPr>
              <a:t>Maximum </a:t>
            </a:r>
            <a:r>
              <a:rPr lang="en-IN" sz="1200" kern="1200" dirty="0" smtClean="0">
                <a:solidFill>
                  <a:schemeClr val="tx1"/>
                </a:solidFill>
                <a:effectLst/>
                <a:latin typeface="+mn-lt"/>
                <a:ea typeface="+mn-ea"/>
                <a:cs typeface="+mn-cs"/>
              </a:rPr>
              <a:t>number of useful discriminant functions that can separate the emission values by levels is the minimum (G-1, p) = minimum (6, 8) = </a:t>
            </a:r>
            <a:r>
              <a:rPr lang="en-IN" sz="1200" b="1" kern="1200" dirty="0" smtClean="0">
                <a:solidFill>
                  <a:schemeClr val="tx1"/>
                </a:solidFill>
                <a:effectLst/>
                <a:latin typeface="+mn-lt"/>
                <a:ea typeface="+mn-ea"/>
                <a:cs typeface="+mn-cs"/>
              </a:rPr>
              <a:t>6.</a:t>
            </a:r>
            <a:endParaRPr lang="en-IN" sz="1200" b="1"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kern="1200" dirty="0" smtClean="0">
                <a:solidFill>
                  <a:schemeClr val="tx1"/>
                </a:solidFill>
                <a:effectLst/>
                <a:latin typeface="+mn-lt"/>
                <a:ea typeface="+mn-ea"/>
                <a:cs typeface="+mn-cs"/>
              </a:rPr>
              <a:t>Can </a:t>
            </a:r>
            <a:r>
              <a:rPr lang="en-IN" sz="1200" kern="1200" dirty="0" smtClean="0">
                <a:solidFill>
                  <a:schemeClr val="tx1"/>
                </a:solidFill>
                <a:effectLst/>
                <a:latin typeface="+mn-lt"/>
                <a:ea typeface="+mn-ea"/>
                <a:cs typeface="+mn-cs"/>
              </a:rPr>
              <a:t>predict the value of all 6 discriminant functions and matrix of loadings of discriminant functions is </a:t>
            </a:r>
            <a:r>
              <a:rPr lang="en-IN" sz="1200" kern="1200" dirty="0" smtClean="0">
                <a:solidFill>
                  <a:schemeClr val="tx1"/>
                </a:solidFill>
                <a:effectLst/>
                <a:latin typeface="+mn-lt"/>
                <a:ea typeface="+mn-ea"/>
                <a:cs typeface="+mn-cs"/>
              </a:rPr>
              <a:t>obtained.</a:t>
            </a:r>
            <a:endParaRPr lang="en-IN" sz="120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1" kern="1200" dirty="0" smtClean="0">
                <a:solidFill>
                  <a:schemeClr val="tx1"/>
                </a:solidFill>
                <a:effectLst/>
                <a:latin typeface="+mn-lt"/>
                <a:ea typeface="+mn-ea"/>
                <a:cs typeface="+mn-cs"/>
              </a:rPr>
              <a:t>Stacked Histogram</a:t>
            </a:r>
            <a:r>
              <a:rPr lang="en-IN" sz="1200" kern="1200" dirty="0" smtClean="0">
                <a:solidFill>
                  <a:schemeClr val="tx1"/>
                </a:solidFill>
                <a:effectLst/>
                <a:latin typeface="+mn-lt"/>
                <a:ea typeface="+mn-ea"/>
                <a:cs typeface="+mn-cs"/>
              </a:rPr>
              <a:t> displays the results of LDA where a stacked histogram of the values of the discriminant function for the samples from different </a:t>
            </a:r>
            <a:r>
              <a:rPr lang="en-IN" sz="1200" kern="1200" dirty="0" smtClean="0">
                <a:solidFill>
                  <a:schemeClr val="tx1"/>
                </a:solidFill>
                <a:effectLst/>
                <a:latin typeface="+mn-lt"/>
                <a:ea typeface="+mn-ea"/>
                <a:cs typeface="+mn-cs"/>
              </a:rPr>
              <a:t>groups.</a:t>
            </a:r>
            <a:endParaRPr lang="en-IN"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10"/>
          </p:nvPr>
        </p:nvSpPr>
        <p:spPr/>
        <p:txBody>
          <a:bodyPr/>
          <a:lstStyle/>
          <a:p>
            <a:fld id="{AFC8807D-9CE4-40CC-AC1A-C4C9DDFB14B3}" type="slidenum">
              <a:rPr lang="en-IN" smtClean="0"/>
              <a:t>11</a:t>
            </a:fld>
            <a:endParaRPr lang="en-IN"/>
          </a:p>
        </p:txBody>
      </p:sp>
    </p:spTree>
    <p:extLst>
      <p:ext uri="{BB962C8B-B14F-4D97-AF65-F5344CB8AC3E}">
        <p14:creationId xmlns:p14="http://schemas.microsoft.com/office/powerpoint/2010/main" val="2550571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A8C4B3-69A6-4FDB-AF75-94B449098535}" type="datetimeFigureOut">
              <a:rPr lang="en-IN" smtClean="0"/>
              <a:t>08-11-2019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0B86B-1FAC-445E-9064-3FFE77F41F3F}" type="slidenum">
              <a:rPr lang="en-IN" smtClean="0"/>
              <a:t>‹#›</a:t>
            </a:fld>
            <a:endParaRPr lang="en-IN"/>
          </a:p>
        </p:txBody>
      </p:sp>
    </p:spTree>
    <p:extLst>
      <p:ext uri="{BB962C8B-B14F-4D97-AF65-F5344CB8AC3E}">
        <p14:creationId xmlns:p14="http://schemas.microsoft.com/office/powerpoint/2010/main" val="3890432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A8C4B3-69A6-4FDB-AF75-94B449098535}" type="datetimeFigureOut">
              <a:rPr lang="en-IN" smtClean="0"/>
              <a:t>08-11-2019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0B86B-1FAC-445E-9064-3FFE77F41F3F}" type="slidenum">
              <a:rPr lang="en-IN" smtClean="0"/>
              <a:t>‹#›</a:t>
            </a:fld>
            <a:endParaRPr lang="en-IN"/>
          </a:p>
        </p:txBody>
      </p:sp>
    </p:spTree>
    <p:extLst>
      <p:ext uri="{BB962C8B-B14F-4D97-AF65-F5344CB8AC3E}">
        <p14:creationId xmlns:p14="http://schemas.microsoft.com/office/powerpoint/2010/main" val="3770518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A8C4B3-69A6-4FDB-AF75-94B449098535}" type="datetimeFigureOut">
              <a:rPr lang="en-IN" smtClean="0"/>
              <a:t>08-11-2019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0B86B-1FAC-445E-9064-3FFE77F41F3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28362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A8C4B3-69A6-4FDB-AF75-94B449098535}" type="datetimeFigureOut">
              <a:rPr lang="en-IN" smtClean="0"/>
              <a:t>08-11-2019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0B86B-1FAC-445E-9064-3FFE77F41F3F}" type="slidenum">
              <a:rPr lang="en-IN" smtClean="0"/>
              <a:t>‹#›</a:t>
            </a:fld>
            <a:endParaRPr lang="en-IN"/>
          </a:p>
        </p:txBody>
      </p:sp>
    </p:spTree>
    <p:extLst>
      <p:ext uri="{BB962C8B-B14F-4D97-AF65-F5344CB8AC3E}">
        <p14:creationId xmlns:p14="http://schemas.microsoft.com/office/powerpoint/2010/main" val="135908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A8C4B3-69A6-4FDB-AF75-94B449098535}" type="datetimeFigureOut">
              <a:rPr lang="en-IN" smtClean="0"/>
              <a:t>08-11-2019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0B86B-1FAC-445E-9064-3FFE77F41F3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12551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A8C4B3-69A6-4FDB-AF75-94B449098535}" type="datetimeFigureOut">
              <a:rPr lang="en-IN" smtClean="0"/>
              <a:t>08-11-2019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0B86B-1FAC-445E-9064-3FFE77F41F3F}" type="slidenum">
              <a:rPr lang="en-IN" smtClean="0"/>
              <a:t>‹#›</a:t>
            </a:fld>
            <a:endParaRPr lang="en-IN"/>
          </a:p>
        </p:txBody>
      </p:sp>
    </p:spTree>
    <p:extLst>
      <p:ext uri="{BB962C8B-B14F-4D97-AF65-F5344CB8AC3E}">
        <p14:creationId xmlns:p14="http://schemas.microsoft.com/office/powerpoint/2010/main" val="370942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A8C4B3-69A6-4FDB-AF75-94B449098535}" type="datetimeFigureOut">
              <a:rPr lang="en-IN" smtClean="0"/>
              <a:t>08-11-2019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0B86B-1FAC-445E-9064-3FFE77F41F3F}" type="slidenum">
              <a:rPr lang="en-IN" smtClean="0"/>
              <a:t>‹#›</a:t>
            </a:fld>
            <a:endParaRPr lang="en-IN"/>
          </a:p>
        </p:txBody>
      </p:sp>
    </p:spTree>
    <p:extLst>
      <p:ext uri="{BB962C8B-B14F-4D97-AF65-F5344CB8AC3E}">
        <p14:creationId xmlns:p14="http://schemas.microsoft.com/office/powerpoint/2010/main" val="785938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A8C4B3-69A6-4FDB-AF75-94B449098535}" type="datetimeFigureOut">
              <a:rPr lang="en-IN" smtClean="0"/>
              <a:t>08-11-2019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0B86B-1FAC-445E-9064-3FFE77F41F3F}" type="slidenum">
              <a:rPr lang="en-IN" smtClean="0"/>
              <a:t>‹#›</a:t>
            </a:fld>
            <a:endParaRPr lang="en-IN"/>
          </a:p>
        </p:txBody>
      </p:sp>
    </p:spTree>
    <p:extLst>
      <p:ext uri="{BB962C8B-B14F-4D97-AF65-F5344CB8AC3E}">
        <p14:creationId xmlns:p14="http://schemas.microsoft.com/office/powerpoint/2010/main" val="3677912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A8C4B3-69A6-4FDB-AF75-94B449098535}" type="datetimeFigureOut">
              <a:rPr lang="en-IN" smtClean="0"/>
              <a:t>08-11-2019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0B86B-1FAC-445E-9064-3FFE77F41F3F}" type="slidenum">
              <a:rPr lang="en-IN" smtClean="0"/>
              <a:t>‹#›</a:t>
            </a:fld>
            <a:endParaRPr lang="en-IN"/>
          </a:p>
        </p:txBody>
      </p:sp>
    </p:spTree>
    <p:extLst>
      <p:ext uri="{BB962C8B-B14F-4D97-AF65-F5344CB8AC3E}">
        <p14:creationId xmlns:p14="http://schemas.microsoft.com/office/powerpoint/2010/main" val="3289581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A8C4B3-69A6-4FDB-AF75-94B449098535}" type="datetimeFigureOut">
              <a:rPr lang="en-IN" smtClean="0"/>
              <a:t>08-11-2019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0B86B-1FAC-445E-9064-3FFE77F41F3F}" type="slidenum">
              <a:rPr lang="en-IN" smtClean="0"/>
              <a:t>‹#›</a:t>
            </a:fld>
            <a:endParaRPr lang="en-IN"/>
          </a:p>
        </p:txBody>
      </p:sp>
    </p:spTree>
    <p:extLst>
      <p:ext uri="{BB962C8B-B14F-4D97-AF65-F5344CB8AC3E}">
        <p14:creationId xmlns:p14="http://schemas.microsoft.com/office/powerpoint/2010/main" val="3661672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A8C4B3-69A6-4FDB-AF75-94B449098535}" type="datetimeFigureOut">
              <a:rPr lang="en-IN" smtClean="0"/>
              <a:t>08-11-2019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40B86B-1FAC-445E-9064-3FFE77F41F3F}" type="slidenum">
              <a:rPr lang="en-IN" smtClean="0"/>
              <a:t>‹#›</a:t>
            </a:fld>
            <a:endParaRPr lang="en-IN"/>
          </a:p>
        </p:txBody>
      </p:sp>
    </p:spTree>
    <p:extLst>
      <p:ext uri="{BB962C8B-B14F-4D97-AF65-F5344CB8AC3E}">
        <p14:creationId xmlns:p14="http://schemas.microsoft.com/office/powerpoint/2010/main" val="2652304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A8C4B3-69A6-4FDB-AF75-94B449098535}" type="datetimeFigureOut">
              <a:rPr lang="en-IN" smtClean="0"/>
              <a:t>08-11-2019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40B86B-1FAC-445E-9064-3FFE77F41F3F}" type="slidenum">
              <a:rPr lang="en-IN" smtClean="0"/>
              <a:t>‹#›</a:t>
            </a:fld>
            <a:endParaRPr lang="en-IN"/>
          </a:p>
        </p:txBody>
      </p:sp>
    </p:spTree>
    <p:extLst>
      <p:ext uri="{BB962C8B-B14F-4D97-AF65-F5344CB8AC3E}">
        <p14:creationId xmlns:p14="http://schemas.microsoft.com/office/powerpoint/2010/main" val="171750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A8C4B3-69A6-4FDB-AF75-94B449098535}" type="datetimeFigureOut">
              <a:rPr lang="en-IN" smtClean="0"/>
              <a:t>08-11-2019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40B86B-1FAC-445E-9064-3FFE77F41F3F}" type="slidenum">
              <a:rPr lang="en-IN" smtClean="0"/>
              <a:t>‹#›</a:t>
            </a:fld>
            <a:endParaRPr lang="en-IN"/>
          </a:p>
        </p:txBody>
      </p:sp>
    </p:spTree>
    <p:extLst>
      <p:ext uri="{BB962C8B-B14F-4D97-AF65-F5344CB8AC3E}">
        <p14:creationId xmlns:p14="http://schemas.microsoft.com/office/powerpoint/2010/main" val="105532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A8C4B3-69A6-4FDB-AF75-94B449098535}" type="datetimeFigureOut">
              <a:rPr lang="en-IN" smtClean="0"/>
              <a:t>08-11-2019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40B86B-1FAC-445E-9064-3FFE77F41F3F}" type="slidenum">
              <a:rPr lang="en-IN" smtClean="0"/>
              <a:t>‹#›</a:t>
            </a:fld>
            <a:endParaRPr lang="en-IN"/>
          </a:p>
        </p:txBody>
      </p:sp>
    </p:spTree>
    <p:extLst>
      <p:ext uri="{BB962C8B-B14F-4D97-AF65-F5344CB8AC3E}">
        <p14:creationId xmlns:p14="http://schemas.microsoft.com/office/powerpoint/2010/main" val="3111623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A8C4B3-69A6-4FDB-AF75-94B449098535}" type="datetimeFigureOut">
              <a:rPr lang="en-IN" smtClean="0"/>
              <a:t>08-11-2019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40B86B-1FAC-445E-9064-3FFE77F41F3F}" type="slidenum">
              <a:rPr lang="en-IN" smtClean="0"/>
              <a:t>‹#›</a:t>
            </a:fld>
            <a:endParaRPr lang="en-IN"/>
          </a:p>
        </p:txBody>
      </p:sp>
    </p:spTree>
    <p:extLst>
      <p:ext uri="{BB962C8B-B14F-4D97-AF65-F5344CB8AC3E}">
        <p14:creationId xmlns:p14="http://schemas.microsoft.com/office/powerpoint/2010/main" val="427284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A8C4B3-69A6-4FDB-AF75-94B449098535}" type="datetimeFigureOut">
              <a:rPr lang="en-IN" smtClean="0"/>
              <a:t>08-11-2019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40B86B-1FAC-445E-9064-3FFE77F41F3F}" type="slidenum">
              <a:rPr lang="en-IN" smtClean="0"/>
              <a:t>‹#›</a:t>
            </a:fld>
            <a:endParaRPr lang="en-IN"/>
          </a:p>
        </p:txBody>
      </p:sp>
    </p:spTree>
    <p:extLst>
      <p:ext uri="{BB962C8B-B14F-4D97-AF65-F5344CB8AC3E}">
        <p14:creationId xmlns:p14="http://schemas.microsoft.com/office/powerpoint/2010/main" val="1562106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A8C4B3-69A6-4FDB-AF75-94B449098535}" type="datetimeFigureOut">
              <a:rPr lang="en-IN" smtClean="0"/>
              <a:t>08-11-2019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E40B86B-1FAC-445E-9064-3FFE77F41F3F}" type="slidenum">
              <a:rPr lang="en-IN" smtClean="0"/>
              <a:t>‹#›</a:t>
            </a:fld>
            <a:endParaRPr lang="en-IN"/>
          </a:p>
        </p:txBody>
      </p:sp>
    </p:spTree>
    <p:extLst>
      <p:ext uri="{BB962C8B-B14F-4D97-AF65-F5344CB8AC3E}">
        <p14:creationId xmlns:p14="http://schemas.microsoft.com/office/powerpoint/2010/main" val="5824678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chart" Target="../charts/chart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446662"/>
            <a:ext cx="7766936" cy="2931720"/>
          </a:xfrm>
        </p:spPr>
        <p:txBody>
          <a:bodyPr/>
          <a:lstStyle/>
          <a:p>
            <a:r>
              <a:rPr lang="en-US" dirty="0" smtClean="0"/>
              <a:t>Analysis of Global Greenhouse Gas Emission</a:t>
            </a:r>
            <a:endParaRPr lang="en-IN" dirty="0"/>
          </a:p>
        </p:txBody>
      </p:sp>
      <p:sp>
        <p:nvSpPr>
          <p:cNvPr id="3" name="Subtitle 2"/>
          <p:cNvSpPr>
            <a:spLocks noGrp="1"/>
          </p:cNvSpPr>
          <p:nvPr>
            <p:ph type="subTitle" idx="1"/>
          </p:nvPr>
        </p:nvSpPr>
        <p:spPr>
          <a:xfrm>
            <a:off x="1507067" y="4501209"/>
            <a:ext cx="7766936" cy="1096899"/>
          </a:xfrm>
        </p:spPr>
        <p:txBody>
          <a:bodyPr>
            <a:normAutofit/>
          </a:bodyPr>
          <a:lstStyle/>
          <a:p>
            <a:pPr marL="285750" indent="-285750">
              <a:buFontTx/>
              <a:buChar char="-"/>
            </a:pPr>
            <a:r>
              <a:rPr lang="en-US" sz="2000" b="1" dirty="0" smtClean="0"/>
              <a:t>Shweta Dutta</a:t>
            </a:r>
          </a:p>
          <a:p>
            <a:pPr marL="285750" indent="-285750">
              <a:buFontTx/>
              <a:buChar char="-"/>
            </a:pPr>
            <a:r>
              <a:rPr lang="en-US" sz="2000" b="1" dirty="0" smtClean="0"/>
              <a:t>08.11.2019</a:t>
            </a:r>
            <a:endParaRPr lang="en-IN" sz="2000" b="1" dirty="0"/>
          </a:p>
        </p:txBody>
      </p:sp>
    </p:spTree>
    <p:extLst>
      <p:ext uri="{BB962C8B-B14F-4D97-AF65-F5344CB8AC3E}">
        <p14:creationId xmlns:p14="http://schemas.microsoft.com/office/powerpoint/2010/main" val="882345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4759"/>
            <a:ext cx="8596668" cy="509516"/>
          </a:xfrm>
        </p:spPr>
        <p:txBody>
          <a:bodyPr>
            <a:normAutofit fontScale="90000"/>
          </a:bodyPr>
          <a:lstStyle/>
          <a:p>
            <a:r>
              <a:rPr lang="en-US" sz="2800" dirty="0" smtClean="0"/>
              <a:t>Principal Component Analysis</a:t>
            </a:r>
            <a:endParaRPr lang="en-IN" sz="2800" dirty="0"/>
          </a:p>
        </p:txBody>
      </p:sp>
      <p:sp>
        <p:nvSpPr>
          <p:cNvPr id="3" name="Content Placeholder 2"/>
          <p:cNvSpPr>
            <a:spLocks noGrp="1"/>
          </p:cNvSpPr>
          <p:nvPr>
            <p:ph idx="1"/>
          </p:nvPr>
        </p:nvSpPr>
        <p:spPr>
          <a:xfrm>
            <a:off x="677334" y="859809"/>
            <a:ext cx="8835156" cy="5540991"/>
          </a:xfrm>
        </p:spPr>
        <p:txBody>
          <a:bodyPr>
            <a:normAutofit/>
          </a:bodyPr>
          <a:lstStyle/>
          <a:p>
            <a:r>
              <a:rPr lang="en-US" sz="1600" dirty="0" smtClean="0"/>
              <a:t>Uses orthogonal </a:t>
            </a:r>
            <a:r>
              <a:rPr lang="en-US" sz="1600" dirty="0"/>
              <a:t>transformation </a:t>
            </a:r>
            <a:r>
              <a:rPr lang="en-US" sz="1600" dirty="0" smtClean="0"/>
              <a:t>to convert correlated </a:t>
            </a:r>
            <a:r>
              <a:rPr lang="en-US" sz="1600" dirty="0"/>
              <a:t>variables into a set of linearly uncorrelated </a:t>
            </a:r>
            <a:r>
              <a:rPr lang="en-US" sz="1600" dirty="0" smtClean="0"/>
              <a:t>variables</a:t>
            </a:r>
          </a:p>
          <a:p>
            <a:r>
              <a:rPr lang="en-US" sz="1600" b="1" dirty="0" smtClean="0">
                <a:solidFill>
                  <a:schemeClr val="accent1"/>
                </a:solidFill>
              </a:rPr>
              <a:t>Principal </a:t>
            </a:r>
            <a:r>
              <a:rPr lang="en-US" sz="1600" b="1" dirty="0">
                <a:solidFill>
                  <a:schemeClr val="accent1"/>
                </a:solidFill>
              </a:rPr>
              <a:t>Components </a:t>
            </a:r>
            <a:r>
              <a:rPr lang="en-US" sz="1600" b="1" dirty="0" smtClean="0">
                <a:solidFill>
                  <a:schemeClr val="accent1"/>
                </a:solidFill>
              </a:rPr>
              <a:t> </a:t>
            </a:r>
            <a:r>
              <a:rPr lang="en-US" sz="1600" dirty="0" smtClean="0"/>
              <a:t>- new </a:t>
            </a:r>
            <a:r>
              <a:rPr lang="en-US" sz="1600" dirty="0"/>
              <a:t>set of uncorrelated </a:t>
            </a:r>
            <a:r>
              <a:rPr lang="en-US" sz="1600" dirty="0" smtClean="0"/>
              <a:t>variables</a:t>
            </a:r>
          </a:p>
          <a:p>
            <a:r>
              <a:rPr lang="en-US" sz="1600" b="1" dirty="0" smtClean="0">
                <a:solidFill>
                  <a:srgbClr val="00B050"/>
                </a:solidFill>
              </a:rPr>
              <a:t>Results</a:t>
            </a:r>
            <a:r>
              <a:rPr lang="en-US" sz="1600" dirty="0" smtClean="0">
                <a:solidFill>
                  <a:srgbClr val="00B050"/>
                </a:solidFill>
              </a:rPr>
              <a:t>:</a:t>
            </a:r>
          </a:p>
          <a:p>
            <a:endParaRPr lang="en-US" sz="1600" dirty="0" smtClean="0"/>
          </a:p>
          <a:p>
            <a:pPr marL="0" indent="0">
              <a:buNone/>
            </a:pPr>
            <a:endParaRPr lang="en-US" sz="1600" dirty="0" smtClean="0"/>
          </a:p>
          <a:p>
            <a:pPr lvl="1"/>
            <a:r>
              <a:rPr lang="en-US" dirty="0" smtClean="0"/>
              <a:t>Most </a:t>
            </a:r>
            <a:r>
              <a:rPr lang="en-US" dirty="0"/>
              <a:t>of the </a:t>
            </a:r>
            <a:r>
              <a:rPr lang="en-US" dirty="0" smtClean="0"/>
              <a:t>variation </a:t>
            </a:r>
            <a:r>
              <a:rPr lang="en-US" dirty="0"/>
              <a:t>can be captured using the first </a:t>
            </a:r>
            <a:r>
              <a:rPr lang="en-US" b="1" dirty="0"/>
              <a:t>2</a:t>
            </a:r>
            <a:r>
              <a:rPr lang="en-US" dirty="0"/>
              <a:t> principal </a:t>
            </a:r>
            <a:r>
              <a:rPr lang="en-US" dirty="0" smtClean="0"/>
              <a:t>components</a:t>
            </a:r>
          </a:p>
          <a:p>
            <a:pPr lvl="1"/>
            <a:r>
              <a:rPr lang="en-IN" dirty="0"/>
              <a:t>F</a:t>
            </a:r>
            <a:r>
              <a:rPr lang="en-IN" dirty="0" smtClean="0"/>
              <a:t>irst </a:t>
            </a:r>
            <a:r>
              <a:rPr lang="en-IN" dirty="0"/>
              <a:t>two principal components </a:t>
            </a:r>
            <a:r>
              <a:rPr lang="en-IN" dirty="0" smtClean="0"/>
              <a:t>explain </a:t>
            </a:r>
            <a:r>
              <a:rPr lang="en-IN" b="1" dirty="0"/>
              <a:t>93.15%</a:t>
            </a:r>
            <a:r>
              <a:rPr lang="en-IN" dirty="0"/>
              <a:t> of the total sample </a:t>
            </a:r>
            <a:r>
              <a:rPr lang="en-IN" dirty="0" smtClean="0"/>
              <a:t>variance</a:t>
            </a:r>
          </a:p>
          <a:p>
            <a:pPr lvl="1"/>
            <a:r>
              <a:rPr lang="en-IN" dirty="0"/>
              <a:t>Total variance explained by the components: </a:t>
            </a:r>
            <a:r>
              <a:rPr lang="en-IN" dirty="0" smtClean="0"/>
              <a:t>8</a:t>
            </a:r>
          </a:p>
          <a:p>
            <a:pPr lvl="1"/>
            <a:r>
              <a:rPr lang="en-US" b="1" dirty="0" err="1" smtClean="0"/>
              <a:t>Biplot</a:t>
            </a:r>
            <a:r>
              <a:rPr lang="en-US" dirty="0" smtClean="0"/>
              <a:t> of 1</a:t>
            </a:r>
            <a:r>
              <a:rPr lang="en-US" baseline="30000" dirty="0" smtClean="0"/>
              <a:t>st</a:t>
            </a:r>
            <a:r>
              <a:rPr lang="en-US" dirty="0" smtClean="0"/>
              <a:t> and 2</a:t>
            </a:r>
            <a:r>
              <a:rPr lang="en-US" baseline="30000" dirty="0" smtClean="0"/>
              <a:t>nd</a:t>
            </a:r>
            <a:r>
              <a:rPr lang="en-US" dirty="0" smtClean="0"/>
              <a:t> PCs:</a:t>
            </a:r>
            <a:endParaRPr lang="en-IN" dirty="0" smtClean="0"/>
          </a:p>
          <a:p>
            <a:pPr lvl="1"/>
            <a:endParaRPr lang="en-IN" dirty="0"/>
          </a:p>
          <a:p>
            <a:pPr lvl="1"/>
            <a:endParaRPr lang="en-IN" dirty="0" smtClean="0"/>
          </a:p>
        </p:txBody>
      </p:sp>
      <p:graphicFrame>
        <p:nvGraphicFramePr>
          <p:cNvPr id="4" name="Table 3"/>
          <p:cNvGraphicFramePr>
            <a:graphicFrameLocks noGrp="1"/>
          </p:cNvGraphicFramePr>
          <p:nvPr>
            <p:extLst>
              <p:ext uri="{D42A27DB-BD31-4B8C-83A1-F6EECF244321}">
                <p14:modId xmlns:p14="http://schemas.microsoft.com/office/powerpoint/2010/main" val="2864276691"/>
              </p:ext>
            </p:extLst>
          </p:nvPr>
        </p:nvGraphicFramePr>
        <p:xfrm>
          <a:off x="1971331" y="1865254"/>
          <a:ext cx="6884570" cy="978154"/>
        </p:xfrm>
        <a:graphic>
          <a:graphicData uri="http://schemas.openxmlformats.org/drawingml/2006/table">
            <a:tbl>
              <a:tblPr firstRow="1" firstCol="1" bandRow="1">
                <a:tableStyleId>{5C22544A-7EE6-4342-B048-85BDC9FD1C3A}</a:tableStyleId>
              </a:tblPr>
              <a:tblGrid>
                <a:gridCol w="1964925"/>
                <a:gridCol w="601214"/>
                <a:gridCol w="585053"/>
                <a:gridCol w="602985"/>
                <a:gridCol w="590157"/>
                <a:gridCol w="615815"/>
                <a:gridCol w="577326"/>
                <a:gridCol w="692792"/>
                <a:gridCol w="654303"/>
              </a:tblGrid>
              <a:tr h="207888">
                <a:tc>
                  <a:txBody>
                    <a:bodyPr/>
                    <a:lstStyle/>
                    <a:p>
                      <a:pPr algn="ctr">
                        <a:lnSpc>
                          <a:spcPct val="107000"/>
                        </a:lnSpc>
                        <a:spcAft>
                          <a:spcPts val="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a:effectLst/>
                        </a:rPr>
                        <a:t>PC1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PC2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PC3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PC4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PC5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PC6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PC7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a:effectLst/>
                        </a:rPr>
                        <a:t>PC8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3510">
                <a:tc>
                  <a:txBody>
                    <a:bodyPr/>
                    <a:lstStyle/>
                    <a:p>
                      <a:pPr algn="ctr">
                        <a:lnSpc>
                          <a:spcPct val="107000"/>
                        </a:lnSpc>
                        <a:spcAft>
                          <a:spcPts val="0"/>
                        </a:spcAft>
                      </a:pPr>
                      <a:r>
                        <a:rPr lang="en-IN" sz="1100" dirty="0">
                          <a:effectLst/>
                        </a:rPr>
                        <a:t>Standard Deviation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smtClean="0">
                          <a:effectLst/>
                        </a:rPr>
                        <a:t>2.4474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1.2094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smtClean="0">
                          <a:effectLst/>
                        </a:rPr>
                        <a:t>0.5661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smtClean="0">
                          <a:effectLst/>
                        </a:rPr>
                        <a:t>0.3482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smtClean="0">
                          <a:effectLst/>
                        </a:rPr>
                        <a:t>0.2684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smtClean="0">
                          <a:effectLst/>
                        </a:rPr>
                        <a:t>0.1503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a:effectLst/>
                        </a:rPr>
                        <a:t>0.8662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smtClean="0">
                          <a:effectLst/>
                        </a:rPr>
                        <a:t>0.0626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3378">
                <a:tc>
                  <a:txBody>
                    <a:bodyPr/>
                    <a:lstStyle/>
                    <a:p>
                      <a:pPr algn="ctr">
                        <a:lnSpc>
                          <a:spcPct val="107000"/>
                        </a:lnSpc>
                        <a:spcAft>
                          <a:spcPts val="0"/>
                        </a:spcAft>
                      </a:pPr>
                      <a:r>
                        <a:rPr lang="en-IN" sz="1100" dirty="0">
                          <a:effectLst/>
                        </a:rPr>
                        <a:t>Proportion of variance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a:effectLst/>
                        </a:rPr>
                        <a:t>0.7487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0.1828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smtClean="0">
                          <a:effectLst/>
                        </a:rPr>
                        <a:t>0.0400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smtClean="0">
                          <a:effectLst/>
                        </a:rPr>
                        <a:t>0.0151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smtClean="0">
                          <a:effectLst/>
                        </a:rPr>
                        <a:t>0.0090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smtClean="0">
                          <a:effectLst/>
                        </a:rPr>
                        <a:t>0.0028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a:effectLst/>
                        </a:rPr>
                        <a:t>0.00094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a:effectLst/>
                        </a:rPr>
                        <a:t>0.00049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3378">
                <a:tc>
                  <a:txBody>
                    <a:bodyPr/>
                    <a:lstStyle/>
                    <a:p>
                      <a:pPr algn="ctr">
                        <a:lnSpc>
                          <a:spcPct val="107000"/>
                        </a:lnSpc>
                        <a:spcAft>
                          <a:spcPts val="0"/>
                        </a:spcAft>
                      </a:pPr>
                      <a:r>
                        <a:rPr lang="en-IN" sz="1100" dirty="0">
                          <a:effectLst/>
                        </a:rPr>
                        <a:t>Cumulative Proportion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a:effectLst/>
                        </a:rPr>
                        <a:t>0.7487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a:effectLst/>
                        </a:rPr>
                        <a:t>0.9315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smtClean="0">
                          <a:effectLst/>
                        </a:rPr>
                        <a:t>0.9715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smtClean="0">
                          <a:effectLst/>
                        </a:rPr>
                        <a:t>0.9867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smtClean="0">
                          <a:effectLst/>
                        </a:rPr>
                        <a:t>0.9957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smtClean="0">
                          <a:effectLst/>
                        </a:rPr>
                        <a:t>0.9985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smtClean="0">
                          <a:effectLst/>
                        </a:rPr>
                        <a:t>0.9995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pic>
        <p:nvPicPr>
          <p:cNvPr id="5" name="Picture 4"/>
          <p:cNvPicPr/>
          <p:nvPr/>
        </p:nvPicPr>
        <p:blipFill rotWithShape="1">
          <a:blip r:embed="rId3">
            <a:extLst>
              <a:ext uri="{28A0092B-C50C-407E-A947-70E740481C1C}">
                <a14:useLocalDpi xmlns:a14="http://schemas.microsoft.com/office/drawing/2010/main" val="0"/>
              </a:ext>
            </a:extLst>
          </a:blip>
          <a:srcRect l="27437" t="8801" r="27523"/>
          <a:stretch/>
        </p:blipFill>
        <p:spPr>
          <a:xfrm>
            <a:off x="3788301" y="4028739"/>
            <a:ext cx="3281242" cy="2372061"/>
          </a:xfrm>
          <a:prstGeom prst="rect">
            <a:avLst/>
          </a:prstGeom>
        </p:spPr>
      </p:pic>
    </p:spTree>
    <p:extLst>
      <p:ext uri="{BB962C8B-B14F-4D97-AF65-F5344CB8AC3E}">
        <p14:creationId xmlns:p14="http://schemas.microsoft.com/office/powerpoint/2010/main" val="646276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789" y="684591"/>
            <a:ext cx="8596668" cy="509336"/>
          </a:xfrm>
        </p:spPr>
        <p:txBody>
          <a:bodyPr>
            <a:noAutofit/>
          </a:bodyPr>
          <a:lstStyle/>
          <a:p>
            <a:r>
              <a:rPr lang="en-IN" sz="2500" dirty="0"/>
              <a:t>Linear Discriminant Analysis</a:t>
            </a:r>
          </a:p>
        </p:txBody>
      </p:sp>
      <p:sp>
        <p:nvSpPr>
          <p:cNvPr id="3" name="Content Placeholder 2"/>
          <p:cNvSpPr>
            <a:spLocks noGrp="1"/>
          </p:cNvSpPr>
          <p:nvPr>
            <p:ph idx="1"/>
          </p:nvPr>
        </p:nvSpPr>
        <p:spPr>
          <a:xfrm>
            <a:off x="690789" y="1422378"/>
            <a:ext cx="8596668" cy="3437721"/>
          </a:xfrm>
        </p:spPr>
        <p:txBody>
          <a:bodyPr>
            <a:normAutofit/>
          </a:bodyPr>
          <a:lstStyle/>
          <a:p>
            <a:pPr lvl="0"/>
            <a:r>
              <a:rPr lang="en-US" sz="1600" dirty="0" smtClean="0"/>
              <a:t>Finds </a:t>
            </a:r>
            <a:r>
              <a:rPr lang="en-US" sz="1600" dirty="0"/>
              <a:t>the linear combinations of the original variables </a:t>
            </a:r>
            <a:r>
              <a:rPr lang="en-US" sz="1600" dirty="0" smtClean="0"/>
              <a:t>giving </a:t>
            </a:r>
            <a:r>
              <a:rPr lang="en-US" sz="1600" dirty="0"/>
              <a:t>the </a:t>
            </a:r>
            <a:r>
              <a:rPr lang="en-US" sz="1600" b="1" dirty="0"/>
              <a:t>best possible separation</a:t>
            </a:r>
            <a:r>
              <a:rPr lang="en-US" sz="1600" dirty="0"/>
              <a:t> between the </a:t>
            </a:r>
            <a:r>
              <a:rPr lang="en-US" sz="1600" b="1" dirty="0"/>
              <a:t>groups</a:t>
            </a:r>
            <a:r>
              <a:rPr lang="en-US" sz="1600" dirty="0"/>
              <a:t> in the data </a:t>
            </a:r>
            <a:r>
              <a:rPr lang="en-US" sz="1600" dirty="0" smtClean="0"/>
              <a:t>set</a:t>
            </a:r>
          </a:p>
          <a:p>
            <a:r>
              <a:rPr lang="en-US" sz="1600" b="1" dirty="0" smtClean="0">
                <a:solidFill>
                  <a:srgbClr val="00B050"/>
                </a:solidFill>
              </a:rPr>
              <a:t>Results</a:t>
            </a:r>
            <a:r>
              <a:rPr lang="en-US" sz="1600" dirty="0" smtClean="0">
                <a:solidFill>
                  <a:srgbClr val="00B050"/>
                </a:solidFill>
              </a:rPr>
              <a:t>: </a:t>
            </a:r>
            <a:r>
              <a:rPr lang="en-IN" sz="1600" dirty="0" smtClean="0"/>
              <a:t>At most </a:t>
            </a:r>
            <a:r>
              <a:rPr lang="en-IN" sz="1600" b="1" dirty="0" smtClean="0"/>
              <a:t>6</a:t>
            </a:r>
            <a:r>
              <a:rPr lang="en-IN" sz="1600" dirty="0" smtClean="0"/>
              <a:t> useful discriminant functions to separate the emissions by levels</a:t>
            </a:r>
          </a:p>
          <a:p>
            <a:pPr lvl="1"/>
            <a:r>
              <a:rPr lang="en-IN" b="1" dirty="0" smtClean="0"/>
              <a:t>Proportion </a:t>
            </a:r>
            <a:r>
              <a:rPr lang="en-IN" b="1" dirty="0"/>
              <a:t>of T</a:t>
            </a:r>
            <a:r>
              <a:rPr lang="en-IN" b="1" dirty="0" smtClean="0"/>
              <a:t>race</a:t>
            </a:r>
            <a:r>
              <a:rPr lang="en-IN" dirty="0" smtClean="0"/>
              <a:t> </a:t>
            </a:r>
            <a:r>
              <a:rPr lang="en-IN" dirty="0"/>
              <a:t>-</a:t>
            </a:r>
            <a:r>
              <a:rPr lang="en-IN" dirty="0" smtClean="0"/>
              <a:t> </a:t>
            </a:r>
            <a:r>
              <a:rPr lang="en-IN" dirty="0"/>
              <a:t>P</a:t>
            </a:r>
            <a:r>
              <a:rPr lang="en-IN" dirty="0" smtClean="0"/>
              <a:t>roportion </a:t>
            </a:r>
            <a:r>
              <a:rPr lang="en-IN" dirty="0"/>
              <a:t>of between-class variance </a:t>
            </a:r>
            <a:r>
              <a:rPr lang="en-IN" dirty="0" smtClean="0"/>
              <a:t>explained </a:t>
            </a:r>
            <a:r>
              <a:rPr lang="en-IN" dirty="0"/>
              <a:t>by successive discriminant </a:t>
            </a:r>
            <a:r>
              <a:rPr lang="en-IN" dirty="0" smtClean="0"/>
              <a:t>functions</a:t>
            </a:r>
          </a:p>
          <a:p>
            <a:pPr lvl="1"/>
            <a:endParaRPr lang="en-US" dirty="0" smtClean="0"/>
          </a:p>
          <a:p>
            <a:pPr lvl="1"/>
            <a:endParaRPr lang="en-IN" dirty="0"/>
          </a:p>
          <a:p>
            <a:pPr lvl="1"/>
            <a:endParaRPr lang="en-IN" dirty="0" smtClean="0"/>
          </a:p>
          <a:p>
            <a:pPr lvl="1"/>
            <a:r>
              <a:rPr lang="en-IN" dirty="0" smtClean="0"/>
              <a:t>Linear Discriminant 1 </a:t>
            </a:r>
            <a:r>
              <a:rPr lang="en-IN" dirty="0"/>
              <a:t>explains 57.66% of the total </a:t>
            </a:r>
            <a:r>
              <a:rPr lang="en-IN" dirty="0" smtClean="0"/>
              <a:t>variance</a:t>
            </a:r>
            <a:endParaRPr lang="en-IN" dirty="0"/>
          </a:p>
          <a:p>
            <a:pPr lvl="1"/>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502316955"/>
              </p:ext>
            </p:extLst>
          </p:nvPr>
        </p:nvGraphicFramePr>
        <p:xfrm>
          <a:off x="2322053" y="3168345"/>
          <a:ext cx="6158066" cy="655041"/>
        </p:xfrm>
        <a:graphic>
          <a:graphicData uri="http://schemas.openxmlformats.org/drawingml/2006/table">
            <a:tbl>
              <a:tblPr firstRow="1" firstCol="1" bandRow="1">
                <a:tableStyleId>{5C22544A-7EE6-4342-B048-85BDC9FD1C3A}</a:tableStyleId>
              </a:tblPr>
              <a:tblGrid>
                <a:gridCol w="1612883"/>
                <a:gridCol w="907247"/>
                <a:gridCol w="763239"/>
                <a:gridCol w="676836"/>
                <a:gridCol w="691235"/>
                <a:gridCol w="777639"/>
                <a:gridCol w="728987"/>
              </a:tblGrid>
              <a:tr h="301364">
                <a:tc>
                  <a:txBody>
                    <a:bodyPr/>
                    <a:lstStyle/>
                    <a:p>
                      <a:pPr algn="ct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dirty="0">
                          <a:effectLst/>
                        </a:rPr>
                        <a:t>LD1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rPr>
                        <a:t>LD2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rPr>
                        <a:t>LD3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rPr>
                        <a:t>LD4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rPr>
                        <a:t>LD5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rPr>
                        <a:t>LD6</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3677">
                <a:tc>
                  <a:txBody>
                    <a:bodyPr/>
                    <a:lstStyle/>
                    <a:p>
                      <a:pPr algn="ctr">
                        <a:lnSpc>
                          <a:spcPct val="107000"/>
                        </a:lnSpc>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Proportion</a:t>
                      </a:r>
                      <a:r>
                        <a:rPr lang="en-US" sz="1400" baseline="0" dirty="0" smtClean="0">
                          <a:effectLst/>
                          <a:latin typeface="Calibri" panose="020F0502020204030204" pitchFamily="34" charset="0"/>
                          <a:ea typeface="Calibri" panose="020F0502020204030204" pitchFamily="34" charset="0"/>
                          <a:cs typeface="Times New Roman" panose="02020603050405020304" pitchFamily="18" charset="0"/>
                        </a:rPr>
                        <a:t> of Trace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dirty="0">
                          <a:effectLst/>
                        </a:rPr>
                        <a:t>0.5766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rPr>
                        <a:t>0.3640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dirty="0">
                          <a:effectLst/>
                        </a:rPr>
                        <a:t>0.046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rPr>
                        <a:t>0.0114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dirty="0">
                          <a:effectLst/>
                        </a:rPr>
                        <a:t>0.0007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dirty="0">
                          <a:effectLst/>
                        </a:rPr>
                        <a:t>0.0004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087882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126" y="196241"/>
            <a:ext cx="8596668" cy="455112"/>
          </a:xfrm>
        </p:spPr>
        <p:txBody>
          <a:bodyPr>
            <a:noAutofit/>
          </a:bodyPr>
          <a:lstStyle/>
          <a:p>
            <a:r>
              <a:rPr lang="en-US" sz="2500" dirty="0" smtClean="0"/>
              <a:t>MANOVA</a:t>
            </a:r>
            <a:endParaRPr lang="en-IN" sz="2500" dirty="0"/>
          </a:p>
        </p:txBody>
      </p:sp>
      <p:sp>
        <p:nvSpPr>
          <p:cNvPr id="3" name="Content Placeholder 2"/>
          <p:cNvSpPr>
            <a:spLocks noGrp="1"/>
          </p:cNvSpPr>
          <p:nvPr>
            <p:ph idx="1"/>
          </p:nvPr>
        </p:nvSpPr>
        <p:spPr>
          <a:xfrm>
            <a:off x="577126" y="732621"/>
            <a:ext cx="8596668" cy="4801905"/>
          </a:xfrm>
        </p:spPr>
        <p:txBody>
          <a:bodyPr>
            <a:normAutofit/>
          </a:bodyPr>
          <a:lstStyle/>
          <a:p>
            <a:r>
              <a:rPr lang="en-US" sz="1600" b="1" dirty="0"/>
              <a:t>T</a:t>
            </a:r>
            <a:r>
              <a:rPr lang="en-US" sz="1600" dirty="0" smtClean="0"/>
              <a:t>ests </a:t>
            </a:r>
            <a:r>
              <a:rPr lang="en-US" sz="1600" dirty="0"/>
              <a:t>for the difference in two or more vectors of </a:t>
            </a:r>
            <a:r>
              <a:rPr lang="en-US" sz="1600" dirty="0" smtClean="0"/>
              <a:t>means</a:t>
            </a:r>
          </a:p>
          <a:p>
            <a:r>
              <a:rPr lang="en-IN" sz="1600" dirty="0" smtClean="0">
                <a:solidFill>
                  <a:schemeClr val="tx1"/>
                </a:solidFill>
              </a:rPr>
              <a:t>Extension </a:t>
            </a:r>
            <a:r>
              <a:rPr lang="en-IN" sz="1600" dirty="0">
                <a:solidFill>
                  <a:schemeClr val="tx1"/>
                </a:solidFill>
              </a:rPr>
              <a:t>of </a:t>
            </a:r>
            <a:r>
              <a:rPr lang="en-IN" sz="1600" dirty="0" smtClean="0">
                <a:solidFill>
                  <a:schemeClr val="tx1"/>
                </a:solidFill>
              </a:rPr>
              <a:t>ANOVA, </a:t>
            </a:r>
            <a:r>
              <a:rPr lang="en-IN" sz="1600" dirty="0" smtClean="0">
                <a:solidFill>
                  <a:schemeClr val="tx1"/>
                </a:solidFill>
              </a:rPr>
              <a:t>takes </a:t>
            </a:r>
            <a:r>
              <a:rPr lang="en-IN" sz="1600" dirty="0">
                <a:solidFill>
                  <a:schemeClr val="tx1"/>
                </a:solidFill>
              </a:rPr>
              <a:t>a </a:t>
            </a:r>
            <a:r>
              <a:rPr lang="en-IN" sz="1600" b="1" dirty="0">
                <a:solidFill>
                  <a:schemeClr val="tx1"/>
                </a:solidFill>
              </a:rPr>
              <a:t>combination of dependent </a:t>
            </a:r>
            <a:r>
              <a:rPr lang="en-IN" sz="1600" b="1" dirty="0" smtClean="0">
                <a:solidFill>
                  <a:schemeClr val="tx1"/>
                </a:solidFill>
              </a:rPr>
              <a:t>variables</a:t>
            </a:r>
            <a:r>
              <a:rPr lang="en-IN" sz="1600" dirty="0" smtClean="0">
                <a:solidFill>
                  <a:schemeClr val="tx1"/>
                </a:solidFill>
              </a:rPr>
              <a:t> </a:t>
            </a:r>
          </a:p>
          <a:p>
            <a:r>
              <a:rPr lang="en-US" sz="1600" b="1" dirty="0" smtClean="0">
                <a:solidFill>
                  <a:schemeClr val="tx1"/>
                </a:solidFill>
              </a:rPr>
              <a:t>Assumptions</a:t>
            </a:r>
            <a:r>
              <a:rPr lang="en-US" sz="1600" dirty="0" smtClean="0">
                <a:solidFill>
                  <a:schemeClr val="tx1"/>
                </a:solidFill>
              </a:rPr>
              <a:t>:</a:t>
            </a:r>
          </a:p>
          <a:p>
            <a:pPr lvl="1">
              <a:buFont typeface="Arial" panose="020B0604020202020204" pitchFamily="34" charset="0"/>
              <a:buChar char="•"/>
            </a:pPr>
            <a:r>
              <a:rPr lang="en-US" sz="1400" dirty="0" smtClean="0">
                <a:solidFill>
                  <a:schemeClr val="tx1"/>
                </a:solidFill>
              </a:rPr>
              <a:t>Independent Observations</a:t>
            </a:r>
          </a:p>
          <a:p>
            <a:pPr lvl="1">
              <a:buFont typeface="Arial" panose="020B0604020202020204" pitchFamily="34" charset="0"/>
              <a:buChar char="•"/>
            </a:pPr>
            <a:r>
              <a:rPr lang="en-US" sz="1400" dirty="0">
                <a:solidFill>
                  <a:schemeClr val="tx1"/>
                </a:solidFill>
              </a:rPr>
              <a:t>Independent Variables – </a:t>
            </a:r>
            <a:r>
              <a:rPr lang="en-US" sz="1400" dirty="0" smtClean="0">
                <a:solidFill>
                  <a:schemeClr val="tx1"/>
                </a:solidFill>
              </a:rPr>
              <a:t>Categorical, Dependent </a:t>
            </a:r>
            <a:r>
              <a:rPr lang="en-US" sz="1400" dirty="0">
                <a:solidFill>
                  <a:schemeClr val="tx1"/>
                </a:solidFill>
              </a:rPr>
              <a:t>Variables – Continuous  </a:t>
            </a:r>
            <a:endParaRPr lang="en-IN" sz="1400" dirty="0"/>
          </a:p>
          <a:p>
            <a:pPr lvl="1">
              <a:buFont typeface="Arial" panose="020B0604020202020204" pitchFamily="34" charset="0"/>
              <a:buChar char="•"/>
            </a:pPr>
            <a:r>
              <a:rPr lang="en-US" sz="1400" dirty="0" smtClean="0">
                <a:solidFill>
                  <a:schemeClr val="tx1"/>
                </a:solidFill>
              </a:rPr>
              <a:t>Absence of </a:t>
            </a:r>
            <a:r>
              <a:rPr lang="en-US" sz="1400" dirty="0" err="1" smtClean="0">
                <a:solidFill>
                  <a:schemeClr val="tx1"/>
                </a:solidFill>
              </a:rPr>
              <a:t>Multicollinearity</a:t>
            </a:r>
            <a:endParaRPr lang="en-US" sz="1400" dirty="0" smtClean="0">
              <a:solidFill>
                <a:schemeClr val="tx1"/>
              </a:solidFill>
            </a:endParaRPr>
          </a:p>
          <a:p>
            <a:pPr lvl="1">
              <a:buFont typeface="Arial" panose="020B0604020202020204" pitchFamily="34" charset="0"/>
              <a:buChar char="•"/>
            </a:pPr>
            <a:r>
              <a:rPr lang="en-US" sz="1400" dirty="0" smtClean="0">
                <a:solidFill>
                  <a:schemeClr val="tx1"/>
                </a:solidFill>
              </a:rPr>
              <a:t>Multivariate Normality</a:t>
            </a:r>
          </a:p>
          <a:p>
            <a:pPr lvl="1">
              <a:buFont typeface="Arial" panose="020B0604020202020204" pitchFamily="34" charset="0"/>
              <a:buChar char="•"/>
            </a:pPr>
            <a:r>
              <a:rPr lang="en-US" sz="1400" dirty="0" smtClean="0">
                <a:solidFill>
                  <a:schemeClr val="tx1"/>
                </a:solidFill>
              </a:rPr>
              <a:t>Homogeneity of Variance</a:t>
            </a:r>
          </a:p>
          <a:p>
            <a:r>
              <a:rPr lang="en-US" dirty="0" smtClean="0">
                <a:solidFill>
                  <a:srgbClr val="00B050"/>
                </a:solidFill>
              </a:rPr>
              <a:t>Results:</a:t>
            </a:r>
            <a:endParaRPr lang="en-US" dirty="0">
              <a:solidFill>
                <a:srgbClr val="00B050"/>
              </a:solidFill>
            </a:endParaRPr>
          </a:p>
          <a:p>
            <a:pPr lvl="1">
              <a:buFont typeface="Arial" panose="020B0604020202020204" pitchFamily="34" charset="0"/>
              <a:buChar char="•"/>
            </a:pPr>
            <a:endParaRPr lang="en-US" dirty="0" smtClean="0">
              <a:solidFill>
                <a:schemeClr val="tx1"/>
              </a:solidFill>
            </a:endParaRPr>
          </a:p>
          <a:p>
            <a:pPr lvl="1">
              <a:buFont typeface="Arial" panose="020B0604020202020204" pitchFamily="34" charset="0"/>
              <a:buChar char="•"/>
            </a:pPr>
            <a:endParaRPr lang="en-US" dirty="0">
              <a:solidFill>
                <a:schemeClr val="tx1"/>
              </a:solidFill>
            </a:endParaRPr>
          </a:p>
          <a:p>
            <a:pPr lvl="1">
              <a:buFont typeface="Arial" panose="020B0604020202020204" pitchFamily="34" charset="0"/>
              <a:buChar char="•"/>
            </a:pPr>
            <a:endParaRPr lang="en-US" dirty="0" smtClean="0">
              <a:solidFill>
                <a:schemeClr val="tx1"/>
              </a:solidFill>
            </a:endParaRPr>
          </a:p>
          <a:p>
            <a:pPr lvl="1">
              <a:buFont typeface="Arial" panose="020B0604020202020204" pitchFamily="34" charset="0"/>
              <a:buChar char="•"/>
            </a:pPr>
            <a:r>
              <a:rPr lang="en-US" dirty="0" smtClean="0">
                <a:solidFill>
                  <a:schemeClr val="tx1"/>
                </a:solidFill>
              </a:rPr>
              <a:t>Mean </a:t>
            </a:r>
            <a:r>
              <a:rPr lang="en-US" dirty="0" smtClean="0">
                <a:solidFill>
                  <a:schemeClr val="tx1"/>
                </a:solidFill>
              </a:rPr>
              <a:t>values of Areas of </a:t>
            </a:r>
            <a:r>
              <a:rPr lang="en-US" dirty="0" smtClean="0">
                <a:solidFill>
                  <a:schemeClr val="tx1"/>
                </a:solidFill>
              </a:rPr>
              <a:t>Source and GHG </a:t>
            </a:r>
            <a:r>
              <a:rPr lang="en-US" dirty="0" smtClean="0">
                <a:solidFill>
                  <a:schemeClr val="tx1"/>
                </a:solidFill>
              </a:rPr>
              <a:t>variables are significantly </a:t>
            </a:r>
            <a:r>
              <a:rPr lang="en-US" dirty="0" smtClean="0">
                <a:solidFill>
                  <a:schemeClr val="tx1"/>
                </a:solidFill>
              </a:rPr>
              <a:t>different</a:t>
            </a:r>
            <a:endParaRPr lang="en-US" dirty="0">
              <a:solidFill>
                <a:schemeClr val="tx1"/>
              </a:solidFill>
            </a:endParaRPr>
          </a:p>
          <a:p>
            <a:pPr lvl="1"/>
            <a:endParaRPr lang="en-US" sz="1400" dirty="0" smtClean="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87871335"/>
              </p:ext>
            </p:extLst>
          </p:nvPr>
        </p:nvGraphicFramePr>
        <p:xfrm>
          <a:off x="2226045" y="3681949"/>
          <a:ext cx="4573517" cy="1112520"/>
        </p:xfrm>
        <a:graphic>
          <a:graphicData uri="http://schemas.openxmlformats.org/drawingml/2006/table">
            <a:tbl>
              <a:tblPr firstRow="1" bandRow="1">
                <a:tableStyleId>{5C22544A-7EE6-4342-B048-85BDC9FD1C3A}</a:tableStyleId>
              </a:tblPr>
              <a:tblGrid>
                <a:gridCol w="2048681"/>
                <a:gridCol w="982639"/>
                <a:gridCol w="1542197"/>
              </a:tblGrid>
              <a:tr h="370840">
                <a:tc>
                  <a:txBody>
                    <a:bodyPr/>
                    <a:lstStyle/>
                    <a:p>
                      <a:pPr algn="ctr"/>
                      <a:r>
                        <a:rPr lang="en-US" sz="1400" dirty="0" smtClean="0"/>
                        <a:t>MANOVA</a:t>
                      </a:r>
                      <a:endParaRPr lang="en-IN" sz="1400" dirty="0"/>
                    </a:p>
                  </a:txBody>
                  <a:tcPr/>
                </a:tc>
                <a:tc>
                  <a:txBody>
                    <a:bodyPr/>
                    <a:lstStyle/>
                    <a:p>
                      <a:pPr algn="ctr"/>
                      <a:r>
                        <a:rPr lang="en-US" sz="1400" dirty="0" smtClean="0"/>
                        <a:t>P value</a:t>
                      </a:r>
                      <a:endParaRPr lang="en-IN" sz="1400" dirty="0"/>
                    </a:p>
                  </a:txBody>
                  <a:tcPr/>
                </a:tc>
                <a:tc>
                  <a:txBody>
                    <a:bodyPr/>
                    <a:lstStyle/>
                    <a:p>
                      <a:pPr algn="ctr"/>
                      <a:r>
                        <a:rPr lang="en-US" sz="1400" dirty="0" smtClean="0"/>
                        <a:t>Accept/Reject</a:t>
                      </a:r>
                      <a:endParaRPr lang="en-IN" sz="1400" dirty="0"/>
                    </a:p>
                  </a:txBody>
                  <a:tcPr/>
                </a:tc>
              </a:tr>
              <a:tr h="370840">
                <a:tc>
                  <a:txBody>
                    <a:bodyPr/>
                    <a:lstStyle/>
                    <a:p>
                      <a:pPr algn="ctr"/>
                      <a:r>
                        <a:rPr lang="en-IN" sz="1400" b="1" kern="1200" dirty="0" smtClean="0">
                          <a:solidFill>
                            <a:schemeClr val="dk1"/>
                          </a:solidFill>
                          <a:effectLst/>
                          <a:latin typeface="+mn-lt"/>
                          <a:ea typeface="+mn-ea"/>
                          <a:cs typeface="+mn-cs"/>
                        </a:rPr>
                        <a:t>Emission from Sources</a:t>
                      </a:r>
                      <a:endParaRPr lang="en-IN" sz="1400" dirty="0"/>
                    </a:p>
                  </a:txBody>
                  <a:tcPr/>
                </a:tc>
                <a:tc>
                  <a:txBody>
                    <a:bodyPr/>
                    <a:lstStyle/>
                    <a:p>
                      <a:pPr algn="ctr"/>
                      <a:r>
                        <a:rPr lang="en-US" sz="1400" dirty="0" smtClean="0"/>
                        <a:t>&lt;0.05</a:t>
                      </a:r>
                      <a:endParaRPr lang="en-IN" sz="1400" dirty="0"/>
                    </a:p>
                  </a:txBody>
                  <a:tcPr/>
                </a:tc>
                <a:tc>
                  <a:txBody>
                    <a:bodyPr/>
                    <a:lstStyle/>
                    <a:p>
                      <a:pPr algn="ctr"/>
                      <a:r>
                        <a:rPr lang="en-US" sz="1400" dirty="0" smtClean="0"/>
                        <a:t>Reject</a:t>
                      </a:r>
                      <a:endParaRPr lang="en-IN" sz="1400" dirty="0"/>
                    </a:p>
                  </a:txBody>
                  <a:tcPr/>
                </a:tc>
              </a:tr>
              <a:tr h="370840">
                <a:tc>
                  <a:txBody>
                    <a:bodyPr/>
                    <a:lstStyle/>
                    <a:p>
                      <a:pPr algn="ctr"/>
                      <a:r>
                        <a:rPr lang="en-IN" sz="1400" b="1" kern="1200" dirty="0" smtClean="0">
                          <a:solidFill>
                            <a:schemeClr val="dk1"/>
                          </a:solidFill>
                          <a:effectLst/>
                          <a:latin typeface="+mn-lt"/>
                          <a:ea typeface="+mn-ea"/>
                          <a:cs typeface="+mn-cs"/>
                        </a:rPr>
                        <a:t>Emission of GHG</a:t>
                      </a:r>
                      <a:endParaRPr lang="en-IN" sz="1400" dirty="0"/>
                    </a:p>
                  </a:txBody>
                  <a:tcPr/>
                </a:tc>
                <a:tc>
                  <a:txBody>
                    <a:bodyPr/>
                    <a:lstStyle/>
                    <a:p>
                      <a:pPr algn="ctr"/>
                      <a:r>
                        <a:rPr lang="en-US" sz="1400" dirty="0" smtClean="0"/>
                        <a:t>&lt;0.05</a:t>
                      </a:r>
                      <a:endParaRPr lang="en-IN" sz="1400" dirty="0"/>
                    </a:p>
                  </a:txBody>
                  <a:tcPr/>
                </a:tc>
                <a:tc>
                  <a:txBody>
                    <a:bodyPr/>
                    <a:lstStyle/>
                    <a:p>
                      <a:pPr algn="ctr"/>
                      <a:r>
                        <a:rPr lang="en-US" sz="1400" dirty="0" smtClean="0"/>
                        <a:t>Reject</a:t>
                      </a:r>
                      <a:endParaRPr lang="en-IN" sz="1400" dirty="0"/>
                    </a:p>
                  </a:txBody>
                  <a:tcPr/>
                </a:tc>
              </a:tr>
            </a:tbl>
          </a:graphicData>
        </a:graphic>
      </p:graphicFrame>
    </p:spTree>
    <p:extLst>
      <p:ext uri="{BB962C8B-B14F-4D97-AF65-F5344CB8AC3E}">
        <p14:creationId xmlns:p14="http://schemas.microsoft.com/office/powerpoint/2010/main" val="29035372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8969"/>
            <a:ext cx="8596668" cy="449178"/>
          </a:xfrm>
        </p:spPr>
        <p:txBody>
          <a:bodyPr>
            <a:noAutofit/>
          </a:bodyPr>
          <a:lstStyle/>
          <a:p>
            <a:r>
              <a:rPr lang="en-US" sz="2500" dirty="0" smtClean="0"/>
              <a:t>Multiple Regression</a:t>
            </a:r>
            <a:endParaRPr lang="en-IN" sz="2500" dirty="0"/>
          </a:p>
        </p:txBody>
      </p:sp>
      <p:sp>
        <p:nvSpPr>
          <p:cNvPr id="3" name="Content Placeholder 2"/>
          <p:cNvSpPr>
            <a:spLocks noGrp="1"/>
          </p:cNvSpPr>
          <p:nvPr>
            <p:ph idx="1"/>
          </p:nvPr>
        </p:nvSpPr>
        <p:spPr>
          <a:xfrm>
            <a:off x="677333" y="1069725"/>
            <a:ext cx="8899803" cy="5555663"/>
          </a:xfrm>
        </p:spPr>
        <p:txBody>
          <a:bodyPr/>
          <a:lstStyle/>
          <a:p>
            <a:r>
              <a:rPr lang="en-IN" dirty="0"/>
              <a:t>T</a:t>
            </a:r>
            <a:r>
              <a:rPr lang="en-IN" dirty="0" smtClean="0"/>
              <a:t>o </a:t>
            </a:r>
            <a:r>
              <a:rPr lang="en-IN" dirty="0"/>
              <a:t>predict the value of a variable based on the value of two or more other </a:t>
            </a:r>
            <a:r>
              <a:rPr lang="en-IN" dirty="0" smtClean="0"/>
              <a:t>variables</a:t>
            </a:r>
          </a:p>
          <a:p>
            <a:r>
              <a:rPr lang="en-US" dirty="0" smtClean="0"/>
              <a:t>Variable to be predicted – </a:t>
            </a:r>
            <a:r>
              <a:rPr lang="en-US" b="1" dirty="0" smtClean="0"/>
              <a:t>Dependent</a:t>
            </a:r>
            <a:r>
              <a:rPr lang="en-US" dirty="0" smtClean="0"/>
              <a:t> variable</a:t>
            </a:r>
          </a:p>
          <a:p>
            <a:r>
              <a:rPr lang="en-US" b="1" dirty="0" smtClean="0">
                <a:solidFill>
                  <a:srgbClr val="00B050"/>
                </a:solidFill>
              </a:rPr>
              <a:t>Results:</a:t>
            </a:r>
          </a:p>
          <a:p>
            <a:pPr marL="0" indent="0">
              <a:buNone/>
            </a:pPr>
            <a:r>
              <a:rPr lang="en-US" dirty="0" smtClean="0">
                <a:solidFill>
                  <a:schemeClr val="tx1"/>
                </a:solidFill>
              </a:rPr>
              <a:t>For area “</a:t>
            </a:r>
            <a:r>
              <a:rPr lang="en-US" b="1" dirty="0" smtClean="0">
                <a:solidFill>
                  <a:schemeClr val="tx1"/>
                </a:solidFill>
              </a:rPr>
              <a:t>Asia</a:t>
            </a:r>
            <a:r>
              <a:rPr lang="en-US" dirty="0" smtClean="0">
                <a:solidFill>
                  <a:schemeClr val="tx1"/>
                </a:solidFill>
              </a:rPr>
              <a:t>”</a:t>
            </a:r>
          </a:p>
          <a:p>
            <a:endParaRPr lang="en-IN" b="1" dirty="0">
              <a:solidFill>
                <a:srgbClr val="00B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07996692"/>
              </p:ext>
            </p:extLst>
          </p:nvPr>
        </p:nvGraphicFramePr>
        <p:xfrm>
          <a:off x="2711114" y="2310062"/>
          <a:ext cx="5807243" cy="1876930"/>
        </p:xfrm>
        <a:graphic>
          <a:graphicData uri="http://schemas.openxmlformats.org/drawingml/2006/table">
            <a:tbl>
              <a:tblPr firstRow="1" firstCol="1" bandRow="1">
                <a:tableStyleId>{69012ECD-51FC-41F1-AA8D-1B2483CD663E}</a:tableStyleId>
              </a:tblPr>
              <a:tblGrid>
                <a:gridCol w="4203524"/>
                <a:gridCol w="1603719"/>
              </a:tblGrid>
              <a:tr h="375386">
                <a:tc>
                  <a:txBody>
                    <a:bodyPr/>
                    <a:lstStyle/>
                    <a:p>
                      <a:pPr algn="ctr">
                        <a:lnSpc>
                          <a:spcPct val="107000"/>
                        </a:lnSpc>
                        <a:spcAft>
                          <a:spcPts val="0"/>
                        </a:spcAft>
                      </a:pPr>
                      <a:r>
                        <a:rPr lang="en-IN" sz="1300" dirty="0">
                          <a:effectLst/>
                        </a:rPr>
                        <a:t>Regression type</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300" dirty="0">
                          <a:effectLst/>
                        </a:rPr>
                        <a:t>Adjusted R square</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5386">
                <a:tc>
                  <a:txBody>
                    <a:bodyPr/>
                    <a:lstStyle/>
                    <a:p>
                      <a:pPr algn="ctr">
                        <a:lnSpc>
                          <a:spcPct val="107000"/>
                        </a:lnSpc>
                        <a:spcAft>
                          <a:spcPts val="0"/>
                        </a:spcAft>
                      </a:pPr>
                      <a:r>
                        <a:rPr lang="en-IN" sz="1300" dirty="0">
                          <a:effectLst/>
                        </a:rPr>
                        <a:t>Regressing “Emission of CO2” on other variables.</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300" dirty="0">
                          <a:effectLst/>
                        </a:rPr>
                        <a:t>99.94%</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5386">
                <a:tc>
                  <a:txBody>
                    <a:bodyPr/>
                    <a:lstStyle/>
                    <a:p>
                      <a:pPr algn="ctr">
                        <a:lnSpc>
                          <a:spcPct val="107000"/>
                        </a:lnSpc>
                        <a:spcAft>
                          <a:spcPts val="0"/>
                        </a:spcAft>
                      </a:pPr>
                      <a:r>
                        <a:rPr lang="en-IN" sz="1300" dirty="0">
                          <a:effectLst/>
                        </a:rPr>
                        <a:t>Regressing “Emission of N2O” on other variables.</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300" dirty="0">
                          <a:effectLst/>
                        </a:rPr>
                        <a:t>99.75%</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5386">
                <a:tc>
                  <a:txBody>
                    <a:bodyPr/>
                    <a:lstStyle/>
                    <a:p>
                      <a:pPr algn="ctr">
                        <a:lnSpc>
                          <a:spcPct val="107000"/>
                        </a:lnSpc>
                        <a:spcAft>
                          <a:spcPts val="0"/>
                        </a:spcAft>
                      </a:pPr>
                      <a:r>
                        <a:rPr lang="en-IN" sz="1300" dirty="0">
                          <a:effectLst/>
                        </a:rPr>
                        <a:t>Regressing “Emission of CH4” on other variables.</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300" dirty="0">
                          <a:effectLst/>
                        </a:rPr>
                        <a:t>99.65%</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5386">
                <a:tc>
                  <a:txBody>
                    <a:bodyPr/>
                    <a:lstStyle/>
                    <a:p>
                      <a:pPr algn="ctr">
                        <a:lnSpc>
                          <a:spcPct val="107000"/>
                        </a:lnSpc>
                        <a:spcAft>
                          <a:spcPts val="0"/>
                        </a:spcAft>
                      </a:pPr>
                      <a:r>
                        <a:rPr lang="en-IN" sz="1300" dirty="0">
                          <a:effectLst/>
                        </a:rPr>
                        <a:t>Regressing “Emission of F gases” on other variables.</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300" dirty="0">
                          <a:effectLst/>
                        </a:rPr>
                        <a:t>99.19%</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pic>
        <p:nvPicPr>
          <p:cNvPr id="5" name="Picture 4"/>
          <p:cNvPicPr/>
          <p:nvPr/>
        </p:nvPicPr>
        <p:blipFill rotWithShape="1">
          <a:blip r:embed="rId3">
            <a:extLst>
              <a:ext uri="{28A0092B-C50C-407E-A947-70E740481C1C}">
                <a14:useLocalDpi xmlns:a14="http://schemas.microsoft.com/office/drawing/2010/main" val="0"/>
              </a:ext>
            </a:extLst>
          </a:blip>
          <a:srcRect t="4739" b="57608"/>
          <a:stretch/>
        </p:blipFill>
        <p:spPr>
          <a:xfrm>
            <a:off x="4828677" y="4427621"/>
            <a:ext cx="5950669" cy="2197767"/>
          </a:xfrm>
          <a:prstGeom prst="rect">
            <a:avLst/>
          </a:prstGeom>
        </p:spPr>
      </p:pic>
      <p:sp>
        <p:nvSpPr>
          <p:cNvPr id="6" name="TextBox 5"/>
          <p:cNvSpPr txBox="1"/>
          <p:nvPr/>
        </p:nvSpPr>
        <p:spPr>
          <a:xfrm>
            <a:off x="500867" y="5264894"/>
            <a:ext cx="4151344" cy="523220"/>
          </a:xfrm>
          <a:prstGeom prst="rect">
            <a:avLst/>
          </a:prstGeom>
          <a:noFill/>
          <a:ln>
            <a:solidFill>
              <a:schemeClr val="accent1"/>
            </a:solidFill>
          </a:ln>
        </p:spPr>
        <p:txBody>
          <a:bodyPr wrap="square" rtlCol="0">
            <a:spAutoFit/>
          </a:bodyPr>
          <a:lstStyle/>
          <a:p>
            <a:pPr algn="ctr"/>
            <a:r>
              <a:rPr lang="en-US" sz="1400" dirty="0" smtClean="0"/>
              <a:t>Plots obtained from </a:t>
            </a:r>
            <a:r>
              <a:rPr lang="en-IN" sz="1400" dirty="0"/>
              <a:t>“</a:t>
            </a:r>
            <a:r>
              <a:rPr lang="en-IN" sz="1400" b="1" dirty="0"/>
              <a:t>Regressing “Emission of CO2” on other variables</a:t>
            </a:r>
            <a:r>
              <a:rPr lang="en-IN" sz="1400" dirty="0"/>
              <a:t>.”</a:t>
            </a:r>
            <a:endParaRPr lang="en-IN" sz="1400" dirty="0"/>
          </a:p>
        </p:txBody>
      </p:sp>
    </p:spTree>
    <p:extLst>
      <p:ext uri="{BB962C8B-B14F-4D97-AF65-F5344CB8AC3E}">
        <p14:creationId xmlns:p14="http://schemas.microsoft.com/office/powerpoint/2010/main" val="34840369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97305"/>
          </a:xfrm>
        </p:spPr>
        <p:txBody>
          <a:bodyPr>
            <a:noAutofit/>
          </a:bodyPr>
          <a:lstStyle/>
          <a:p>
            <a:r>
              <a:rPr lang="en-US" sz="2800" dirty="0" smtClean="0"/>
              <a:t>Time Series Forecasting</a:t>
            </a:r>
            <a:endParaRPr lang="en-IN" sz="2800" dirty="0"/>
          </a:p>
        </p:txBody>
      </p:sp>
      <p:sp>
        <p:nvSpPr>
          <p:cNvPr id="3" name="Content Placeholder 2"/>
          <p:cNvSpPr>
            <a:spLocks noGrp="1"/>
          </p:cNvSpPr>
          <p:nvPr>
            <p:ph idx="1"/>
          </p:nvPr>
        </p:nvSpPr>
        <p:spPr>
          <a:xfrm>
            <a:off x="677334" y="1358484"/>
            <a:ext cx="8596668" cy="4368548"/>
          </a:xfrm>
        </p:spPr>
        <p:txBody>
          <a:bodyPr/>
          <a:lstStyle/>
          <a:p>
            <a:r>
              <a:rPr lang="en-US" b="1" dirty="0" smtClean="0">
                <a:solidFill>
                  <a:schemeClr val="accent1"/>
                </a:solidFill>
              </a:rPr>
              <a:t>Forecasting</a:t>
            </a:r>
            <a:r>
              <a:rPr lang="en-US" dirty="0" smtClean="0"/>
              <a:t> - Method</a:t>
            </a:r>
            <a:r>
              <a:rPr lang="en-IN" dirty="0" smtClean="0"/>
              <a:t> </a:t>
            </a:r>
            <a:r>
              <a:rPr lang="en-IN" dirty="0"/>
              <a:t>for predicting probable amount in the future, based on the analysis of past </a:t>
            </a:r>
            <a:r>
              <a:rPr lang="en-IN" dirty="0" smtClean="0"/>
              <a:t>amount </a:t>
            </a:r>
            <a:r>
              <a:rPr lang="en-IN" dirty="0"/>
              <a:t>under the present </a:t>
            </a:r>
            <a:r>
              <a:rPr lang="en-IN" dirty="0" smtClean="0"/>
              <a:t>condition</a:t>
            </a:r>
          </a:p>
          <a:p>
            <a:r>
              <a:rPr lang="en-IN" b="1" dirty="0">
                <a:solidFill>
                  <a:schemeClr val="accent1"/>
                </a:solidFill>
              </a:rPr>
              <a:t>Autocorrelation</a:t>
            </a:r>
            <a:r>
              <a:rPr lang="en-IN" dirty="0">
                <a:solidFill>
                  <a:schemeClr val="accent1"/>
                </a:solidFill>
              </a:rPr>
              <a:t> </a:t>
            </a:r>
            <a:r>
              <a:rPr lang="en-IN" dirty="0"/>
              <a:t>measures correlation between observations as a function of the time lag between </a:t>
            </a:r>
            <a:r>
              <a:rPr lang="en-IN" dirty="0" smtClean="0"/>
              <a:t>them</a:t>
            </a:r>
          </a:p>
          <a:p>
            <a:r>
              <a:rPr lang="en-US" b="1" dirty="0" smtClean="0">
                <a:solidFill>
                  <a:srgbClr val="00B050"/>
                </a:solidFill>
              </a:rPr>
              <a:t>Results:</a:t>
            </a:r>
            <a:endParaRPr lang="en-IN" b="1" dirty="0" smtClean="0">
              <a:solidFill>
                <a:srgbClr val="00B050"/>
              </a:solidFill>
            </a:endParaRPr>
          </a:p>
          <a:p>
            <a:pPr lvl="1">
              <a:buFont typeface="Arial" panose="020B0604020202020204" pitchFamily="34" charset="0"/>
              <a:buChar char="•"/>
            </a:pPr>
            <a:r>
              <a:rPr lang="en-IN" sz="1800" dirty="0"/>
              <a:t>A</a:t>
            </a:r>
            <a:r>
              <a:rPr lang="en-IN" sz="1800" dirty="0" smtClean="0"/>
              <a:t>ll </a:t>
            </a:r>
            <a:r>
              <a:rPr lang="en-IN" sz="1800" dirty="0"/>
              <a:t>the variables have </a:t>
            </a:r>
            <a:r>
              <a:rPr lang="en-IN" sz="1800" dirty="0" smtClean="0"/>
              <a:t>significant auto </a:t>
            </a:r>
            <a:r>
              <a:rPr lang="en-IN" sz="1800" dirty="0"/>
              <a:t>correlation </a:t>
            </a:r>
            <a:endParaRPr lang="en-IN" sz="1800" dirty="0" smtClean="0"/>
          </a:p>
          <a:p>
            <a:pPr lvl="1">
              <a:buFont typeface="Arial" panose="020B0604020202020204" pitchFamily="34" charset="0"/>
              <a:buChar char="•"/>
            </a:pPr>
            <a:r>
              <a:rPr lang="en-IN" sz="1800" dirty="0" smtClean="0"/>
              <a:t>Data </a:t>
            </a:r>
            <a:r>
              <a:rPr lang="en-IN" sz="1800" dirty="0"/>
              <a:t>set can be considered as a</a:t>
            </a:r>
            <a:r>
              <a:rPr lang="en-IN" sz="1800" b="1" dirty="0"/>
              <a:t> </a:t>
            </a:r>
            <a:r>
              <a:rPr lang="en-IN" sz="1800" b="1" dirty="0" smtClean="0"/>
              <a:t>Time Series Data </a:t>
            </a:r>
            <a:r>
              <a:rPr lang="en-IN" sz="1800" dirty="0" smtClean="0"/>
              <a:t>of </a:t>
            </a:r>
            <a:r>
              <a:rPr lang="en-IN" sz="1800" b="1" dirty="0" smtClean="0"/>
              <a:t>21 years</a:t>
            </a:r>
          </a:p>
          <a:p>
            <a:pPr lvl="1">
              <a:buFont typeface="Arial" panose="020B0604020202020204" pitchFamily="34" charset="0"/>
              <a:buChar char="•"/>
            </a:pPr>
            <a:r>
              <a:rPr lang="en-IN" sz="1800" b="1" dirty="0" smtClean="0"/>
              <a:t>Auto Regressive Integrated Moving Average</a:t>
            </a:r>
            <a:r>
              <a:rPr lang="en-IN" sz="1800" dirty="0" smtClean="0"/>
              <a:t> </a:t>
            </a:r>
            <a:r>
              <a:rPr lang="en-IN" sz="1800" dirty="0"/>
              <a:t>model is fitted to the </a:t>
            </a:r>
            <a:r>
              <a:rPr lang="en-IN" sz="1800" dirty="0" smtClean="0"/>
              <a:t>data</a:t>
            </a:r>
          </a:p>
          <a:p>
            <a:pPr lvl="1">
              <a:buFont typeface="Arial" panose="020B0604020202020204" pitchFamily="34" charset="0"/>
              <a:buChar char="•"/>
            </a:pPr>
            <a:r>
              <a:rPr lang="en-IN" sz="1800" dirty="0" smtClean="0"/>
              <a:t>Based </a:t>
            </a:r>
            <a:r>
              <a:rPr lang="en-IN" sz="1800" dirty="0"/>
              <a:t>on </a:t>
            </a:r>
            <a:r>
              <a:rPr lang="en-IN" sz="1800" dirty="0" smtClean="0"/>
              <a:t>ARIMA model, </a:t>
            </a:r>
            <a:r>
              <a:rPr lang="en-IN" sz="1800" dirty="0"/>
              <a:t>forecast is generated for all the variables </a:t>
            </a:r>
            <a:r>
              <a:rPr lang="en-IN" sz="1800" dirty="0" smtClean="0"/>
              <a:t>for next </a:t>
            </a:r>
            <a:r>
              <a:rPr lang="en-IN" sz="1800" dirty="0"/>
              <a:t>10 years</a:t>
            </a:r>
            <a:endParaRPr lang="en-IN" sz="1800" dirty="0"/>
          </a:p>
        </p:txBody>
      </p:sp>
    </p:spTree>
    <p:extLst>
      <p:ext uri="{BB962C8B-B14F-4D97-AF65-F5344CB8AC3E}">
        <p14:creationId xmlns:p14="http://schemas.microsoft.com/office/powerpoint/2010/main" val="7972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49938"/>
            <a:ext cx="8596668" cy="533400"/>
          </a:xfrm>
        </p:spPr>
        <p:txBody>
          <a:bodyPr>
            <a:normAutofit/>
          </a:bodyPr>
          <a:lstStyle/>
          <a:p>
            <a:r>
              <a:rPr lang="en-US" sz="2800" dirty="0" smtClean="0"/>
              <a:t>Conclusion</a:t>
            </a:r>
            <a:endParaRPr lang="en-IN" sz="2800" dirty="0"/>
          </a:p>
        </p:txBody>
      </p:sp>
      <p:sp>
        <p:nvSpPr>
          <p:cNvPr id="3" name="Content Placeholder 2"/>
          <p:cNvSpPr>
            <a:spLocks noGrp="1"/>
          </p:cNvSpPr>
          <p:nvPr>
            <p:ph idx="1"/>
          </p:nvPr>
        </p:nvSpPr>
        <p:spPr>
          <a:xfrm>
            <a:off x="649818" y="1203159"/>
            <a:ext cx="9472750" cy="5037220"/>
          </a:xfrm>
        </p:spPr>
        <p:txBody>
          <a:bodyPr numCol="1"/>
          <a:lstStyle/>
          <a:p>
            <a:r>
              <a:rPr lang="en-IN" dirty="0" smtClean="0"/>
              <a:t>In Asia, extreme </a:t>
            </a:r>
            <a:r>
              <a:rPr lang="en-IN" dirty="0"/>
              <a:t>increase in </a:t>
            </a:r>
            <a:endParaRPr lang="en-IN" dirty="0" smtClean="0"/>
          </a:p>
          <a:p>
            <a:pPr lvl="1">
              <a:buFont typeface="Arial" panose="020B0604020202020204" pitchFamily="34" charset="0"/>
              <a:buChar char="•"/>
            </a:pPr>
            <a:r>
              <a:rPr lang="en-IN" sz="1800" dirty="0"/>
              <a:t>E</a:t>
            </a:r>
            <a:r>
              <a:rPr lang="en-IN" sz="1800" dirty="0" smtClean="0"/>
              <a:t>mission </a:t>
            </a:r>
            <a:r>
              <a:rPr lang="en-IN" sz="1800" dirty="0"/>
              <a:t>of CO2 </a:t>
            </a:r>
            <a:r>
              <a:rPr lang="en-IN" sz="1800" dirty="0" smtClean="0"/>
              <a:t>gas</a:t>
            </a:r>
          </a:p>
          <a:p>
            <a:pPr lvl="1">
              <a:buFont typeface="Arial" panose="020B0604020202020204" pitchFamily="34" charset="0"/>
              <a:buChar char="•"/>
            </a:pPr>
            <a:r>
              <a:rPr lang="en-US" sz="1800" dirty="0" smtClean="0"/>
              <a:t>Emission of GHG from ‘energy’ sector</a:t>
            </a:r>
            <a:endParaRPr lang="en-US" dirty="0"/>
          </a:p>
          <a:p>
            <a:r>
              <a:rPr lang="en-US" dirty="0"/>
              <a:t>Increase in Emission of CO2 in the world</a:t>
            </a:r>
            <a:endParaRPr lang="en-IN" dirty="0"/>
          </a:p>
          <a:p>
            <a:endParaRPr lang="en-US" dirty="0" smtClean="0"/>
          </a:p>
          <a:p>
            <a:endParaRPr lang="en-US" dirty="0"/>
          </a:p>
          <a:p>
            <a:endParaRPr lang="en-IN"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5889863" y="670745"/>
            <a:ext cx="3731722" cy="237342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2850" y="3006931"/>
            <a:ext cx="3982816" cy="265111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334" y="2764396"/>
            <a:ext cx="4711547" cy="3136191"/>
          </a:xfrm>
          <a:prstGeom prst="rect">
            <a:avLst/>
          </a:prstGeom>
        </p:spPr>
      </p:pic>
      <p:sp>
        <p:nvSpPr>
          <p:cNvPr id="7" name="Rectangle 6"/>
          <p:cNvSpPr/>
          <p:nvPr/>
        </p:nvSpPr>
        <p:spPr>
          <a:xfrm>
            <a:off x="2711116" y="5900587"/>
            <a:ext cx="1171073" cy="459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World</a:t>
            </a:r>
            <a:endParaRPr lang="en-IN" dirty="0"/>
          </a:p>
        </p:txBody>
      </p:sp>
      <p:sp>
        <p:nvSpPr>
          <p:cNvPr id="8" name="Rectangle 7"/>
          <p:cNvSpPr/>
          <p:nvPr/>
        </p:nvSpPr>
        <p:spPr>
          <a:xfrm>
            <a:off x="7422663" y="5900587"/>
            <a:ext cx="903190" cy="459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Asia</a:t>
            </a:r>
            <a:endParaRPr lang="en-IN" dirty="0"/>
          </a:p>
        </p:txBody>
      </p:sp>
    </p:spTree>
    <p:extLst>
      <p:ext uri="{BB962C8B-B14F-4D97-AF65-F5344CB8AC3E}">
        <p14:creationId xmlns:p14="http://schemas.microsoft.com/office/powerpoint/2010/main" val="11442180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31495"/>
            <a:ext cx="8596668" cy="533400"/>
          </a:xfrm>
        </p:spPr>
        <p:txBody>
          <a:bodyPr>
            <a:normAutofit/>
          </a:bodyPr>
          <a:lstStyle/>
          <a:p>
            <a:r>
              <a:rPr lang="en-US" sz="2800" dirty="0" smtClean="0"/>
              <a:t>Further Studies</a:t>
            </a:r>
            <a:endParaRPr lang="en-IN" sz="2800" dirty="0"/>
          </a:p>
        </p:txBody>
      </p:sp>
      <p:sp>
        <p:nvSpPr>
          <p:cNvPr id="3" name="Content Placeholder 2"/>
          <p:cNvSpPr>
            <a:spLocks noGrp="1"/>
          </p:cNvSpPr>
          <p:nvPr>
            <p:ph idx="1"/>
          </p:nvPr>
        </p:nvSpPr>
        <p:spPr>
          <a:xfrm>
            <a:off x="677334" y="2294022"/>
            <a:ext cx="7456013" cy="2534651"/>
          </a:xfrm>
        </p:spPr>
        <p:txBody>
          <a:bodyPr/>
          <a:lstStyle/>
          <a:p>
            <a:r>
              <a:rPr lang="en-IN" dirty="0" smtClean="0"/>
              <a:t>While applying MANOVA</a:t>
            </a:r>
            <a:r>
              <a:rPr lang="en-IN" dirty="0"/>
              <a:t>, the validity of the assumptions </a:t>
            </a:r>
            <a:r>
              <a:rPr lang="en-IN" dirty="0" smtClean="0"/>
              <a:t>to be checked</a:t>
            </a:r>
          </a:p>
          <a:p>
            <a:r>
              <a:rPr lang="en-US" dirty="0" smtClean="0"/>
              <a:t>To have a more generalized method of forecasting for better forecasts</a:t>
            </a:r>
            <a:endParaRPr lang="en-IN" dirty="0" smtClean="0"/>
          </a:p>
          <a:p>
            <a:r>
              <a:rPr lang="en-US" dirty="0" smtClean="0"/>
              <a:t>Carry out similar analysis to have a detailed picture considering each countries</a:t>
            </a:r>
            <a:endParaRPr lang="en-IN" dirty="0" smtClean="0"/>
          </a:p>
          <a:p>
            <a:endParaRPr lang="en-IN" dirty="0"/>
          </a:p>
        </p:txBody>
      </p:sp>
    </p:spTree>
    <p:extLst>
      <p:ext uri="{BB962C8B-B14F-4D97-AF65-F5344CB8AC3E}">
        <p14:creationId xmlns:p14="http://schemas.microsoft.com/office/powerpoint/2010/main" val="37924518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1601" y="2984312"/>
            <a:ext cx="3048506" cy="714233"/>
          </a:xfrm>
        </p:spPr>
        <p:txBody>
          <a:bodyPr>
            <a:noAutofit/>
          </a:bodyPr>
          <a:lstStyle/>
          <a:p>
            <a:r>
              <a:rPr lang="en-US" sz="4000" dirty="0" smtClean="0"/>
              <a:t>THANK YOU!</a:t>
            </a:r>
            <a:endParaRPr lang="en-IN" sz="4000" dirty="0"/>
          </a:p>
        </p:txBody>
      </p:sp>
    </p:spTree>
    <p:extLst>
      <p:ext uri="{BB962C8B-B14F-4D97-AF65-F5344CB8AC3E}">
        <p14:creationId xmlns:p14="http://schemas.microsoft.com/office/powerpoint/2010/main" val="65291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1947" y="3022979"/>
            <a:ext cx="1733265" cy="736979"/>
          </a:xfrm>
        </p:spPr>
        <p:txBody>
          <a:bodyPr/>
          <a:lstStyle/>
          <a:p>
            <a:r>
              <a:rPr lang="en-US" dirty="0" smtClean="0"/>
              <a:t>Agenda</a:t>
            </a:r>
            <a:endParaRPr lang="en-IN" dirty="0"/>
          </a:p>
        </p:txBody>
      </p:sp>
      <p:sp>
        <p:nvSpPr>
          <p:cNvPr id="3" name="Content Placeholder 2"/>
          <p:cNvSpPr>
            <a:spLocks noGrp="1"/>
          </p:cNvSpPr>
          <p:nvPr>
            <p:ph idx="1"/>
          </p:nvPr>
        </p:nvSpPr>
        <p:spPr>
          <a:xfrm>
            <a:off x="3589360" y="2320118"/>
            <a:ext cx="5288856" cy="2142700"/>
          </a:xfrm>
        </p:spPr>
        <p:txBody>
          <a:bodyPr>
            <a:normAutofit/>
          </a:bodyPr>
          <a:lstStyle/>
          <a:p>
            <a:r>
              <a:rPr lang="en-US" sz="2000" dirty="0" smtClean="0"/>
              <a:t>Climate Change – Greenhouse Gas Effect</a:t>
            </a:r>
          </a:p>
          <a:p>
            <a:r>
              <a:rPr lang="en-US" sz="2000" dirty="0" smtClean="0"/>
              <a:t>Purpose of the Project</a:t>
            </a:r>
          </a:p>
          <a:p>
            <a:r>
              <a:rPr lang="en-US" sz="2000" dirty="0" smtClean="0"/>
              <a:t>Analysis</a:t>
            </a:r>
          </a:p>
          <a:p>
            <a:r>
              <a:rPr lang="en-US" sz="2000" dirty="0" smtClean="0"/>
              <a:t>Conclusion</a:t>
            </a:r>
          </a:p>
          <a:p>
            <a:r>
              <a:rPr lang="en-US" sz="2000" dirty="0" smtClean="0"/>
              <a:t>Further Studies</a:t>
            </a:r>
          </a:p>
          <a:p>
            <a:pPr marL="0" indent="0">
              <a:buNone/>
            </a:pPr>
            <a:endParaRPr lang="en-US" sz="2000" dirty="0" smtClean="0"/>
          </a:p>
          <a:p>
            <a:endParaRPr lang="en-IN" sz="2000" dirty="0"/>
          </a:p>
        </p:txBody>
      </p:sp>
    </p:spTree>
    <p:extLst>
      <p:ext uri="{BB962C8B-B14F-4D97-AF65-F5344CB8AC3E}">
        <p14:creationId xmlns:p14="http://schemas.microsoft.com/office/powerpoint/2010/main" val="1607739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512618"/>
          </a:xfrm>
        </p:spPr>
        <p:txBody>
          <a:bodyPr>
            <a:noAutofit/>
          </a:bodyPr>
          <a:lstStyle/>
          <a:p>
            <a:r>
              <a:rPr lang="en-US" sz="2800" dirty="0" smtClean="0"/>
              <a:t>Climate Change – Greenhouse effect</a:t>
            </a:r>
            <a:endParaRPr lang="en-IN" sz="2800" dirty="0"/>
          </a:p>
        </p:txBody>
      </p:sp>
      <p:sp>
        <p:nvSpPr>
          <p:cNvPr id="3" name="Content Placeholder 2"/>
          <p:cNvSpPr>
            <a:spLocks noGrp="1"/>
          </p:cNvSpPr>
          <p:nvPr>
            <p:ph idx="1"/>
          </p:nvPr>
        </p:nvSpPr>
        <p:spPr>
          <a:xfrm>
            <a:off x="677334" y="1288473"/>
            <a:ext cx="8596668" cy="4597977"/>
          </a:xfrm>
        </p:spPr>
        <p:txBody>
          <a:bodyPr>
            <a:normAutofit/>
          </a:bodyPr>
          <a:lstStyle/>
          <a:p>
            <a:r>
              <a:rPr lang="en-IN" dirty="0"/>
              <a:t>C</a:t>
            </a:r>
            <a:r>
              <a:rPr lang="en-IN" dirty="0" smtClean="0"/>
              <a:t>hanges </a:t>
            </a:r>
            <a:r>
              <a:rPr lang="en-IN" dirty="0"/>
              <a:t>are caused by extra heat in the climate system due to the </a:t>
            </a:r>
            <a:r>
              <a:rPr lang="en-IN" b="1" dirty="0"/>
              <a:t>addition of greenhouse gases</a:t>
            </a:r>
            <a:r>
              <a:rPr lang="en-IN" dirty="0"/>
              <a:t> to the </a:t>
            </a:r>
            <a:r>
              <a:rPr lang="en-IN" dirty="0" smtClean="0"/>
              <a:t>atmosphere</a:t>
            </a:r>
          </a:p>
          <a:p>
            <a:r>
              <a:rPr lang="en-IN" b="1" dirty="0"/>
              <a:t>Greenhouse gases</a:t>
            </a:r>
            <a:r>
              <a:rPr lang="en-IN" dirty="0"/>
              <a:t> </a:t>
            </a:r>
            <a:r>
              <a:rPr lang="en-IN" dirty="0"/>
              <a:t>-</a:t>
            </a:r>
            <a:r>
              <a:rPr lang="en-IN" dirty="0" smtClean="0"/>
              <a:t> Water </a:t>
            </a:r>
            <a:r>
              <a:rPr lang="en-IN" dirty="0"/>
              <a:t>vapour, carbon dioxide, methane, nitrous oxide, ozone and some artificial chemicals such as chlorofluorocarbons (CFCs</a:t>
            </a:r>
            <a:r>
              <a:rPr lang="en-IN" dirty="0" smtClean="0"/>
              <a:t>)</a:t>
            </a:r>
          </a:p>
          <a:p>
            <a:pPr marL="342900" lvl="2" indent="-342900"/>
            <a:r>
              <a:rPr lang="en-US" sz="1800" b="1" dirty="0" smtClean="0"/>
              <a:t>Greenhouse effect -</a:t>
            </a:r>
            <a:r>
              <a:rPr lang="en-US" sz="1600" b="1" dirty="0" smtClean="0"/>
              <a:t> </a:t>
            </a:r>
            <a:r>
              <a:rPr lang="en-US" sz="1800" dirty="0" smtClean="0"/>
              <a:t>Natural process that warms Earth’s surface</a:t>
            </a:r>
            <a:endParaRPr lang="en-IN" sz="1800" dirty="0" smtClean="0"/>
          </a:p>
          <a:p>
            <a:r>
              <a:rPr lang="en-IN" b="1" dirty="0" smtClean="0"/>
              <a:t>Enhanced greenhouse effect / Global Warming</a:t>
            </a:r>
            <a:r>
              <a:rPr lang="en-IN" dirty="0" smtClean="0"/>
              <a:t> – </a:t>
            </a:r>
          </a:p>
          <a:p>
            <a:pPr marL="800100" lvl="2" indent="0">
              <a:buNone/>
            </a:pPr>
            <a:r>
              <a:rPr lang="en-IN" sz="1800" dirty="0" smtClean="0"/>
              <a:t>Process that raises the Earth’s temperature due to human factors</a:t>
            </a:r>
          </a:p>
          <a:p>
            <a:pPr lvl="0"/>
            <a:r>
              <a:rPr lang="en-US" b="1" dirty="0" smtClean="0"/>
              <a:t>Impact</a:t>
            </a:r>
            <a:r>
              <a:rPr lang="en-US" dirty="0"/>
              <a:t> </a:t>
            </a:r>
            <a:r>
              <a:rPr lang="en-US" dirty="0" smtClean="0"/>
              <a:t>- </a:t>
            </a:r>
          </a:p>
          <a:p>
            <a:pPr lvl="1">
              <a:buFont typeface="Arial" panose="020B0604020202020204" pitchFamily="34" charset="0"/>
              <a:buChar char="•"/>
            </a:pPr>
            <a:r>
              <a:rPr lang="en-IN" dirty="0" smtClean="0"/>
              <a:t>Increased </a:t>
            </a:r>
            <a:r>
              <a:rPr lang="en-IN" dirty="0"/>
              <a:t>Air </a:t>
            </a:r>
            <a:r>
              <a:rPr lang="en-IN" dirty="0" smtClean="0"/>
              <a:t>Temperatures</a:t>
            </a:r>
            <a:endParaRPr lang="en-IN" dirty="0"/>
          </a:p>
          <a:p>
            <a:pPr lvl="1">
              <a:buFont typeface="Arial" panose="020B0604020202020204" pitchFamily="34" charset="0"/>
              <a:buChar char="•"/>
            </a:pPr>
            <a:r>
              <a:rPr lang="en-IN" dirty="0"/>
              <a:t>Ocean Warming and sea level </a:t>
            </a:r>
            <a:r>
              <a:rPr lang="en-IN" dirty="0" smtClean="0"/>
              <a:t>rise</a:t>
            </a:r>
          </a:p>
          <a:p>
            <a:pPr lvl="1">
              <a:buFont typeface="Arial" panose="020B0604020202020204" pitchFamily="34" charset="0"/>
              <a:buChar char="•"/>
            </a:pPr>
            <a:r>
              <a:rPr lang="en-IN" dirty="0"/>
              <a:t>Extreme Weather </a:t>
            </a:r>
            <a:r>
              <a:rPr lang="en-IN" dirty="0" smtClean="0"/>
              <a:t>events</a:t>
            </a:r>
          </a:p>
          <a:p>
            <a:pPr lvl="1">
              <a:buFont typeface="Arial" panose="020B0604020202020204" pitchFamily="34" charset="0"/>
              <a:buChar char="•"/>
            </a:pPr>
            <a:r>
              <a:rPr lang="en-IN" dirty="0"/>
              <a:t>Rainfall Patterns</a:t>
            </a:r>
          </a:p>
          <a:p>
            <a:endParaRPr lang="en-IN" dirty="0"/>
          </a:p>
        </p:txBody>
      </p:sp>
    </p:spTree>
    <p:extLst>
      <p:ext uri="{BB962C8B-B14F-4D97-AF65-F5344CB8AC3E}">
        <p14:creationId xmlns:p14="http://schemas.microsoft.com/office/powerpoint/2010/main" val="3992974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47750"/>
            <a:ext cx="8596668" cy="438150"/>
          </a:xfrm>
        </p:spPr>
        <p:txBody>
          <a:bodyPr>
            <a:noAutofit/>
          </a:bodyPr>
          <a:lstStyle/>
          <a:p>
            <a:r>
              <a:rPr lang="en-US" sz="2800" dirty="0" smtClean="0"/>
              <a:t>Purpose of the Project</a:t>
            </a:r>
            <a:endParaRPr lang="en-IN" sz="2800" dirty="0"/>
          </a:p>
        </p:txBody>
      </p:sp>
      <p:sp>
        <p:nvSpPr>
          <p:cNvPr id="3" name="Content Placeholder 2"/>
          <p:cNvSpPr>
            <a:spLocks noGrp="1"/>
          </p:cNvSpPr>
          <p:nvPr>
            <p:ph idx="1"/>
          </p:nvPr>
        </p:nvSpPr>
        <p:spPr>
          <a:xfrm>
            <a:off x="677334" y="1792123"/>
            <a:ext cx="8596668" cy="3256127"/>
          </a:xfrm>
        </p:spPr>
        <p:txBody>
          <a:bodyPr/>
          <a:lstStyle/>
          <a:p>
            <a:pPr lvl="0"/>
            <a:r>
              <a:rPr lang="en-IN" b="1" dirty="0" smtClean="0"/>
              <a:t>Challenges</a:t>
            </a:r>
            <a:r>
              <a:rPr lang="en-IN" dirty="0" smtClean="0"/>
              <a:t> - Rising </a:t>
            </a:r>
            <a:r>
              <a:rPr lang="en-IN" dirty="0"/>
              <a:t>levels of manmade greenhouse gases (GHGs) in the atmosphere and their resulting impact on climate </a:t>
            </a:r>
            <a:endParaRPr lang="en-US" b="1" dirty="0" smtClean="0"/>
          </a:p>
          <a:p>
            <a:pPr lvl="0"/>
            <a:r>
              <a:rPr lang="en-US" b="1" dirty="0" smtClean="0"/>
              <a:t>Purpose – </a:t>
            </a:r>
          </a:p>
          <a:p>
            <a:pPr marL="685800" lvl="1">
              <a:buFont typeface="Arial" panose="020B0604020202020204" pitchFamily="34" charset="0"/>
              <a:buChar char="•"/>
            </a:pPr>
            <a:r>
              <a:rPr lang="en-US" sz="1800" dirty="0" smtClean="0"/>
              <a:t>Identify </a:t>
            </a:r>
            <a:r>
              <a:rPr lang="en-US" sz="1800" dirty="0"/>
              <a:t>the main source of greenhouse gas </a:t>
            </a:r>
            <a:endParaRPr lang="en-IN" sz="1800" dirty="0"/>
          </a:p>
          <a:p>
            <a:pPr marL="685800" lvl="1">
              <a:buFont typeface="Arial" panose="020B0604020202020204" pitchFamily="34" charset="0"/>
              <a:buChar char="•"/>
            </a:pPr>
            <a:r>
              <a:rPr lang="en-US" sz="1800" dirty="0"/>
              <a:t>Find how the emission values have changed over the years</a:t>
            </a:r>
            <a:endParaRPr lang="en-IN" sz="1800" dirty="0"/>
          </a:p>
          <a:p>
            <a:pPr marL="685800" lvl="1">
              <a:buFont typeface="Arial" panose="020B0604020202020204" pitchFamily="34" charset="0"/>
              <a:buChar char="•"/>
            </a:pPr>
            <a:r>
              <a:rPr lang="en-US" sz="1800" dirty="0"/>
              <a:t>Predict the emission values of the greenhouse gases when the emission values from sources are know</a:t>
            </a:r>
            <a:endParaRPr lang="en-IN" sz="1800" dirty="0"/>
          </a:p>
          <a:p>
            <a:pPr marL="685800" lvl="1">
              <a:buFont typeface="Arial" panose="020B0604020202020204" pitchFamily="34" charset="0"/>
              <a:buChar char="•"/>
            </a:pPr>
            <a:r>
              <a:rPr lang="en-US" sz="1800" dirty="0"/>
              <a:t>Forecast how much greenhouse gases will be emitted in future</a:t>
            </a:r>
            <a:endParaRPr lang="en-IN" sz="1800" dirty="0"/>
          </a:p>
          <a:p>
            <a:pPr marL="685800" lvl="1">
              <a:buFont typeface="Arial" panose="020B0604020202020204" pitchFamily="34" charset="0"/>
              <a:buChar char="•"/>
            </a:pPr>
            <a:endParaRPr lang="en-IN" sz="1800" dirty="0"/>
          </a:p>
        </p:txBody>
      </p:sp>
    </p:spTree>
    <p:extLst>
      <p:ext uri="{BB962C8B-B14F-4D97-AF65-F5344CB8AC3E}">
        <p14:creationId xmlns:p14="http://schemas.microsoft.com/office/powerpoint/2010/main" val="28488297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965" y="3168479"/>
            <a:ext cx="1923816" cy="528654"/>
          </a:xfrm>
        </p:spPr>
        <p:txBody>
          <a:bodyPr>
            <a:normAutofit fontScale="90000"/>
          </a:bodyPr>
          <a:lstStyle/>
          <a:p>
            <a:r>
              <a:rPr lang="en-US" dirty="0" smtClean="0"/>
              <a:t>Analysis</a:t>
            </a:r>
            <a:endParaRPr lang="en-IN" dirty="0"/>
          </a:p>
        </p:txBody>
      </p:sp>
      <p:sp>
        <p:nvSpPr>
          <p:cNvPr id="3" name="Text Placeholder 2"/>
          <p:cNvSpPr>
            <a:spLocks noGrp="1"/>
          </p:cNvSpPr>
          <p:nvPr>
            <p:ph type="body" idx="1"/>
          </p:nvPr>
        </p:nvSpPr>
        <p:spPr>
          <a:xfrm>
            <a:off x="3595850" y="1419760"/>
            <a:ext cx="5548150" cy="4026091"/>
          </a:xfrm>
        </p:spPr>
        <p:txBody>
          <a:bodyPr>
            <a:normAutofit/>
          </a:bodyPr>
          <a:lstStyle/>
          <a:p>
            <a:pPr marL="342900" indent="-342900">
              <a:buFont typeface="Arial" panose="020B0604020202020204" pitchFamily="34" charset="0"/>
              <a:buChar char="•"/>
            </a:pPr>
            <a:r>
              <a:rPr lang="en-US" dirty="0"/>
              <a:t>Data Description</a:t>
            </a:r>
          </a:p>
          <a:p>
            <a:pPr marL="342900" indent="-342900">
              <a:buFont typeface="Arial" panose="020B0604020202020204" pitchFamily="34" charset="0"/>
              <a:buChar char="•"/>
            </a:pPr>
            <a:r>
              <a:rPr lang="en-US" dirty="0"/>
              <a:t>Data Exploration</a:t>
            </a:r>
          </a:p>
          <a:p>
            <a:pPr marL="342900" indent="-342900">
              <a:buFont typeface="Arial" panose="020B0604020202020204" pitchFamily="34" charset="0"/>
              <a:buChar char="•"/>
            </a:pPr>
            <a:r>
              <a:rPr lang="en-US" dirty="0"/>
              <a:t>Basic </a:t>
            </a:r>
            <a:r>
              <a:rPr lang="en-US" dirty="0" smtClean="0"/>
              <a:t>Analysis</a:t>
            </a:r>
          </a:p>
          <a:p>
            <a:pPr marL="800100" lvl="1" indent="-342900">
              <a:buFont typeface="Arial" panose="020B0604020202020204" pitchFamily="34" charset="0"/>
              <a:buChar char="•"/>
            </a:pPr>
            <a:r>
              <a:rPr lang="en-US" dirty="0" smtClean="0"/>
              <a:t>Principal Component Analysis</a:t>
            </a:r>
          </a:p>
          <a:p>
            <a:pPr marL="800100" lvl="1" indent="-342900">
              <a:buFont typeface="Arial" panose="020B0604020202020204" pitchFamily="34" charset="0"/>
              <a:buChar char="•"/>
            </a:pPr>
            <a:r>
              <a:rPr lang="en-US" dirty="0" smtClean="0"/>
              <a:t>Linear Discriminant Analysis</a:t>
            </a:r>
          </a:p>
          <a:p>
            <a:pPr marL="800100" lvl="1" indent="-342900">
              <a:buFont typeface="Arial" panose="020B0604020202020204" pitchFamily="34" charset="0"/>
              <a:buChar char="•"/>
            </a:pPr>
            <a:r>
              <a:rPr lang="en-US" dirty="0" smtClean="0"/>
              <a:t>Multivariate Analysis of Variance (MANOVA)</a:t>
            </a:r>
          </a:p>
          <a:p>
            <a:pPr marL="800100" lvl="1" indent="-342900">
              <a:buFont typeface="Arial" panose="020B0604020202020204" pitchFamily="34" charset="0"/>
              <a:buChar char="•"/>
            </a:pPr>
            <a:r>
              <a:rPr lang="en-US" dirty="0" smtClean="0"/>
              <a:t>Multiple Regression</a:t>
            </a:r>
            <a:endParaRPr lang="en-US" dirty="0"/>
          </a:p>
          <a:p>
            <a:pPr marL="342900" indent="-342900">
              <a:buFont typeface="Arial" panose="020B0604020202020204" pitchFamily="34" charset="0"/>
              <a:buChar char="•"/>
            </a:pPr>
            <a:r>
              <a:rPr lang="en-US" dirty="0"/>
              <a:t>Advanced </a:t>
            </a:r>
            <a:r>
              <a:rPr lang="en-US" dirty="0" smtClean="0"/>
              <a:t>Analysis </a:t>
            </a:r>
          </a:p>
          <a:p>
            <a:pPr marL="800100" lvl="1" indent="-342900">
              <a:buFont typeface="Arial" panose="020B0604020202020204" pitchFamily="34" charset="0"/>
              <a:buChar char="•"/>
            </a:pPr>
            <a:r>
              <a:rPr lang="en-US" dirty="0" smtClean="0"/>
              <a:t>Time Series Forecasting</a:t>
            </a:r>
            <a:endParaRPr lang="en-IN" dirty="0"/>
          </a:p>
          <a:p>
            <a:endParaRPr lang="en-IN" dirty="0"/>
          </a:p>
        </p:txBody>
      </p:sp>
    </p:spTree>
    <p:extLst>
      <p:ext uri="{BB962C8B-B14F-4D97-AF65-F5344CB8AC3E}">
        <p14:creationId xmlns:p14="http://schemas.microsoft.com/office/powerpoint/2010/main" val="3108707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928" y="558242"/>
            <a:ext cx="8596668" cy="488506"/>
          </a:xfrm>
        </p:spPr>
        <p:txBody>
          <a:bodyPr>
            <a:noAutofit/>
          </a:bodyPr>
          <a:lstStyle/>
          <a:p>
            <a:r>
              <a:rPr lang="en-US" sz="2800" dirty="0" smtClean="0"/>
              <a:t>Data Description</a:t>
            </a:r>
            <a:endParaRPr lang="en-IN" sz="2800" dirty="0"/>
          </a:p>
        </p:txBody>
      </p:sp>
      <p:sp>
        <p:nvSpPr>
          <p:cNvPr id="3" name="Content Placeholder 2"/>
          <p:cNvSpPr>
            <a:spLocks noGrp="1"/>
          </p:cNvSpPr>
          <p:nvPr>
            <p:ph idx="1"/>
          </p:nvPr>
        </p:nvSpPr>
        <p:spPr>
          <a:xfrm>
            <a:off x="685928" y="1391140"/>
            <a:ext cx="8596668" cy="4732107"/>
          </a:xfrm>
        </p:spPr>
        <p:txBody>
          <a:bodyPr>
            <a:normAutofit lnSpcReduction="10000"/>
          </a:bodyPr>
          <a:lstStyle/>
          <a:p>
            <a:r>
              <a:rPr lang="en-US" b="1" dirty="0" smtClean="0"/>
              <a:t>Source</a:t>
            </a:r>
            <a:r>
              <a:rPr lang="en-US" dirty="0" smtClean="0"/>
              <a:t>: Food and Agriculture Organization of the United Nations</a:t>
            </a:r>
          </a:p>
          <a:p>
            <a:r>
              <a:rPr lang="en-IN" dirty="0" smtClean="0"/>
              <a:t>Data </a:t>
            </a:r>
            <a:r>
              <a:rPr lang="en-IN" dirty="0"/>
              <a:t>on </a:t>
            </a:r>
            <a:r>
              <a:rPr lang="en-IN" dirty="0" smtClean="0"/>
              <a:t>Emissions </a:t>
            </a:r>
            <a:r>
              <a:rPr lang="en-IN" dirty="0"/>
              <a:t>of greenhouse gases (GHG</a:t>
            </a:r>
            <a:r>
              <a:rPr lang="en-IN" dirty="0" smtClean="0"/>
              <a:t>)</a:t>
            </a:r>
          </a:p>
          <a:p>
            <a:pPr lvl="1">
              <a:buFont typeface="Arial" panose="020B0604020202020204" pitchFamily="34" charset="0"/>
              <a:buChar char="•"/>
            </a:pPr>
            <a:r>
              <a:rPr lang="en-IN" dirty="0" smtClean="0"/>
              <a:t>By gas</a:t>
            </a:r>
            <a:r>
              <a:rPr lang="en-IN" dirty="0"/>
              <a:t>, economic sector, country and </a:t>
            </a:r>
            <a:r>
              <a:rPr lang="en-IN" dirty="0" smtClean="0"/>
              <a:t>year </a:t>
            </a:r>
            <a:r>
              <a:rPr lang="en-IN" dirty="0"/>
              <a:t>from 1990-2010.</a:t>
            </a:r>
            <a:endParaRPr lang="en-US" dirty="0" smtClean="0"/>
          </a:p>
          <a:p>
            <a:r>
              <a:rPr lang="en-US" dirty="0" smtClean="0"/>
              <a:t>Original Structure: </a:t>
            </a:r>
          </a:p>
          <a:p>
            <a:pPr lvl="1">
              <a:buFont typeface="Arial" panose="020B0604020202020204" pitchFamily="34" charset="0"/>
              <a:buChar char="•"/>
            </a:pPr>
            <a:r>
              <a:rPr lang="en-US" b="1" dirty="0" smtClean="0"/>
              <a:t>40,586</a:t>
            </a:r>
            <a:r>
              <a:rPr lang="en-US" dirty="0" smtClean="0"/>
              <a:t> observations with </a:t>
            </a:r>
            <a:r>
              <a:rPr lang="en-US" b="1" dirty="0" smtClean="0"/>
              <a:t>49</a:t>
            </a:r>
            <a:r>
              <a:rPr lang="en-US" dirty="0" smtClean="0"/>
              <a:t> columns.</a:t>
            </a:r>
          </a:p>
          <a:p>
            <a:pPr lvl="1">
              <a:buFont typeface="Arial" panose="020B0604020202020204" pitchFamily="34" charset="0"/>
              <a:buChar char="•"/>
            </a:pPr>
            <a:r>
              <a:rPr lang="en-US" b="1" dirty="0" smtClean="0"/>
              <a:t>Area</a:t>
            </a:r>
            <a:r>
              <a:rPr lang="en-US" dirty="0" smtClean="0"/>
              <a:t> – </a:t>
            </a:r>
            <a:r>
              <a:rPr lang="en-US" b="1" dirty="0" smtClean="0"/>
              <a:t>268</a:t>
            </a:r>
            <a:r>
              <a:rPr lang="en-US" dirty="0" smtClean="0"/>
              <a:t> levels: 231 countries and 37 aggregate levels</a:t>
            </a:r>
          </a:p>
          <a:p>
            <a:pPr lvl="1">
              <a:buFont typeface="Arial" panose="020B0604020202020204" pitchFamily="34" charset="0"/>
              <a:buChar char="•"/>
            </a:pPr>
            <a:r>
              <a:rPr lang="en-US" b="1" dirty="0" smtClean="0"/>
              <a:t>Item</a:t>
            </a:r>
            <a:r>
              <a:rPr lang="en-US" dirty="0" smtClean="0"/>
              <a:t> (Source of Emission) – </a:t>
            </a:r>
            <a:r>
              <a:rPr lang="en-US" b="1" dirty="0" smtClean="0"/>
              <a:t>14</a:t>
            </a:r>
            <a:r>
              <a:rPr lang="en-US" dirty="0" smtClean="0"/>
              <a:t> levels</a:t>
            </a:r>
          </a:p>
          <a:p>
            <a:pPr lvl="1">
              <a:buFont typeface="Arial" panose="020B0604020202020204" pitchFamily="34" charset="0"/>
              <a:buChar char="•"/>
            </a:pPr>
            <a:r>
              <a:rPr lang="en-US" b="1" dirty="0" smtClean="0"/>
              <a:t>Element</a:t>
            </a:r>
            <a:r>
              <a:rPr lang="en-US" dirty="0" smtClean="0"/>
              <a:t> (Emission value/ share) – </a:t>
            </a:r>
            <a:r>
              <a:rPr lang="en-US" b="1" dirty="0" smtClean="0"/>
              <a:t>14</a:t>
            </a:r>
            <a:r>
              <a:rPr lang="en-US" dirty="0" smtClean="0"/>
              <a:t> levels</a:t>
            </a:r>
          </a:p>
          <a:p>
            <a:pPr lvl="2">
              <a:buFont typeface="Arial" panose="020B0604020202020204" pitchFamily="34" charset="0"/>
              <a:buChar char="•"/>
            </a:pPr>
            <a:r>
              <a:rPr lang="en-US" dirty="0" smtClean="0"/>
              <a:t>Total Emission of all gases, Emission from each gas</a:t>
            </a:r>
          </a:p>
          <a:p>
            <a:pPr lvl="2">
              <a:buFont typeface="Arial" panose="020B0604020202020204" pitchFamily="34" charset="0"/>
              <a:buChar char="•"/>
            </a:pPr>
            <a:r>
              <a:rPr lang="en-US" dirty="0" smtClean="0"/>
              <a:t>Share: Each gas in sector emissions, Sector in each emissions</a:t>
            </a:r>
          </a:p>
          <a:p>
            <a:pPr lvl="1">
              <a:buFont typeface="Arial" panose="020B0604020202020204" pitchFamily="34" charset="0"/>
              <a:buChar char="•"/>
            </a:pPr>
            <a:r>
              <a:rPr lang="en-US" b="1" dirty="0" smtClean="0"/>
              <a:t>Code</a:t>
            </a:r>
            <a:r>
              <a:rPr lang="en-US" dirty="0" smtClean="0"/>
              <a:t> – Area, Item, Element</a:t>
            </a:r>
          </a:p>
          <a:p>
            <a:pPr lvl="1">
              <a:buFont typeface="Arial" panose="020B0604020202020204" pitchFamily="34" charset="0"/>
              <a:buChar char="•"/>
            </a:pPr>
            <a:r>
              <a:rPr lang="en-US" b="1" dirty="0" smtClean="0"/>
              <a:t>Unit</a:t>
            </a:r>
            <a:r>
              <a:rPr lang="en-US" dirty="0" smtClean="0"/>
              <a:t> – Emission values in </a:t>
            </a:r>
            <a:r>
              <a:rPr lang="en-US" dirty="0" err="1" smtClean="0"/>
              <a:t>Gigagram</a:t>
            </a:r>
            <a:r>
              <a:rPr lang="en-US" dirty="0" smtClean="0"/>
              <a:t>, Share in %</a:t>
            </a:r>
          </a:p>
          <a:p>
            <a:pPr lvl="1">
              <a:buFont typeface="Arial" panose="020B0604020202020204" pitchFamily="34" charset="0"/>
              <a:buChar char="•"/>
            </a:pPr>
            <a:r>
              <a:rPr lang="en-US" b="1" dirty="0" smtClean="0"/>
              <a:t>Missing Values </a:t>
            </a:r>
            <a:r>
              <a:rPr lang="en-US" dirty="0" smtClean="0"/>
              <a:t>- Multiple</a:t>
            </a:r>
            <a:endParaRPr lang="en-US" dirty="0"/>
          </a:p>
        </p:txBody>
      </p:sp>
    </p:spTree>
    <p:extLst>
      <p:ext uri="{BB962C8B-B14F-4D97-AF65-F5344CB8AC3E}">
        <p14:creationId xmlns:p14="http://schemas.microsoft.com/office/powerpoint/2010/main" val="3462316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87536"/>
            <a:ext cx="8596668" cy="539685"/>
          </a:xfrm>
        </p:spPr>
        <p:txBody>
          <a:bodyPr>
            <a:normAutofit fontScale="90000"/>
          </a:bodyPr>
          <a:lstStyle/>
          <a:p>
            <a:r>
              <a:rPr lang="en-US" sz="2700" dirty="0" smtClean="0"/>
              <a:t>Project </a:t>
            </a:r>
            <a:r>
              <a:rPr lang="en-US" sz="2700" dirty="0"/>
              <a:t>P</a:t>
            </a:r>
            <a:r>
              <a:rPr lang="en-US" sz="2700" dirty="0" smtClean="0"/>
              <a:t>urpose - </a:t>
            </a:r>
            <a:r>
              <a:rPr lang="en-US" sz="3100" dirty="0" smtClean="0"/>
              <a:t>Reshaped Data</a:t>
            </a:r>
            <a:r>
              <a:rPr lang="en-US" dirty="0"/>
              <a:t/>
            </a:r>
            <a:br>
              <a:rPr lang="en-US" dirty="0"/>
            </a:br>
            <a:endParaRPr lang="en-IN" dirty="0"/>
          </a:p>
        </p:txBody>
      </p:sp>
      <p:sp>
        <p:nvSpPr>
          <p:cNvPr id="3" name="Content Placeholder 2"/>
          <p:cNvSpPr>
            <a:spLocks noGrp="1"/>
          </p:cNvSpPr>
          <p:nvPr>
            <p:ph idx="1"/>
          </p:nvPr>
        </p:nvSpPr>
        <p:spPr>
          <a:xfrm>
            <a:off x="677334" y="1498217"/>
            <a:ext cx="8596668" cy="3884028"/>
          </a:xfrm>
        </p:spPr>
        <p:txBody>
          <a:bodyPr>
            <a:normAutofit/>
          </a:bodyPr>
          <a:lstStyle/>
          <a:p>
            <a:r>
              <a:rPr lang="en-US" dirty="0" smtClean="0"/>
              <a:t>Number of observations: </a:t>
            </a:r>
            <a:r>
              <a:rPr lang="en-US" b="1" dirty="0" smtClean="0"/>
              <a:t>147 obs. </a:t>
            </a:r>
            <a:r>
              <a:rPr lang="en-US" dirty="0" smtClean="0"/>
              <a:t>of Total Emission values</a:t>
            </a:r>
            <a:endParaRPr lang="en-US" dirty="0" smtClean="0"/>
          </a:p>
          <a:p>
            <a:r>
              <a:rPr lang="en-US" b="1" dirty="0" smtClean="0"/>
              <a:t>7</a:t>
            </a:r>
            <a:r>
              <a:rPr lang="en-US" dirty="0" smtClean="0"/>
              <a:t> </a:t>
            </a:r>
            <a:r>
              <a:rPr lang="en-US" dirty="0"/>
              <a:t>levels of </a:t>
            </a:r>
            <a:r>
              <a:rPr lang="en-US" dirty="0" smtClean="0"/>
              <a:t>Area </a:t>
            </a:r>
          </a:p>
          <a:p>
            <a:pPr lvl="1">
              <a:buFont typeface="Arial" panose="020B0604020202020204" pitchFamily="34" charset="0"/>
              <a:buChar char="•"/>
            </a:pPr>
            <a:r>
              <a:rPr lang="en-US" dirty="0" smtClean="0"/>
              <a:t>Asia</a:t>
            </a:r>
            <a:r>
              <a:rPr lang="en-US" dirty="0"/>
              <a:t>, Africa, Europe, Oceania, North, Central and South America</a:t>
            </a:r>
          </a:p>
          <a:p>
            <a:r>
              <a:rPr lang="en-US" b="1" dirty="0" smtClean="0"/>
              <a:t>10</a:t>
            </a:r>
            <a:r>
              <a:rPr lang="en-US" dirty="0" smtClean="0"/>
              <a:t> levels of Items</a:t>
            </a:r>
          </a:p>
          <a:p>
            <a:pPr lvl="1">
              <a:buFont typeface="Arial" panose="020B0604020202020204" pitchFamily="34" charset="0"/>
              <a:buChar char="•"/>
            </a:pPr>
            <a:r>
              <a:rPr lang="en-US" b="1" dirty="0" smtClean="0"/>
              <a:t>8</a:t>
            </a:r>
            <a:r>
              <a:rPr lang="en-US" dirty="0" smtClean="0"/>
              <a:t> levels - Energy, Transport, Residential/ Commercial/ Institutional, </a:t>
            </a:r>
            <a:r>
              <a:rPr lang="en-US" dirty="0"/>
              <a:t>Industrial </a:t>
            </a:r>
            <a:r>
              <a:rPr lang="en-US" dirty="0" smtClean="0"/>
              <a:t>Processes, Agriculture, </a:t>
            </a:r>
            <a:r>
              <a:rPr lang="en-US" dirty="0"/>
              <a:t>Land use </a:t>
            </a:r>
            <a:r>
              <a:rPr lang="en-US" dirty="0" smtClean="0"/>
              <a:t>sources, </a:t>
            </a:r>
            <a:r>
              <a:rPr lang="en-US" dirty="0"/>
              <a:t>Other </a:t>
            </a:r>
            <a:r>
              <a:rPr lang="en-US" dirty="0" smtClean="0"/>
              <a:t>sources, Waste</a:t>
            </a:r>
          </a:p>
          <a:p>
            <a:pPr lvl="1">
              <a:buFont typeface="Arial" panose="020B0604020202020204" pitchFamily="34" charset="0"/>
              <a:buChar char="•"/>
            </a:pPr>
            <a:r>
              <a:rPr lang="en-US" b="1" dirty="0" smtClean="0"/>
              <a:t>2</a:t>
            </a:r>
            <a:r>
              <a:rPr lang="en-US" dirty="0" smtClean="0"/>
              <a:t> aggregate levels - Energy Total, </a:t>
            </a:r>
            <a:r>
              <a:rPr lang="en-US" dirty="0"/>
              <a:t>Land use </a:t>
            </a:r>
            <a:r>
              <a:rPr lang="en-US" dirty="0" smtClean="0"/>
              <a:t>Total </a:t>
            </a:r>
          </a:p>
          <a:p>
            <a:r>
              <a:rPr lang="en-US" b="1" dirty="0" smtClean="0"/>
              <a:t>4</a:t>
            </a:r>
            <a:r>
              <a:rPr lang="en-US" dirty="0" smtClean="0"/>
              <a:t> levels of Elements  </a:t>
            </a:r>
          </a:p>
          <a:p>
            <a:pPr lvl="1">
              <a:buFont typeface="Arial" panose="020B0604020202020204" pitchFamily="34" charset="0"/>
              <a:buChar char="•"/>
            </a:pPr>
            <a:r>
              <a:rPr lang="en-US" dirty="0" smtClean="0"/>
              <a:t>Emissions </a:t>
            </a:r>
            <a:r>
              <a:rPr lang="en-US" dirty="0"/>
              <a:t>from </a:t>
            </a:r>
            <a:r>
              <a:rPr lang="en-US" dirty="0" smtClean="0"/>
              <a:t>CO2, CH4, N2O, </a:t>
            </a:r>
            <a:r>
              <a:rPr lang="en-US" dirty="0"/>
              <a:t>F gases </a:t>
            </a:r>
            <a:endParaRPr lang="en-US" dirty="0" smtClean="0"/>
          </a:p>
          <a:p>
            <a:r>
              <a:rPr lang="en-US" dirty="0" smtClean="0"/>
              <a:t>Missing Values - Absent</a:t>
            </a:r>
            <a:endParaRPr lang="en-IN" dirty="0"/>
          </a:p>
        </p:txBody>
      </p:sp>
    </p:spTree>
    <p:extLst>
      <p:ext uri="{BB962C8B-B14F-4D97-AF65-F5344CB8AC3E}">
        <p14:creationId xmlns:p14="http://schemas.microsoft.com/office/powerpoint/2010/main" val="2827735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152" y="213815"/>
            <a:ext cx="8596668" cy="454925"/>
          </a:xfrm>
        </p:spPr>
        <p:txBody>
          <a:bodyPr>
            <a:normAutofit fontScale="90000"/>
          </a:bodyPr>
          <a:lstStyle/>
          <a:p>
            <a:r>
              <a:rPr lang="en-US" sz="2400" dirty="0" smtClean="0"/>
              <a:t>Data Exploration – </a:t>
            </a:r>
            <a:r>
              <a:rPr lang="en-US" sz="2800" dirty="0" smtClean="0"/>
              <a:t>Graphical Method</a:t>
            </a:r>
            <a:endParaRPr lang="en-IN" sz="2800" dirty="0"/>
          </a:p>
        </p:txBody>
      </p:sp>
      <p:graphicFrame>
        <p:nvGraphicFramePr>
          <p:cNvPr id="14" name="Chart 13"/>
          <p:cNvGraphicFramePr/>
          <p:nvPr>
            <p:extLst>
              <p:ext uri="{D42A27DB-BD31-4B8C-83A1-F6EECF244321}">
                <p14:modId xmlns:p14="http://schemas.microsoft.com/office/powerpoint/2010/main" val="493208249"/>
              </p:ext>
            </p:extLst>
          </p:nvPr>
        </p:nvGraphicFramePr>
        <p:xfrm>
          <a:off x="5184604" y="1005624"/>
          <a:ext cx="3980216" cy="27443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p:cNvGraphicFramePr/>
          <p:nvPr>
            <p:extLst>
              <p:ext uri="{D42A27DB-BD31-4B8C-83A1-F6EECF244321}">
                <p14:modId xmlns:p14="http://schemas.microsoft.com/office/powerpoint/2010/main" val="1397922763"/>
              </p:ext>
            </p:extLst>
          </p:nvPr>
        </p:nvGraphicFramePr>
        <p:xfrm>
          <a:off x="568152" y="4237639"/>
          <a:ext cx="4298333" cy="221128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p:cNvGraphicFramePr>
            <a:graphicFrameLocks/>
          </p:cNvGraphicFramePr>
          <p:nvPr>
            <p:extLst>
              <p:ext uri="{D42A27DB-BD31-4B8C-83A1-F6EECF244321}">
                <p14:modId xmlns:p14="http://schemas.microsoft.com/office/powerpoint/2010/main" val="2284958839"/>
              </p:ext>
            </p:extLst>
          </p:nvPr>
        </p:nvGraphicFramePr>
        <p:xfrm>
          <a:off x="568152" y="1041984"/>
          <a:ext cx="4216499" cy="2747962"/>
        </p:xfrm>
        <a:graphic>
          <a:graphicData uri="http://schemas.openxmlformats.org/drawingml/2006/chart">
            <c:chart xmlns:c="http://schemas.openxmlformats.org/drawingml/2006/chart" xmlns:r="http://schemas.openxmlformats.org/officeDocument/2006/relationships" r:id="rId5"/>
          </a:graphicData>
        </a:graphic>
      </p:graphicFrame>
      <p:sp>
        <p:nvSpPr>
          <p:cNvPr id="18" name="TextBox 17"/>
          <p:cNvSpPr txBox="1"/>
          <p:nvPr/>
        </p:nvSpPr>
        <p:spPr>
          <a:xfrm>
            <a:off x="5209674" y="4319339"/>
            <a:ext cx="4102768" cy="1323439"/>
          </a:xfrm>
          <a:prstGeom prst="rect">
            <a:avLst/>
          </a:prstGeom>
          <a:noFill/>
        </p:spPr>
        <p:txBody>
          <a:bodyPr wrap="square" rtlCol="0">
            <a:spAutoFit/>
          </a:bodyPr>
          <a:lstStyle/>
          <a:p>
            <a:r>
              <a:rPr lang="en-US" sz="1600" dirty="0" smtClean="0">
                <a:solidFill>
                  <a:srgbClr val="FF0000"/>
                </a:solidFill>
              </a:rPr>
              <a:t>Conclusion:</a:t>
            </a:r>
          </a:p>
          <a:p>
            <a:pPr marL="285750" indent="-285750">
              <a:buFont typeface="Arial" panose="020B0604020202020204" pitchFamily="34" charset="0"/>
              <a:buChar char="•"/>
            </a:pPr>
            <a:r>
              <a:rPr lang="en-US" sz="1600" dirty="0" smtClean="0"/>
              <a:t>Fig.1 ‘</a:t>
            </a:r>
            <a:r>
              <a:rPr lang="en-US" sz="1600" dirty="0" smtClean="0">
                <a:solidFill>
                  <a:schemeClr val="accent1"/>
                </a:solidFill>
              </a:rPr>
              <a:t>Energy</a:t>
            </a:r>
            <a:r>
              <a:rPr lang="en-US" sz="1600" dirty="0" smtClean="0"/>
              <a:t>’ and ‘</a:t>
            </a:r>
            <a:r>
              <a:rPr lang="en-US" sz="1600" dirty="0" smtClean="0">
                <a:solidFill>
                  <a:schemeClr val="accent1"/>
                </a:solidFill>
              </a:rPr>
              <a:t>Land</a:t>
            </a:r>
            <a:r>
              <a:rPr lang="en-US" sz="1600" dirty="0" smtClean="0"/>
              <a:t>’ are the main sources</a:t>
            </a:r>
          </a:p>
          <a:p>
            <a:pPr marL="285750" indent="-285750">
              <a:buFont typeface="Arial" panose="020B0604020202020204" pitchFamily="34" charset="0"/>
              <a:buChar char="•"/>
            </a:pPr>
            <a:r>
              <a:rPr lang="en-US" sz="1600" dirty="0" smtClean="0"/>
              <a:t>Fig.2 </a:t>
            </a:r>
            <a:r>
              <a:rPr lang="en-US" sz="1600" dirty="0" smtClean="0">
                <a:solidFill>
                  <a:schemeClr val="accent1"/>
                </a:solidFill>
              </a:rPr>
              <a:t>CO2</a:t>
            </a:r>
            <a:r>
              <a:rPr lang="en-US" sz="1600" dirty="0" smtClean="0"/>
              <a:t> is the most abundant GHG</a:t>
            </a:r>
          </a:p>
          <a:p>
            <a:pPr marL="285750" indent="-285750">
              <a:buFont typeface="Arial" panose="020B0604020202020204" pitchFamily="34" charset="0"/>
              <a:buChar char="•"/>
            </a:pPr>
            <a:r>
              <a:rPr lang="en-US" sz="1600" dirty="0" smtClean="0"/>
              <a:t>Fig.3 </a:t>
            </a:r>
            <a:r>
              <a:rPr lang="en-US" sz="1600" dirty="0" smtClean="0">
                <a:solidFill>
                  <a:schemeClr val="accent1"/>
                </a:solidFill>
              </a:rPr>
              <a:t>Asia</a:t>
            </a:r>
            <a:r>
              <a:rPr lang="en-US" sz="1600" dirty="0" smtClean="0"/>
              <a:t> is the main source of CO2</a:t>
            </a:r>
            <a:endParaRPr lang="en-IN" sz="1600" dirty="0"/>
          </a:p>
        </p:txBody>
      </p:sp>
      <p:sp>
        <p:nvSpPr>
          <p:cNvPr id="19" name="TextBox 18"/>
          <p:cNvSpPr txBox="1"/>
          <p:nvPr/>
        </p:nvSpPr>
        <p:spPr>
          <a:xfrm>
            <a:off x="2105527" y="752490"/>
            <a:ext cx="577516" cy="307777"/>
          </a:xfrm>
          <a:prstGeom prst="rect">
            <a:avLst/>
          </a:prstGeom>
          <a:noFill/>
        </p:spPr>
        <p:txBody>
          <a:bodyPr wrap="square" rtlCol="0">
            <a:spAutoFit/>
          </a:bodyPr>
          <a:lstStyle/>
          <a:p>
            <a:r>
              <a:rPr lang="en-US" sz="1400" dirty="0" smtClean="0"/>
              <a:t>Fig.1</a:t>
            </a:r>
            <a:endParaRPr lang="en-IN" sz="1400" dirty="0"/>
          </a:p>
        </p:txBody>
      </p:sp>
      <p:sp>
        <p:nvSpPr>
          <p:cNvPr id="20" name="TextBox 19"/>
          <p:cNvSpPr txBox="1"/>
          <p:nvPr/>
        </p:nvSpPr>
        <p:spPr>
          <a:xfrm>
            <a:off x="2105527" y="4011562"/>
            <a:ext cx="577516" cy="307777"/>
          </a:xfrm>
          <a:prstGeom prst="rect">
            <a:avLst/>
          </a:prstGeom>
          <a:noFill/>
        </p:spPr>
        <p:txBody>
          <a:bodyPr wrap="square" rtlCol="0">
            <a:spAutoFit/>
          </a:bodyPr>
          <a:lstStyle/>
          <a:p>
            <a:r>
              <a:rPr lang="en-US" sz="1400" dirty="0" smtClean="0"/>
              <a:t>Fig.3</a:t>
            </a:r>
            <a:endParaRPr lang="en-IN" sz="1400" dirty="0"/>
          </a:p>
        </p:txBody>
      </p:sp>
      <p:sp>
        <p:nvSpPr>
          <p:cNvPr id="21" name="TextBox 20"/>
          <p:cNvSpPr txBox="1"/>
          <p:nvPr/>
        </p:nvSpPr>
        <p:spPr>
          <a:xfrm>
            <a:off x="6972300" y="752491"/>
            <a:ext cx="577516" cy="307777"/>
          </a:xfrm>
          <a:prstGeom prst="rect">
            <a:avLst/>
          </a:prstGeom>
          <a:noFill/>
        </p:spPr>
        <p:txBody>
          <a:bodyPr wrap="square" rtlCol="0">
            <a:spAutoFit/>
          </a:bodyPr>
          <a:lstStyle/>
          <a:p>
            <a:r>
              <a:rPr lang="en-US" sz="1400" dirty="0" smtClean="0"/>
              <a:t>Fig.2</a:t>
            </a:r>
            <a:endParaRPr lang="en-IN" sz="1400" dirty="0"/>
          </a:p>
        </p:txBody>
      </p:sp>
    </p:spTree>
    <p:extLst>
      <p:ext uri="{BB962C8B-B14F-4D97-AF65-F5344CB8AC3E}">
        <p14:creationId xmlns:p14="http://schemas.microsoft.com/office/powerpoint/2010/main" val="35140093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3400"/>
          </a:xfrm>
        </p:spPr>
        <p:txBody>
          <a:bodyPr>
            <a:normAutofit/>
          </a:bodyPr>
          <a:lstStyle/>
          <a:p>
            <a:r>
              <a:rPr lang="en-US" sz="2200" dirty="0"/>
              <a:t>Data Exploration </a:t>
            </a:r>
            <a:r>
              <a:rPr lang="en-US" sz="2500" dirty="0"/>
              <a:t>– </a:t>
            </a:r>
            <a:r>
              <a:rPr lang="en-US" sz="2500" dirty="0" smtClean="0"/>
              <a:t>Numerical Method</a:t>
            </a:r>
            <a:endParaRPr lang="en-IN" sz="2500" dirty="0"/>
          </a:p>
        </p:txBody>
      </p:sp>
      <p:sp>
        <p:nvSpPr>
          <p:cNvPr id="5" name="Content Placeholder 4"/>
          <p:cNvSpPr>
            <a:spLocks noGrp="1"/>
          </p:cNvSpPr>
          <p:nvPr>
            <p:ph idx="1"/>
          </p:nvPr>
        </p:nvSpPr>
        <p:spPr>
          <a:xfrm>
            <a:off x="677334" y="1360489"/>
            <a:ext cx="8596668" cy="2265027"/>
          </a:xfrm>
        </p:spPr>
        <p:txBody>
          <a:bodyPr/>
          <a:lstStyle/>
          <a:p>
            <a:r>
              <a:rPr lang="en-IN" b="1" dirty="0"/>
              <a:t>Asia</a:t>
            </a:r>
            <a:r>
              <a:rPr lang="en-IN" dirty="0"/>
              <a:t> being the greatest continent </a:t>
            </a:r>
            <a:r>
              <a:rPr lang="en-IN" dirty="0" smtClean="0"/>
              <a:t>- Maximum average GHG </a:t>
            </a:r>
            <a:r>
              <a:rPr lang="en-IN" dirty="0"/>
              <a:t>under all </a:t>
            </a:r>
            <a:r>
              <a:rPr lang="en-IN" dirty="0" smtClean="0"/>
              <a:t>sectors</a:t>
            </a:r>
          </a:p>
          <a:p>
            <a:r>
              <a:rPr lang="en-US" b="1" dirty="0" smtClean="0"/>
              <a:t>Energy</a:t>
            </a:r>
            <a:r>
              <a:rPr lang="en-US" dirty="0" smtClean="0"/>
              <a:t> – Sector with highest mean emission</a:t>
            </a:r>
          </a:p>
          <a:p>
            <a:r>
              <a:rPr lang="en-US" b="1" dirty="0" smtClean="0"/>
              <a:t>CO2</a:t>
            </a:r>
            <a:r>
              <a:rPr lang="en-US" dirty="0" smtClean="0"/>
              <a:t> – GHG that has highest average emission</a:t>
            </a:r>
          </a:p>
          <a:p>
            <a:r>
              <a:rPr lang="en-US" dirty="0" smtClean="0"/>
              <a:t>Emission values of most Sources are correlated</a:t>
            </a:r>
          </a:p>
          <a:p>
            <a:pPr marL="457200" lvl="1" indent="0">
              <a:buNone/>
            </a:pPr>
            <a:r>
              <a:rPr lang="en-US" sz="1800" dirty="0" smtClean="0"/>
              <a:t>Transport, Land has very less correlation values with some sectors</a:t>
            </a:r>
            <a:endParaRPr lang="en-IN" sz="1800" dirty="0"/>
          </a:p>
        </p:txBody>
      </p:sp>
    </p:spTree>
    <p:extLst>
      <p:ext uri="{BB962C8B-B14F-4D97-AF65-F5344CB8AC3E}">
        <p14:creationId xmlns:p14="http://schemas.microsoft.com/office/powerpoint/2010/main" val="3888742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578</TotalTime>
  <Words>2246</Words>
  <Application>Microsoft Office PowerPoint</Application>
  <PresentationFormat>Widescreen</PresentationFormat>
  <Paragraphs>296</Paragraphs>
  <Slides>17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Times New Roman</vt:lpstr>
      <vt:lpstr>Trebuchet MS</vt:lpstr>
      <vt:lpstr>Wingdings 3</vt:lpstr>
      <vt:lpstr>Facet</vt:lpstr>
      <vt:lpstr>Analysis of Global Greenhouse Gas Emission</vt:lpstr>
      <vt:lpstr>Agenda</vt:lpstr>
      <vt:lpstr>Climate Change – Greenhouse effect</vt:lpstr>
      <vt:lpstr>Purpose of the Project</vt:lpstr>
      <vt:lpstr>Analysis</vt:lpstr>
      <vt:lpstr>Data Description</vt:lpstr>
      <vt:lpstr>Project Purpose - Reshaped Data </vt:lpstr>
      <vt:lpstr>Data Exploration – Graphical Method</vt:lpstr>
      <vt:lpstr>Data Exploration – Numerical Method</vt:lpstr>
      <vt:lpstr>Principal Component Analysis</vt:lpstr>
      <vt:lpstr>Linear Discriminant Analysis</vt:lpstr>
      <vt:lpstr>MANOVA</vt:lpstr>
      <vt:lpstr>Multiple Regression</vt:lpstr>
      <vt:lpstr>Time Series Forecasting</vt:lpstr>
      <vt:lpstr>Conclusion</vt:lpstr>
      <vt:lpstr>Further Studies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Global Greenhouse Gas Emission</dc:title>
  <dc:creator>Shweta Dutta</dc:creator>
  <cp:lastModifiedBy>Shweta Dutta</cp:lastModifiedBy>
  <cp:revision>54</cp:revision>
  <dcterms:created xsi:type="dcterms:W3CDTF">2019-11-07T14:56:54Z</dcterms:created>
  <dcterms:modified xsi:type="dcterms:W3CDTF">2019-11-08T03:05:37Z</dcterms:modified>
</cp:coreProperties>
</file>