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charts/style2.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57" r:id="rId3"/>
    <p:sldId id="270" r:id="rId4"/>
    <p:sldId id="271" r:id="rId5"/>
    <p:sldId id="262" r:id="rId6"/>
    <p:sldId id="265"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70557" autoAdjust="0"/>
  </p:normalViewPr>
  <p:slideViewPr>
    <p:cSldViewPr snapToGrid="0">
      <p:cViewPr>
        <p:scale>
          <a:sx n="80" d="100"/>
          <a:sy n="80" d="100"/>
        </p:scale>
        <p:origin x="-175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4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G:\Official\Study\M.Sc\SEM%203\MVA\Data%20Analysis%20Project\Emissions_3.csv"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G:\Official\Study\M.Sc\SEM%203\MVA\Data%20Analysis%20Project\Emissions_3.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dirty="0"/>
              <a:t>Greenhouse Gases in 2010</a:t>
            </a:r>
          </a:p>
        </c:rich>
      </c:tx>
      <c:layout/>
      <c:spPr>
        <a:noFill/>
        <a:ln>
          <a:noFill/>
        </a:ln>
        <a:effectLst/>
      </c:spPr>
    </c:title>
    <c:plotArea>
      <c:layout/>
      <c:barChart>
        <c:barDir val="col"/>
        <c:grouping val="percentStacked"/>
        <c:ser>
          <c:idx val="0"/>
          <c:order val="0"/>
          <c:tx>
            <c:strRef>
              <c:f>Emissions_3!$N$1</c:f>
              <c:strCache>
                <c:ptCount val="1"/>
                <c:pt idx="0">
                  <c:v>CO2_7194</c:v>
                </c:pt>
              </c:strCache>
            </c:strRef>
          </c:tx>
          <c:spPr>
            <a:solidFill>
              <a:schemeClr val="accent1"/>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Emissions_3!$N$2:$N$148</c:f>
              <c:numCache>
                <c:formatCode>General</c:formatCode>
                <c:ptCount val="7"/>
                <c:pt idx="0">
                  <c:v>2471074.3899999997</c:v>
                </c:pt>
                <c:pt idx="1">
                  <c:v>17114889.600000001</c:v>
                </c:pt>
                <c:pt idx="2">
                  <c:v>599749.33459999971</c:v>
                </c:pt>
                <c:pt idx="3">
                  <c:v>5568684.4100000001</c:v>
                </c:pt>
                <c:pt idx="4">
                  <c:v>5846856.9270000001</c:v>
                </c:pt>
                <c:pt idx="5">
                  <c:v>511026.18199999986</c:v>
                </c:pt>
                <c:pt idx="6">
                  <c:v>2134080.023</c:v>
                </c:pt>
              </c:numCache>
            </c:numRef>
          </c:val>
        </c:ser>
        <c:ser>
          <c:idx val="1"/>
          <c:order val="1"/>
          <c:tx>
            <c:strRef>
              <c:f>Emissions_3!$O$1</c:f>
              <c:strCache>
                <c:ptCount val="1"/>
                <c:pt idx="0">
                  <c:v>CH4_7244</c:v>
                </c:pt>
              </c:strCache>
            </c:strRef>
          </c:tx>
          <c:spPr>
            <a:solidFill>
              <a:schemeClr val="accent3"/>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Emissions_3!$O$2:$O$148</c:f>
              <c:numCache>
                <c:formatCode>General</c:formatCode>
                <c:ptCount val="7"/>
                <c:pt idx="0">
                  <c:v>969863.30920000002</c:v>
                </c:pt>
                <c:pt idx="1">
                  <c:v>3563147.15</c:v>
                </c:pt>
                <c:pt idx="2">
                  <c:v>135921.75159999993</c:v>
                </c:pt>
                <c:pt idx="3">
                  <c:v>1205667.3370000001</c:v>
                </c:pt>
                <c:pt idx="4">
                  <c:v>632121.68789999979</c:v>
                </c:pt>
                <c:pt idx="5">
                  <c:v>147626.3003</c:v>
                </c:pt>
                <c:pt idx="6">
                  <c:v>764165.88760000002</c:v>
                </c:pt>
              </c:numCache>
            </c:numRef>
          </c:val>
        </c:ser>
        <c:ser>
          <c:idx val="2"/>
          <c:order val="2"/>
          <c:tx>
            <c:strRef>
              <c:f>Emissions_3!$P$1</c:f>
              <c:strCache>
                <c:ptCount val="1"/>
                <c:pt idx="0">
                  <c:v>N2O_7243</c:v>
                </c:pt>
              </c:strCache>
            </c:strRef>
          </c:tx>
          <c:spPr>
            <a:solidFill>
              <a:schemeClr val="accent5"/>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Emissions_3!$P$2:$P$148</c:f>
              <c:numCache>
                <c:formatCode>General</c:formatCode>
                <c:ptCount val="7"/>
                <c:pt idx="0">
                  <c:v>499701.41820000001</c:v>
                </c:pt>
                <c:pt idx="1">
                  <c:v>1262660.246</c:v>
                </c:pt>
                <c:pt idx="2">
                  <c:v>59346.737199999996</c:v>
                </c:pt>
                <c:pt idx="3">
                  <c:v>440629.86879999988</c:v>
                </c:pt>
                <c:pt idx="4">
                  <c:v>365523.47100000002</c:v>
                </c:pt>
                <c:pt idx="5">
                  <c:v>78392.047899999976</c:v>
                </c:pt>
                <c:pt idx="6">
                  <c:v>335520.0340000001</c:v>
                </c:pt>
              </c:numCache>
            </c:numRef>
          </c:val>
        </c:ser>
        <c:ser>
          <c:idx val="3"/>
          <c:order val="3"/>
          <c:tx>
            <c:strRef>
              <c:f>Emissions_3!$Q$1</c:f>
              <c:strCache>
                <c:ptCount val="1"/>
                <c:pt idx="0">
                  <c:v>F_7178</c:v>
                </c:pt>
              </c:strCache>
            </c:strRef>
          </c:tx>
          <c:spPr>
            <a:solidFill>
              <a:schemeClr val="accent1">
                <a:lumMod val="60000"/>
              </a:schemeClr>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Emissions_3!$Q$2:$Q$148</c:f>
              <c:numCache>
                <c:formatCode>General</c:formatCode>
                <c:ptCount val="7"/>
                <c:pt idx="0">
                  <c:v>9703.9807000000001</c:v>
                </c:pt>
                <c:pt idx="1">
                  <c:v>194568.66380000001</c:v>
                </c:pt>
                <c:pt idx="2">
                  <c:v>32363.736499999999</c:v>
                </c:pt>
                <c:pt idx="3">
                  <c:v>206421.91519999999</c:v>
                </c:pt>
                <c:pt idx="4">
                  <c:v>372349.02840000001</c:v>
                </c:pt>
                <c:pt idx="5">
                  <c:v>10631.0038</c:v>
                </c:pt>
                <c:pt idx="6">
                  <c:v>12969.2752</c:v>
                </c:pt>
              </c:numCache>
            </c:numRef>
          </c:val>
        </c:ser>
        <c:overlap val="100"/>
        <c:axId val="107222528"/>
        <c:axId val="107224064"/>
      </c:barChart>
      <c:catAx>
        <c:axId val="10722252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224064"/>
        <c:crosses val="autoZero"/>
        <c:auto val="1"/>
        <c:lblAlgn val="ctr"/>
        <c:lblOffset val="100"/>
      </c:catAx>
      <c:valAx>
        <c:axId val="107224064"/>
        <c:scaling>
          <c:orientation val="minMax"/>
        </c:scaling>
        <c:axPos val="l"/>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222528"/>
        <c:crosses val="autoZero"/>
        <c:crossBetween val="between"/>
      </c:valAx>
      <c:spPr>
        <a:noFill/>
        <a:ln>
          <a:noFill/>
        </a:ln>
        <a:effectLst/>
      </c:spPr>
    </c:plotArea>
    <c:legend>
      <c:legendPos val="b"/>
      <c:layout>
        <c:manualLayout>
          <c:xMode val="edge"/>
          <c:yMode val="edge"/>
          <c:x val="4.6841661795802569E-2"/>
          <c:y val="0.84182746141511289"/>
          <c:w val="0.89824327876376364"/>
          <c:h val="0.11570143370633969"/>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accent5"/>
      </a:solid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dirty="0"/>
              <a:t>GHG Emissions</a:t>
            </a:r>
            <a:r>
              <a:rPr lang="en-IN" sz="1200" baseline="0" dirty="0"/>
              <a:t> from sources in 2010</a:t>
            </a:r>
            <a:endParaRPr lang="en-IN" sz="1200" dirty="0"/>
          </a:p>
        </c:rich>
      </c:tx>
      <c:layout/>
      <c:spPr>
        <a:noFill/>
        <a:ln>
          <a:noFill/>
        </a:ln>
        <a:effectLst/>
      </c:spPr>
    </c:title>
    <c:plotArea>
      <c:layout/>
      <c:barChart>
        <c:barDir val="col"/>
        <c:grouping val="percentStacked"/>
        <c:ser>
          <c:idx val="0"/>
          <c:order val="0"/>
          <c:tx>
            <c:strRef>
              <c:f>Emissions_3!$D$1</c:f>
              <c:strCache>
                <c:ptCount val="1"/>
                <c:pt idx="0">
                  <c:v>Energy</c:v>
                </c:pt>
              </c:strCache>
            </c:strRef>
          </c:tx>
          <c:spPr>
            <a:solidFill>
              <a:schemeClr val="accent1"/>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Emissions_3!$D$2:$D$148</c:f>
              <c:numCache>
                <c:formatCode>General</c:formatCode>
                <c:ptCount val="7"/>
                <c:pt idx="0">
                  <c:v>838305.07649999997</c:v>
                </c:pt>
                <c:pt idx="1">
                  <c:v>13057101.529999996</c:v>
                </c:pt>
                <c:pt idx="2">
                  <c:v>316841.94679999986</c:v>
                </c:pt>
                <c:pt idx="3">
                  <c:v>4215319.909</c:v>
                </c:pt>
                <c:pt idx="4">
                  <c:v>3675136.361</c:v>
                </c:pt>
                <c:pt idx="5">
                  <c:v>377720.5661</c:v>
                </c:pt>
                <c:pt idx="6">
                  <c:v>655808.65269999998</c:v>
                </c:pt>
              </c:numCache>
            </c:numRef>
          </c:val>
        </c:ser>
        <c:ser>
          <c:idx val="1"/>
          <c:order val="1"/>
          <c:tx>
            <c:strRef>
              <c:f>Emissions_3!$E$1</c:f>
              <c:strCache>
                <c:ptCount val="1"/>
                <c:pt idx="0">
                  <c:v>Transport</c:v>
                </c:pt>
              </c:strCache>
            </c:strRef>
          </c:tx>
          <c:spPr>
            <a:solidFill>
              <a:schemeClr val="accent2"/>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Emissions_3!$E$2:$E$148</c:f>
              <c:numCache>
                <c:formatCode>General</c:formatCode>
                <c:ptCount val="7"/>
                <c:pt idx="0">
                  <c:v>213737.81570000001</c:v>
                </c:pt>
                <c:pt idx="1">
                  <c:v>1594642.0380000002</c:v>
                </c:pt>
                <c:pt idx="2">
                  <c:v>170423.14770000006</c:v>
                </c:pt>
                <c:pt idx="3">
                  <c:v>1276000.1120000004</c:v>
                </c:pt>
                <c:pt idx="4">
                  <c:v>1824304.558</c:v>
                </c:pt>
                <c:pt idx="5">
                  <c:v>97122.040399999998</c:v>
                </c:pt>
                <c:pt idx="6">
                  <c:v>347661.59120000002</c:v>
                </c:pt>
              </c:numCache>
            </c:numRef>
          </c:val>
        </c:ser>
        <c:ser>
          <c:idx val="2"/>
          <c:order val="2"/>
          <c:tx>
            <c:strRef>
              <c:f>Emissions_3!$F$1</c:f>
              <c:strCache>
                <c:ptCount val="1"/>
                <c:pt idx="0">
                  <c:v>Residential</c:v>
                </c:pt>
              </c:strCache>
            </c:strRef>
          </c:tx>
          <c:spPr>
            <a:solidFill>
              <a:schemeClr val="accent3"/>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Emissions_3!$F$2:$F$148</c:f>
              <c:numCache>
                <c:formatCode>General</c:formatCode>
                <c:ptCount val="7"/>
                <c:pt idx="0">
                  <c:v>168745.61009999999</c:v>
                </c:pt>
                <c:pt idx="1">
                  <c:v>1668527.564</c:v>
                </c:pt>
                <c:pt idx="2">
                  <c:v>41071.822400000005</c:v>
                </c:pt>
                <c:pt idx="3">
                  <c:v>1024691.3410000002</c:v>
                </c:pt>
                <c:pt idx="4">
                  <c:v>687587.33490000002</c:v>
                </c:pt>
                <c:pt idx="5">
                  <c:v>28223.409199999998</c:v>
                </c:pt>
                <c:pt idx="6">
                  <c:v>112721.35649999999</c:v>
                </c:pt>
              </c:numCache>
            </c:numRef>
          </c:val>
        </c:ser>
        <c:ser>
          <c:idx val="3"/>
          <c:order val="3"/>
          <c:tx>
            <c:strRef>
              <c:f>Emissions_3!$G$1</c:f>
              <c:strCache>
                <c:ptCount val="1"/>
                <c:pt idx="0">
                  <c:v>Industrial</c:v>
                </c:pt>
              </c:strCache>
            </c:strRef>
          </c:tx>
          <c:spPr>
            <a:solidFill>
              <a:schemeClr val="accent4"/>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Emissions_3!$G$2:$G$148</c:f>
              <c:numCache>
                <c:formatCode>General</c:formatCode>
                <c:ptCount val="7"/>
                <c:pt idx="0">
                  <c:v>101301.89810000002</c:v>
                </c:pt>
                <c:pt idx="1">
                  <c:v>1911201.8490000004</c:v>
                </c:pt>
                <c:pt idx="2">
                  <c:v>62638.441000000006</c:v>
                </c:pt>
                <c:pt idx="3">
                  <c:v>660031.82819999999</c:v>
                </c:pt>
                <c:pt idx="4">
                  <c:v>579941.79069999978</c:v>
                </c:pt>
                <c:pt idx="5">
                  <c:v>34054.992600000005</c:v>
                </c:pt>
                <c:pt idx="6">
                  <c:v>95986.838699999993</c:v>
                </c:pt>
              </c:numCache>
            </c:numRef>
          </c:val>
        </c:ser>
        <c:ser>
          <c:idx val="4"/>
          <c:order val="4"/>
          <c:tx>
            <c:strRef>
              <c:f>Emissions_3!$H$1</c:f>
              <c:strCache>
                <c:ptCount val="1"/>
                <c:pt idx="0">
                  <c:v>Waste</c:v>
                </c:pt>
              </c:strCache>
            </c:strRef>
          </c:tx>
          <c:spPr>
            <a:solidFill>
              <a:schemeClr val="accent5"/>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Emissions_3!$H$2:$H$148</c:f>
              <c:numCache>
                <c:formatCode>General</c:formatCode>
                <c:ptCount val="7"/>
                <c:pt idx="0">
                  <c:v>129316.86470000002</c:v>
                </c:pt>
                <c:pt idx="1">
                  <c:v>726914.39709999971</c:v>
                </c:pt>
                <c:pt idx="2">
                  <c:v>27635.318299999992</c:v>
                </c:pt>
                <c:pt idx="3">
                  <c:v>267537.53210000001</c:v>
                </c:pt>
                <c:pt idx="4">
                  <c:v>163382.30230000001</c:v>
                </c:pt>
                <c:pt idx="5">
                  <c:v>16390.0344</c:v>
                </c:pt>
                <c:pt idx="6">
                  <c:v>103426.0833</c:v>
                </c:pt>
              </c:numCache>
            </c:numRef>
          </c:val>
        </c:ser>
        <c:ser>
          <c:idx val="5"/>
          <c:order val="5"/>
          <c:tx>
            <c:strRef>
              <c:f>Emissions_3!$I$1</c:f>
              <c:strCache>
                <c:ptCount val="1"/>
                <c:pt idx="0">
                  <c:v>Other</c:v>
                </c:pt>
              </c:strCache>
            </c:strRef>
          </c:tx>
          <c:spPr>
            <a:solidFill>
              <a:schemeClr val="accent6"/>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Emissions_3!$I$2:$I$148</c:f>
              <c:numCache>
                <c:formatCode>General</c:formatCode>
                <c:ptCount val="7"/>
                <c:pt idx="0">
                  <c:v>48421.911100000005</c:v>
                </c:pt>
                <c:pt idx="1">
                  <c:v>141921.65469999996</c:v>
                </c:pt>
                <c:pt idx="2">
                  <c:v>4502.5742</c:v>
                </c:pt>
                <c:pt idx="3">
                  <c:v>24397.358</c:v>
                </c:pt>
                <c:pt idx="4">
                  <c:v>28998.0291</c:v>
                </c:pt>
                <c:pt idx="5">
                  <c:v>2788.7170999999998</c:v>
                </c:pt>
                <c:pt idx="6">
                  <c:v>15237.9714</c:v>
                </c:pt>
              </c:numCache>
            </c:numRef>
          </c:val>
        </c:ser>
        <c:ser>
          <c:idx val="6"/>
          <c:order val="6"/>
          <c:tx>
            <c:strRef>
              <c:f>Emissions_3!$J$1</c:f>
              <c:strCache>
                <c:ptCount val="1"/>
                <c:pt idx="0">
                  <c:v>Agriculture</c:v>
                </c:pt>
              </c:strCache>
            </c:strRef>
          </c:tx>
          <c:spPr>
            <a:solidFill>
              <a:schemeClr val="accent1">
                <a:lumMod val="60000"/>
              </a:schemeClr>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Emissions_3!$J$2:$J$148</c:f>
              <c:numCache>
                <c:formatCode>General</c:formatCode>
                <c:ptCount val="7"/>
                <c:pt idx="0">
                  <c:v>794508.73560000001</c:v>
                </c:pt>
                <c:pt idx="1">
                  <c:v>2258576.8139999988</c:v>
                </c:pt>
                <c:pt idx="2">
                  <c:v>113127.25350000001</c:v>
                </c:pt>
                <c:pt idx="3">
                  <c:v>572990.26419999974</c:v>
                </c:pt>
                <c:pt idx="4">
                  <c:v>406237.32579999999</c:v>
                </c:pt>
                <c:pt idx="5">
                  <c:v>149093.84949999995</c:v>
                </c:pt>
                <c:pt idx="6">
                  <c:v>759098.07559999975</c:v>
                </c:pt>
              </c:numCache>
            </c:numRef>
          </c:val>
        </c:ser>
        <c:ser>
          <c:idx val="7"/>
          <c:order val="7"/>
          <c:tx>
            <c:strRef>
              <c:f>Emissions_3!$K$1</c:f>
              <c:strCache>
                <c:ptCount val="1"/>
                <c:pt idx="0">
                  <c:v>Land</c:v>
                </c:pt>
              </c:strCache>
            </c:strRef>
          </c:tx>
          <c:spPr>
            <a:solidFill>
              <a:schemeClr val="accent2">
                <a:lumMod val="60000"/>
              </a:schemeClr>
            </a:solidFill>
            <a:ln>
              <a:noFill/>
            </a:ln>
            <a:effectLst/>
          </c:spPr>
          <c:cat>
            <c:strRef>
              <c:f>Emissions_3!$B$2:$B$148</c:f>
              <c:strCache>
                <c:ptCount val="7"/>
                <c:pt idx="0">
                  <c:v>Africa</c:v>
                </c:pt>
                <c:pt idx="1">
                  <c:v>Asia</c:v>
                </c:pt>
                <c:pt idx="2">
                  <c:v>CA</c:v>
                </c:pt>
                <c:pt idx="3">
                  <c:v>Europe</c:v>
                </c:pt>
                <c:pt idx="4">
                  <c:v>NA</c:v>
                </c:pt>
                <c:pt idx="5">
                  <c:v>Oceania</c:v>
                </c:pt>
                <c:pt idx="6">
                  <c:v>SA</c:v>
                </c:pt>
              </c:strCache>
            </c:strRef>
          </c:cat>
          <c:val>
            <c:numRef>
              <c:f>Emissions_3!$K$2:$K$148</c:f>
              <c:numCache>
                <c:formatCode>General</c:formatCode>
                <c:ptCount val="7"/>
                <c:pt idx="0">
                  <c:v>1805395.727</c:v>
                </c:pt>
                <c:pt idx="1">
                  <c:v>1039307.322</c:v>
                </c:pt>
                <c:pt idx="2">
                  <c:v>106125.2674</c:v>
                </c:pt>
                <c:pt idx="3">
                  <c:v>308573.7181</c:v>
                </c:pt>
                <c:pt idx="4">
                  <c:v>315087.22930000012</c:v>
                </c:pt>
                <c:pt idx="5">
                  <c:v>294993.11430000002</c:v>
                </c:pt>
                <c:pt idx="6">
                  <c:v>1671124.267</c:v>
                </c:pt>
              </c:numCache>
            </c:numRef>
          </c:val>
        </c:ser>
        <c:overlap val="100"/>
        <c:axId val="107646336"/>
        <c:axId val="107656320"/>
      </c:barChart>
      <c:catAx>
        <c:axId val="10764633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56320"/>
        <c:crosses val="autoZero"/>
        <c:auto val="1"/>
        <c:lblAlgn val="ctr"/>
        <c:lblOffset val="100"/>
      </c:catAx>
      <c:valAx>
        <c:axId val="107656320"/>
        <c:scaling>
          <c:orientation val="minMax"/>
        </c:scaling>
        <c:axPos val="l"/>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4633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accent2"/>
      </a:solid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5D733B-3F92-4750-94F2-34345DA3F54C}" type="datetimeFigureOut">
              <a:rPr lang="en-US" smtClean="0"/>
              <a:pPr/>
              <a:t>11/13/2019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38E21B-9F83-4FB0-AA32-062509BB44C6}" type="slidenum">
              <a:rPr lang="en-US" smtClean="0"/>
              <a:pPr/>
              <a:t>‹#›</a:t>
            </a:fld>
            <a:endParaRPr lang="en-US"/>
          </a:p>
        </p:txBody>
      </p:sp>
    </p:spTree>
    <p:extLst>
      <p:ext uri="{BB962C8B-B14F-4D97-AF65-F5344CB8AC3E}">
        <p14:creationId xmlns="" xmlns:p14="http://schemas.microsoft.com/office/powerpoint/2010/main" val="2808776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C6CAA-9C7E-4C69-A4C7-4C0569CF32B9}" type="datetimeFigureOut">
              <a:rPr lang="en-IN" smtClean="0"/>
              <a:pPr/>
              <a:t>13-11-2019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8807D-9CE4-40CC-AC1A-C4C9DDFB14B3}" type="slidenum">
              <a:rPr lang="en-IN" smtClean="0"/>
              <a:pPr/>
              <a:t>‹#›</a:t>
            </a:fld>
            <a:endParaRPr lang="en-IN"/>
          </a:p>
        </p:txBody>
      </p:sp>
    </p:spTree>
    <p:extLst>
      <p:ext uri="{BB962C8B-B14F-4D97-AF65-F5344CB8AC3E}">
        <p14:creationId xmlns="" xmlns:p14="http://schemas.microsoft.com/office/powerpoint/2010/main" val="66676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glimpse through what is GHG and how the climate is getting affected</a:t>
            </a:r>
          </a:p>
          <a:p>
            <a:pPr marL="171450" indent="-171450">
              <a:buFont typeface="Arial" panose="020B0604020202020204" pitchFamily="34" charset="0"/>
              <a:buChar char="•"/>
            </a:pPr>
            <a:r>
              <a:rPr lang="en-US" dirty="0" smtClean="0"/>
              <a:t>Purpose</a:t>
            </a:r>
            <a:r>
              <a:rPr lang="en-US" baseline="0" dirty="0" smtClean="0"/>
              <a:t> of the project</a:t>
            </a:r>
          </a:p>
          <a:p>
            <a:pPr marL="171450" indent="-171450">
              <a:buFont typeface="Arial" panose="020B0604020202020204" pitchFamily="34" charset="0"/>
              <a:buChar char="•"/>
            </a:pPr>
            <a:r>
              <a:rPr lang="en-US" baseline="0" dirty="0" smtClean="0"/>
              <a:t>Analysis undertaken</a:t>
            </a:r>
          </a:p>
          <a:p>
            <a:pPr marL="171450" indent="-171450">
              <a:buFont typeface="Arial" panose="020B0604020202020204" pitchFamily="34" charset="0"/>
              <a:buChar char="•"/>
            </a:pPr>
            <a:r>
              <a:rPr lang="en-US" baseline="0" dirty="0" smtClean="0"/>
              <a:t>Finally the conclusion from the analysis and further studies that can be done</a:t>
            </a: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pPr/>
              <a:t>2</a:t>
            </a:fld>
            <a:endParaRPr lang="en-IN"/>
          </a:p>
        </p:txBody>
      </p:sp>
    </p:spTree>
    <p:extLst>
      <p:ext uri="{BB962C8B-B14F-4D97-AF65-F5344CB8AC3E}">
        <p14:creationId xmlns="" xmlns:p14="http://schemas.microsoft.com/office/powerpoint/2010/main" val="391208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tx1"/>
                </a:solidFill>
                <a:effectLst/>
                <a:latin typeface="+mn-lt"/>
                <a:ea typeface="+mn-ea"/>
                <a:cs typeface="+mn-cs"/>
              </a:rPr>
              <a:t>The climate</a:t>
            </a:r>
            <a:r>
              <a:rPr lang="en-US" sz="1100" kern="1200" baseline="0" dirty="0" smtClean="0">
                <a:solidFill>
                  <a:schemeClr val="tx1"/>
                </a:solidFill>
                <a:effectLst/>
                <a:latin typeface="+mn-lt"/>
                <a:ea typeface="+mn-ea"/>
                <a:cs typeface="+mn-cs"/>
              </a:rPr>
              <a:t> we are living in is changing.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effectLst/>
                <a:latin typeface="+mn-lt"/>
                <a:ea typeface="+mn-ea"/>
                <a:cs typeface="+mn-cs"/>
              </a:rPr>
              <a:t>The changes are caused by extra heat due to greenhouse gases in the atmosphere.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kern="1200" dirty="0" smtClean="0">
                <a:solidFill>
                  <a:schemeClr val="tx1"/>
                </a:solidFill>
                <a:effectLst/>
                <a:latin typeface="+mn-lt"/>
                <a:ea typeface="+mn-ea"/>
                <a:cs typeface="+mn-cs"/>
              </a:rPr>
              <a:t>The additional greenhouse gases are</a:t>
            </a:r>
            <a:r>
              <a:rPr lang="en-IN" sz="1100" kern="1200" baseline="0" dirty="0" smtClean="0">
                <a:solidFill>
                  <a:schemeClr val="tx1"/>
                </a:solidFill>
                <a:effectLst/>
                <a:latin typeface="+mn-lt"/>
                <a:ea typeface="+mn-ea"/>
                <a:cs typeface="+mn-cs"/>
              </a:rPr>
              <a:t> caused </a:t>
            </a:r>
            <a:r>
              <a:rPr lang="en-IN" sz="1100" kern="1200" dirty="0" smtClean="0">
                <a:solidFill>
                  <a:schemeClr val="tx1"/>
                </a:solidFill>
                <a:effectLst/>
                <a:latin typeface="+mn-lt"/>
                <a:ea typeface="+mn-ea"/>
                <a:cs typeface="+mn-cs"/>
              </a:rPr>
              <a:t>by human activities such as the burning of fossil </a:t>
            </a:r>
            <a:r>
              <a:rPr lang="en-IN" sz="1100" kern="1200" dirty="0" smtClean="0">
                <a:solidFill>
                  <a:schemeClr val="tx1"/>
                </a:solidFill>
                <a:effectLst/>
                <a:latin typeface="+mn-lt"/>
                <a:ea typeface="+mn-ea"/>
                <a:cs typeface="+mn-cs"/>
              </a:rPr>
              <a:t>fuels,</a:t>
            </a:r>
            <a:r>
              <a:rPr lang="en-IN" sz="1100" kern="1200" baseline="0" dirty="0" smtClean="0">
                <a:solidFill>
                  <a:schemeClr val="tx1"/>
                </a:solidFill>
                <a:effectLst/>
                <a:latin typeface="+mn-lt"/>
                <a:ea typeface="+mn-ea"/>
                <a:cs typeface="+mn-cs"/>
              </a:rPr>
              <a:t> </a:t>
            </a:r>
            <a:r>
              <a:rPr lang="en-IN" sz="1100" kern="1200" dirty="0" smtClean="0">
                <a:solidFill>
                  <a:schemeClr val="tx1"/>
                </a:solidFill>
                <a:effectLst/>
                <a:latin typeface="+mn-lt"/>
                <a:ea typeface="+mn-ea"/>
                <a:cs typeface="+mn-cs"/>
              </a:rPr>
              <a:t>agriculture</a:t>
            </a:r>
            <a:r>
              <a:rPr lang="en-IN" sz="1100" kern="1200" dirty="0" smtClean="0">
                <a:solidFill>
                  <a:schemeClr val="tx1"/>
                </a:solidFill>
                <a:effectLst/>
                <a:latin typeface="+mn-lt"/>
                <a:ea typeface="+mn-ea"/>
                <a:cs typeface="+mn-cs"/>
              </a:rPr>
              <a:t>, and land clearing.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kern="1200" dirty="0" smtClean="0">
                <a:solidFill>
                  <a:schemeClr val="tx1"/>
                </a:solidFill>
                <a:effectLst/>
                <a:latin typeface="+mn-lt"/>
                <a:ea typeface="+mn-ea"/>
                <a:cs typeface="+mn-cs"/>
              </a:rPr>
              <a:t>The major greenhouse gas is carbon dioxide (CO2) and nearly all CO2 comes from fossil fuels and land-use change. But methane (CH4) and nitrous oxide (N2O), which mostly come from agriculture and waste, are also significant GHGs and shouldn't be discounted.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kern="1200" dirty="0" smtClean="0">
                <a:solidFill>
                  <a:schemeClr val="tx1"/>
                </a:solidFill>
                <a:effectLst/>
                <a:latin typeface="+mn-lt"/>
                <a:ea typeface="+mn-ea"/>
                <a:cs typeface="+mn-cs"/>
              </a:rPr>
              <a:t>Greenhouse effect</a:t>
            </a:r>
            <a:r>
              <a:rPr lang="en-IN" sz="1100" kern="1200" dirty="0" smtClean="0">
                <a:solidFill>
                  <a:schemeClr val="tx1"/>
                </a:solidFill>
                <a:effectLst/>
                <a:latin typeface="+mn-lt"/>
                <a:ea typeface="+mn-ea"/>
                <a:cs typeface="+mn-cs"/>
              </a:rPr>
              <a:t> is a natural process that warms the Earth’s surface:  The normal temperature is 33 degree C</a:t>
            </a:r>
          </a:p>
          <a:p>
            <a:pPr marL="171450" indent="-171450">
              <a:buFont typeface="Arial" panose="020B0604020202020204" pitchFamily="34" charset="0"/>
              <a:buChar char="•"/>
            </a:pPr>
            <a:r>
              <a:rPr lang="en-IN" sz="1100" kern="1200" dirty="0" smtClean="0">
                <a:solidFill>
                  <a:schemeClr val="tx1"/>
                </a:solidFill>
                <a:effectLst/>
                <a:latin typeface="+mn-lt"/>
                <a:ea typeface="+mn-ea"/>
                <a:cs typeface="+mn-cs"/>
              </a:rPr>
              <a:t>Many of the impacts of climate change pose risks to human and natural systems.</a:t>
            </a:r>
          </a:p>
          <a:p>
            <a:pPr marL="171450" indent="-171450">
              <a:buFont typeface="Arial" panose="020B0604020202020204" pitchFamily="34" charset="0"/>
              <a:buChar char="•"/>
            </a:pPr>
            <a:r>
              <a:rPr lang="en-US" sz="1100" kern="1200" dirty="0" smtClean="0">
                <a:solidFill>
                  <a:schemeClr val="tx1"/>
                </a:solidFill>
                <a:effectLst/>
                <a:latin typeface="+mn-lt"/>
                <a:ea typeface="+mn-ea"/>
                <a:cs typeface="+mn-cs"/>
              </a:rPr>
              <a:t>Some major</a:t>
            </a:r>
            <a:r>
              <a:rPr lang="en-US" sz="1100" kern="1200" baseline="0" dirty="0" smtClean="0">
                <a:solidFill>
                  <a:schemeClr val="tx1"/>
                </a:solidFill>
                <a:effectLst/>
                <a:latin typeface="+mn-lt"/>
                <a:ea typeface="+mn-ea"/>
                <a:cs typeface="+mn-cs"/>
              </a:rPr>
              <a:t> impacts are : …</a:t>
            </a:r>
            <a:endParaRPr lang="en-IN" sz="1100" kern="1200" dirty="0" smtClean="0">
              <a:solidFill>
                <a:schemeClr val="tx1"/>
              </a:solidFill>
              <a:effectLst/>
              <a:latin typeface="+mn-lt"/>
              <a:ea typeface="+mn-ea"/>
              <a:cs typeface="+mn-cs"/>
            </a:endParaRPr>
          </a:p>
          <a:p>
            <a:pPr marL="0" indent="0">
              <a:buFont typeface="Arial" panose="020B0604020202020204" pitchFamily="34" charset="0"/>
              <a:buNone/>
            </a:pPr>
            <a:r>
              <a:rPr lang="en-IN" sz="1100" kern="1200" dirty="0" smtClean="0">
                <a:solidFill>
                  <a:schemeClr val="tx1"/>
                </a:solidFill>
                <a:effectLst/>
                <a:latin typeface="+mn-lt"/>
                <a:ea typeface="+mn-ea"/>
                <a:cs typeface="+mn-cs"/>
              </a:rPr>
              <a:t>#Wet areas are likely to get wetter and dry regions are likely to be drier in response to climate change.</a:t>
            </a:r>
            <a:endParaRPr lang="en-IN" sz="1100" dirty="0"/>
          </a:p>
        </p:txBody>
      </p:sp>
      <p:sp>
        <p:nvSpPr>
          <p:cNvPr id="4" name="Slide Number Placeholder 3"/>
          <p:cNvSpPr>
            <a:spLocks noGrp="1"/>
          </p:cNvSpPr>
          <p:nvPr>
            <p:ph type="sldNum" sz="quarter" idx="10"/>
          </p:nvPr>
        </p:nvSpPr>
        <p:spPr/>
        <p:txBody>
          <a:bodyPr/>
          <a:lstStyle/>
          <a:p>
            <a:fld id="{AFC8807D-9CE4-40CC-AC1A-C4C9DDFB14B3}" type="slidenum">
              <a:rPr lang="en-IN" smtClean="0"/>
              <a:pPr/>
              <a:t>3</a:t>
            </a:fld>
            <a:endParaRPr lang="en-IN"/>
          </a:p>
        </p:txBody>
      </p:sp>
    </p:spTree>
    <p:extLst>
      <p:ext uri="{BB962C8B-B14F-4D97-AF65-F5344CB8AC3E}">
        <p14:creationId xmlns="" xmlns:p14="http://schemas.microsoft.com/office/powerpoint/2010/main" val="376881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b="1" kern="1200" dirty="0" smtClean="0">
                <a:solidFill>
                  <a:schemeClr val="tx1"/>
                </a:solidFill>
                <a:effectLst/>
                <a:latin typeface="+mn-lt"/>
                <a:ea typeface="+mn-ea"/>
                <a:cs typeface="+mn-cs"/>
              </a:rPr>
              <a:t>Challenge and Purpose:</a:t>
            </a:r>
          </a:p>
          <a:p>
            <a:pPr marL="171450" indent="-171450">
              <a:buFont typeface="Arial" panose="020B0604020202020204" pitchFamily="34" charset="0"/>
              <a:buChar char="•"/>
            </a:pPr>
            <a:r>
              <a:rPr lang="en-US" sz="1100" kern="1200" dirty="0" smtClean="0">
                <a:solidFill>
                  <a:schemeClr val="tx1"/>
                </a:solidFill>
                <a:effectLst/>
                <a:latin typeface="+mn-lt"/>
                <a:ea typeface="+mn-ea"/>
                <a:cs typeface="+mn-cs"/>
              </a:rPr>
              <a:t>Both technological and environmental challenge</a:t>
            </a:r>
          </a:p>
          <a:p>
            <a:pPr marL="0" indent="0">
              <a:buFont typeface="Arial" panose="020B0604020202020204" pitchFamily="34" charset="0"/>
              <a:buNone/>
            </a:pPr>
            <a:r>
              <a:rPr lang="en-IN" sz="1100" kern="1200" dirty="0" smtClean="0">
                <a:solidFill>
                  <a:schemeClr val="tx1"/>
                </a:solidFill>
                <a:effectLst/>
                <a:latin typeface="+mn-lt"/>
                <a:ea typeface="+mn-ea"/>
                <a:cs typeface="+mn-cs"/>
              </a:rPr>
              <a:t># Should audit GHG fluxes at the factory, city, country and continental level</a:t>
            </a:r>
          </a:p>
          <a:p>
            <a:pPr marL="171450" indent="-171450">
              <a:buFont typeface="Arial" panose="020B0604020202020204" pitchFamily="34" charset="0"/>
              <a:buChar char="•"/>
            </a:pPr>
            <a:r>
              <a:rPr lang="en-US" sz="1100" kern="1200" dirty="0" smtClean="0">
                <a:solidFill>
                  <a:schemeClr val="tx1"/>
                </a:solidFill>
                <a:effectLst/>
                <a:latin typeface="+mn-lt"/>
                <a:ea typeface="+mn-ea"/>
                <a:cs typeface="+mn-cs"/>
              </a:rPr>
              <a:t>Monitoring</a:t>
            </a:r>
            <a:r>
              <a:rPr lang="en-US" sz="1100" kern="1200" baseline="0" dirty="0" smtClean="0">
                <a:solidFill>
                  <a:schemeClr val="tx1"/>
                </a:solidFill>
                <a:effectLst/>
                <a:latin typeface="+mn-lt"/>
                <a:ea typeface="+mn-ea"/>
                <a:cs typeface="+mn-cs"/>
              </a:rPr>
              <a:t> of GHG</a:t>
            </a:r>
            <a:endParaRPr lang="en-IN" sz="1100" kern="1200" dirty="0" smtClean="0">
              <a:solidFill>
                <a:schemeClr val="tx1"/>
              </a:solidFill>
              <a:effectLst/>
              <a:latin typeface="+mn-lt"/>
              <a:ea typeface="+mn-ea"/>
              <a:cs typeface="+mn-cs"/>
            </a:endParaRPr>
          </a:p>
          <a:p>
            <a:pPr marL="0" indent="0">
              <a:buFont typeface="Arial" panose="020B0604020202020204" pitchFamily="34" charset="0"/>
              <a:buNone/>
            </a:pPr>
            <a:r>
              <a:rPr lang="en-IN" sz="1100" kern="1200" dirty="0" smtClean="0">
                <a:solidFill>
                  <a:schemeClr val="tx1"/>
                </a:solidFill>
                <a:effectLst/>
                <a:latin typeface="+mn-lt"/>
                <a:ea typeface="+mn-ea"/>
                <a:cs typeface="+mn-cs"/>
              </a:rPr>
              <a:t>The possible questions now arise are:</a:t>
            </a:r>
          </a:p>
          <a:p>
            <a:pPr marL="171450" lvl="0" indent="-171450">
              <a:buFont typeface="Arial" panose="020B0604020202020204" pitchFamily="34" charset="0"/>
              <a:buChar char="•"/>
            </a:pPr>
            <a:r>
              <a:rPr lang="en-US" sz="1100" b="0" kern="1200" dirty="0" smtClean="0">
                <a:solidFill>
                  <a:schemeClr val="tx1"/>
                </a:solidFill>
                <a:effectLst/>
                <a:latin typeface="+mn-lt"/>
                <a:ea typeface="+mn-ea"/>
                <a:cs typeface="+mn-cs"/>
              </a:rPr>
              <a:t>How have global emissions of major GHG changed over time?</a:t>
            </a:r>
            <a:endParaRPr lang="en-IN" sz="11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100" b="0" kern="1200" dirty="0" smtClean="0">
                <a:solidFill>
                  <a:schemeClr val="tx1"/>
                </a:solidFill>
                <a:effectLst/>
                <a:latin typeface="+mn-lt"/>
                <a:ea typeface="+mn-ea"/>
                <a:cs typeface="+mn-cs"/>
              </a:rPr>
              <a:t>Which sector yield maximum greenhouse gas?</a:t>
            </a:r>
            <a:endParaRPr lang="en-IN" sz="11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100" b="0" kern="1200" dirty="0" smtClean="0">
                <a:solidFill>
                  <a:schemeClr val="tx1"/>
                </a:solidFill>
                <a:effectLst/>
                <a:latin typeface="+mn-lt"/>
                <a:ea typeface="+mn-ea"/>
                <a:cs typeface="+mn-cs"/>
              </a:rPr>
              <a:t>Which country/ continent is responsible for maximum emission of greenhouse gases?</a:t>
            </a:r>
            <a:endParaRPr lang="en-IN" sz="1100" b="0" kern="1200" dirty="0" smtClean="0">
              <a:solidFill>
                <a:schemeClr val="tx1"/>
              </a:solidFill>
              <a:effectLst/>
              <a:latin typeface="+mn-lt"/>
              <a:ea typeface="+mn-ea"/>
              <a:cs typeface="+mn-cs"/>
            </a:endParaRPr>
          </a:p>
          <a:p>
            <a:pPr marL="0" indent="0">
              <a:buFont typeface="Arial" panose="020B0604020202020204" pitchFamily="34" charset="0"/>
              <a:buNone/>
            </a:pPr>
            <a:r>
              <a:rPr lang="en-US" sz="1100" b="1" kern="1200" dirty="0" smtClean="0">
                <a:solidFill>
                  <a:schemeClr val="tx1"/>
                </a:solidFill>
                <a:effectLst/>
                <a:latin typeface="+mn-lt"/>
                <a:ea typeface="+mn-ea"/>
                <a:cs typeface="+mn-cs"/>
              </a:rPr>
              <a:t> Data Structure:</a:t>
            </a:r>
            <a:endParaRPr lang="en-IN" sz="1100" b="1"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100" dirty="0" smtClean="0"/>
              <a:t>For simplicity</a:t>
            </a:r>
            <a:r>
              <a:rPr lang="en-US" sz="1100" baseline="0" dirty="0" smtClean="0"/>
              <a:t> purposes and to have a broader picture, data was reshaped from 40,000+obs. to 147obs.</a:t>
            </a:r>
            <a:endParaRPr lang="en-US" sz="1100" dirty="0" smtClean="0"/>
          </a:p>
          <a:p>
            <a:pPr marL="171450" indent="-171450">
              <a:buFont typeface="Arial" panose="020B0604020202020204" pitchFamily="34" charset="0"/>
              <a:buChar char="•"/>
            </a:pPr>
            <a:r>
              <a:rPr lang="en-US" sz="1100" dirty="0" smtClean="0"/>
              <a:t>231 countries to</a:t>
            </a:r>
            <a:r>
              <a:rPr lang="en-US" sz="1100" baseline="0" dirty="0" smtClean="0"/>
              <a:t> </a:t>
            </a:r>
            <a:r>
              <a:rPr lang="en-US" sz="1100" dirty="0" smtClean="0"/>
              <a:t>Continents and three parts</a:t>
            </a:r>
            <a:r>
              <a:rPr lang="en-US" sz="1100" baseline="0" dirty="0" smtClean="0"/>
              <a:t> of America are considered.</a:t>
            </a:r>
          </a:p>
          <a:p>
            <a:pPr marL="171450" indent="-171450">
              <a:buFont typeface="Arial" panose="020B0604020202020204" pitchFamily="34" charset="0"/>
              <a:buChar char="•"/>
            </a:pPr>
            <a:r>
              <a:rPr lang="en-US" sz="1100" baseline="0" dirty="0" smtClean="0"/>
              <a:t>Columns containing ‘total emission values’ from each sectors are included.</a:t>
            </a:r>
          </a:p>
          <a:p>
            <a:pPr marL="0" indent="0">
              <a:buFont typeface="Arial" panose="020B0604020202020204" pitchFamily="34" charset="0"/>
              <a:buNone/>
            </a:pPr>
            <a:r>
              <a:rPr lang="en-US" sz="1100" baseline="0" dirty="0" smtClean="0"/>
              <a:t># Few columns of ‘total sources’ that had aggregate values were excluded.</a:t>
            </a:r>
          </a:p>
          <a:p>
            <a:pPr marL="0" indent="0">
              <a:buFont typeface="Arial" panose="020B0604020202020204" pitchFamily="34" charset="0"/>
              <a:buNone/>
            </a:pPr>
            <a:r>
              <a:rPr lang="en-US" sz="1100" baseline="0" dirty="0" smtClean="0"/>
              <a:t># Share of gases in the sector and share of sectors in each gases are excluded.</a:t>
            </a:r>
          </a:p>
          <a:p>
            <a:pPr marL="171450" indent="-171450">
              <a:buFont typeface="Arial" panose="020B0604020202020204" pitchFamily="34" charset="0"/>
              <a:buChar char="•"/>
            </a:pPr>
            <a:r>
              <a:rPr lang="en-US" sz="1100" baseline="0" dirty="0" smtClean="0"/>
              <a:t>Only the 4 major gases emission values considered.</a:t>
            </a:r>
          </a:p>
          <a:p>
            <a:pPr marL="171450" indent="-171450">
              <a:buFont typeface="Arial" panose="020B0604020202020204" pitchFamily="34" charset="0"/>
              <a:buChar char="•"/>
            </a:pPr>
            <a:r>
              <a:rPr lang="en-US" sz="1100" baseline="0" dirty="0" smtClean="0"/>
              <a:t>Initially, dataset had multiple missing values.</a:t>
            </a:r>
            <a:endParaRPr lang="en-IN" sz="1100" dirty="0" smtClean="0"/>
          </a:p>
          <a:p>
            <a:pPr marL="171450" indent="-171450">
              <a:buFont typeface="Arial" panose="020B0604020202020204" pitchFamily="34" charset="0"/>
              <a:buChar char="•"/>
            </a:pPr>
            <a:endParaRPr lang="en-IN" sz="1100" dirty="0"/>
          </a:p>
        </p:txBody>
      </p:sp>
      <p:sp>
        <p:nvSpPr>
          <p:cNvPr id="4" name="Slide Number Placeholder 3"/>
          <p:cNvSpPr>
            <a:spLocks noGrp="1"/>
          </p:cNvSpPr>
          <p:nvPr>
            <p:ph type="sldNum" sz="quarter" idx="10"/>
          </p:nvPr>
        </p:nvSpPr>
        <p:spPr/>
        <p:txBody>
          <a:bodyPr/>
          <a:lstStyle/>
          <a:p>
            <a:fld id="{AFC8807D-9CE4-40CC-AC1A-C4C9DDFB14B3}" type="slidenum">
              <a:rPr lang="en-IN" smtClean="0"/>
              <a:pPr/>
              <a:t>4</a:t>
            </a:fld>
            <a:endParaRPr lang="en-IN"/>
          </a:p>
        </p:txBody>
      </p:sp>
    </p:spTree>
    <p:extLst>
      <p:ext uri="{BB962C8B-B14F-4D97-AF65-F5344CB8AC3E}">
        <p14:creationId xmlns="" xmlns:p14="http://schemas.microsoft.com/office/powerpoint/2010/main" val="34559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effectLst/>
                <a:latin typeface="+mn-lt"/>
                <a:ea typeface="+mn-ea"/>
                <a:cs typeface="+mn-cs"/>
              </a:rPr>
              <a:t>PCA and LDA are the methods used for Data reduction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smtClean="0">
                <a:solidFill>
                  <a:schemeClr val="tx1"/>
                </a:solidFill>
                <a:effectLst/>
                <a:latin typeface="+mn-lt"/>
                <a:ea typeface="+mn-ea"/>
                <a:cs typeface="+mn-cs"/>
              </a:rPr>
              <a:t>Principal Component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effectLst/>
                <a:latin typeface="+mn-lt"/>
                <a:ea typeface="+mn-ea"/>
                <a:cs typeface="+mn-cs"/>
              </a:rPr>
              <a:t>Finds the best low dimensional representation of variation in the multivariate data set.</a:t>
            </a:r>
            <a:endParaRPr lang="en-IN" sz="1000" kern="1200" dirty="0" smtClean="0">
              <a:solidFill>
                <a:schemeClr val="tx1"/>
              </a:solidFill>
              <a:effectLst/>
              <a:latin typeface="+mn-lt"/>
              <a:ea typeface="+mn-ea"/>
              <a:cs typeface="+mn-cs"/>
            </a:endParaRPr>
          </a:p>
          <a:p>
            <a:pPr marL="171450" indent="-171450" algn="l">
              <a:buFont typeface="Arial" panose="020B0604020202020204" pitchFamily="34" charset="0"/>
              <a:buChar char="•"/>
            </a:pPr>
            <a:r>
              <a:rPr lang="en-US" sz="1000" dirty="0" smtClean="0"/>
              <a:t>In the dataset, we</a:t>
            </a:r>
            <a:r>
              <a:rPr lang="en-US" sz="1000" baseline="0" dirty="0" smtClean="0"/>
              <a:t> have emission values from 8 different resources obtained from 7 different levels.</a:t>
            </a:r>
          </a:p>
          <a:p>
            <a:pPr marL="171450" indent="-171450" algn="l">
              <a:buFont typeface="Arial" panose="020B0604020202020204" pitchFamily="34" charset="0"/>
              <a:buChar char="•"/>
            </a:pPr>
            <a:r>
              <a:rPr lang="en-US" sz="1000" dirty="0" smtClean="0"/>
              <a:t>Carried out PCA after</a:t>
            </a:r>
            <a:r>
              <a:rPr lang="en-US" sz="1000" baseline="0" dirty="0" smtClean="0"/>
              <a:t> scaling the data.</a:t>
            </a:r>
            <a:endParaRPr lang="en-IN" sz="1000" baseline="0" dirty="0" smtClean="0"/>
          </a:p>
          <a:p>
            <a:pPr marL="171450" indent="-171450" algn="l">
              <a:buFont typeface="Arial" panose="020B0604020202020204" pitchFamily="34" charset="0"/>
              <a:buChar char="•"/>
            </a:pPr>
            <a:r>
              <a:rPr lang="en-IN" sz="1000" baseline="0" dirty="0" smtClean="0"/>
              <a:t>I</a:t>
            </a:r>
            <a:r>
              <a:rPr lang="en-IN" sz="1000" dirty="0" smtClean="0"/>
              <a:t>t is observed that the first principal component explains 74.87% of the total sample variance. The first two principal components collectively explain </a:t>
            </a:r>
            <a:r>
              <a:rPr lang="en-IN" sz="1000" b="1" dirty="0" smtClean="0"/>
              <a:t>93.15%</a:t>
            </a:r>
            <a:r>
              <a:rPr lang="en-IN" sz="1000" dirty="0" smtClean="0"/>
              <a:t> of the total sample variance. </a:t>
            </a:r>
          </a:p>
          <a:p>
            <a:pPr marL="171450" indent="-171450" algn="l">
              <a:buFont typeface="Arial" panose="020B0604020202020204" pitchFamily="34" charset="0"/>
              <a:buChar char="•"/>
            </a:pPr>
            <a:r>
              <a:rPr lang="en-IN" sz="1000" dirty="0" smtClean="0"/>
              <a:t>The data from 147 observations on 8 variables reduced to 147 observations on 2 principal components.</a:t>
            </a:r>
          </a:p>
          <a:p>
            <a:pPr marL="0" indent="0" algn="l">
              <a:buFont typeface="Arial" panose="020B0604020202020204" pitchFamily="34" charset="0"/>
              <a:buNone/>
            </a:pPr>
            <a:r>
              <a:rPr lang="en-US" sz="1000" dirty="0" smtClean="0"/>
              <a:t>#Also, the principal components</a:t>
            </a:r>
            <a:r>
              <a:rPr lang="en-US" sz="1000" baseline="0" dirty="0" smtClean="0"/>
              <a:t> are predicted after that and the rotation matrix is also obtained.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smtClean="0"/>
              <a:t>#Suppose there are p components that produces the total system variability, often it is observed that much of this variability can be accounted for by a small number of principal components, say k&lt;p. In such case, the k principal components can replace the initial p variables and the original data set of n observations on p variables reduces to a data set consisting of n observations on k principal components. </a:t>
            </a:r>
            <a:endParaRPr lang="en-US" sz="1000" baseline="0" dirty="0" smtClean="0"/>
          </a:p>
          <a:p>
            <a:pPr marL="171450" indent="-171450" algn="l">
              <a:buFont typeface="Arial" panose="020B0604020202020204" pitchFamily="34" charset="0"/>
              <a:buChar char="•"/>
            </a:pPr>
            <a:r>
              <a:rPr lang="en-IN" sz="1000" b="1" kern="1200" dirty="0" err="1" smtClean="0">
                <a:solidFill>
                  <a:schemeClr val="tx1"/>
                </a:solidFill>
                <a:effectLst/>
                <a:latin typeface="+mn-lt"/>
                <a:ea typeface="+mn-ea"/>
                <a:cs typeface="+mn-cs"/>
              </a:rPr>
              <a:t>Biplot</a:t>
            </a:r>
            <a:r>
              <a:rPr lang="en-IN" sz="1000" kern="1200" dirty="0" smtClean="0">
                <a:solidFill>
                  <a:schemeClr val="tx1"/>
                </a:solidFill>
                <a:effectLst/>
                <a:latin typeface="+mn-lt"/>
                <a:ea typeface="+mn-ea"/>
                <a:cs typeface="+mn-cs"/>
              </a:rPr>
              <a:t> displays the data points along the PCs and indicates the contributions of each of the variables to these PCs.</a:t>
            </a:r>
            <a:endParaRPr lang="en-IN" sz="100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kern="1200" dirty="0" smtClean="0">
                <a:solidFill>
                  <a:schemeClr val="tx1"/>
                </a:solidFill>
                <a:effectLst/>
                <a:latin typeface="+mn-lt"/>
                <a:ea typeface="+mn-ea"/>
                <a:cs typeface="+mn-cs"/>
              </a:rPr>
              <a:t>Linear Discriminant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effectLst/>
                <a:latin typeface="+mn-lt"/>
                <a:ea typeface="+mn-ea"/>
                <a:cs typeface="+mn-cs"/>
              </a:rPr>
              <a:t>PCA</a:t>
            </a:r>
            <a:r>
              <a:rPr lang="en-US" sz="1000" kern="1200" baseline="0" dirty="0" smtClean="0">
                <a:solidFill>
                  <a:schemeClr val="tx1"/>
                </a:solidFill>
                <a:effectLst/>
                <a:latin typeface="+mn-lt"/>
                <a:ea typeface="+mn-ea"/>
                <a:cs typeface="+mn-cs"/>
              </a:rPr>
              <a:t> doesn’t</a:t>
            </a:r>
            <a:r>
              <a:rPr lang="en-US" sz="1000" kern="1200" dirty="0" smtClean="0">
                <a:solidFill>
                  <a:schemeClr val="tx1"/>
                </a:solidFill>
                <a:effectLst/>
                <a:latin typeface="+mn-lt"/>
                <a:ea typeface="+mn-ea"/>
                <a:cs typeface="+mn-cs"/>
              </a:rPr>
              <a:t> pay any attention to groupings in the data and finds axes that maximize total variation. But, LDA is used for</a:t>
            </a:r>
            <a:r>
              <a:rPr lang="en-US" sz="100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separating classes.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effectLst/>
                <a:latin typeface="+mn-lt"/>
                <a:ea typeface="+mn-ea"/>
                <a:cs typeface="+mn-cs"/>
              </a:rPr>
              <a:t>Data set has 7 groups which</a:t>
            </a:r>
            <a:r>
              <a:rPr lang="en-US" sz="1000" kern="1200" baseline="0" dirty="0" smtClean="0">
                <a:solidFill>
                  <a:schemeClr val="tx1"/>
                </a:solidFill>
                <a:effectLst/>
                <a:latin typeface="+mn-lt"/>
                <a:ea typeface="+mn-ea"/>
                <a:cs typeface="+mn-cs"/>
              </a:rPr>
              <a:t> are the levels.</a:t>
            </a:r>
            <a:endParaRPr lang="en-IN" sz="10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kern="1200" dirty="0" smtClean="0">
                <a:solidFill>
                  <a:schemeClr val="tx1"/>
                </a:solidFill>
                <a:effectLst/>
                <a:latin typeface="+mn-lt"/>
                <a:ea typeface="+mn-ea"/>
                <a:cs typeface="+mn-cs"/>
              </a:rPr>
              <a:t>Maximum number of useful </a:t>
            </a:r>
            <a:r>
              <a:rPr lang="en-IN" sz="1000" kern="1200" dirty="0" err="1" smtClean="0">
                <a:solidFill>
                  <a:schemeClr val="tx1"/>
                </a:solidFill>
                <a:effectLst/>
                <a:latin typeface="+mn-lt"/>
                <a:ea typeface="+mn-ea"/>
                <a:cs typeface="+mn-cs"/>
              </a:rPr>
              <a:t>discriminant</a:t>
            </a:r>
            <a:r>
              <a:rPr lang="en-IN" sz="1000" kern="1200" dirty="0" smtClean="0">
                <a:solidFill>
                  <a:schemeClr val="tx1"/>
                </a:solidFill>
                <a:effectLst/>
                <a:latin typeface="+mn-lt"/>
                <a:ea typeface="+mn-ea"/>
                <a:cs typeface="+mn-cs"/>
              </a:rPr>
              <a:t> functions that can separate the emission values by levels is the minimum (G-1, p) = minimum (6, 8) = </a:t>
            </a:r>
            <a:r>
              <a:rPr lang="en-IN" sz="1000" b="1" kern="1200" dirty="0" smtClean="0">
                <a:solidFill>
                  <a:schemeClr val="tx1"/>
                </a:solidFill>
                <a:effectLst/>
                <a:latin typeface="+mn-lt"/>
                <a:ea typeface="+mn-ea"/>
                <a:cs typeface="+mn-cs"/>
              </a:rPr>
              <a:t>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smtClean="0">
                <a:solidFill>
                  <a:schemeClr val="tx1"/>
                </a:solidFill>
                <a:effectLst/>
                <a:latin typeface="+mn-lt"/>
                <a:ea typeface="+mn-ea"/>
                <a:cs typeface="+mn-cs"/>
              </a:rPr>
              <a:t>#LDA is used to find axes (linear combinations of variables) that best separate predefined groups. The axes maximize variation between groups relative to variation within groups.</a:t>
            </a:r>
            <a:r>
              <a:rPr lang="en-IN" sz="1000" kern="1200" baseline="0" dirty="0" smtClean="0">
                <a:solidFill>
                  <a:schemeClr val="tx1"/>
                </a:solidFill>
                <a:effectLst/>
                <a:latin typeface="+mn-lt"/>
                <a:ea typeface="+mn-ea"/>
                <a:cs typeface="+mn-cs"/>
              </a:rPr>
              <a:t> </a:t>
            </a:r>
            <a:r>
              <a:rPr lang="en-IN" sz="1000" kern="1200" dirty="0" smtClean="0">
                <a:solidFill>
                  <a:schemeClr val="tx1"/>
                </a:solidFill>
                <a:effectLst/>
                <a:latin typeface="+mn-lt"/>
                <a:ea typeface="+mn-ea"/>
                <a:cs typeface="+mn-cs"/>
              </a:rPr>
              <a:t>Also known as “</a:t>
            </a:r>
            <a:r>
              <a:rPr lang="en-IN" sz="1000" b="1" kern="1200" dirty="0" smtClean="0">
                <a:solidFill>
                  <a:schemeClr val="tx1"/>
                </a:solidFill>
                <a:effectLst/>
                <a:latin typeface="+mn-lt"/>
                <a:ea typeface="+mn-ea"/>
                <a:cs typeface="+mn-cs"/>
              </a:rPr>
              <a:t>canonical discriminant analysis</a:t>
            </a:r>
            <a:r>
              <a:rPr lang="en-IN" sz="1000" kern="1200" dirty="0" smtClean="0">
                <a:solidFill>
                  <a:schemeClr val="tx1"/>
                </a:solidFill>
                <a:effectLst/>
                <a:latin typeface="+mn-lt"/>
                <a:ea typeface="+mn-ea"/>
                <a:cs typeface="+mn-cs"/>
              </a:rPr>
              <a:t>”, or “</a:t>
            </a:r>
            <a:r>
              <a:rPr lang="en-IN" sz="1000" b="1" kern="1200" dirty="0" smtClean="0">
                <a:solidFill>
                  <a:schemeClr val="tx1"/>
                </a:solidFill>
                <a:effectLst/>
                <a:latin typeface="+mn-lt"/>
                <a:ea typeface="+mn-ea"/>
                <a:cs typeface="+mn-cs"/>
              </a:rPr>
              <a:t>discriminant analysis</a:t>
            </a:r>
            <a:r>
              <a:rPr lang="en-IN" sz="10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000" kern="1200" dirty="0" smtClean="0">
                <a:solidFill>
                  <a:schemeClr val="tx1"/>
                </a:solidFill>
                <a:effectLst/>
                <a:latin typeface="+mn-lt"/>
                <a:ea typeface="+mn-ea"/>
                <a:cs typeface="+mn-cs"/>
              </a:rPr>
              <a:t>#Can predict the value of all 6 discriminant functions and matrix of loadings of discriminant functions is obtained.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1" dirty="0" smtClean="0"/>
              <a:t>Proportion of Trace</a:t>
            </a:r>
            <a:r>
              <a:rPr lang="en-IN" sz="1000" dirty="0" smtClean="0"/>
              <a:t> - Proportion of between-class variance explained by successive </a:t>
            </a:r>
            <a:r>
              <a:rPr lang="en-IN" sz="1000" dirty="0" err="1" smtClean="0"/>
              <a:t>discriminant</a:t>
            </a:r>
            <a:r>
              <a:rPr lang="en-IN" sz="1000" dirty="0" smtClean="0"/>
              <a:t> functions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1" kern="1200" dirty="0" smtClean="0">
                <a:solidFill>
                  <a:schemeClr val="tx1"/>
                </a:solidFill>
                <a:effectLst/>
                <a:latin typeface="+mn-lt"/>
                <a:ea typeface="+mn-ea"/>
                <a:cs typeface="+mn-cs"/>
              </a:rPr>
              <a:t>Stacked Histogram</a:t>
            </a:r>
            <a:r>
              <a:rPr lang="en-IN" sz="1000" kern="1200" dirty="0" smtClean="0">
                <a:solidFill>
                  <a:schemeClr val="tx1"/>
                </a:solidFill>
                <a:effectLst/>
                <a:latin typeface="+mn-lt"/>
                <a:ea typeface="+mn-ea"/>
                <a:cs typeface="+mn-cs"/>
              </a:rPr>
              <a:t> displays the results of LDA where a stacked histogram of the values of the </a:t>
            </a:r>
            <a:r>
              <a:rPr lang="en-IN" sz="1000" kern="1200" dirty="0" err="1" smtClean="0">
                <a:solidFill>
                  <a:schemeClr val="tx1"/>
                </a:solidFill>
                <a:effectLst/>
                <a:latin typeface="+mn-lt"/>
                <a:ea typeface="+mn-ea"/>
                <a:cs typeface="+mn-cs"/>
              </a:rPr>
              <a:t>discriminant</a:t>
            </a:r>
            <a:r>
              <a:rPr lang="en-IN" sz="1000" kern="1200" dirty="0" smtClean="0">
                <a:solidFill>
                  <a:schemeClr val="tx1"/>
                </a:solidFill>
                <a:effectLst/>
                <a:latin typeface="+mn-lt"/>
                <a:ea typeface="+mn-ea"/>
                <a:cs typeface="+mn-cs"/>
              </a:rPr>
              <a:t> function for the samples from different groups.</a:t>
            </a:r>
          </a:p>
          <a:p>
            <a:pPr marL="171450" indent="-171450" algn="l">
              <a:buFont typeface="Arial" panose="020B0604020202020204" pitchFamily="34" charset="0"/>
              <a:buChar char="•"/>
            </a:pPr>
            <a:endParaRPr lang="en-IN" sz="1000" dirty="0" smtClean="0"/>
          </a:p>
          <a:p>
            <a:pPr lvl="0"/>
            <a:r>
              <a:rPr lang="en-US" sz="1000" b="1" kern="1200" dirty="0" smtClean="0">
                <a:solidFill>
                  <a:schemeClr val="tx1"/>
                </a:solidFill>
                <a:effectLst/>
                <a:latin typeface="+mn-lt"/>
                <a:ea typeface="+mn-ea"/>
                <a:cs typeface="+mn-cs"/>
              </a:rPr>
              <a:t>MANOVA:</a:t>
            </a:r>
          </a:p>
          <a:p>
            <a:pPr lvl="0"/>
            <a:r>
              <a:rPr lang="en-US" sz="1000" b="1" kern="1200" dirty="0" smtClean="0">
                <a:solidFill>
                  <a:schemeClr val="tx1"/>
                </a:solidFill>
                <a:effectLst/>
                <a:latin typeface="+mn-lt"/>
                <a:ea typeface="+mn-ea"/>
                <a:cs typeface="+mn-cs"/>
              </a:rPr>
              <a:t>ANOVA</a:t>
            </a:r>
            <a:r>
              <a:rPr lang="en-US" sz="1000" kern="1200" dirty="0" smtClean="0">
                <a:solidFill>
                  <a:schemeClr val="tx1"/>
                </a:solidFill>
                <a:effectLst/>
                <a:latin typeface="+mn-lt"/>
                <a:ea typeface="+mn-ea"/>
                <a:cs typeface="+mn-cs"/>
              </a:rPr>
              <a:t> or Analysis of Variance is a group of statistical models to test for significant difference between means</a:t>
            </a:r>
            <a:r>
              <a:rPr lang="en-US" sz="100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 tests whether the means of various groups are equal or not.</a:t>
            </a:r>
          </a:p>
          <a:p>
            <a:pPr lvl="0"/>
            <a:r>
              <a:rPr lang="en-US" sz="1000" b="0" i="0" kern="1200" dirty="0" smtClean="0">
                <a:solidFill>
                  <a:schemeClr val="tx1"/>
                </a:solidFill>
                <a:effectLst/>
                <a:latin typeface="+mn-lt"/>
                <a:ea typeface="+mn-ea"/>
                <a:cs typeface="+mn-cs"/>
              </a:rPr>
              <a:t># Tests the effect of one or more independent variables on two or more dependent variables</a:t>
            </a:r>
          </a:p>
          <a:p>
            <a:pPr lvl="0"/>
            <a:r>
              <a:rPr lang="en-IN" sz="1000" dirty="0" smtClean="0">
                <a:solidFill>
                  <a:schemeClr val="tx1"/>
                </a:solidFill>
              </a:rPr>
              <a:t>MANOVA is extension of ANOVA, takes a </a:t>
            </a:r>
            <a:r>
              <a:rPr lang="en-IN" sz="1000" b="1" dirty="0" smtClean="0">
                <a:solidFill>
                  <a:schemeClr val="tx1"/>
                </a:solidFill>
              </a:rPr>
              <a:t>combination of dependent variables</a:t>
            </a:r>
            <a:r>
              <a:rPr lang="en-IN" sz="1000" dirty="0" smtClean="0">
                <a:solidFill>
                  <a:schemeClr val="tx1"/>
                </a:solidFill>
              </a:rPr>
              <a:t> </a:t>
            </a:r>
            <a:endParaRPr lang="en-US" sz="1000" kern="1200" dirty="0" smtClean="0">
              <a:solidFill>
                <a:schemeClr val="tx1"/>
              </a:solidFill>
              <a:effectLst/>
              <a:latin typeface="+mn-lt"/>
              <a:ea typeface="+mn-ea"/>
              <a:cs typeface="+mn-cs"/>
            </a:endParaRPr>
          </a:p>
          <a:p>
            <a:pPr lvl="0"/>
            <a:r>
              <a:rPr lang="en-US" sz="1000" kern="1200" dirty="0" smtClean="0">
                <a:solidFill>
                  <a:schemeClr val="tx1"/>
                </a:solidFill>
                <a:effectLst/>
                <a:latin typeface="+mn-lt"/>
                <a:ea typeface="+mn-ea"/>
                <a:cs typeface="+mn-cs"/>
              </a:rPr>
              <a:t>#Assumptions:</a:t>
            </a:r>
          </a:p>
          <a:p>
            <a:pPr lvl="0"/>
            <a:r>
              <a:rPr lang="en-US" sz="1000" kern="1200" dirty="0" smtClean="0">
                <a:solidFill>
                  <a:schemeClr val="tx1"/>
                </a:solidFill>
                <a:effectLst/>
                <a:latin typeface="+mn-lt"/>
                <a:ea typeface="+mn-ea"/>
                <a:cs typeface="+mn-cs"/>
              </a:rPr>
              <a:t>#</a:t>
            </a:r>
            <a:r>
              <a:rPr lang="en-US" sz="1000" dirty="0" smtClean="0">
                <a:solidFill>
                  <a:schemeClr val="tx1"/>
                </a:solidFill>
              </a:rPr>
              <a:t>Independent Observations - </a:t>
            </a:r>
            <a:r>
              <a:rPr lang="en-IN" sz="1000" kern="1200" dirty="0" smtClean="0">
                <a:solidFill>
                  <a:schemeClr val="tx1"/>
                </a:solidFill>
                <a:effectLst/>
                <a:latin typeface="+mn-lt"/>
                <a:ea typeface="+mn-ea"/>
                <a:cs typeface="+mn-cs"/>
              </a:rPr>
              <a:t>Independent Random Sampling - MANOVA assumes that the observations are independent of one another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smtClean="0">
                <a:solidFill>
                  <a:schemeClr val="tx1"/>
                </a:solidFill>
              </a:rPr>
              <a:t>#Independent Variables – Categorical, Dependent Variables – Continuous  </a:t>
            </a:r>
            <a:endParaRPr lang="en-IN" sz="10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000" kern="1200" dirty="0" smtClean="0">
                <a:solidFill>
                  <a:schemeClr val="tx1"/>
                </a:solidFill>
                <a:effectLst/>
                <a:latin typeface="+mn-lt"/>
                <a:ea typeface="+mn-ea"/>
                <a:cs typeface="+mn-cs"/>
              </a:rPr>
              <a:t>#</a:t>
            </a:r>
            <a:r>
              <a:rPr lang="en-US" sz="1000" dirty="0" smtClean="0">
                <a:solidFill>
                  <a:schemeClr val="tx1"/>
                </a:solidFill>
              </a:rPr>
              <a:t>Absence of </a:t>
            </a:r>
            <a:r>
              <a:rPr lang="en-US" sz="1000" dirty="0" err="1" smtClean="0">
                <a:solidFill>
                  <a:schemeClr val="tx1"/>
                </a:solidFill>
              </a:rPr>
              <a:t>Multicollinearity</a:t>
            </a:r>
            <a:r>
              <a:rPr lang="en-US" sz="1000" baseline="0" dirty="0" smtClean="0">
                <a:solidFill>
                  <a:schemeClr val="tx1"/>
                </a:solidFill>
              </a:rPr>
              <a:t> - </a:t>
            </a:r>
            <a:r>
              <a:rPr lang="en-US" sz="1000" kern="1200" dirty="0" smtClean="0">
                <a:solidFill>
                  <a:schemeClr val="tx1"/>
                </a:solidFill>
                <a:effectLst/>
                <a:latin typeface="+mn-lt"/>
                <a:ea typeface="+mn-ea"/>
                <a:cs typeface="+mn-cs"/>
              </a:rPr>
              <a:t>dependent variables cannot be too correlated to each other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smtClean="0">
                <a:solidFill>
                  <a:schemeClr val="tx1"/>
                </a:solidFill>
              </a:rPr>
              <a:t>#Multivariate Normality</a:t>
            </a:r>
            <a:endParaRPr lang="en-US" sz="10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smtClean="0">
                <a:solidFill>
                  <a:schemeClr val="tx1"/>
                </a:solidFill>
              </a:rPr>
              <a:t>#Homogeneity of Variance</a:t>
            </a:r>
            <a:r>
              <a:rPr lang="en-US" sz="1000" baseline="0" dirty="0" smtClean="0">
                <a:solidFill>
                  <a:schemeClr val="tx1"/>
                </a:solidFill>
              </a:rPr>
              <a:t> - </a:t>
            </a:r>
            <a:r>
              <a:rPr lang="en-US" sz="1000" kern="1200" dirty="0" smtClean="0">
                <a:solidFill>
                  <a:schemeClr val="tx1"/>
                </a:solidFill>
                <a:effectLst/>
                <a:latin typeface="+mn-lt"/>
                <a:ea typeface="+mn-ea"/>
                <a:cs typeface="+mn-cs"/>
              </a:rPr>
              <a:t>Variance between groups is equal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effectLst/>
                <a:latin typeface="+mn-lt"/>
                <a:ea typeface="+mn-ea"/>
                <a:cs typeface="+mn-cs"/>
              </a:rPr>
              <a:t>Carried</a:t>
            </a:r>
            <a:r>
              <a:rPr lang="en-US" sz="1000" kern="1200" baseline="0" dirty="0" smtClean="0">
                <a:solidFill>
                  <a:schemeClr val="tx1"/>
                </a:solidFill>
                <a:effectLst/>
                <a:latin typeface="+mn-lt"/>
                <a:ea typeface="+mn-ea"/>
                <a:cs typeface="+mn-cs"/>
              </a:rPr>
              <a:t> out MANOVA to test difference of</a:t>
            </a:r>
            <a:r>
              <a:rPr lang="en-IN" sz="1000" kern="1200" dirty="0" smtClean="0">
                <a:solidFill>
                  <a:schemeClr val="tx1"/>
                </a:solidFill>
                <a:effectLst/>
                <a:latin typeface="+mn-lt"/>
                <a:ea typeface="+mn-ea"/>
                <a:cs typeface="+mn-cs"/>
              </a:rPr>
              <a:t> means of the various groups of Area of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kern="1200" dirty="0" smtClean="0">
                <a:solidFill>
                  <a:schemeClr val="tx1"/>
                </a:solidFill>
                <a:effectLst/>
                <a:latin typeface="+mn-lt"/>
                <a:ea typeface="+mn-ea"/>
                <a:cs typeface="+mn-cs"/>
              </a:rPr>
              <a:t>4 variables “</a:t>
            </a:r>
            <a:r>
              <a:rPr lang="en-IN" sz="1000" b="1" kern="1200" dirty="0" smtClean="0">
                <a:solidFill>
                  <a:schemeClr val="tx1"/>
                </a:solidFill>
                <a:effectLst/>
                <a:latin typeface="+mn-lt"/>
                <a:ea typeface="+mn-ea"/>
                <a:cs typeface="+mn-cs"/>
              </a:rPr>
              <a:t>Emission of GHG</a:t>
            </a:r>
            <a:r>
              <a:rPr lang="en-IN" sz="1000" kern="1200" dirty="0" smtClean="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kern="1200" dirty="0" smtClean="0">
                <a:solidFill>
                  <a:schemeClr val="tx1"/>
                </a:solidFill>
                <a:effectLst/>
                <a:latin typeface="+mn-lt"/>
                <a:ea typeface="+mn-ea"/>
                <a:cs typeface="+mn-cs"/>
              </a:rPr>
              <a:t>8 variables “</a:t>
            </a:r>
            <a:r>
              <a:rPr lang="en-IN" sz="1000" b="1" kern="1200" dirty="0" smtClean="0">
                <a:solidFill>
                  <a:schemeClr val="tx1"/>
                </a:solidFill>
                <a:effectLst/>
                <a:latin typeface="+mn-lt"/>
                <a:ea typeface="+mn-ea"/>
                <a:cs typeface="+mn-cs"/>
              </a:rPr>
              <a:t>Emission from Sources</a:t>
            </a:r>
            <a:r>
              <a:rPr lang="en-IN" sz="100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effectLst/>
                <a:latin typeface="+mn-lt"/>
                <a:ea typeface="+mn-ea"/>
                <a:cs typeface="+mn-cs"/>
              </a:rPr>
              <a:t>In both the cases,</a:t>
            </a:r>
            <a:r>
              <a:rPr lang="en-US" sz="1000" kern="1200" baseline="0" dirty="0" smtClean="0">
                <a:solidFill>
                  <a:schemeClr val="tx1"/>
                </a:solidFill>
                <a:effectLst/>
                <a:latin typeface="+mn-lt"/>
                <a:ea typeface="+mn-ea"/>
                <a:cs typeface="+mn-cs"/>
              </a:rPr>
              <a:t> we reject the null hypothesis as p value&lt;0.05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baseline="0" dirty="0" smtClean="0">
                <a:solidFill>
                  <a:schemeClr val="tx1"/>
                </a:solidFill>
                <a:effectLst/>
                <a:latin typeface="+mn-lt"/>
                <a:ea typeface="+mn-ea"/>
                <a:cs typeface="+mn-cs"/>
              </a:rPr>
              <a:t>Multiple Regression:</a:t>
            </a:r>
            <a:endParaRPr lang="en-US" sz="1000" b="1"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000" b="1" kern="1200" dirty="0" smtClean="0">
                <a:solidFill>
                  <a:schemeClr val="tx1"/>
                </a:solidFill>
                <a:effectLst/>
                <a:latin typeface="+mn-lt"/>
                <a:ea typeface="+mn-ea"/>
                <a:cs typeface="+mn-cs"/>
              </a:rPr>
              <a:t>Multiple regression</a:t>
            </a:r>
            <a:r>
              <a:rPr lang="en-IN" sz="1000" kern="1200" dirty="0" smtClean="0">
                <a:solidFill>
                  <a:schemeClr val="tx1"/>
                </a:solidFill>
                <a:effectLst/>
                <a:latin typeface="+mn-lt"/>
                <a:ea typeface="+mn-ea"/>
                <a:cs typeface="+mn-cs"/>
              </a:rPr>
              <a:t> is an extension of simple </a:t>
            </a:r>
            <a:r>
              <a:rPr lang="en-IN" sz="1000" b="1" kern="1200" dirty="0" smtClean="0">
                <a:solidFill>
                  <a:schemeClr val="tx1"/>
                </a:solidFill>
                <a:effectLst/>
                <a:latin typeface="+mn-lt"/>
                <a:ea typeface="+mn-ea"/>
                <a:cs typeface="+mn-cs"/>
              </a:rPr>
              <a:t>linear regression.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effectLst/>
                <a:latin typeface="+mn-lt"/>
                <a:ea typeface="+mn-ea"/>
                <a:cs typeface="+mn-cs"/>
              </a:rPr>
              <a:t>Multiple linear regression attempts to model the relationship between two or more explanatory variables and a response variable by fitting a linear equation to observed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smtClean="0"/>
              <a:t>#Variable to be predicted – </a:t>
            </a:r>
            <a:r>
              <a:rPr lang="en-US" sz="1000" b="1" dirty="0" smtClean="0"/>
              <a:t>Dependent</a:t>
            </a:r>
            <a:r>
              <a:rPr lang="en-US" sz="1000" dirty="0" smtClean="0"/>
              <a:t> variable</a:t>
            </a:r>
            <a:endParaRPr lang="en-IN" sz="10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kern="1200" dirty="0" smtClean="0">
                <a:solidFill>
                  <a:schemeClr val="tx1"/>
                </a:solidFill>
                <a:effectLst/>
                <a:latin typeface="+mn-lt"/>
                <a:ea typeface="+mn-ea"/>
                <a:cs typeface="+mn-cs"/>
              </a:rPr>
              <a:t>In the given data set, the variables “Emission of CO2, CH4, N2O, F gases” are dependent in nature with that of the variables of “Emission from sources”. Since there share of values are already included in the other variables of “Emission from sources”.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kern="1200" dirty="0" smtClean="0">
                <a:solidFill>
                  <a:schemeClr val="tx1"/>
                </a:solidFill>
                <a:effectLst/>
                <a:latin typeface="+mn-lt"/>
                <a:ea typeface="+mn-ea"/>
                <a:cs typeface="+mn-cs"/>
              </a:rPr>
              <a:t>Thus, we can regress the dependent variables on the independent variables, keeping an </a:t>
            </a:r>
            <a:r>
              <a:rPr lang="en-IN" sz="1000" b="1" kern="1200" dirty="0" smtClean="0">
                <a:solidFill>
                  <a:schemeClr val="tx1"/>
                </a:solidFill>
                <a:effectLst/>
                <a:latin typeface="+mn-lt"/>
                <a:ea typeface="+mn-ea"/>
                <a:cs typeface="+mn-cs"/>
              </a:rPr>
              <a:t>area fixed</a:t>
            </a:r>
            <a:r>
              <a:rPr lang="en-IN" sz="1000" kern="1200" dirty="0" smtClean="0">
                <a:solidFill>
                  <a:schemeClr val="tx1"/>
                </a:solidFill>
                <a:effectLst/>
                <a:latin typeface="+mn-lt"/>
                <a:ea typeface="+mn-ea"/>
                <a:cs typeface="+mn-cs"/>
              </a:rPr>
              <a:t>, and predict the future values of gases when the emissions from sources are already know to us.</a:t>
            </a:r>
          </a:p>
          <a:p>
            <a:pPr marL="171450" lvl="0" indent="-171450">
              <a:buFont typeface="Arial" panose="020B0604020202020204" pitchFamily="34" charset="0"/>
              <a:buChar char="•"/>
            </a:pPr>
            <a:r>
              <a:rPr lang="en-US" sz="1000" kern="1200" dirty="0" smtClean="0">
                <a:solidFill>
                  <a:schemeClr val="tx1"/>
                </a:solidFill>
                <a:effectLst/>
                <a:latin typeface="+mn-lt"/>
                <a:ea typeface="+mn-ea"/>
                <a:cs typeface="+mn-cs"/>
              </a:rPr>
              <a:t>The first plot (down left) gives the plot of “Residual v/s Fitted values”</a:t>
            </a:r>
            <a:endParaRPr lang="en-IN" sz="10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000" kern="1200" dirty="0" smtClean="0">
                <a:solidFill>
                  <a:schemeClr val="tx1"/>
                </a:solidFill>
                <a:effectLst/>
                <a:latin typeface="+mn-lt"/>
                <a:ea typeface="+mn-ea"/>
                <a:cs typeface="+mn-cs"/>
              </a:rPr>
              <a:t>The second plot (down right) gives the Normality Q-Q plot. Most of the values fall on the straight line and thus it can be commented that the values follow Normality assumption.</a:t>
            </a:r>
            <a:endParaRPr lang="en-IN" sz="10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000" kern="1200" dirty="0" smtClean="0">
                <a:solidFill>
                  <a:schemeClr val="tx1"/>
                </a:solidFill>
                <a:effectLst/>
                <a:latin typeface="+mn-lt"/>
                <a:ea typeface="+mn-ea"/>
                <a:cs typeface="+mn-cs"/>
              </a:rPr>
              <a:t>The observations with the index 11, 20, 21 i.e., on the years 2001, 2009, 2010 are considered as </a:t>
            </a:r>
            <a:r>
              <a:rPr lang="en-US" sz="1000" b="1" kern="1200" dirty="0" smtClean="0">
                <a:solidFill>
                  <a:schemeClr val="tx1"/>
                </a:solidFill>
                <a:effectLst/>
                <a:latin typeface="+mn-lt"/>
                <a:ea typeface="+mn-ea"/>
                <a:cs typeface="+mn-cs"/>
              </a:rPr>
              <a:t>outliers</a:t>
            </a:r>
            <a:r>
              <a:rPr lang="en-US" sz="1000" kern="1200" dirty="0" smtClean="0">
                <a:solidFill>
                  <a:schemeClr val="tx1"/>
                </a:solidFill>
                <a:effectLst/>
                <a:latin typeface="+mn-lt"/>
                <a:ea typeface="+mn-ea"/>
                <a:cs typeface="+mn-cs"/>
              </a:rPr>
              <a:t>.</a:t>
            </a:r>
            <a:endParaRPr lang="en-IN" sz="1000" kern="1200" dirty="0" smtClean="0">
              <a:solidFill>
                <a:schemeClr val="tx1"/>
              </a:solidFill>
              <a:effectLst/>
              <a:latin typeface="+mn-lt"/>
              <a:ea typeface="+mn-ea"/>
              <a:cs typeface="+mn-cs"/>
            </a:endParaRPr>
          </a:p>
          <a:p>
            <a:r>
              <a:rPr lang="en-US" sz="1000" b="1" kern="1200" dirty="0" smtClean="0">
                <a:solidFill>
                  <a:schemeClr val="tx1"/>
                </a:solidFill>
                <a:effectLst/>
                <a:latin typeface="+mn-lt"/>
                <a:ea typeface="+mn-ea"/>
                <a:cs typeface="+mn-cs"/>
              </a:rPr>
              <a:t>Note</a:t>
            </a:r>
            <a:r>
              <a:rPr lang="en-US" sz="1000" kern="1200" dirty="0" smtClean="0">
                <a:solidFill>
                  <a:schemeClr val="tx1"/>
                </a:solidFill>
                <a:effectLst/>
                <a:latin typeface="+mn-lt"/>
                <a:ea typeface="+mn-ea"/>
                <a:cs typeface="+mn-cs"/>
              </a:rPr>
              <a:t>: Similarly, for other areas also, similar results can be obtained.</a:t>
            </a:r>
            <a:endParaRPr lang="en-IN" sz="10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0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kern="1200" dirty="0" smtClean="0">
              <a:solidFill>
                <a:schemeClr val="tx1"/>
              </a:solidFill>
              <a:effectLst/>
              <a:latin typeface="+mn-lt"/>
              <a:ea typeface="+mn-ea"/>
              <a:cs typeface="+mn-cs"/>
            </a:endParaRPr>
          </a:p>
          <a:p>
            <a:endParaRPr lang="en-IN" sz="1000" dirty="0" smtClean="0"/>
          </a:p>
          <a:p>
            <a:pPr algn="l"/>
            <a:endParaRPr lang="en-IN" sz="1000" dirty="0"/>
          </a:p>
        </p:txBody>
      </p:sp>
      <p:sp>
        <p:nvSpPr>
          <p:cNvPr id="4" name="Slide Number Placeholder 3"/>
          <p:cNvSpPr>
            <a:spLocks noGrp="1"/>
          </p:cNvSpPr>
          <p:nvPr>
            <p:ph type="sldNum" sz="quarter" idx="10"/>
          </p:nvPr>
        </p:nvSpPr>
        <p:spPr/>
        <p:txBody>
          <a:bodyPr/>
          <a:lstStyle/>
          <a:p>
            <a:fld id="{AFC8807D-9CE4-40CC-AC1A-C4C9DDFB14B3}" type="slidenum">
              <a:rPr lang="en-IN" smtClean="0"/>
              <a:pPr/>
              <a:t>5</a:t>
            </a:fld>
            <a:endParaRPr lang="en-IN"/>
          </a:p>
        </p:txBody>
      </p:sp>
    </p:spTree>
    <p:extLst>
      <p:ext uri="{BB962C8B-B14F-4D97-AF65-F5344CB8AC3E}">
        <p14:creationId xmlns="" xmlns:p14="http://schemas.microsoft.com/office/powerpoint/2010/main" val="959919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When the past data is used to predict the future amounts, then this method is referred as </a:t>
            </a:r>
            <a:r>
              <a:rPr lang="en-IN" sz="1200" b="1" kern="1200" dirty="0" smtClean="0">
                <a:solidFill>
                  <a:schemeClr val="tx1"/>
                </a:solidFill>
                <a:effectLst/>
                <a:latin typeface="+mn-lt"/>
                <a:ea typeface="+mn-ea"/>
                <a:cs typeface="+mn-cs"/>
              </a:rPr>
              <a:t>time series method.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smtClean="0">
                <a:solidFill>
                  <a:schemeClr val="tx1"/>
                </a:solidFill>
                <a:effectLst/>
                <a:latin typeface="+mn-lt"/>
                <a:ea typeface="+mn-ea"/>
                <a:cs typeface="+mn-cs"/>
              </a:rPr>
              <a:t>Examples</a:t>
            </a:r>
            <a:r>
              <a:rPr lang="en-US" sz="1200" kern="1200" dirty="0" smtClean="0">
                <a:solidFill>
                  <a:schemeClr val="tx1"/>
                </a:solidFill>
                <a:effectLst/>
                <a:latin typeface="+mn-lt"/>
                <a:ea typeface="+mn-ea"/>
                <a:cs typeface="+mn-cs"/>
              </a:rPr>
              <a:t> of method of Time Series Forecasting include Moving Average, Exponential Smoothing, and ARMA/ARIMA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Values</a:t>
            </a:r>
            <a:r>
              <a:rPr lang="en-IN" sz="1200" kern="1200" baseline="0" dirty="0" smtClean="0">
                <a:solidFill>
                  <a:schemeClr val="tx1"/>
                </a:solidFill>
                <a:effectLst/>
                <a:latin typeface="+mn-lt"/>
                <a:ea typeface="+mn-ea"/>
                <a:cs typeface="+mn-cs"/>
              </a:rPr>
              <a:t> of a</a:t>
            </a:r>
            <a:r>
              <a:rPr lang="en-IN" sz="1200" kern="1200" dirty="0" smtClean="0">
                <a:solidFill>
                  <a:schemeClr val="tx1"/>
                </a:solidFill>
                <a:effectLst/>
                <a:latin typeface="+mn-lt"/>
                <a:ea typeface="+mn-ea"/>
                <a:cs typeface="+mn-cs"/>
              </a:rPr>
              <a:t>utocorrelation</a:t>
            </a:r>
            <a:r>
              <a:rPr lang="en-IN" sz="1200" kern="1200" baseline="0" dirty="0" smtClean="0">
                <a:solidFill>
                  <a:schemeClr val="tx1"/>
                </a:solidFill>
                <a:effectLst/>
                <a:latin typeface="+mn-lt"/>
                <a:ea typeface="+mn-ea"/>
                <a:cs typeface="+mn-cs"/>
              </a:rPr>
              <a:t> imply t</a:t>
            </a:r>
            <a:r>
              <a:rPr lang="en-IN" sz="1200" kern="1200" dirty="0" smtClean="0">
                <a:solidFill>
                  <a:schemeClr val="tx1"/>
                </a:solidFill>
                <a:effectLst/>
                <a:latin typeface="+mn-lt"/>
                <a:ea typeface="+mn-ea"/>
                <a:cs typeface="+mn-cs"/>
              </a:rPr>
              <a:t>he values of emission on a year significantly depends on that of the past years.</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From the forecast values obtained, a graph can be plotted between years and the emission values to notice where the future is heading towards.</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From the graph above, it can be seen that there has been extreme increase in emission of CO2 gas in Asia, and the forecast also shows that the amount will keep on increasing in future. </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pPr/>
              <a:t>6</a:t>
            </a:fld>
            <a:endParaRPr lang="en-IN"/>
          </a:p>
        </p:txBody>
      </p:sp>
    </p:spTree>
    <p:extLst>
      <p:ext uri="{BB962C8B-B14F-4D97-AF65-F5344CB8AC3E}">
        <p14:creationId xmlns="" xmlns:p14="http://schemas.microsoft.com/office/powerpoint/2010/main" val="35687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kern="1200" dirty="0" smtClean="0">
                <a:solidFill>
                  <a:schemeClr val="tx1"/>
                </a:solidFill>
                <a:effectLst/>
                <a:latin typeface="+mn-lt"/>
                <a:ea typeface="+mn-ea"/>
                <a:cs typeface="+mn-cs"/>
              </a:rPr>
              <a:t>Conclusion:</a:t>
            </a:r>
          </a:p>
          <a:p>
            <a:pPr marL="171450" indent="-171450">
              <a:buFont typeface="Arial" panose="020B0604020202020204" pitchFamily="34" charset="0"/>
              <a:buChar char="•"/>
            </a:pPr>
            <a:r>
              <a:rPr lang="en-US" dirty="0" smtClean="0"/>
              <a:t>Considering most</a:t>
            </a:r>
            <a:r>
              <a:rPr lang="en-US" baseline="0" dirty="0" smtClean="0"/>
              <a:t> recently collected data for the year 2010, </a:t>
            </a:r>
            <a:r>
              <a:rPr lang="en-US" dirty="0" smtClean="0"/>
              <a:t>we can observe</a:t>
            </a:r>
            <a:r>
              <a:rPr lang="en-US" baseline="0" dirty="0" smtClean="0"/>
              <a:t> that ‘Energy’ is the main source of GHG followed by ‘Land’</a:t>
            </a:r>
            <a:r>
              <a:rPr lang="en-IN" baseline="0" dirty="0" smtClean="0"/>
              <a:t>, and ‘CO2’ is the most abundant GHG.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Energy</a:t>
            </a:r>
            <a:r>
              <a:rPr lang="en-US" baseline="0" dirty="0" smtClean="0"/>
              <a:t> ~ 25 lakh </a:t>
            </a:r>
            <a:r>
              <a:rPr lang="en-US" baseline="0" dirty="0" err="1" smtClean="0"/>
              <a:t>gigagram</a:t>
            </a:r>
            <a:endParaRPr lang="en-IN" dirty="0" smtClean="0"/>
          </a:p>
          <a:p>
            <a:pPr marL="171450" indent="-171450">
              <a:buFont typeface="Arial" panose="020B0604020202020204" pitchFamily="34" charset="0"/>
              <a:buChar char="•"/>
            </a:pPr>
            <a:r>
              <a:rPr lang="en-IN" b="1" dirty="0" smtClean="0"/>
              <a:t>Asia</a:t>
            </a:r>
            <a:r>
              <a:rPr lang="en-IN" dirty="0" smtClean="0"/>
              <a:t> being the greatest continent has the maximum average GHG under all sectors</a:t>
            </a:r>
          </a:p>
          <a:p>
            <a:r>
              <a:rPr lang="en-US" dirty="0" smtClean="0"/>
              <a:t>#Emission values of most Sources are correlated</a:t>
            </a:r>
            <a:r>
              <a:rPr lang="en-US" baseline="0" dirty="0" smtClean="0"/>
              <a:t> - </a:t>
            </a:r>
            <a:r>
              <a:rPr lang="en-US" sz="1800" dirty="0" smtClean="0"/>
              <a:t>Transport, Land has very less correlation values with some sectors</a:t>
            </a:r>
            <a:endParaRPr lang="en-IN" dirty="0" smtClean="0"/>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For each levels, emission of CO2 are</a:t>
            </a:r>
            <a:r>
              <a:rPr lang="en-IN" sz="1200" kern="1200" baseline="0" dirty="0" smtClean="0">
                <a:solidFill>
                  <a:schemeClr val="tx1"/>
                </a:solidFill>
                <a:effectLst/>
                <a:latin typeface="+mn-lt"/>
                <a:ea typeface="+mn-ea"/>
                <a:cs typeface="+mn-cs"/>
              </a:rPr>
              <a:t> forecasted and a overall mean was obtained for each year from 1990-2020.</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From the graph of these values of CO2 against years, it can be seen that there has been increase in emission of CO2 gas in world since 1990,</a:t>
            </a:r>
            <a:r>
              <a:rPr lang="en-IN" sz="1200" kern="1200" baseline="0" dirty="0" smtClean="0">
                <a:solidFill>
                  <a:schemeClr val="tx1"/>
                </a:solidFill>
                <a:effectLst/>
                <a:latin typeface="+mn-lt"/>
                <a:ea typeface="+mn-ea"/>
                <a:cs typeface="+mn-cs"/>
              </a:rPr>
              <a:t> and it </a:t>
            </a:r>
            <a:r>
              <a:rPr lang="en-IN" sz="1200" kern="1200" dirty="0" smtClean="0">
                <a:solidFill>
                  <a:schemeClr val="tx1"/>
                </a:solidFill>
                <a:effectLst/>
                <a:latin typeface="+mn-lt"/>
                <a:ea typeface="+mn-ea"/>
                <a:cs typeface="+mn-cs"/>
              </a:rPr>
              <a:t>keeps on increasing in future.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More emission of CO2 will result in a severe enhanced greenhouse effect.</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Thus, it is high time when each one of us should be aware of the current and upcoming environment situation and start taking steps to make the environment a better place to live.</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kern="1200" dirty="0" smtClean="0">
                <a:solidFill>
                  <a:schemeClr val="tx1"/>
                </a:solidFill>
                <a:effectLst/>
                <a:latin typeface="+mn-lt"/>
                <a:ea typeface="+mn-ea"/>
                <a:cs typeface="+mn-cs"/>
              </a:rPr>
              <a:t>Further Studies: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method used here to generate forecast values is “Auto Regressive Integrated Moving Average method (ARIMA)”. The other methods “Holt Winter’s Exponential Smoothing” or “Moving Average” are not considered. Thus, it may be so that some other method gives better forecast values.</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forecast values are generated by using the “</a:t>
            </a:r>
            <a:r>
              <a:rPr lang="en-IN" sz="1200" kern="1200" dirty="0" err="1" smtClean="0">
                <a:solidFill>
                  <a:schemeClr val="tx1"/>
                </a:solidFill>
                <a:effectLst/>
                <a:latin typeface="+mn-lt"/>
                <a:ea typeface="+mn-ea"/>
                <a:cs typeface="+mn-cs"/>
              </a:rPr>
              <a:t>auto.arima</a:t>
            </a:r>
            <a:r>
              <a:rPr lang="en-IN" sz="1200" kern="1200" dirty="0" smtClean="0">
                <a:solidFill>
                  <a:schemeClr val="tx1"/>
                </a:solidFill>
                <a:effectLst/>
                <a:latin typeface="+mn-lt"/>
                <a:ea typeface="+mn-ea"/>
                <a:cs typeface="+mn-cs"/>
              </a:rPr>
              <a:t>” function in R. This function automatically chooses the best ‘p’, d’, ‘q’ values. Also, during forecast the whole of the dataset is considered and the usual procedure of dividing the data into “training” and “testing” part and then applying the method is not considered. Thus, this technique can be made more detailed, so that better forecasts are generated.</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To carry out similar analysis for</a:t>
            </a:r>
            <a:r>
              <a:rPr lang="en-IN" sz="1200" kern="1200" baseline="0" dirty="0" smtClean="0">
                <a:solidFill>
                  <a:schemeClr val="tx1"/>
                </a:solidFill>
                <a:effectLst/>
                <a:latin typeface="+mn-lt"/>
                <a:ea typeface="+mn-ea"/>
                <a:cs typeface="+mn-cs"/>
              </a:rPr>
              <a:t> each country, s</a:t>
            </a:r>
            <a:r>
              <a:rPr lang="en-IN" sz="1200" kern="1200" dirty="0" smtClean="0">
                <a:solidFill>
                  <a:schemeClr val="tx1"/>
                </a:solidFill>
                <a:effectLst/>
                <a:latin typeface="+mn-lt"/>
                <a:ea typeface="+mn-ea"/>
                <a:cs typeface="+mn-cs"/>
              </a:rPr>
              <a:t>o</a:t>
            </a:r>
            <a:r>
              <a:rPr lang="en-IN" sz="1200" kern="1200" baseline="0" dirty="0" smtClean="0">
                <a:solidFill>
                  <a:schemeClr val="tx1"/>
                </a:solidFill>
                <a:effectLst/>
                <a:latin typeface="+mn-lt"/>
                <a:ea typeface="+mn-ea"/>
                <a:cs typeface="+mn-cs"/>
              </a:rPr>
              <a:t> that each country can t</a:t>
            </a:r>
            <a:r>
              <a:rPr lang="en-IN" sz="1200" kern="1200" dirty="0" smtClean="0">
                <a:solidFill>
                  <a:schemeClr val="tx1"/>
                </a:solidFill>
                <a:effectLst/>
                <a:latin typeface="+mn-lt"/>
                <a:ea typeface="+mn-ea"/>
                <a:cs typeface="+mn-cs"/>
              </a:rPr>
              <a:t>ake necessary precautionary steps, beforehand.</a:t>
            </a:r>
            <a:endParaRPr lang="en-IN" dirty="0" smtClean="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pPr/>
              <a:t>7</a:t>
            </a:fld>
            <a:endParaRPr lang="en-IN"/>
          </a:p>
        </p:txBody>
      </p:sp>
    </p:spTree>
    <p:extLst>
      <p:ext uri="{BB962C8B-B14F-4D97-AF65-F5344CB8AC3E}">
        <p14:creationId xmlns="" xmlns:p14="http://schemas.microsoft.com/office/powerpoint/2010/main" val="290243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389043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377051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3283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13590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312551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370942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78593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367791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328958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366167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265230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171750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105532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311162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427284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8C4B3-69A6-4FDB-AF75-94B449098535}" type="datetimeFigureOut">
              <a:rPr lang="en-IN" smtClean="0"/>
              <a:pPr/>
              <a:t>13-11-2019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156210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A8C4B3-69A6-4FDB-AF75-94B449098535}" type="datetimeFigureOut">
              <a:rPr lang="en-IN" smtClean="0"/>
              <a:pPr/>
              <a:t>13-11-2019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40B86B-1FAC-445E-9064-3FFE77F41F3F}" type="slidenum">
              <a:rPr lang="en-IN" smtClean="0"/>
              <a:pPr/>
              <a:t>‹#›</a:t>
            </a:fld>
            <a:endParaRPr lang="en-IN"/>
          </a:p>
        </p:txBody>
      </p:sp>
    </p:spTree>
    <p:extLst>
      <p:ext uri="{BB962C8B-B14F-4D97-AF65-F5344CB8AC3E}">
        <p14:creationId xmlns="" xmlns:p14="http://schemas.microsoft.com/office/powerpoint/2010/main" val="582467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46662"/>
            <a:ext cx="7766936" cy="2931720"/>
          </a:xfrm>
        </p:spPr>
        <p:txBody>
          <a:bodyPr/>
          <a:lstStyle/>
          <a:p>
            <a:r>
              <a:rPr lang="en-US" dirty="0" smtClean="0"/>
              <a:t>Analysis of Global Greenhouse Gas Emission</a:t>
            </a:r>
            <a:endParaRPr lang="en-IN" dirty="0"/>
          </a:p>
        </p:txBody>
      </p:sp>
      <p:sp>
        <p:nvSpPr>
          <p:cNvPr id="3" name="Subtitle 2"/>
          <p:cNvSpPr>
            <a:spLocks noGrp="1"/>
          </p:cNvSpPr>
          <p:nvPr>
            <p:ph type="subTitle" idx="1"/>
          </p:nvPr>
        </p:nvSpPr>
        <p:spPr>
          <a:xfrm>
            <a:off x="1507067" y="4501209"/>
            <a:ext cx="7766936" cy="1096899"/>
          </a:xfrm>
        </p:spPr>
        <p:txBody>
          <a:bodyPr>
            <a:normAutofit/>
          </a:bodyPr>
          <a:lstStyle/>
          <a:p>
            <a:pPr marL="285750" indent="-285750">
              <a:buFontTx/>
              <a:buChar char="-"/>
            </a:pPr>
            <a:r>
              <a:rPr lang="en-US" sz="2000" b="1" dirty="0" smtClean="0"/>
              <a:t>Shweta Dutta</a:t>
            </a:r>
          </a:p>
          <a:p>
            <a:pPr marL="285750" indent="-285750">
              <a:buFontTx/>
              <a:buChar char="-"/>
            </a:pPr>
            <a:r>
              <a:rPr lang="en-US" sz="2000" b="1" dirty="0" smtClean="0"/>
              <a:t>13.11.2019</a:t>
            </a:r>
            <a:endParaRPr lang="en-IN" sz="2000" b="1" dirty="0"/>
          </a:p>
        </p:txBody>
      </p:sp>
    </p:spTree>
    <p:extLst>
      <p:ext uri="{BB962C8B-B14F-4D97-AF65-F5344CB8AC3E}">
        <p14:creationId xmlns="" xmlns:p14="http://schemas.microsoft.com/office/powerpoint/2010/main" val="882345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947" y="3022979"/>
            <a:ext cx="1733265" cy="736979"/>
          </a:xfrm>
        </p:spPr>
        <p:txBody>
          <a:bodyPr/>
          <a:lstStyle/>
          <a:p>
            <a:r>
              <a:rPr lang="en-US" dirty="0" smtClean="0"/>
              <a:t>Outline</a:t>
            </a:r>
            <a:endParaRPr lang="en-IN" dirty="0"/>
          </a:p>
        </p:txBody>
      </p:sp>
      <p:sp>
        <p:nvSpPr>
          <p:cNvPr id="3" name="Content Placeholder 2"/>
          <p:cNvSpPr>
            <a:spLocks noGrp="1"/>
          </p:cNvSpPr>
          <p:nvPr>
            <p:ph idx="1"/>
          </p:nvPr>
        </p:nvSpPr>
        <p:spPr>
          <a:xfrm>
            <a:off x="3589360" y="2320118"/>
            <a:ext cx="5288856" cy="2142700"/>
          </a:xfrm>
        </p:spPr>
        <p:txBody>
          <a:bodyPr>
            <a:normAutofit/>
          </a:bodyPr>
          <a:lstStyle/>
          <a:p>
            <a:r>
              <a:rPr lang="en-US" sz="2000" dirty="0" smtClean="0"/>
              <a:t>Climate Change – Greenhouse Effect</a:t>
            </a:r>
          </a:p>
          <a:p>
            <a:r>
              <a:rPr lang="en-US" sz="2000" dirty="0" smtClean="0"/>
              <a:t>Purpose of the Project &amp; Data Structure</a:t>
            </a:r>
          </a:p>
          <a:p>
            <a:r>
              <a:rPr lang="en-US" sz="2000" dirty="0" smtClean="0"/>
              <a:t>Analysis</a:t>
            </a:r>
          </a:p>
          <a:p>
            <a:r>
              <a:rPr lang="en-US" sz="2000" dirty="0" smtClean="0"/>
              <a:t>Conclusion</a:t>
            </a:r>
          </a:p>
          <a:p>
            <a:r>
              <a:rPr lang="en-US" sz="2000" dirty="0" smtClean="0"/>
              <a:t>Further Studies</a:t>
            </a:r>
          </a:p>
          <a:p>
            <a:pPr marL="0" indent="0">
              <a:buNone/>
            </a:pPr>
            <a:endParaRPr lang="en-US" sz="2000" dirty="0" smtClean="0"/>
          </a:p>
          <a:p>
            <a:endParaRPr lang="en-IN" sz="2000" dirty="0"/>
          </a:p>
        </p:txBody>
      </p:sp>
    </p:spTree>
    <p:extLst>
      <p:ext uri="{BB962C8B-B14F-4D97-AF65-F5344CB8AC3E}">
        <p14:creationId xmlns="" xmlns:p14="http://schemas.microsoft.com/office/powerpoint/2010/main" val="1607739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12618"/>
          </a:xfrm>
        </p:spPr>
        <p:txBody>
          <a:bodyPr>
            <a:noAutofit/>
          </a:bodyPr>
          <a:lstStyle/>
          <a:p>
            <a:r>
              <a:rPr lang="en-US" sz="2400" dirty="0" smtClean="0"/>
              <a:t>Climate Change – Greenhouse effect</a:t>
            </a:r>
            <a:endParaRPr lang="en-IN" sz="2400" dirty="0"/>
          </a:p>
        </p:txBody>
      </p:sp>
      <p:sp>
        <p:nvSpPr>
          <p:cNvPr id="3" name="Content Placeholder 2"/>
          <p:cNvSpPr>
            <a:spLocks noGrp="1"/>
          </p:cNvSpPr>
          <p:nvPr>
            <p:ph idx="1"/>
          </p:nvPr>
        </p:nvSpPr>
        <p:spPr>
          <a:xfrm>
            <a:off x="677334" y="1288473"/>
            <a:ext cx="8596668" cy="4597977"/>
          </a:xfrm>
        </p:spPr>
        <p:txBody>
          <a:bodyPr>
            <a:normAutofit/>
          </a:bodyPr>
          <a:lstStyle/>
          <a:p>
            <a:r>
              <a:rPr lang="en-IN" sz="1600" dirty="0"/>
              <a:t>C</a:t>
            </a:r>
            <a:r>
              <a:rPr lang="en-IN" sz="1600" dirty="0" smtClean="0"/>
              <a:t>hanges </a:t>
            </a:r>
            <a:r>
              <a:rPr lang="en-IN" sz="1600" dirty="0"/>
              <a:t>are caused by extra heat in the climate system due to the </a:t>
            </a:r>
            <a:r>
              <a:rPr lang="en-IN" sz="1600" b="1" dirty="0"/>
              <a:t>addition of greenhouse gases</a:t>
            </a:r>
            <a:r>
              <a:rPr lang="en-IN" sz="1600" dirty="0"/>
              <a:t> to the </a:t>
            </a:r>
            <a:r>
              <a:rPr lang="en-IN" sz="1600" dirty="0" smtClean="0"/>
              <a:t>atmosphere</a:t>
            </a:r>
          </a:p>
          <a:p>
            <a:r>
              <a:rPr lang="en-IN" sz="1600" b="1" dirty="0"/>
              <a:t>Greenhouse gases</a:t>
            </a:r>
            <a:r>
              <a:rPr lang="en-IN" sz="1600" dirty="0"/>
              <a:t> -</a:t>
            </a:r>
            <a:r>
              <a:rPr lang="en-IN" sz="1600" dirty="0" smtClean="0"/>
              <a:t> Water </a:t>
            </a:r>
            <a:r>
              <a:rPr lang="en-IN" sz="1600" dirty="0"/>
              <a:t>vapour, carbon dioxide, methane, nitrous oxide, ozone and some artificial chemicals such as chlorofluorocarbons (CFCs</a:t>
            </a:r>
            <a:r>
              <a:rPr lang="en-IN" sz="1600" dirty="0" smtClean="0"/>
              <a:t>)</a:t>
            </a:r>
          </a:p>
          <a:p>
            <a:pPr marL="342900" lvl="2" indent="-342900"/>
            <a:r>
              <a:rPr lang="en-US" sz="1600" b="1" dirty="0" smtClean="0"/>
              <a:t>Greenhouse effect -</a:t>
            </a:r>
            <a:r>
              <a:rPr lang="en-US" b="1" dirty="0" smtClean="0"/>
              <a:t> </a:t>
            </a:r>
            <a:r>
              <a:rPr lang="en-US" sz="1600" dirty="0" smtClean="0"/>
              <a:t>Natural process that warms Earth’s surface</a:t>
            </a:r>
            <a:endParaRPr lang="en-IN" sz="1600" dirty="0" smtClean="0"/>
          </a:p>
          <a:p>
            <a:r>
              <a:rPr lang="en-IN" sz="1600" b="1" dirty="0" smtClean="0"/>
              <a:t>Enhanced greenhouse effect / Global Warming</a:t>
            </a:r>
            <a:r>
              <a:rPr lang="en-IN" sz="1600" dirty="0" smtClean="0"/>
              <a:t> – </a:t>
            </a:r>
          </a:p>
          <a:p>
            <a:pPr marL="800100" lvl="2" indent="0">
              <a:buNone/>
            </a:pPr>
            <a:r>
              <a:rPr lang="en-IN" sz="1600" dirty="0" smtClean="0"/>
              <a:t>Process that raises the Earth’s temperature due to human factors</a:t>
            </a:r>
          </a:p>
          <a:p>
            <a:pPr lvl="0"/>
            <a:r>
              <a:rPr lang="en-US" sz="1600" b="1" dirty="0" smtClean="0"/>
              <a:t>Impact</a:t>
            </a:r>
            <a:r>
              <a:rPr lang="en-US" sz="1600" dirty="0"/>
              <a:t> </a:t>
            </a:r>
            <a:r>
              <a:rPr lang="en-US" sz="1600" dirty="0" smtClean="0"/>
              <a:t>- </a:t>
            </a:r>
          </a:p>
          <a:p>
            <a:pPr lvl="1">
              <a:buFont typeface="Arial" panose="020B0604020202020204" pitchFamily="34" charset="0"/>
              <a:buChar char="•"/>
            </a:pPr>
            <a:r>
              <a:rPr lang="en-IN" sz="1400" dirty="0" smtClean="0"/>
              <a:t>Increased </a:t>
            </a:r>
            <a:r>
              <a:rPr lang="en-IN" sz="1400" dirty="0"/>
              <a:t>Air </a:t>
            </a:r>
            <a:r>
              <a:rPr lang="en-IN" sz="1400" dirty="0" smtClean="0"/>
              <a:t>Temperatures</a:t>
            </a:r>
            <a:endParaRPr lang="en-IN" sz="1400" dirty="0"/>
          </a:p>
          <a:p>
            <a:pPr lvl="1">
              <a:buFont typeface="Arial" panose="020B0604020202020204" pitchFamily="34" charset="0"/>
              <a:buChar char="•"/>
            </a:pPr>
            <a:r>
              <a:rPr lang="en-IN" sz="1400" dirty="0"/>
              <a:t>Ocean Warming and sea level </a:t>
            </a:r>
            <a:r>
              <a:rPr lang="en-IN" sz="1400" dirty="0" smtClean="0"/>
              <a:t>rise</a:t>
            </a:r>
          </a:p>
          <a:p>
            <a:pPr lvl="1">
              <a:buFont typeface="Arial" panose="020B0604020202020204" pitchFamily="34" charset="0"/>
              <a:buChar char="•"/>
            </a:pPr>
            <a:r>
              <a:rPr lang="en-IN" sz="1400" dirty="0"/>
              <a:t>Extreme Weather </a:t>
            </a:r>
            <a:r>
              <a:rPr lang="en-IN" sz="1400" dirty="0" smtClean="0"/>
              <a:t>events</a:t>
            </a:r>
          </a:p>
          <a:p>
            <a:pPr lvl="1">
              <a:buFont typeface="Arial" panose="020B0604020202020204" pitchFamily="34" charset="0"/>
              <a:buChar char="•"/>
            </a:pPr>
            <a:r>
              <a:rPr lang="en-IN" sz="1400" dirty="0"/>
              <a:t>Rainfall Patterns</a:t>
            </a:r>
          </a:p>
          <a:p>
            <a:endParaRPr lang="en-IN" dirty="0"/>
          </a:p>
        </p:txBody>
      </p:sp>
    </p:spTree>
    <p:extLst>
      <p:ext uri="{BB962C8B-B14F-4D97-AF65-F5344CB8AC3E}">
        <p14:creationId xmlns="" xmlns:p14="http://schemas.microsoft.com/office/powerpoint/2010/main" val="3992974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568" y="369833"/>
            <a:ext cx="8565137" cy="436283"/>
          </a:xfrm>
        </p:spPr>
        <p:txBody>
          <a:bodyPr>
            <a:noAutofit/>
          </a:bodyPr>
          <a:lstStyle/>
          <a:p>
            <a:r>
              <a:rPr lang="en-US" sz="2400" dirty="0" smtClean="0"/>
              <a:t>Purpose of the Project &amp; Data Structure</a:t>
            </a:r>
            <a:endParaRPr lang="en-IN" sz="2800" dirty="0"/>
          </a:p>
        </p:txBody>
      </p:sp>
      <p:sp>
        <p:nvSpPr>
          <p:cNvPr id="3" name="Content Placeholder 2"/>
          <p:cNvSpPr>
            <a:spLocks noGrp="1"/>
          </p:cNvSpPr>
          <p:nvPr>
            <p:ph idx="1"/>
          </p:nvPr>
        </p:nvSpPr>
        <p:spPr>
          <a:xfrm>
            <a:off x="661569" y="960284"/>
            <a:ext cx="8915568" cy="5596926"/>
          </a:xfrm>
        </p:spPr>
        <p:txBody>
          <a:bodyPr>
            <a:normAutofit/>
          </a:bodyPr>
          <a:lstStyle/>
          <a:p>
            <a:pPr lvl="0"/>
            <a:r>
              <a:rPr lang="en-IN" sz="1600" b="1" u="sng" dirty="0" smtClean="0"/>
              <a:t>Challenges</a:t>
            </a:r>
            <a:r>
              <a:rPr lang="en-IN" sz="1600" u="sng" dirty="0" smtClean="0"/>
              <a:t> </a:t>
            </a:r>
            <a:r>
              <a:rPr lang="en-IN" sz="1600" dirty="0" smtClean="0"/>
              <a:t>- </a:t>
            </a:r>
            <a:r>
              <a:rPr lang="en-IN" sz="1400" dirty="0" smtClean="0"/>
              <a:t>Rising </a:t>
            </a:r>
            <a:r>
              <a:rPr lang="en-IN" sz="1400" dirty="0"/>
              <a:t>levels of manmade greenhouse gases (GHGs) in the atmosphere and their resulting impact on climate</a:t>
            </a:r>
            <a:r>
              <a:rPr lang="en-IN" sz="1600" dirty="0"/>
              <a:t> </a:t>
            </a:r>
            <a:endParaRPr lang="en-US" sz="1600" b="1" dirty="0" smtClean="0"/>
          </a:p>
          <a:p>
            <a:pPr lvl="0"/>
            <a:r>
              <a:rPr lang="en-US" sz="1600" b="1" u="sng" dirty="0" smtClean="0"/>
              <a:t>Purpose</a:t>
            </a:r>
            <a:r>
              <a:rPr lang="en-US" sz="1600" b="1" dirty="0" smtClean="0"/>
              <a:t> –</a:t>
            </a:r>
          </a:p>
          <a:p>
            <a:pPr marL="685800" lvl="1">
              <a:buFont typeface="Arial" panose="020B0604020202020204" pitchFamily="34" charset="0"/>
              <a:buChar char="•"/>
            </a:pPr>
            <a:r>
              <a:rPr lang="en-US" sz="1400" dirty="0" smtClean="0"/>
              <a:t>Identify </a:t>
            </a:r>
            <a:r>
              <a:rPr lang="en-US" sz="1400" dirty="0"/>
              <a:t>the main </a:t>
            </a:r>
            <a:r>
              <a:rPr lang="en-US" sz="1400" dirty="0" smtClean="0"/>
              <a:t>source (economic sector and country/ continent) of </a:t>
            </a:r>
            <a:r>
              <a:rPr lang="en-US" sz="1400" dirty="0"/>
              <a:t>greenhouse gas </a:t>
            </a:r>
            <a:endParaRPr lang="en-IN" sz="1400" dirty="0"/>
          </a:p>
          <a:p>
            <a:pPr marL="685800" lvl="1">
              <a:buFont typeface="Arial" panose="020B0604020202020204" pitchFamily="34" charset="0"/>
              <a:buChar char="•"/>
            </a:pPr>
            <a:r>
              <a:rPr lang="en-US" sz="1400" dirty="0"/>
              <a:t>Find how the emission values have changed over the years</a:t>
            </a:r>
            <a:endParaRPr lang="en-IN" sz="1400" dirty="0"/>
          </a:p>
          <a:p>
            <a:pPr marL="685800" lvl="1">
              <a:buFont typeface="Arial" panose="020B0604020202020204" pitchFamily="34" charset="0"/>
              <a:buChar char="•"/>
            </a:pPr>
            <a:r>
              <a:rPr lang="en-US" sz="1400" dirty="0" smtClean="0"/>
              <a:t>Forecast </a:t>
            </a:r>
            <a:r>
              <a:rPr lang="en-US" sz="1400" dirty="0"/>
              <a:t>how much greenhouse gases will be emitted in </a:t>
            </a:r>
            <a:r>
              <a:rPr lang="en-US" sz="1400" dirty="0" smtClean="0"/>
              <a:t>future</a:t>
            </a:r>
            <a:r>
              <a:rPr lang="en-US" sz="1400" b="1" dirty="0" smtClean="0"/>
              <a:t> </a:t>
            </a:r>
            <a:endParaRPr lang="en-US" sz="1400" b="1" dirty="0"/>
          </a:p>
          <a:p>
            <a:pPr lvl="0"/>
            <a:r>
              <a:rPr lang="en-US" sz="1600" b="1" u="sng" dirty="0"/>
              <a:t>Data </a:t>
            </a:r>
            <a:r>
              <a:rPr lang="en-US" sz="1600" b="1" u="sng" dirty="0" smtClean="0"/>
              <a:t>for the project </a:t>
            </a:r>
            <a:r>
              <a:rPr lang="en-US" sz="1600" b="1" dirty="0" smtClean="0"/>
              <a:t>-</a:t>
            </a:r>
            <a:endParaRPr lang="en-IN" sz="1600" dirty="0" smtClean="0"/>
          </a:p>
          <a:p>
            <a:pPr marL="285750">
              <a:buFont typeface="Arial" panose="020B0604020202020204" pitchFamily="34" charset="0"/>
              <a:buChar char="•"/>
            </a:pPr>
            <a:r>
              <a:rPr lang="en-US" sz="1400" b="1" dirty="0" smtClean="0"/>
              <a:t>Source</a:t>
            </a:r>
            <a:r>
              <a:rPr lang="en-US" sz="1400" dirty="0" smtClean="0"/>
              <a:t>: Food and Agriculture Organization of the United Nations</a:t>
            </a:r>
          </a:p>
          <a:p>
            <a:pPr marL="285750">
              <a:buFont typeface="Arial" panose="020B0604020202020204" pitchFamily="34" charset="0"/>
              <a:buChar char="•"/>
            </a:pPr>
            <a:r>
              <a:rPr lang="en-IN" sz="1400" dirty="0" smtClean="0"/>
              <a:t>Data on Emissions of greenhouse gases by gas, economic sector, country and year from 1990-2010.</a:t>
            </a:r>
            <a:endParaRPr lang="en-US" sz="1400" dirty="0" smtClean="0"/>
          </a:p>
          <a:p>
            <a:pPr>
              <a:buFont typeface="Arial" pitchFamily="34" charset="0"/>
              <a:buChar char="•"/>
            </a:pPr>
            <a:r>
              <a:rPr lang="en-US" sz="1400" b="1" dirty="0" smtClean="0"/>
              <a:t>147 obs. </a:t>
            </a:r>
            <a:r>
              <a:rPr lang="en-US" sz="1400" dirty="0" smtClean="0"/>
              <a:t>of Total Emission values</a:t>
            </a:r>
          </a:p>
          <a:p>
            <a:pPr>
              <a:buFont typeface="Arial" pitchFamily="34" charset="0"/>
              <a:buChar char="•"/>
            </a:pPr>
            <a:r>
              <a:rPr lang="en-US" sz="1400" b="1" dirty="0" smtClean="0"/>
              <a:t>7</a:t>
            </a:r>
            <a:r>
              <a:rPr lang="en-US" sz="1400" dirty="0" smtClean="0"/>
              <a:t> levels of Area  - Asia, Africa, Europe, Oceania, North, Central and South America</a:t>
            </a:r>
          </a:p>
          <a:p>
            <a:pPr>
              <a:buFont typeface="Arial" pitchFamily="34" charset="0"/>
              <a:buChar char="•"/>
            </a:pPr>
            <a:r>
              <a:rPr lang="en-US" sz="1400" b="1" dirty="0" smtClean="0"/>
              <a:t>8</a:t>
            </a:r>
            <a:r>
              <a:rPr lang="en-US" sz="1400" dirty="0" smtClean="0"/>
              <a:t> levels of Items - Energy, Transport, Residential/ Commercial/ Institutional, Industrial Processes, Agriculture, Land use sources, Other sources, Waste</a:t>
            </a:r>
          </a:p>
          <a:p>
            <a:pPr>
              <a:buFont typeface="Arial" pitchFamily="34" charset="0"/>
              <a:buChar char="•"/>
            </a:pPr>
            <a:r>
              <a:rPr lang="en-US" sz="1400" b="1" dirty="0" smtClean="0"/>
              <a:t>4</a:t>
            </a:r>
            <a:r>
              <a:rPr lang="en-US" sz="1400" dirty="0" smtClean="0"/>
              <a:t> levels of Elements - Emissions from CO2, CH4, N2O, F gases </a:t>
            </a:r>
          </a:p>
          <a:p>
            <a:pPr>
              <a:buFont typeface="Arial" pitchFamily="34" charset="0"/>
              <a:buChar char="•"/>
            </a:pPr>
            <a:r>
              <a:rPr lang="en-US" sz="1400" dirty="0" smtClean="0"/>
              <a:t>Missing Values - Absent</a:t>
            </a:r>
            <a:endParaRPr lang="en-IN" sz="1400" dirty="0" smtClean="0"/>
          </a:p>
          <a:p>
            <a:pPr marL="285750">
              <a:buFont typeface="Arial" pitchFamily="34" charset="0"/>
              <a:buChar char="•"/>
            </a:pPr>
            <a:endParaRPr lang="en-IN" dirty="0"/>
          </a:p>
        </p:txBody>
      </p:sp>
    </p:spTree>
    <p:extLst>
      <p:ext uri="{BB962C8B-B14F-4D97-AF65-F5344CB8AC3E}">
        <p14:creationId xmlns="" xmlns:p14="http://schemas.microsoft.com/office/powerpoint/2010/main" val="2848829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32" y="284190"/>
            <a:ext cx="8596668" cy="377545"/>
          </a:xfrm>
        </p:spPr>
        <p:txBody>
          <a:bodyPr>
            <a:normAutofit fontScale="90000"/>
          </a:bodyPr>
          <a:lstStyle/>
          <a:p>
            <a:r>
              <a:rPr lang="en-US" sz="2400" dirty="0" smtClean="0"/>
              <a:t>Analysis</a:t>
            </a:r>
            <a:endParaRPr lang="en-IN" sz="2400" dirty="0"/>
          </a:p>
        </p:txBody>
      </p:sp>
      <p:sp>
        <p:nvSpPr>
          <p:cNvPr id="3" name="Content Placeholder 2"/>
          <p:cNvSpPr>
            <a:spLocks noGrp="1"/>
          </p:cNvSpPr>
          <p:nvPr>
            <p:ph idx="1"/>
          </p:nvPr>
        </p:nvSpPr>
        <p:spPr>
          <a:xfrm>
            <a:off x="179632" y="720152"/>
            <a:ext cx="9227127" cy="5540991"/>
          </a:xfrm>
        </p:spPr>
        <p:txBody>
          <a:bodyPr>
            <a:normAutofit/>
          </a:bodyPr>
          <a:lstStyle/>
          <a:p>
            <a:r>
              <a:rPr lang="en-US" sz="1600" b="1" dirty="0" smtClean="0">
                <a:solidFill>
                  <a:srgbClr val="00B050"/>
                </a:solidFill>
              </a:rPr>
              <a:t>Principal Component Analysis:</a:t>
            </a:r>
            <a:r>
              <a:rPr lang="en-US" sz="1600" dirty="0" smtClean="0">
                <a:solidFill>
                  <a:srgbClr val="00B050"/>
                </a:solidFill>
              </a:rPr>
              <a:t> </a:t>
            </a:r>
          </a:p>
          <a:p>
            <a:pPr lvl="1">
              <a:buFont typeface="Arial" pitchFamily="34" charset="0"/>
              <a:buChar char="•"/>
            </a:pPr>
            <a:r>
              <a:rPr lang="en-US" sz="1400" dirty="0"/>
              <a:t>Uses orthogonal transformation to convert correlated variables into a set of linearly uncorrelated variables </a:t>
            </a:r>
          </a:p>
          <a:p>
            <a:pPr lvl="1">
              <a:buFont typeface="Arial" pitchFamily="34" charset="0"/>
              <a:buChar char="•"/>
            </a:pPr>
            <a:r>
              <a:rPr lang="en-IN" sz="1400" dirty="0" smtClean="0"/>
              <a:t>First two principal components explain </a:t>
            </a:r>
            <a:r>
              <a:rPr lang="en-IN" sz="1400" b="1" dirty="0" smtClean="0"/>
              <a:t>93.15%</a:t>
            </a:r>
            <a:r>
              <a:rPr lang="en-IN" sz="1400" dirty="0" smtClean="0"/>
              <a:t> of the total sample variance</a:t>
            </a:r>
          </a:p>
          <a:p>
            <a:r>
              <a:rPr lang="en-IN" sz="1600" b="1" dirty="0" smtClean="0">
                <a:solidFill>
                  <a:srgbClr val="00B050"/>
                </a:solidFill>
              </a:rPr>
              <a:t>Linear </a:t>
            </a:r>
            <a:r>
              <a:rPr lang="en-IN" sz="1600" b="1" dirty="0" err="1" smtClean="0">
                <a:solidFill>
                  <a:srgbClr val="00B050"/>
                </a:solidFill>
              </a:rPr>
              <a:t>Discriminant</a:t>
            </a:r>
            <a:r>
              <a:rPr lang="en-IN" sz="1600" b="1" dirty="0" smtClean="0">
                <a:solidFill>
                  <a:srgbClr val="00B050"/>
                </a:solidFill>
              </a:rPr>
              <a:t> Analysis: </a:t>
            </a:r>
          </a:p>
          <a:p>
            <a:pPr lvl="1">
              <a:buFont typeface="Arial" pitchFamily="34" charset="0"/>
              <a:buChar char="•"/>
            </a:pPr>
            <a:r>
              <a:rPr lang="en-US" sz="1400" dirty="0" smtClean="0"/>
              <a:t>Finds the linear combinations of the original variables giving the </a:t>
            </a:r>
            <a:r>
              <a:rPr lang="en-US" sz="1400" b="1" dirty="0" smtClean="0"/>
              <a:t>best possible separation</a:t>
            </a:r>
            <a:r>
              <a:rPr lang="en-US" sz="1400" dirty="0" smtClean="0"/>
              <a:t> between the </a:t>
            </a:r>
            <a:r>
              <a:rPr lang="en-US" sz="1400" b="1" dirty="0" smtClean="0"/>
              <a:t>groups</a:t>
            </a:r>
            <a:r>
              <a:rPr lang="en-US" sz="1400" dirty="0" smtClean="0"/>
              <a:t> in the data set</a:t>
            </a:r>
          </a:p>
          <a:p>
            <a:pPr lvl="1">
              <a:buFont typeface="Arial" pitchFamily="34" charset="0"/>
              <a:buChar char="•"/>
            </a:pPr>
            <a:r>
              <a:rPr lang="en-IN" sz="1400" dirty="0" smtClean="0"/>
              <a:t>At most </a:t>
            </a:r>
            <a:r>
              <a:rPr lang="en-IN" sz="1400" b="1" dirty="0" smtClean="0"/>
              <a:t>6</a:t>
            </a:r>
            <a:r>
              <a:rPr lang="en-IN" sz="1400" dirty="0" smtClean="0"/>
              <a:t> useful </a:t>
            </a:r>
            <a:r>
              <a:rPr lang="en-IN" sz="1400" dirty="0" err="1" smtClean="0"/>
              <a:t>discriminant</a:t>
            </a:r>
            <a:r>
              <a:rPr lang="en-IN" sz="1400" dirty="0" smtClean="0"/>
              <a:t> functions to separate the emissions by levels </a:t>
            </a:r>
          </a:p>
          <a:p>
            <a:pPr lvl="1">
              <a:buFont typeface="Arial" pitchFamily="34" charset="0"/>
              <a:buChar char="•"/>
            </a:pPr>
            <a:r>
              <a:rPr lang="en-IN" sz="1400" dirty="0" smtClean="0"/>
              <a:t>LD1 explains </a:t>
            </a:r>
            <a:r>
              <a:rPr lang="en-IN" sz="1400" b="1" dirty="0" smtClean="0"/>
              <a:t>57.66%</a:t>
            </a:r>
            <a:r>
              <a:rPr lang="en-IN" sz="1400" dirty="0" smtClean="0"/>
              <a:t> of the total variance</a:t>
            </a:r>
          </a:p>
          <a:p>
            <a:r>
              <a:rPr lang="en-US" b="1" dirty="0" smtClean="0">
                <a:solidFill>
                  <a:srgbClr val="00B050"/>
                </a:solidFill>
              </a:rPr>
              <a:t>MANOVA:  </a:t>
            </a:r>
          </a:p>
          <a:p>
            <a:pPr lvl="1">
              <a:buFont typeface="Arial" pitchFamily="34" charset="0"/>
              <a:buChar char="•"/>
            </a:pPr>
            <a:r>
              <a:rPr lang="en-US" sz="1400" b="1" dirty="0" smtClean="0"/>
              <a:t>T</a:t>
            </a:r>
            <a:r>
              <a:rPr lang="en-US" sz="1400" dirty="0" smtClean="0"/>
              <a:t>ests for the difference in two or more vectors of means </a:t>
            </a:r>
          </a:p>
          <a:p>
            <a:pPr lvl="1">
              <a:buFont typeface="Arial" pitchFamily="34" charset="0"/>
              <a:buChar char="•"/>
            </a:pPr>
            <a:r>
              <a:rPr lang="en-US" sz="1400" dirty="0"/>
              <a:t>Mean values of Areas of Source and GHG variables are significantly </a:t>
            </a:r>
            <a:r>
              <a:rPr lang="en-US" sz="1400" b="1" dirty="0"/>
              <a:t>different</a:t>
            </a:r>
          </a:p>
          <a:p>
            <a:r>
              <a:rPr lang="en-US" b="1" dirty="0" smtClean="0">
                <a:solidFill>
                  <a:srgbClr val="00B050"/>
                </a:solidFill>
              </a:rPr>
              <a:t>Multiple Regression: </a:t>
            </a:r>
          </a:p>
          <a:p>
            <a:pPr lvl="1">
              <a:buFont typeface="Arial" pitchFamily="34" charset="0"/>
              <a:buChar char="•"/>
            </a:pPr>
            <a:r>
              <a:rPr lang="en-IN" sz="1400" dirty="0" smtClean="0"/>
              <a:t>To predict the value of a variable based on the value of two or more other variables</a:t>
            </a:r>
          </a:p>
          <a:p>
            <a:pPr lvl="1">
              <a:buFont typeface="Arial" pitchFamily="34" charset="0"/>
              <a:buChar char="•"/>
            </a:pPr>
            <a:r>
              <a:rPr lang="en-IN" sz="1400" dirty="0" smtClean="0"/>
              <a:t>Regressing “Emission of CO2” on other variables, Adjusted R square - 99.94%</a:t>
            </a:r>
            <a:endParaRPr lang="en-IN" sz="1400" dirty="0" smtClean="0">
              <a:latin typeface="Calibri" panose="020F0502020204030204" pitchFamily="34" charset="0"/>
              <a:ea typeface="Calibri" panose="020F0502020204030204" pitchFamily="34" charset="0"/>
              <a:cs typeface="Times New Roman" panose="02020603050405020304" pitchFamily="18" charset="0"/>
            </a:endParaRPr>
          </a:p>
          <a:p>
            <a:pPr lvl="1">
              <a:buFont typeface="Arial" pitchFamily="34" charset="0"/>
              <a:buChar char="•"/>
            </a:pPr>
            <a:endParaRPr lang="en-IN" sz="1400" dirty="0" smtClean="0"/>
          </a:p>
          <a:p>
            <a:endParaRPr lang="en-IN" b="1" dirty="0" smtClean="0">
              <a:solidFill>
                <a:srgbClr val="00B050"/>
              </a:solidFill>
            </a:endParaRPr>
          </a:p>
          <a:p>
            <a:endParaRPr lang="en-US" sz="1600" b="1" dirty="0" smtClean="0">
              <a:solidFill>
                <a:srgbClr val="00B050"/>
              </a:solidFill>
            </a:endParaRPr>
          </a:p>
          <a:p>
            <a:pPr lvl="1">
              <a:buNone/>
            </a:pPr>
            <a:endParaRPr lang="en-IN" dirty="0"/>
          </a:p>
          <a:p>
            <a:pPr lvl="1"/>
            <a:endParaRPr lang="en-IN" dirty="0" smtClean="0"/>
          </a:p>
        </p:txBody>
      </p:sp>
      <p:pic>
        <p:nvPicPr>
          <p:cNvPr id="5" name="Picture 4"/>
          <p:cNvPicPr/>
          <p:nvPr/>
        </p:nvPicPr>
        <p:blipFill rotWithShape="1">
          <a:blip r:embed="rId3">
            <a:extLst>
              <a:ext uri="{28A0092B-C50C-407E-A947-70E740481C1C}">
                <a14:useLocalDpi xmlns="" xmlns:a14="http://schemas.microsoft.com/office/drawing/2010/main" val="0"/>
              </a:ext>
            </a:extLst>
          </a:blip>
          <a:srcRect l="27437" t="8801" r="27523"/>
          <a:stretch/>
        </p:blipFill>
        <p:spPr>
          <a:xfrm>
            <a:off x="9406759" y="284190"/>
            <a:ext cx="2450246" cy="2182875"/>
          </a:xfrm>
          <a:prstGeom prst="rect">
            <a:avLst/>
          </a:prstGeom>
        </p:spPr>
      </p:pic>
      <p:sp>
        <p:nvSpPr>
          <p:cNvPr id="6" name="Rectangle 5"/>
          <p:cNvSpPr/>
          <p:nvPr/>
        </p:nvSpPr>
        <p:spPr>
          <a:xfrm>
            <a:off x="10193664" y="2554913"/>
            <a:ext cx="1380715" cy="2508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smtClean="0">
                <a:solidFill>
                  <a:schemeClr val="tx1"/>
                </a:solidFill>
              </a:rPr>
              <a:t>Biplot</a:t>
            </a:r>
            <a:r>
              <a:rPr lang="en-US" sz="1050" b="1" dirty="0" smtClean="0">
                <a:solidFill>
                  <a:schemeClr val="tx1"/>
                </a:solidFill>
              </a:rPr>
              <a:t> of 2 PCs</a:t>
            </a:r>
            <a:endParaRPr lang="en-US" sz="1050" b="1" dirty="0">
              <a:solidFill>
                <a:schemeClr val="tx1"/>
              </a:solidFill>
            </a:endParaRPr>
          </a:p>
        </p:txBody>
      </p:sp>
      <p:pic>
        <p:nvPicPr>
          <p:cNvPr id="7" name="Picture 6"/>
          <p:cNvPicPr/>
          <p:nvPr/>
        </p:nvPicPr>
        <p:blipFill rotWithShape="1">
          <a:blip r:embed="rId4">
            <a:extLst>
              <a:ext uri="{28A0092B-C50C-407E-A947-70E740481C1C}">
                <a14:useLocalDpi xmlns="" xmlns:a14="http://schemas.microsoft.com/office/drawing/2010/main" val="0"/>
              </a:ext>
            </a:extLst>
          </a:blip>
          <a:srcRect t="4739" b="57608"/>
          <a:stretch/>
        </p:blipFill>
        <p:spPr>
          <a:xfrm>
            <a:off x="7748337" y="4654340"/>
            <a:ext cx="4343399" cy="1926934"/>
          </a:xfrm>
          <a:prstGeom prst="rect">
            <a:avLst/>
          </a:prstGeom>
        </p:spPr>
      </p:pic>
      <p:sp>
        <p:nvSpPr>
          <p:cNvPr id="8" name="TextBox 7"/>
          <p:cNvSpPr txBox="1"/>
          <p:nvPr/>
        </p:nvSpPr>
        <p:spPr>
          <a:xfrm>
            <a:off x="7567863" y="4304882"/>
            <a:ext cx="4624137" cy="261610"/>
          </a:xfrm>
          <a:prstGeom prst="rect">
            <a:avLst/>
          </a:prstGeom>
          <a:noFill/>
          <a:ln>
            <a:solidFill>
              <a:schemeClr val="accent1"/>
            </a:solidFill>
          </a:ln>
        </p:spPr>
        <p:txBody>
          <a:bodyPr wrap="square" rtlCol="0">
            <a:spAutoFit/>
          </a:bodyPr>
          <a:lstStyle/>
          <a:p>
            <a:pPr algn="ctr"/>
            <a:r>
              <a:rPr lang="en-US" sz="1050" dirty="0" smtClean="0"/>
              <a:t>Plots obtained from </a:t>
            </a:r>
            <a:r>
              <a:rPr lang="en-IN" sz="1050" dirty="0"/>
              <a:t>“</a:t>
            </a:r>
            <a:r>
              <a:rPr lang="en-IN" sz="1050" b="1" dirty="0"/>
              <a:t>Regressing </a:t>
            </a:r>
            <a:r>
              <a:rPr lang="en-IN" sz="1050" b="1" i="1" dirty="0" smtClean="0"/>
              <a:t>Emission </a:t>
            </a:r>
            <a:r>
              <a:rPr lang="en-IN" sz="1050" b="1" i="1" dirty="0"/>
              <a:t>of </a:t>
            </a:r>
            <a:r>
              <a:rPr lang="en-IN" sz="1050" b="1" i="1" dirty="0" smtClean="0"/>
              <a:t>CO2</a:t>
            </a:r>
            <a:r>
              <a:rPr lang="en-IN" sz="1050" b="1" dirty="0" smtClean="0"/>
              <a:t> </a:t>
            </a:r>
            <a:r>
              <a:rPr lang="en-IN" sz="1050" b="1" dirty="0"/>
              <a:t>on </a:t>
            </a:r>
            <a:r>
              <a:rPr lang="en-IN" sz="1050" b="1" dirty="0" smtClean="0"/>
              <a:t>other variables</a:t>
            </a:r>
            <a:r>
              <a:rPr lang="en-IN" sz="1050" dirty="0"/>
              <a:t>.”</a:t>
            </a:r>
          </a:p>
        </p:txBody>
      </p:sp>
    </p:spTree>
    <p:extLst>
      <p:ext uri="{BB962C8B-B14F-4D97-AF65-F5344CB8AC3E}">
        <p14:creationId xmlns="" xmlns:p14="http://schemas.microsoft.com/office/powerpoint/2010/main" val="646276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28337"/>
            <a:ext cx="8596668" cy="383003"/>
          </a:xfrm>
        </p:spPr>
        <p:txBody>
          <a:bodyPr>
            <a:noAutofit/>
          </a:bodyPr>
          <a:lstStyle/>
          <a:p>
            <a:r>
              <a:rPr lang="en-US" sz="2400" dirty="0" smtClean="0"/>
              <a:t>Time Series Forecasting</a:t>
            </a:r>
            <a:endParaRPr lang="en-IN" sz="2400" dirty="0"/>
          </a:p>
        </p:txBody>
      </p:sp>
      <p:sp>
        <p:nvSpPr>
          <p:cNvPr id="3" name="Content Placeholder 2"/>
          <p:cNvSpPr>
            <a:spLocks noGrp="1"/>
          </p:cNvSpPr>
          <p:nvPr>
            <p:ph idx="1"/>
          </p:nvPr>
        </p:nvSpPr>
        <p:spPr>
          <a:xfrm>
            <a:off x="677333" y="721894"/>
            <a:ext cx="8731361" cy="5221705"/>
          </a:xfrm>
        </p:spPr>
        <p:txBody>
          <a:bodyPr>
            <a:normAutofit/>
          </a:bodyPr>
          <a:lstStyle/>
          <a:p>
            <a:r>
              <a:rPr lang="en-US" sz="1400" b="1" dirty="0" smtClean="0">
                <a:solidFill>
                  <a:schemeClr val="tx1"/>
                </a:solidFill>
              </a:rPr>
              <a:t>Forecasting</a:t>
            </a:r>
            <a:r>
              <a:rPr lang="en-US" sz="1400" dirty="0" smtClean="0">
                <a:solidFill>
                  <a:schemeClr val="tx1"/>
                </a:solidFill>
              </a:rPr>
              <a:t> </a:t>
            </a:r>
            <a:r>
              <a:rPr lang="en-US" sz="1400" dirty="0" smtClean="0"/>
              <a:t>- Method</a:t>
            </a:r>
            <a:r>
              <a:rPr lang="en-IN" sz="1400" dirty="0" smtClean="0"/>
              <a:t> </a:t>
            </a:r>
            <a:r>
              <a:rPr lang="en-IN" sz="1400" dirty="0"/>
              <a:t>for predicting probable amount in the future, based on the analysis of past </a:t>
            </a:r>
            <a:r>
              <a:rPr lang="en-IN" sz="1400" dirty="0" smtClean="0"/>
              <a:t>amount </a:t>
            </a:r>
            <a:r>
              <a:rPr lang="en-IN" sz="1400" dirty="0"/>
              <a:t>under the present </a:t>
            </a:r>
            <a:r>
              <a:rPr lang="en-IN" sz="1400" dirty="0" smtClean="0"/>
              <a:t>condition</a:t>
            </a:r>
          </a:p>
          <a:p>
            <a:r>
              <a:rPr lang="en-IN" sz="1400" b="1" dirty="0">
                <a:solidFill>
                  <a:schemeClr val="tx1"/>
                </a:solidFill>
              </a:rPr>
              <a:t>Autocorrelation</a:t>
            </a:r>
            <a:r>
              <a:rPr lang="en-IN" sz="1400" dirty="0">
                <a:solidFill>
                  <a:schemeClr val="tx1"/>
                </a:solidFill>
              </a:rPr>
              <a:t> </a:t>
            </a:r>
            <a:r>
              <a:rPr lang="en-IN" sz="1400" dirty="0"/>
              <a:t>measures correlation between observations as a function of the time lag between </a:t>
            </a:r>
            <a:r>
              <a:rPr lang="en-IN" sz="1400" dirty="0" smtClean="0"/>
              <a:t>them</a:t>
            </a:r>
          </a:p>
          <a:p>
            <a:r>
              <a:rPr lang="en-US" sz="1400" b="1" dirty="0" smtClean="0">
                <a:solidFill>
                  <a:srgbClr val="00B050"/>
                </a:solidFill>
              </a:rPr>
              <a:t>Results:</a:t>
            </a:r>
            <a:endParaRPr lang="en-IN" sz="1400" b="1" dirty="0" smtClean="0">
              <a:solidFill>
                <a:srgbClr val="00B050"/>
              </a:solidFill>
            </a:endParaRPr>
          </a:p>
          <a:p>
            <a:pPr lvl="1">
              <a:buFont typeface="Arial" panose="020B0604020202020204" pitchFamily="34" charset="0"/>
              <a:buChar char="•"/>
            </a:pPr>
            <a:r>
              <a:rPr lang="en-IN" sz="1400" dirty="0"/>
              <a:t>A</a:t>
            </a:r>
            <a:r>
              <a:rPr lang="en-IN" sz="1400" dirty="0" smtClean="0"/>
              <a:t>ll </a:t>
            </a:r>
            <a:r>
              <a:rPr lang="en-IN" sz="1400" dirty="0"/>
              <a:t>the variables have </a:t>
            </a:r>
            <a:r>
              <a:rPr lang="en-IN" sz="1400" dirty="0" smtClean="0"/>
              <a:t>significant auto </a:t>
            </a:r>
            <a:r>
              <a:rPr lang="en-IN" sz="1400" dirty="0"/>
              <a:t>correlation </a:t>
            </a:r>
            <a:endParaRPr lang="en-IN" sz="1400" dirty="0" smtClean="0"/>
          </a:p>
          <a:p>
            <a:pPr lvl="1">
              <a:buFont typeface="Arial" panose="020B0604020202020204" pitchFamily="34" charset="0"/>
              <a:buChar char="•"/>
            </a:pPr>
            <a:r>
              <a:rPr lang="en-IN" sz="1400" dirty="0" smtClean="0"/>
              <a:t>Data </a:t>
            </a:r>
            <a:r>
              <a:rPr lang="en-IN" sz="1400" dirty="0"/>
              <a:t>set can be considered as a</a:t>
            </a:r>
            <a:r>
              <a:rPr lang="en-IN" sz="1400" b="1" dirty="0"/>
              <a:t> </a:t>
            </a:r>
            <a:r>
              <a:rPr lang="en-IN" sz="1400" b="1" dirty="0" smtClean="0"/>
              <a:t>Time Series Data </a:t>
            </a:r>
            <a:r>
              <a:rPr lang="en-IN" sz="1400" dirty="0" smtClean="0"/>
              <a:t>of </a:t>
            </a:r>
            <a:r>
              <a:rPr lang="en-IN" sz="1400" b="1" dirty="0" smtClean="0"/>
              <a:t>21 years</a:t>
            </a:r>
          </a:p>
          <a:p>
            <a:pPr lvl="1">
              <a:buFont typeface="Arial" panose="020B0604020202020204" pitchFamily="34" charset="0"/>
              <a:buChar char="•"/>
            </a:pPr>
            <a:r>
              <a:rPr lang="en-IN" sz="1400" b="1" dirty="0" smtClean="0"/>
              <a:t>Auto Regressive Integrated Moving Average</a:t>
            </a:r>
            <a:r>
              <a:rPr lang="en-IN" sz="1400" dirty="0" smtClean="0"/>
              <a:t> </a:t>
            </a:r>
            <a:r>
              <a:rPr lang="en-IN" sz="1400" dirty="0"/>
              <a:t>model is fitted to the </a:t>
            </a:r>
            <a:r>
              <a:rPr lang="en-IN" sz="1400" dirty="0" smtClean="0"/>
              <a:t>data</a:t>
            </a:r>
          </a:p>
          <a:p>
            <a:pPr lvl="1">
              <a:buFont typeface="Arial" panose="020B0604020202020204" pitchFamily="34" charset="0"/>
              <a:buChar char="•"/>
            </a:pPr>
            <a:r>
              <a:rPr lang="en-IN" sz="1400" dirty="0" smtClean="0"/>
              <a:t>Based </a:t>
            </a:r>
            <a:r>
              <a:rPr lang="en-IN" sz="1400" dirty="0"/>
              <a:t>on </a:t>
            </a:r>
            <a:r>
              <a:rPr lang="en-IN" sz="1400" dirty="0" smtClean="0"/>
              <a:t>ARIMA model, </a:t>
            </a:r>
            <a:r>
              <a:rPr lang="en-IN" sz="1400" dirty="0"/>
              <a:t>forecast is generated for all the variables </a:t>
            </a:r>
            <a:r>
              <a:rPr lang="en-IN" sz="1400" dirty="0" smtClean="0"/>
              <a:t>for next </a:t>
            </a:r>
            <a:r>
              <a:rPr lang="en-IN" sz="1400" dirty="0"/>
              <a:t>10 years</a:t>
            </a:r>
          </a:p>
        </p:txBody>
      </p:sp>
      <p:pic>
        <p:nvPicPr>
          <p:cNvPr id="4" name="Picture 3"/>
          <p:cNvPicPr/>
          <p:nvPr/>
        </p:nvPicPr>
        <p:blipFill>
          <a:blip r:embed="rId3">
            <a:extLst>
              <a:ext uri="{28A0092B-C50C-407E-A947-70E740481C1C}">
                <a14:useLocalDpi xmlns="" xmlns:a14="http://schemas.microsoft.com/office/drawing/2010/main" val="0"/>
              </a:ext>
            </a:extLst>
          </a:blip>
          <a:stretch>
            <a:fillRect/>
          </a:stretch>
        </p:blipFill>
        <p:spPr>
          <a:xfrm>
            <a:off x="1610895" y="3558143"/>
            <a:ext cx="3731722" cy="2373424"/>
          </a:xfrm>
          <a:prstGeom prst="rect">
            <a:avLst/>
          </a:prstGeo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592840" y="3558143"/>
            <a:ext cx="3565630" cy="2373423"/>
          </a:xfrm>
          <a:prstGeom prst="rect">
            <a:avLst/>
          </a:prstGeom>
        </p:spPr>
      </p:pic>
      <p:sp>
        <p:nvSpPr>
          <p:cNvPr id="6" name="Rectangle 5"/>
          <p:cNvSpPr/>
          <p:nvPr/>
        </p:nvSpPr>
        <p:spPr>
          <a:xfrm>
            <a:off x="5043013" y="5721014"/>
            <a:ext cx="927452" cy="228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Asia</a:t>
            </a:r>
            <a:endParaRPr lang="en-IN" sz="1400" dirty="0"/>
          </a:p>
        </p:txBody>
      </p:sp>
    </p:spTree>
    <p:extLst>
      <p:ext uri="{BB962C8B-B14F-4D97-AF65-F5344CB8AC3E}">
        <p14:creationId xmlns="" xmlns:p14="http://schemas.microsoft.com/office/powerpoint/2010/main" val="7972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809" y="397549"/>
            <a:ext cx="3858777" cy="634040"/>
          </a:xfrm>
        </p:spPr>
        <p:txBody>
          <a:bodyPr>
            <a:normAutofit/>
          </a:bodyPr>
          <a:lstStyle/>
          <a:p>
            <a:r>
              <a:rPr lang="en-US" sz="2800" dirty="0" smtClean="0"/>
              <a:t>Conclusion</a:t>
            </a:r>
            <a:endParaRPr lang="en-IN" sz="3200" dirty="0"/>
          </a:p>
        </p:txBody>
      </p:sp>
      <p:sp>
        <p:nvSpPr>
          <p:cNvPr id="3" name="Content Placeholder 2"/>
          <p:cNvSpPr>
            <a:spLocks noGrp="1"/>
          </p:cNvSpPr>
          <p:nvPr>
            <p:ph idx="1"/>
          </p:nvPr>
        </p:nvSpPr>
        <p:spPr>
          <a:xfrm>
            <a:off x="432809" y="1386107"/>
            <a:ext cx="3858777" cy="2921985"/>
          </a:xfrm>
        </p:spPr>
        <p:txBody>
          <a:bodyPr numCol="1"/>
          <a:lstStyle/>
          <a:p>
            <a:r>
              <a:rPr lang="en-US" sz="1400" dirty="0" smtClean="0"/>
              <a:t>‘</a:t>
            </a:r>
            <a:r>
              <a:rPr lang="en-US" sz="1400" b="1" dirty="0" smtClean="0"/>
              <a:t>Energy</a:t>
            </a:r>
            <a:r>
              <a:rPr lang="en-US" sz="1400" dirty="0" smtClean="0"/>
              <a:t>’ is the main source of GHG</a:t>
            </a:r>
          </a:p>
          <a:p>
            <a:r>
              <a:rPr lang="en-US" sz="1400" dirty="0" smtClean="0"/>
              <a:t>‘</a:t>
            </a:r>
            <a:r>
              <a:rPr lang="en-US" sz="1400" b="1" dirty="0" smtClean="0"/>
              <a:t>CO2</a:t>
            </a:r>
            <a:r>
              <a:rPr lang="en-US" sz="1400" dirty="0" smtClean="0"/>
              <a:t>’ is the major GHG</a:t>
            </a:r>
            <a:endParaRPr lang="en-IN" sz="1400" dirty="0" smtClean="0"/>
          </a:p>
          <a:p>
            <a:r>
              <a:rPr lang="en-IN" sz="1400" dirty="0" smtClean="0"/>
              <a:t>Considering </a:t>
            </a:r>
            <a:r>
              <a:rPr lang="en-IN" sz="1400" b="1" dirty="0" smtClean="0"/>
              <a:t>Asia</a:t>
            </a:r>
            <a:r>
              <a:rPr lang="en-IN" sz="1400" dirty="0" smtClean="0"/>
              <a:t>, in future extreme </a:t>
            </a:r>
            <a:r>
              <a:rPr lang="en-IN" sz="1400" dirty="0"/>
              <a:t>increase in </a:t>
            </a:r>
            <a:endParaRPr lang="en-IN" sz="1400" dirty="0" smtClean="0"/>
          </a:p>
          <a:p>
            <a:pPr lvl="1">
              <a:buFont typeface="Arial" panose="020B0604020202020204" pitchFamily="34" charset="0"/>
              <a:buChar char="•"/>
            </a:pPr>
            <a:r>
              <a:rPr lang="en-IN" sz="1400" dirty="0"/>
              <a:t>E</a:t>
            </a:r>
            <a:r>
              <a:rPr lang="en-IN" sz="1400" dirty="0" smtClean="0"/>
              <a:t>mission </a:t>
            </a:r>
            <a:r>
              <a:rPr lang="en-IN" sz="1400" dirty="0"/>
              <a:t>of CO2 </a:t>
            </a:r>
            <a:r>
              <a:rPr lang="en-IN" sz="1400" dirty="0" smtClean="0"/>
              <a:t>gas</a:t>
            </a:r>
          </a:p>
          <a:p>
            <a:pPr lvl="1">
              <a:buFont typeface="Arial" panose="020B0604020202020204" pitchFamily="34" charset="0"/>
              <a:buChar char="•"/>
            </a:pPr>
            <a:r>
              <a:rPr lang="en-US" sz="1400" dirty="0" smtClean="0"/>
              <a:t>Emission of GHG from ‘Energy’ sector</a:t>
            </a:r>
            <a:endParaRPr lang="en-US" sz="1400" dirty="0"/>
          </a:p>
          <a:p>
            <a:r>
              <a:rPr lang="en-US" sz="1400" dirty="0" smtClean="0"/>
              <a:t>High increase </a:t>
            </a:r>
            <a:r>
              <a:rPr lang="en-US" sz="1400" dirty="0"/>
              <a:t>in </a:t>
            </a:r>
            <a:r>
              <a:rPr lang="en-US" sz="1400" dirty="0" smtClean="0"/>
              <a:t>‘Emission </a:t>
            </a:r>
            <a:r>
              <a:rPr lang="en-US" sz="1400" dirty="0"/>
              <a:t>of </a:t>
            </a:r>
            <a:r>
              <a:rPr lang="en-US" sz="1400" dirty="0" smtClean="0"/>
              <a:t>CO2’ </a:t>
            </a:r>
            <a:r>
              <a:rPr lang="en-US" sz="1400" b="1" dirty="0"/>
              <a:t>in the </a:t>
            </a:r>
            <a:r>
              <a:rPr lang="en-US" sz="1400" b="1" dirty="0" smtClean="0"/>
              <a:t>world</a:t>
            </a:r>
            <a:r>
              <a:rPr lang="en-US" sz="1400" dirty="0" smtClean="0"/>
              <a:t>, in future</a:t>
            </a:r>
            <a:endParaRPr lang="en-IN" sz="1400" dirty="0"/>
          </a:p>
          <a:p>
            <a:endParaRPr lang="en-US" dirty="0" smtClean="0"/>
          </a:p>
          <a:p>
            <a:endParaRPr lang="en-US" dirty="0"/>
          </a:p>
          <a:p>
            <a:endParaRPr lang="en-IN" dirty="0"/>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291586" y="2507743"/>
            <a:ext cx="3617950" cy="2408250"/>
          </a:xfrm>
          <a:prstGeom prst="rect">
            <a:avLst/>
          </a:prstGeom>
        </p:spPr>
      </p:pic>
      <p:sp>
        <p:nvSpPr>
          <p:cNvPr id="9" name="Title 1"/>
          <p:cNvSpPr txBox="1">
            <a:spLocks/>
          </p:cNvSpPr>
          <p:nvPr/>
        </p:nvSpPr>
        <p:spPr>
          <a:xfrm>
            <a:off x="432809" y="5049378"/>
            <a:ext cx="8636328" cy="422151"/>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Further Studies</a:t>
            </a:r>
            <a:endParaRPr lang="en-IN" sz="2400" dirty="0"/>
          </a:p>
        </p:txBody>
      </p:sp>
      <p:sp>
        <p:nvSpPr>
          <p:cNvPr id="10" name="Content Placeholder 2"/>
          <p:cNvSpPr txBox="1">
            <a:spLocks/>
          </p:cNvSpPr>
          <p:nvPr/>
        </p:nvSpPr>
        <p:spPr>
          <a:xfrm>
            <a:off x="432809" y="5533158"/>
            <a:ext cx="7456013" cy="7401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400" dirty="0" smtClean="0"/>
              <a:t>To have a more generalized method of forecasting for better forecasts</a:t>
            </a:r>
            <a:endParaRPr lang="en-IN" sz="1400" dirty="0" smtClean="0"/>
          </a:p>
          <a:p>
            <a:r>
              <a:rPr lang="en-US" sz="1400" dirty="0" smtClean="0"/>
              <a:t>Carry out similar analysis to have a detailed picture considering each countries</a:t>
            </a:r>
            <a:endParaRPr lang="en-IN" sz="1400" dirty="0" smtClean="0"/>
          </a:p>
          <a:p>
            <a:endParaRPr lang="en-IN" sz="1400" dirty="0"/>
          </a:p>
        </p:txBody>
      </p:sp>
      <p:graphicFrame>
        <p:nvGraphicFramePr>
          <p:cNvPr id="12" name="Chart 11"/>
          <p:cNvGraphicFramePr/>
          <p:nvPr>
            <p:extLst>
              <p:ext uri="{D42A27DB-BD31-4B8C-83A1-F6EECF244321}">
                <p14:modId xmlns="" xmlns:p14="http://schemas.microsoft.com/office/powerpoint/2010/main" val="3033102893"/>
              </p:ext>
            </p:extLst>
          </p:nvPr>
        </p:nvGraphicFramePr>
        <p:xfrm>
          <a:off x="7693478" y="438528"/>
          <a:ext cx="3023597" cy="17583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 xmlns:p14="http://schemas.microsoft.com/office/powerpoint/2010/main" val="734555428"/>
              </p:ext>
            </p:extLst>
          </p:nvPr>
        </p:nvGraphicFramePr>
        <p:xfrm>
          <a:off x="4422727" y="438528"/>
          <a:ext cx="3188366" cy="1762219"/>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p:cNvSpPr txBox="1"/>
          <p:nvPr/>
        </p:nvSpPr>
        <p:spPr>
          <a:xfrm>
            <a:off x="7835899" y="3204036"/>
            <a:ext cx="2963327" cy="938719"/>
          </a:xfrm>
          <a:prstGeom prst="rect">
            <a:avLst/>
          </a:prstGeom>
          <a:noFill/>
          <a:ln>
            <a:solidFill>
              <a:schemeClr val="accent2"/>
            </a:solidFill>
          </a:ln>
        </p:spPr>
        <p:txBody>
          <a:bodyPr wrap="square" rtlCol="0">
            <a:spAutoFit/>
          </a:bodyPr>
          <a:lstStyle/>
          <a:p>
            <a:pPr marL="285750" indent="-285750">
              <a:buFont typeface="Arial" panose="020B0604020202020204" pitchFamily="34" charset="0"/>
              <a:buChar char="•"/>
            </a:pPr>
            <a:r>
              <a:rPr lang="en-US" sz="1100" dirty="0" smtClean="0"/>
              <a:t>Fig.1 ‘</a:t>
            </a:r>
            <a:r>
              <a:rPr lang="en-US" sz="1100" dirty="0" smtClean="0">
                <a:solidFill>
                  <a:schemeClr val="accent1"/>
                </a:solidFill>
              </a:rPr>
              <a:t>Energy</a:t>
            </a:r>
            <a:r>
              <a:rPr lang="en-US" sz="1100" dirty="0" smtClean="0"/>
              <a:t>’ and ‘</a:t>
            </a:r>
            <a:r>
              <a:rPr lang="en-US" sz="1100" dirty="0" smtClean="0">
                <a:solidFill>
                  <a:schemeClr val="accent1"/>
                </a:solidFill>
              </a:rPr>
              <a:t>Land</a:t>
            </a:r>
            <a:r>
              <a:rPr lang="en-US" sz="1100" dirty="0" smtClean="0"/>
              <a:t>’ are the main sources</a:t>
            </a:r>
          </a:p>
          <a:p>
            <a:pPr marL="285750" indent="-285750">
              <a:buFont typeface="Arial" panose="020B0604020202020204" pitchFamily="34" charset="0"/>
              <a:buChar char="•"/>
            </a:pPr>
            <a:r>
              <a:rPr lang="en-US" sz="1100" dirty="0" smtClean="0"/>
              <a:t>Fig.2 </a:t>
            </a:r>
            <a:r>
              <a:rPr lang="en-US" sz="1100" dirty="0" smtClean="0">
                <a:solidFill>
                  <a:schemeClr val="accent1"/>
                </a:solidFill>
              </a:rPr>
              <a:t>CO2</a:t>
            </a:r>
            <a:r>
              <a:rPr lang="en-US" sz="1100" dirty="0" smtClean="0"/>
              <a:t> is the most abundant GHG</a:t>
            </a:r>
          </a:p>
          <a:p>
            <a:pPr marL="285750" indent="-285750">
              <a:buFont typeface="Arial" panose="020B0604020202020204" pitchFamily="34" charset="0"/>
              <a:buChar char="•"/>
            </a:pPr>
            <a:r>
              <a:rPr lang="en-US" sz="1100" dirty="0" smtClean="0"/>
              <a:t>Fig.3 Graph of future value of CO2 in the world</a:t>
            </a:r>
            <a:endParaRPr lang="en-IN" sz="1100" dirty="0"/>
          </a:p>
        </p:txBody>
      </p:sp>
      <p:sp>
        <p:nvSpPr>
          <p:cNvPr id="18" name="TextBox 17"/>
          <p:cNvSpPr txBox="1"/>
          <p:nvPr/>
        </p:nvSpPr>
        <p:spPr>
          <a:xfrm>
            <a:off x="5711441" y="176918"/>
            <a:ext cx="501090" cy="261610"/>
          </a:xfrm>
          <a:prstGeom prst="rect">
            <a:avLst/>
          </a:prstGeom>
          <a:noFill/>
        </p:spPr>
        <p:txBody>
          <a:bodyPr wrap="square" rtlCol="0">
            <a:spAutoFit/>
          </a:bodyPr>
          <a:lstStyle/>
          <a:p>
            <a:r>
              <a:rPr lang="en-US" sz="1100" dirty="0" smtClean="0"/>
              <a:t>Fig.1</a:t>
            </a:r>
            <a:endParaRPr lang="en-IN" sz="1100" dirty="0"/>
          </a:p>
        </p:txBody>
      </p:sp>
      <p:sp>
        <p:nvSpPr>
          <p:cNvPr id="19" name="TextBox 18"/>
          <p:cNvSpPr txBox="1"/>
          <p:nvPr/>
        </p:nvSpPr>
        <p:spPr>
          <a:xfrm>
            <a:off x="9069137" y="176918"/>
            <a:ext cx="496852" cy="261610"/>
          </a:xfrm>
          <a:prstGeom prst="rect">
            <a:avLst/>
          </a:prstGeom>
          <a:noFill/>
        </p:spPr>
        <p:txBody>
          <a:bodyPr wrap="square" rtlCol="0">
            <a:spAutoFit/>
          </a:bodyPr>
          <a:lstStyle/>
          <a:p>
            <a:r>
              <a:rPr lang="en-US" sz="1100" dirty="0" smtClean="0"/>
              <a:t>Fig.2</a:t>
            </a:r>
            <a:endParaRPr lang="en-IN" sz="1100" dirty="0"/>
          </a:p>
        </p:txBody>
      </p:sp>
      <p:sp>
        <p:nvSpPr>
          <p:cNvPr id="20" name="TextBox 19"/>
          <p:cNvSpPr txBox="1"/>
          <p:nvPr/>
        </p:nvSpPr>
        <p:spPr>
          <a:xfrm>
            <a:off x="5715679" y="2416950"/>
            <a:ext cx="496852" cy="261610"/>
          </a:xfrm>
          <a:prstGeom prst="rect">
            <a:avLst/>
          </a:prstGeom>
          <a:noFill/>
        </p:spPr>
        <p:txBody>
          <a:bodyPr wrap="square" rtlCol="0">
            <a:spAutoFit/>
          </a:bodyPr>
          <a:lstStyle/>
          <a:p>
            <a:r>
              <a:rPr lang="en-US" sz="1100" dirty="0" smtClean="0"/>
              <a:t>Fig.3</a:t>
            </a:r>
            <a:endParaRPr lang="en-IN" sz="1100" dirty="0"/>
          </a:p>
        </p:txBody>
      </p:sp>
    </p:spTree>
    <p:extLst>
      <p:ext uri="{BB962C8B-B14F-4D97-AF65-F5344CB8AC3E}">
        <p14:creationId xmlns="" xmlns:p14="http://schemas.microsoft.com/office/powerpoint/2010/main" val="1144218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790</TotalTime>
  <Words>1830</Words>
  <Application>Microsoft Office PowerPoint</Application>
  <PresentationFormat>Custom</PresentationFormat>
  <Paragraphs>181</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Analysis of Global Greenhouse Gas Emission</vt:lpstr>
      <vt:lpstr>Outline</vt:lpstr>
      <vt:lpstr>Climate Change – Greenhouse effect</vt:lpstr>
      <vt:lpstr>Purpose of the Project &amp; Data Structure</vt:lpstr>
      <vt:lpstr>Analysis</vt:lpstr>
      <vt:lpstr>Time Series Forecasting</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Global Greenhouse Gas Emission</dc:title>
  <dc:creator>Shweta Dutta</dc:creator>
  <cp:lastModifiedBy>ADMIN</cp:lastModifiedBy>
  <cp:revision>81</cp:revision>
  <dcterms:created xsi:type="dcterms:W3CDTF">2019-11-07T14:56:54Z</dcterms:created>
  <dcterms:modified xsi:type="dcterms:W3CDTF">2019-11-13T02:36:26Z</dcterms:modified>
</cp:coreProperties>
</file>