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0" r:id="rId4"/>
    <p:sldId id="301" r:id="rId5"/>
    <p:sldId id="299" r:id="rId6"/>
    <p:sldId id="257" r:id="rId7"/>
    <p:sldId id="258" r:id="rId8"/>
    <p:sldId id="259" r:id="rId9"/>
    <p:sldId id="260" r:id="rId10"/>
    <p:sldId id="261" r:id="rId11"/>
    <p:sldId id="262" r:id="rId12"/>
    <p:sldId id="263" r:id="rId13"/>
    <p:sldId id="264" r:id="rId14"/>
    <p:sldId id="265" r:id="rId15"/>
    <p:sldId id="266" r:id="rId16"/>
    <p:sldId id="268" r:id="rId17"/>
    <p:sldId id="297"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5" r:id="rId32"/>
    <p:sldId id="286" r:id="rId33"/>
    <p:sldId id="287" r:id="rId34"/>
    <p:sldId id="288" r:id="rId35"/>
    <p:sldId id="289" r:id="rId36"/>
    <p:sldId id="290" r:id="rId37"/>
    <p:sldId id="291" r:id="rId38"/>
    <p:sldId id="292" r:id="rId39"/>
    <p:sldId id="293" r:id="rId40"/>
    <p:sldId id="294" r:id="rId41"/>
    <p:sldId id="295"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D2A5-416A-4C21-DF5A-A7EB8870CF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A7AD6C-C677-7ECF-7797-DF11F776D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711DC4-3ABE-6448-9082-70F4F56AA45E}"/>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5" name="Footer Placeholder 4">
            <a:extLst>
              <a:ext uri="{FF2B5EF4-FFF2-40B4-BE49-F238E27FC236}">
                <a16:creationId xmlns:a16="http://schemas.microsoft.com/office/drawing/2014/main" id="{2203F151-7845-3904-473B-37A5D828F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4872E-35FD-A081-A721-48D7E15309F0}"/>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371971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5EB7-28C2-2DA6-9CA4-2146F8693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C4627-1E50-071D-E49A-07722D1FEE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E0A47-FFD7-9D2D-D32F-911EE052471D}"/>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5" name="Footer Placeholder 4">
            <a:extLst>
              <a:ext uri="{FF2B5EF4-FFF2-40B4-BE49-F238E27FC236}">
                <a16:creationId xmlns:a16="http://schemas.microsoft.com/office/drawing/2014/main" id="{11A108F5-2B91-ECBC-ECB2-326448F13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A94B6-D52C-27C8-4542-E61A2A28C115}"/>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4171154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065D00-369C-F683-8E8E-D87A298F1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A6028F-5F4B-7DEB-BD50-6549D458E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5D631-49E9-9F5C-57BB-B9B8DC72BED4}"/>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5" name="Footer Placeholder 4">
            <a:extLst>
              <a:ext uri="{FF2B5EF4-FFF2-40B4-BE49-F238E27FC236}">
                <a16:creationId xmlns:a16="http://schemas.microsoft.com/office/drawing/2014/main" id="{C49CED1B-AB1E-748C-550A-60B23ABC1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637F4-241E-74F0-A946-32CBFD1BA7C7}"/>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140490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722-2A32-DEC1-8D89-F2CE28AF6D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096117-70FC-AE25-1444-F5D99B8BA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A116F-35D1-7770-BB3E-F64897C7800A}"/>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5" name="Footer Placeholder 4">
            <a:extLst>
              <a:ext uri="{FF2B5EF4-FFF2-40B4-BE49-F238E27FC236}">
                <a16:creationId xmlns:a16="http://schemas.microsoft.com/office/drawing/2014/main" id="{EA1FD4DB-6A61-4C95-3A85-309C9A76C0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7B13D-D35E-4132-7AB1-90817E7ECA17}"/>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137067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342A-83F7-8A29-8417-51C104CD9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74AA0D-D520-AE57-2B5A-B6C5C9939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E0B839-938A-1233-373B-2C2AD0D11C1D}"/>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5" name="Footer Placeholder 4">
            <a:extLst>
              <a:ext uri="{FF2B5EF4-FFF2-40B4-BE49-F238E27FC236}">
                <a16:creationId xmlns:a16="http://schemas.microsoft.com/office/drawing/2014/main" id="{7F82D9C2-634C-28D3-379D-9E3A7DDEF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AAC8A-54F9-A980-5F40-662AF1DC2683}"/>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402510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668D-8F1B-4FBE-12C1-F8832E4A84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01832-56E4-13C7-A0B1-5405CDE5C6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DCC10-B379-5DD3-02DA-C05B1FD65C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D422A8-8374-12FD-9A27-D25123C17BB2}"/>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6" name="Footer Placeholder 5">
            <a:extLst>
              <a:ext uri="{FF2B5EF4-FFF2-40B4-BE49-F238E27FC236}">
                <a16:creationId xmlns:a16="http://schemas.microsoft.com/office/drawing/2014/main" id="{282F52F3-24D8-03EF-1F5B-43F21D058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AC845-090C-F2D9-0AE4-501AFA659CDE}"/>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378000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2BB8-84C7-D313-4AF1-D6AD1EFBF3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76213-42D3-1663-71E4-A55919E4B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C1598-9B9B-DA44-6E6C-FFB98DA84F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E9D6D3-79FA-31CE-E18D-37CB6CF84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4B1BCD-D596-802D-4C41-0288B6C00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424F07-A7E2-7DAD-B5BB-C1ECE68D4AF4}"/>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8" name="Footer Placeholder 7">
            <a:extLst>
              <a:ext uri="{FF2B5EF4-FFF2-40B4-BE49-F238E27FC236}">
                <a16:creationId xmlns:a16="http://schemas.microsoft.com/office/drawing/2014/main" id="{3D1EED56-8510-C0B1-8DDE-B5435B04A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F83194-FF25-742E-6406-3AEAA466633D}"/>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69348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0ED8-D47E-0A86-91A8-54C2749C7C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4E9F2C-5C8E-98CE-E749-CADE0B492A95}"/>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4" name="Footer Placeholder 3">
            <a:extLst>
              <a:ext uri="{FF2B5EF4-FFF2-40B4-BE49-F238E27FC236}">
                <a16:creationId xmlns:a16="http://schemas.microsoft.com/office/drawing/2014/main" id="{B50BD3F2-A898-BEC4-180E-53E746313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8C7AE-59D3-1B92-1851-329FB87E21CA}"/>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305769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C7DE9-8CF8-A3FE-CCA2-2F757BEEC820}"/>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3" name="Footer Placeholder 2">
            <a:extLst>
              <a:ext uri="{FF2B5EF4-FFF2-40B4-BE49-F238E27FC236}">
                <a16:creationId xmlns:a16="http://schemas.microsoft.com/office/drawing/2014/main" id="{2A0BC5BC-A971-C0EE-0D6B-43529C94B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C5E5DB-8357-C86B-DE0E-A6E608F044BA}"/>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232081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EED7-D0E8-7F98-2D7E-4178848F5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33ED9-5A3E-1B63-9C92-ED1B18F39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F52A89-BE89-CF4A-63B4-BB0639267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D0E16-61FC-D27C-A8D8-A9AD2C0D69DE}"/>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6" name="Footer Placeholder 5">
            <a:extLst>
              <a:ext uri="{FF2B5EF4-FFF2-40B4-BE49-F238E27FC236}">
                <a16:creationId xmlns:a16="http://schemas.microsoft.com/office/drawing/2014/main" id="{FCA39056-66AC-AB68-ED1C-44EF5557A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289F2-0E99-F2BA-36EB-EE9467AFAA69}"/>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161108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DE1D-E9C2-027B-6241-355B02EDF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09CEDD-02F4-68E1-71CF-06E4EFECD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642AF-4401-64AF-BABF-D08DCC266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359F5-EAAC-086E-04A6-24DA04FCD1C0}"/>
              </a:ext>
            </a:extLst>
          </p:cNvPr>
          <p:cNvSpPr>
            <a:spLocks noGrp="1"/>
          </p:cNvSpPr>
          <p:nvPr>
            <p:ph type="dt" sz="half" idx="10"/>
          </p:nvPr>
        </p:nvSpPr>
        <p:spPr/>
        <p:txBody>
          <a:bodyPr/>
          <a:lstStyle/>
          <a:p>
            <a:fld id="{39FE8980-F76D-4B6C-9964-055CAF18242C}" type="datetimeFigureOut">
              <a:rPr lang="en-US" smtClean="0"/>
              <a:t>3/11/2025</a:t>
            </a:fld>
            <a:endParaRPr lang="en-US"/>
          </a:p>
        </p:txBody>
      </p:sp>
      <p:sp>
        <p:nvSpPr>
          <p:cNvPr id="6" name="Footer Placeholder 5">
            <a:extLst>
              <a:ext uri="{FF2B5EF4-FFF2-40B4-BE49-F238E27FC236}">
                <a16:creationId xmlns:a16="http://schemas.microsoft.com/office/drawing/2014/main" id="{B70CAE60-77D9-4517-E429-31B1C6479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59FD3-D21A-B511-EEAD-AF25AD27A0F1}"/>
              </a:ext>
            </a:extLst>
          </p:cNvPr>
          <p:cNvSpPr>
            <a:spLocks noGrp="1"/>
          </p:cNvSpPr>
          <p:nvPr>
            <p:ph type="sldNum" sz="quarter" idx="12"/>
          </p:nvPr>
        </p:nvSpPr>
        <p:spPr/>
        <p:txBody>
          <a:bodyPr/>
          <a:lstStyle/>
          <a:p>
            <a:fld id="{E435D5B0-67B2-412C-AB37-E9CA2F2664A2}" type="slidenum">
              <a:rPr lang="en-US" smtClean="0"/>
              <a:t>‹#›</a:t>
            </a:fld>
            <a:endParaRPr lang="en-US"/>
          </a:p>
        </p:txBody>
      </p:sp>
    </p:spTree>
    <p:extLst>
      <p:ext uri="{BB962C8B-B14F-4D97-AF65-F5344CB8AC3E}">
        <p14:creationId xmlns:p14="http://schemas.microsoft.com/office/powerpoint/2010/main" val="418241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CC5C3-DCA4-6E77-87D2-326D31F84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7CC42-DA48-BDBD-FB99-66BFE8169B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26F8D2-8824-8D14-F18F-2D3F563E4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E8980-F76D-4B6C-9964-055CAF18242C}" type="datetimeFigureOut">
              <a:rPr lang="en-US" smtClean="0"/>
              <a:t>3/11/2025</a:t>
            </a:fld>
            <a:endParaRPr lang="en-US"/>
          </a:p>
        </p:txBody>
      </p:sp>
      <p:sp>
        <p:nvSpPr>
          <p:cNvPr id="5" name="Footer Placeholder 4">
            <a:extLst>
              <a:ext uri="{FF2B5EF4-FFF2-40B4-BE49-F238E27FC236}">
                <a16:creationId xmlns:a16="http://schemas.microsoft.com/office/drawing/2014/main" id="{281C896A-8C1D-9751-BA8A-62A3A35E94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50E7D3-2844-74F2-7ED4-63AF696BA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5D5B0-67B2-412C-AB37-E9CA2F2664A2}" type="slidenum">
              <a:rPr lang="en-US" smtClean="0"/>
              <a:t>‹#›</a:t>
            </a:fld>
            <a:endParaRPr lang="en-US"/>
          </a:p>
        </p:txBody>
      </p:sp>
    </p:spTree>
    <p:extLst>
      <p:ext uri="{BB962C8B-B14F-4D97-AF65-F5344CB8AC3E}">
        <p14:creationId xmlns:p14="http://schemas.microsoft.com/office/powerpoint/2010/main" val="265448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AF4BFDD-BD73-CF36-1983-BA1CC4F287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8" name="TextBox 7">
            <a:extLst>
              <a:ext uri="{FF2B5EF4-FFF2-40B4-BE49-F238E27FC236}">
                <a16:creationId xmlns:a16="http://schemas.microsoft.com/office/drawing/2014/main" id="{1DBCF792-5C64-C4D8-F5F7-4282287E6A53}"/>
              </a:ext>
            </a:extLst>
          </p:cNvPr>
          <p:cNvSpPr txBox="1"/>
          <p:nvPr/>
        </p:nvSpPr>
        <p:spPr>
          <a:xfrm>
            <a:off x="6341806" y="5722374"/>
            <a:ext cx="4778478" cy="954107"/>
          </a:xfrm>
          <a:prstGeom prst="rect">
            <a:avLst/>
          </a:prstGeom>
          <a:noFill/>
        </p:spPr>
        <p:txBody>
          <a:bodyPr wrap="square" rtlCol="0">
            <a:spAutoFit/>
          </a:bodyPr>
          <a:lstStyle/>
          <a:p>
            <a:r>
              <a:rPr lang="en-US" sz="2800" b="1" dirty="0"/>
              <a:t>Presented By: Shweta Gaikwad</a:t>
            </a:r>
          </a:p>
          <a:p>
            <a:r>
              <a:rPr lang="en-US" sz="2800" b="1" dirty="0"/>
              <a:t>                          Batch : T208</a:t>
            </a:r>
          </a:p>
        </p:txBody>
      </p:sp>
    </p:spTree>
    <p:extLst>
      <p:ext uri="{BB962C8B-B14F-4D97-AF65-F5344CB8AC3E}">
        <p14:creationId xmlns:p14="http://schemas.microsoft.com/office/powerpoint/2010/main" val="2601089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EE42F8-C2F1-B07E-61D6-8122637A0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573" y="942628"/>
            <a:ext cx="7906853" cy="4972744"/>
          </a:xfrm>
          <a:prstGeom prst="rect">
            <a:avLst/>
          </a:prstGeom>
        </p:spPr>
      </p:pic>
    </p:spTree>
    <p:extLst>
      <p:ext uri="{BB962C8B-B14F-4D97-AF65-F5344CB8AC3E}">
        <p14:creationId xmlns:p14="http://schemas.microsoft.com/office/powerpoint/2010/main" val="362961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933DC4-BE3F-4D12-2475-28830EC6E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020" y="780680"/>
            <a:ext cx="8487960" cy="5296639"/>
          </a:xfrm>
          <a:prstGeom prst="rect">
            <a:avLst/>
          </a:prstGeom>
        </p:spPr>
      </p:pic>
    </p:spTree>
    <p:extLst>
      <p:ext uri="{BB962C8B-B14F-4D97-AF65-F5344CB8AC3E}">
        <p14:creationId xmlns:p14="http://schemas.microsoft.com/office/powerpoint/2010/main" val="316467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59D64E-90A7-780C-1B7A-86017655A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46" y="785443"/>
            <a:ext cx="8468907" cy="5287113"/>
          </a:xfrm>
          <a:prstGeom prst="rect">
            <a:avLst/>
          </a:prstGeom>
        </p:spPr>
      </p:pic>
    </p:spTree>
    <p:extLst>
      <p:ext uri="{BB962C8B-B14F-4D97-AF65-F5344CB8AC3E}">
        <p14:creationId xmlns:p14="http://schemas.microsoft.com/office/powerpoint/2010/main" val="28964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09051B-2335-005D-B9C1-4EF0AD795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599" y="794970"/>
            <a:ext cx="8430802" cy="5268060"/>
          </a:xfrm>
          <a:prstGeom prst="rect">
            <a:avLst/>
          </a:prstGeom>
        </p:spPr>
      </p:pic>
    </p:spTree>
    <p:extLst>
      <p:ext uri="{BB962C8B-B14F-4D97-AF65-F5344CB8AC3E}">
        <p14:creationId xmlns:p14="http://schemas.microsoft.com/office/powerpoint/2010/main" val="352984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F59F61-034E-EC1E-C6AF-7A5213611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57" y="790206"/>
            <a:ext cx="8497486" cy="5277587"/>
          </a:xfrm>
          <a:prstGeom prst="rect">
            <a:avLst/>
          </a:prstGeom>
        </p:spPr>
      </p:pic>
    </p:spTree>
    <p:extLst>
      <p:ext uri="{BB962C8B-B14F-4D97-AF65-F5344CB8AC3E}">
        <p14:creationId xmlns:p14="http://schemas.microsoft.com/office/powerpoint/2010/main" val="3496714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DBC666-FA38-8126-068B-59E1650D0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073" y="794970"/>
            <a:ext cx="8449854" cy="5268060"/>
          </a:xfrm>
          <a:prstGeom prst="rect">
            <a:avLst/>
          </a:prstGeom>
        </p:spPr>
      </p:pic>
    </p:spTree>
    <p:extLst>
      <p:ext uri="{BB962C8B-B14F-4D97-AF65-F5344CB8AC3E}">
        <p14:creationId xmlns:p14="http://schemas.microsoft.com/office/powerpoint/2010/main" val="162437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DC484-9E56-B27B-D555-2D0EF3237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117" y="2521974"/>
            <a:ext cx="9225416" cy="4188541"/>
          </a:xfrm>
          <a:prstGeom prst="rect">
            <a:avLst/>
          </a:prstGeom>
        </p:spPr>
      </p:pic>
      <p:sp>
        <p:nvSpPr>
          <p:cNvPr id="7" name="TextBox 6">
            <a:extLst>
              <a:ext uri="{FF2B5EF4-FFF2-40B4-BE49-F238E27FC236}">
                <a16:creationId xmlns:a16="http://schemas.microsoft.com/office/drawing/2014/main" id="{EFD39D0A-6B8B-93D0-1145-CB12E35DB380}"/>
              </a:ext>
            </a:extLst>
          </p:cNvPr>
          <p:cNvSpPr txBox="1"/>
          <p:nvPr/>
        </p:nvSpPr>
        <p:spPr>
          <a:xfrm>
            <a:off x="1081548" y="503366"/>
            <a:ext cx="8273845" cy="646331"/>
          </a:xfrm>
          <a:prstGeom prst="rect">
            <a:avLst/>
          </a:prstGeom>
          <a:noFill/>
        </p:spPr>
        <p:txBody>
          <a:bodyPr wrap="square">
            <a:spAutoFit/>
          </a:bodyPr>
          <a:lstStyle/>
          <a:p>
            <a:r>
              <a:rPr lang="en-US" b="1" dirty="0"/>
              <a:t>Table 1: create user Table: it shows user information:</a:t>
            </a:r>
          </a:p>
          <a:p>
            <a:endParaRPr lang="en-US" dirty="0"/>
          </a:p>
        </p:txBody>
      </p:sp>
      <p:sp>
        <p:nvSpPr>
          <p:cNvPr id="9" name="TextBox 8">
            <a:extLst>
              <a:ext uri="{FF2B5EF4-FFF2-40B4-BE49-F238E27FC236}">
                <a16:creationId xmlns:a16="http://schemas.microsoft.com/office/drawing/2014/main" id="{FCA264F7-D4C6-88C0-4E1A-3E1BF01D1174}"/>
              </a:ext>
            </a:extLst>
          </p:cNvPr>
          <p:cNvSpPr txBox="1"/>
          <p:nvPr/>
        </p:nvSpPr>
        <p:spPr>
          <a:xfrm>
            <a:off x="1076632" y="826532"/>
            <a:ext cx="7964129" cy="923330"/>
          </a:xfrm>
          <a:prstGeom prst="rect">
            <a:avLst/>
          </a:prstGeom>
          <a:noFill/>
        </p:spPr>
        <p:txBody>
          <a:bodyPr wrap="square">
            <a:spAutoFit/>
          </a:bodyPr>
          <a:lstStyle/>
          <a:p>
            <a:r>
              <a:rPr lang="en-US" dirty="0"/>
              <a:t>Create table User( ID int primary key, First_Name varchar(50) , Middle_name varchar(50), Last_name varchar(50), Gender char, Age int, Mobile_No  varchar(50), City varchar(50), State varchar(50), Pin_Code varchar(20)); </a:t>
            </a:r>
          </a:p>
        </p:txBody>
      </p:sp>
    </p:spTree>
    <p:extLst>
      <p:ext uri="{BB962C8B-B14F-4D97-AF65-F5344CB8AC3E}">
        <p14:creationId xmlns:p14="http://schemas.microsoft.com/office/powerpoint/2010/main" val="111349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773DE1-92F8-1B5F-8561-FC750EF06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852" y="1871444"/>
            <a:ext cx="9025996" cy="3777187"/>
          </a:xfrm>
          <a:prstGeom prst="rect">
            <a:avLst/>
          </a:prstGeom>
        </p:spPr>
      </p:pic>
      <p:sp>
        <p:nvSpPr>
          <p:cNvPr id="7" name="TextBox 6">
            <a:extLst>
              <a:ext uri="{FF2B5EF4-FFF2-40B4-BE49-F238E27FC236}">
                <a16:creationId xmlns:a16="http://schemas.microsoft.com/office/drawing/2014/main" id="{AD6E2AB2-CB35-F799-2ADC-DD05FC1AEF1A}"/>
              </a:ext>
            </a:extLst>
          </p:cNvPr>
          <p:cNvSpPr txBox="1"/>
          <p:nvPr/>
        </p:nvSpPr>
        <p:spPr>
          <a:xfrm>
            <a:off x="1356852" y="117987"/>
            <a:ext cx="8023121" cy="1200329"/>
          </a:xfrm>
          <a:prstGeom prst="rect">
            <a:avLst/>
          </a:prstGeom>
          <a:noFill/>
        </p:spPr>
        <p:txBody>
          <a:bodyPr wrap="square">
            <a:spAutoFit/>
          </a:bodyPr>
          <a:lstStyle/>
          <a:p>
            <a:r>
              <a:rPr lang="en-US" b="1" dirty="0"/>
              <a:t>Table 2: create train table: it include train related information</a:t>
            </a:r>
          </a:p>
          <a:p>
            <a:r>
              <a:rPr lang="en-US" dirty="0"/>
              <a:t> </a:t>
            </a:r>
          </a:p>
          <a:p>
            <a:r>
              <a:rPr lang="en-US" dirty="0"/>
              <a:t>Create table Train( Train_No int primary key, Train_Name varchar(50), Capacity int, Train_Desc Varchar(50), Destination varchar(50), Arrival_Time varchar(50) );</a:t>
            </a:r>
          </a:p>
        </p:txBody>
      </p:sp>
    </p:spTree>
    <p:extLst>
      <p:ext uri="{BB962C8B-B14F-4D97-AF65-F5344CB8AC3E}">
        <p14:creationId xmlns:p14="http://schemas.microsoft.com/office/powerpoint/2010/main" val="787123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611294-7D75-F7BE-AF46-B686AC9B8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3" y="1880971"/>
            <a:ext cx="8391832" cy="4106874"/>
          </a:xfrm>
          <a:prstGeom prst="rect">
            <a:avLst/>
          </a:prstGeom>
        </p:spPr>
      </p:pic>
      <p:sp>
        <p:nvSpPr>
          <p:cNvPr id="5" name="TextBox 4">
            <a:extLst>
              <a:ext uri="{FF2B5EF4-FFF2-40B4-BE49-F238E27FC236}">
                <a16:creationId xmlns:a16="http://schemas.microsoft.com/office/drawing/2014/main" id="{D5550D38-2489-299E-F01F-9DA61EF060AE}"/>
              </a:ext>
            </a:extLst>
          </p:cNvPr>
          <p:cNvSpPr txBox="1"/>
          <p:nvPr/>
        </p:nvSpPr>
        <p:spPr>
          <a:xfrm>
            <a:off x="1342104" y="0"/>
            <a:ext cx="8259096" cy="1200329"/>
          </a:xfrm>
          <a:prstGeom prst="rect">
            <a:avLst/>
          </a:prstGeom>
          <a:noFill/>
        </p:spPr>
        <p:txBody>
          <a:bodyPr wrap="square">
            <a:spAutoFit/>
          </a:bodyPr>
          <a:lstStyle/>
          <a:p>
            <a:r>
              <a:rPr lang="en-US" b="1" dirty="0"/>
              <a:t> Table 3: create station table: it shows station information</a:t>
            </a:r>
          </a:p>
          <a:p>
            <a:r>
              <a:rPr lang="en-US" dirty="0"/>
              <a:t> Create table Station( Train_No int, Station_No int primary key,station_name varchar(50), Arrival_Time time, Hault time, Departure time , constraint train_no_fk foreign key(Train_No) references Train(Train_no));</a:t>
            </a:r>
          </a:p>
        </p:txBody>
      </p:sp>
    </p:spTree>
    <p:extLst>
      <p:ext uri="{BB962C8B-B14F-4D97-AF65-F5344CB8AC3E}">
        <p14:creationId xmlns:p14="http://schemas.microsoft.com/office/powerpoint/2010/main" val="87232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D489EC-4CCA-F86C-2410-11E25D082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581" y="1871445"/>
            <a:ext cx="8701548" cy="4485110"/>
          </a:xfrm>
          <a:prstGeom prst="rect">
            <a:avLst/>
          </a:prstGeom>
        </p:spPr>
      </p:pic>
      <p:sp>
        <p:nvSpPr>
          <p:cNvPr id="5" name="TextBox 4">
            <a:extLst>
              <a:ext uri="{FF2B5EF4-FFF2-40B4-BE49-F238E27FC236}">
                <a16:creationId xmlns:a16="http://schemas.microsoft.com/office/drawing/2014/main" id="{146E7B3F-1817-A625-BC48-ED41CF874CF5}"/>
              </a:ext>
            </a:extLst>
          </p:cNvPr>
          <p:cNvSpPr txBox="1"/>
          <p:nvPr/>
        </p:nvSpPr>
        <p:spPr>
          <a:xfrm>
            <a:off x="1548581" y="294968"/>
            <a:ext cx="8701548" cy="1200329"/>
          </a:xfrm>
          <a:prstGeom prst="rect">
            <a:avLst/>
          </a:prstGeom>
          <a:noFill/>
        </p:spPr>
        <p:txBody>
          <a:bodyPr wrap="square">
            <a:spAutoFit/>
          </a:bodyPr>
          <a:lstStyle/>
          <a:p>
            <a:r>
              <a:rPr lang="en-US" b="1" dirty="0"/>
              <a:t>Table 4: create ticket table : it shows ticket information </a:t>
            </a:r>
          </a:p>
          <a:p>
            <a:endParaRPr lang="en-US" dirty="0"/>
          </a:p>
          <a:p>
            <a:r>
              <a:rPr lang="en-US" dirty="0"/>
              <a:t> Create table Ticket1( Ticket_Id int primary key, First_Name varchar(50),city varchar(55), </a:t>
            </a:r>
            <a:r>
              <a:rPr lang="en-US" dirty="0" err="1"/>
              <a:t>Ticket_Price</a:t>
            </a:r>
            <a:r>
              <a:rPr lang="en-US" dirty="0"/>
              <a:t> varchar(50), PNR_No int , Train_No int, ID int ); </a:t>
            </a:r>
          </a:p>
        </p:txBody>
      </p:sp>
    </p:spTree>
    <p:extLst>
      <p:ext uri="{BB962C8B-B14F-4D97-AF65-F5344CB8AC3E}">
        <p14:creationId xmlns:p14="http://schemas.microsoft.com/office/powerpoint/2010/main" val="36099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5B02FD-40DC-8960-AF53-BC080680C27D}"/>
              </a:ext>
            </a:extLst>
          </p:cNvPr>
          <p:cNvSpPr txBox="1"/>
          <p:nvPr/>
        </p:nvSpPr>
        <p:spPr>
          <a:xfrm>
            <a:off x="589935" y="58847"/>
            <a:ext cx="11474246" cy="5447645"/>
          </a:xfrm>
          <a:prstGeom prst="rect">
            <a:avLst/>
          </a:prstGeom>
          <a:noFill/>
        </p:spPr>
        <p:txBody>
          <a:bodyPr wrap="square">
            <a:spAutoFit/>
          </a:bodyPr>
          <a:lstStyle/>
          <a:p>
            <a:pPr algn="ctr"/>
            <a:r>
              <a:rPr lang="en-IN" sz="2400" b="1" dirty="0">
                <a:effectLst/>
                <a:latin typeface="Times New Roman" panose="02020603050405020304" pitchFamily="18" charset="0"/>
                <a:ea typeface="Times New Roman" panose="02020603050405020304" pitchFamily="18" charset="0"/>
              </a:rPr>
              <a:t>ABSTRACT</a:t>
            </a:r>
          </a:p>
          <a:p>
            <a:endParaRPr lang="en-IN" dirty="0">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The main purpose of maintaining database for Railway Reservation System is to reduce the manual errors involved in the booking and canceling of tickets and make it convenient for the customers and providers to maintain the data about their customers and also about the seats available at them.</a:t>
            </a:r>
          </a:p>
          <a:p>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Due to automation many loopholes that exist in the manual maintenance of the records can be removed. </a:t>
            </a:r>
          </a:p>
          <a:p>
            <a:r>
              <a:rPr lang="en-IN" sz="1800" dirty="0">
                <a:effectLst/>
                <a:latin typeface="Times New Roman" panose="02020603050405020304" pitchFamily="18" charset="0"/>
                <a:ea typeface="Times New Roman" panose="02020603050405020304" pitchFamily="18" charset="0"/>
              </a:rPr>
              <a:t>The speed of obtaining and processing the data will be fast. At present we  proposed  IRCTC system that helps clients </a:t>
            </a:r>
            <a:r>
              <a:rPr lang="en-IN" dirty="0">
                <a:latin typeface="Times New Roman" panose="02020603050405020304" pitchFamily="18" charset="0"/>
                <a:ea typeface="Times New Roman" panose="02020603050405020304" pitchFamily="18" charset="0"/>
              </a:rPr>
              <a:t>to</a:t>
            </a:r>
            <a:r>
              <a:rPr lang="en-IN" sz="1800" dirty="0">
                <a:effectLst/>
                <a:latin typeface="Times New Roman" panose="02020603050405020304" pitchFamily="18" charset="0"/>
                <a:ea typeface="Times New Roman" panose="02020603050405020304" pitchFamily="18" charset="0"/>
              </a:rPr>
              <a:t> make various enquiries about trains between stations</a:t>
            </a:r>
            <a:r>
              <a:rPr lang="en-IN" dirty="0">
                <a:latin typeface="Times New Roman" panose="02020603050405020304" pitchFamily="18" charset="0"/>
                <a:ea typeface="Times New Roman" panose="02020603050405020304" pitchFamily="18" charset="0"/>
              </a:rPr>
              <a:t>, book ticket and all</a:t>
            </a: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IN"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3310274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AC2345-9355-8008-7E4D-A96E3E32C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582" y="1876208"/>
            <a:ext cx="8731044" cy="4008398"/>
          </a:xfrm>
          <a:prstGeom prst="rect">
            <a:avLst/>
          </a:prstGeom>
        </p:spPr>
      </p:pic>
      <p:sp>
        <p:nvSpPr>
          <p:cNvPr id="5" name="TextBox 4">
            <a:extLst>
              <a:ext uri="{FF2B5EF4-FFF2-40B4-BE49-F238E27FC236}">
                <a16:creationId xmlns:a16="http://schemas.microsoft.com/office/drawing/2014/main" id="{37AC0524-DC99-FFAA-C614-0F4A8487E370}"/>
              </a:ext>
            </a:extLst>
          </p:cNvPr>
          <p:cNvSpPr txBox="1"/>
          <p:nvPr/>
        </p:nvSpPr>
        <p:spPr>
          <a:xfrm>
            <a:off x="1548583" y="368710"/>
            <a:ext cx="8863778" cy="1200329"/>
          </a:xfrm>
          <a:prstGeom prst="rect">
            <a:avLst/>
          </a:prstGeom>
          <a:noFill/>
        </p:spPr>
        <p:txBody>
          <a:bodyPr wrap="square">
            <a:spAutoFit/>
          </a:bodyPr>
          <a:lstStyle/>
          <a:p>
            <a:r>
              <a:rPr lang="en-US" b="1" dirty="0"/>
              <a:t>Table 5: create Ticket Status</a:t>
            </a:r>
          </a:p>
          <a:p>
            <a:endParaRPr lang="en-US" dirty="0"/>
          </a:p>
          <a:p>
            <a:r>
              <a:rPr lang="en-US" dirty="0"/>
              <a:t>Create table Ticket_Status ( Ticket_Id int primary key, Confirmed varchar(50), RAC varchar(50), Waiting varchar(50) , ID int);</a:t>
            </a:r>
          </a:p>
        </p:txBody>
      </p:sp>
    </p:spTree>
    <p:extLst>
      <p:ext uri="{BB962C8B-B14F-4D97-AF65-F5344CB8AC3E}">
        <p14:creationId xmlns:p14="http://schemas.microsoft.com/office/powerpoint/2010/main" val="3018904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0E9D23-D454-61A6-9177-8BAEEDCF6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323" y="1947656"/>
            <a:ext cx="8052619" cy="2962688"/>
          </a:xfrm>
          <a:prstGeom prst="rect">
            <a:avLst/>
          </a:prstGeom>
        </p:spPr>
      </p:pic>
      <p:sp>
        <p:nvSpPr>
          <p:cNvPr id="5" name="TextBox 4">
            <a:extLst>
              <a:ext uri="{FF2B5EF4-FFF2-40B4-BE49-F238E27FC236}">
                <a16:creationId xmlns:a16="http://schemas.microsoft.com/office/drawing/2014/main" id="{03C81CB0-E415-8973-8176-07BCB7A7FA89}"/>
              </a:ext>
            </a:extLst>
          </p:cNvPr>
          <p:cNvSpPr txBox="1"/>
          <p:nvPr/>
        </p:nvSpPr>
        <p:spPr>
          <a:xfrm>
            <a:off x="1445342" y="324466"/>
            <a:ext cx="8406581" cy="923330"/>
          </a:xfrm>
          <a:prstGeom prst="rect">
            <a:avLst/>
          </a:prstGeom>
          <a:noFill/>
        </p:spPr>
        <p:txBody>
          <a:bodyPr wrap="square">
            <a:spAutoFit/>
          </a:bodyPr>
          <a:lstStyle/>
          <a:p>
            <a:r>
              <a:rPr lang="en-US" b="1" dirty="0"/>
              <a:t>Table 6: Payment table</a:t>
            </a:r>
          </a:p>
          <a:p>
            <a:r>
              <a:rPr lang="en-US" dirty="0"/>
              <a:t>Create table Payment ( Pay_date date, Ticket_Id int, Paid_Amt int, ID int, Pay_Desc Varchar(50),constraint id_paytable_fk foreign key(ID) references User(ID) );</a:t>
            </a:r>
          </a:p>
        </p:txBody>
      </p:sp>
    </p:spTree>
    <p:extLst>
      <p:ext uri="{BB962C8B-B14F-4D97-AF65-F5344CB8AC3E}">
        <p14:creationId xmlns:p14="http://schemas.microsoft.com/office/powerpoint/2010/main" val="1130895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788A7F-B2D2-B97C-CD8F-8660B9F51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872" y="1885734"/>
            <a:ext cx="4896464" cy="3086531"/>
          </a:xfrm>
          <a:prstGeom prst="rect">
            <a:avLst/>
          </a:prstGeom>
        </p:spPr>
      </p:pic>
      <p:sp>
        <p:nvSpPr>
          <p:cNvPr id="5" name="TextBox 4">
            <a:extLst>
              <a:ext uri="{FF2B5EF4-FFF2-40B4-BE49-F238E27FC236}">
                <a16:creationId xmlns:a16="http://schemas.microsoft.com/office/drawing/2014/main" id="{6CBD59BA-FBB5-0802-8697-80C9E8FED9BE}"/>
              </a:ext>
            </a:extLst>
          </p:cNvPr>
          <p:cNvSpPr txBox="1"/>
          <p:nvPr/>
        </p:nvSpPr>
        <p:spPr>
          <a:xfrm>
            <a:off x="1519084" y="294968"/>
            <a:ext cx="8096863" cy="1477328"/>
          </a:xfrm>
          <a:prstGeom prst="rect">
            <a:avLst/>
          </a:prstGeom>
          <a:noFill/>
        </p:spPr>
        <p:txBody>
          <a:bodyPr wrap="square">
            <a:spAutoFit/>
          </a:bodyPr>
          <a:lstStyle/>
          <a:p>
            <a:r>
              <a:rPr lang="en-US" b="1" dirty="0"/>
              <a:t>Table 7: Traveling Details </a:t>
            </a:r>
          </a:p>
          <a:p>
            <a:endParaRPr lang="en-US" dirty="0"/>
          </a:p>
          <a:p>
            <a:r>
              <a:rPr lang="en-US" dirty="0"/>
              <a:t>Create table Travels_In ( ID int , Train_No Int , Constraint travel_in_Id foreign key(ID) references User(ID),  Constraint travel_in_tainno foreign key(Train_No) references Train(Train_No) ); </a:t>
            </a:r>
          </a:p>
        </p:txBody>
      </p:sp>
    </p:spTree>
    <p:extLst>
      <p:ext uri="{BB962C8B-B14F-4D97-AF65-F5344CB8AC3E}">
        <p14:creationId xmlns:p14="http://schemas.microsoft.com/office/powerpoint/2010/main" val="4290157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21455A-62F6-6310-84E8-E0191DD8A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852" y="2462981"/>
            <a:ext cx="4029755" cy="3746090"/>
          </a:xfrm>
          <a:prstGeom prst="rect">
            <a:avLst/>
          </a:prstGeom>
        </p:spPr>
      </p:pic>
      <p:sp>
        <p:nvSpPr>
          <p:cNvPr id="5" name="TextBox 4">
            <a:extLst>
              <a:ext uri="{FF2B5EF4-FFF2-40B4-BE49-F238E27FC236}">
                <a16:creationId xmlns:a16="http://schemas.microsoft.com/office/drawing/2014/main" id="{9BF26342-AB93-1172-D083-02E8C3BF554E}"/>
              </a:ext>
            </a:extLst>
          </p:cNvPr>
          <p:cNvSpPr txBox="1"/>
          <p:nvPr/>
        </p:nvSpPr>
        <p:spPr>
          <a:xfrm>
            <a:off x="1651819" y="486697"/>
            <a:ext cx="8023122" cy="1477328"/>
          </a:xfrm>
          <a:prstGeom prst="rect">
            <a:avLst/>
          </a:prstGeom>
          <a:noFill/>
        </p:spPr>
        <p:txBody>
          <a:bodyPr wrap="square">
            <a:spAutoFit/>
          </a:bodyPr>
          <a:lstStyle/>
          <a:p>
            <a:r>
              <a:rPr lang="en-US" b="1" dirty="0"/>
              <a:t>Table 8 : Book cancel ticket status </a:t>
            </a:r>
          </a:p>
          <a:p>
            <a:endParaRPr lang="en-US" dirty="0"/>
          </a:p>
          <a:p>
            <a:r>
              <a:rPr lang="en-US" dirty="0"/>
              <a:t>Create table Books_Cancel( ID int ,First_Name varchar(50),ticket_ID int, Constraint bkcl_idfk foreign key (ID) references User(ID), Constraint bkclticket_idfk foreign key (ticket_ID) references Ticket1(Ticket_Id));</a:t>
            </a:r>
          </a:p>
        </p:txBody>
      </p:sp>
    </p:spTree>
    <p:extLst>
      <p:ext uri="{BB962C8B-B14F-4D97-AF65-F5344CB8AC3E}">
        <p14:creationId xmlns:p14="http://schemas.microsoft.com/office/powerpoint/2010/main" val="4230981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EE5BC2-F9DC-49B3-6713-5FBDD6469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232" y="1876208"/>
            <a:ext cx="4948112" cy="3105583"/>
          </a:xfrm>
          <a:prstGeom prst="rect">
            <a:avLst/>
          </a:prstGeom>
        </p:spPr>
      </p:pic>
      <p:sp>
        <p:nvSpPr>
          <p:cNvPr id="5" name="TextBox 4">
            <a:extLst>
              <a:ext uri="{FF2B5EF4-FFF2-40B4-BE49-F238E27FC236}">
                <a16:creationId xmlns:a16="http://schemas.microsoft.com/office/drawing/2014/main" id="{390E135D-A7A4-B4E9-EA90-8C0E368B0046}"/>
              </a:ext>
            </a:extLst>
          </p:cNvPr>
          <p:cNvSpPr txBox="1"/>
          <p:nvPr/>
        </p:nvSpPr>
        <p:spPr>
          <a:xfrm>
            <a:off x="1666569" y="206478"/>
            <a:ext cx="7315200" cy="1200329"/>
          </a:xfrm>
          <a:prstGeom prst="rect">
            <a:avLst/>
          </a:prstGeom>
          <a:noFill/>
        </p:spPr>
        <p:txBody>
          <a:bodyPr wrap="square">
            <a:spAutoFit/>
          </a:bodyPr>
          <a:lstStyle/>
          <a:p>
            <a:r>
              <a:rPr lang="en-US" b="1" dirty="0"/>
              <a:t>Table 9 : Train reaches details </a:t>
            </a:r>
          </a:p>
          <a:p>
            <a:endParaRPr lang="en-US" dirty="0"/>
          </a:p>
          <a:p>
            <a:r>
              <a:rPr lang="en-US" dirty="0"/>
              <a:t>Create table  Reaches ( Train_No int , Arrival time varchar(50), Constraint reach_train_no_fk foreign key(train_no) references Train(train_no) );</a:t>
            </a:r>
          </a:p>
        </p:txBody>
      </p:sp>
    </p:spTree>
    <p:extLst>
      <p:ext uri="{BB962C8B-B14F-4D97-AF65-F5344CB8AC3E}">
        <p14:creationId xmlns:p14="http://schemas.microsoft.com/office/powerpoint/2010/main" val="615532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A98AA4-C28F-D1DC-0F66-E7CA4AE6F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445" y="1866682"/>
            <a:ext cx="4613662" cy="3840944"/>
          </a:xfrm>
          <a:prstGeom prst="rect">
            <a:avLst/>
          </a:prstGeom>
        </p:spPr>
      </p:pic>
      <p:sp>
        <p:nvSpPr>
          <p:cNvPr id="5" name="TextBox 4">
            <a:extLst>
              <a:ext uri="{FF2B5EF4-FFF2-40B4-BE49-F238E27FC236}">
                <a16:creationId xmlns:a16="http://schemas.microsoft.com/office/drawing/2014/main" id="{6A408EB8-246B-8852-07A9-A9595135F75C}"/>
              </a:ext>
            </a:extLst>
          </p:cNvPr>
          <p:cNvSpPr txBox="1"/>
          <p:nvPr/>
        </p:nvSpPr>
        <p:spPr>
          <a:xfrm>
            <a:off x="1622323" y="235974"/>
            <a:ext cx="9026012" cy="1200329"/>
          </a:xfrm>
          <a:prstGeom prst="rect">
            <a:avLst/>
          </a:prstGeom>
          <a:noFill/>
        </p:spPr>
        <p:txBody>
          <a:bodyPr wrap="square">
            <a:spAutoFit/>
          </a:bodyPr>
          <a:lstStyle/>
          <a:p>
            <a:r>
              <a:rPr lang="en-US" b="1" dirty="0"/>
              <a:t>Table 10: train origin information , from where train is start </a:t>
            </a:r>
          </a:p>
          <a:p>
            <a:endParaRPr lang="en-US" dirty="0"/>
          </a:p>
          <a:p>
            <a:r>
              <a:rPr lang="en-US" dirty="0"/>
              <a:t>Create table  Start (Train_No int , Departure_time varchar(50), Constraint start_trainno_fk foreign key(train_no) references Train(train_no) );</a:t>
            </a:r>
          </a:p>
        </p:txBody>
      </p:sp>
    </p:spTree>
    <p:extLst>
      <p:ext uri="{BB962C8B-B14F-4D97-AF65-F5344CB8AC3E}">
        <p14:creationId xmlns:p14="http://schemas.microsoft.com/office/powerpoint/2010/main" val="4175172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2F3160-B99E-7F6C-815A-0CA57D5DD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975" y="1895719"/>
            <a:ext cx="6032090" cy="3096057"/>
          </a:xfrm>
          <a:prstGeom prst="rect">
            <a:avLst/>
          </a:prstGeom>
        </p:spPr>
      </p:pic>
      <p:sp>
        <p:nvSpPr>
          <p:cNvPr id="5" name="TextBox 4">
            <a:extLst>
              <a:ext uri="{FF2B5EF4-FFF2-40B4-BE49-F238E27FC236}">
                <a16:creationId xmlns:a16="http://schemas.microsoft.com/office/drawing/2014/main" id="{019B87EA-75D7-9AF6-76BE-CAE454719E34}"/>
              </a:ext>
            </a:extLst>
          </p:cNvPr>
          <p:cNvSpPr txBox="1"/>
          <p:nvPr/>
        </p:nvSpPr>
        <p:spPr>
          <a:xfrm>
            <a:off x="1312607" y="191729"/>
            <a:ext cx="9350478" cy="1477328"/>
          </a:xfrm>
          <a:prstGeom prst="rect">
            <a:avLst/>
          </a:prstGeom>
          <a:noFill/>
        </p:spPr>
        <p:txBody>
          <a:bodyPr wrap="square">
            <a:spAutoFit/>
          </a:bodyPr>
          <a:lstStyle/>
          <a:p>
            <a:r>
              <a:rPr lang="en-US" b="1" dirty="0"/>
              <a:t>Table 11 :shows tables provide information about ticket</a:t>
            </a:r>
          </a:p>
          <a:p>
            <a:endParaRPr lang="en-US" dirty="0"/>
          </a:p>
          <a:p>
            <a:r>
              <a:rPr lang="en-US" dirty="0"/>
              <a:t>Create table Shows (Ticket_Id int NOT NULL,    ID int NOT NULL, Constraint shows_tkid foreign key (Ticket_Id) references Ticket1(Ticket_Id), Constraint show_tkstatus_idfk foreign key(Ticket_Id) references Ticket_Status( ticket_Id) );</a:t>
            </a:r>
          </a:p>
        </p:txBody>
      </p:sp>
    </p:spTree>
    <p:extLst>
      <p:ext uri="{BB962C8B-B14F-4D97-AF65-F5344CB8AC3E}">
        <p14:creationId xmlns:p14="http://schemas.microsoft.com/office/powerpoint/2010/main" val="2440024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4BB1A9-6086-BEC9-619B-015ADCD59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077" y="2713702"/>
            <a:ext cx="7756875" cy="4064165"/>
          </a:xfrm>
          <a:prstGeom prst="rect">
            <a:avLst/>
          </a:prstGeom>
        </p:spPr>
      </p:pic>
      <p:sp>
        <p:nvSpPr>
          <p:cNvPr id="5" name="TextBox 4">
            <a:extLst>
              <a:ext uri="{FF2B5EF4-FFF2-40B4-BE49-F238E27FC236}">
                <a16:creationId xmlns:a16="http://schemas.microsoft.com/office/drawing/2014/main" id="{67311902-FBFF-AC6E-1E3E-32607EA6F68F}"/>
              </a:ext>
            </a:extLst>
          </p:cNvPr>
          <p:cNvSpPr txBox="1"/>
          <p:nvPr/>
        </p:nvSpPr>
        <p:spPr>
          <a:xfrm>
            <a:off x="1578077" y="80133"/>
            <a:ext cx="7551175" cy="1477328"/>
          </a:xfrm>
          <a:prstGeom prst="rect">
            <a:avLst/>
          </a:prstGeom>
          <a:noFill/>
        </p:spPr>
        <p:txBody>
          <a:bodyPr wrap="square">
            <a:spAutoFit/>
          </a:bodyPr>
          <a:lstStyle/>
          <a:p>
            <a:r>
              <a:rPr lang="en-US" b="1" dirty="0"/>
              <a:t>Total journey time :     UNION operation</a:t>
            </a:r>
          </a:p>
          <a:p>
            <a:r>
              <a:rPr lang="en-US" dirty="0"/>
              <a:t> </a:t>
            </a:r>
          </a:p>
          <a:p>
            <a:r>
              <a:rPr lang="en-US" dirty="0"/>
              <a:t>SELECT Departure_time FROM Start      </a:t>
            </a:r>
          </a:p>
          <a:p>
            <a:r>
              <a:rPr lang="en-US" dirty="0"/>
              <a:t>               UNION</a:t>
            </a:r>
          </a:p>
          <a:p>
            <a:r>
              <a:rPr lang="en-US" dirty="0"/>
              <a:t>SELECT Arrival_time FROM Reaches ;</a:t>
            </a:r>
          </a:p>
        </p:txBody>
      </p:sp>
    </p:spTree>
    <p:extLst>
      <p:ext uri="{BB962C8B-B14F-4D97-AF65-F5344CB8AC3E}">
        <p14:creationId xmlns:p14="http://schemas.microsoft.com/office/powerpoint/2010/main" val="4092247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FAF1A9-653F-5DC1-4BD1-AEDD20EAC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053" y="2614499"/>
            <a:ext cx="7597110" cy="1629002"/>
          </a:xfrm>
          <a:prstGeom prst="rect">
            <a:avLst/>
          </a:prstGeom>
        </p:spPr>
      </p:pic>
      <p:sp>
        <p:nvSpPr>
          <p:cNvPr id="5" name="TextBox 4">
            <a:extLst>
              <a:ext uri="{FF2B5EF4-FFF2-40B4-BE49-F238E27FC236}">
                <a16:creationId xmlns:a16="http://schemas.microsoft.com/office/drawing/2014/main" id="{31D84DEF-84A2-BC84-5185-0D86F537611D}"/>
              </a:ext>
            </a:extLst>
          </p:cNvPr>
          <p:cNvSpPr txBox="1"/>
          <p:nvPr/>
        </p:nvSpPr>
        <p:spPr>
          <a:xfrm>
            <a:off x="1681316" y="471948"/>
            <a:ext cx="7359445" cy="1477328"/>
          </a:xfrm>
          <a:prstGeom prst="rect">
            <a:avLst/>
          </a:prstGeom>
          <a:noFill/>
        </p:spPr>
        <p:txBody>
          <a:bodyPr wrap="square">
            <a:spAutoFit/>
          </a:bodyPr>
          <a:lstStyle/>
          <a:p>
            <a:r>
              <a:rPr lang="en-US" b="1" dirty="0"/>
              <a:t>Same time required for journey  : INTERSECT operation</a:t>
            </a:r>
          </a:p>
          <a:p>
            <a:r>
              <a:rPr lang="en-US" dirty="0"/>
              <a:t> </a:t>
            </a:r>
          </a:p>
          <a:p>
            <a:r>
              <a:rPr lang="en-US" dirty="0"/>
              <a:t> SELECT Departure_time FROM Start                   </a:t>
            </a:r>
          </a:p>
          <a:p>
            <a:r>
              <a:rPr lang="en-US" dirty="0"/>
              <a:t>  INTERSECT </a:t>
            </a:r>
          </a:p>
          <a:p>
            <a:r>
              <a:rPr lang="en-US" dirty="0"/>
              <a:t>SELECT Arrival_time FROM Reaches ;</a:t>
            </a:r>
          </a:p>
        </p:txBody>
      </p:sp>
    </p:spTree>
    <p:extLst>
      <p:ext uri="{BB962C8B-B14F-4D97-AF65-F5344CB8AC3E}">
        <p14:creationId xmlns:p14="http://schemas.microsoft.com/office/powerpoint/2010/main" val="916186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C6970E-58C2-036C-8DDA-BC39AFD8F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599" y="1561839"/>
            <a:ext cx="8792802" cy="3734321"/>
          </a:xfrm>
          <a:prstGeom prst="rect">
            <a:avLst/>
          </a:prstGeom>
        </p:spPr>
      </p:pic>
      <p:sp>
        <p:nvSpPr>
          <p:cNvPr id="5" name="TextBox 4">
            <a:extLst>
              <a:ext uri="{FF2B5EF4-FFF2-40B4-BE49-F238E27FC236}">
                <a16:creationId xmlns:a16="http://schemas.microsoft.com/office/drawing/2014/main" id="{1EC0AB8D-2D47-BF78-592F-53FCC740B029}"/>
              </a:ext>
            </a:extLst>
          </p:cNvPr>
          <p:cNvSpPr txBox="1"/>
          <p:nvPr/>
        </p:nvSpPr>
        <p:spPr>
          <a:xfrm>
            <a:off x="1699599" y="353961"/>
            <a:ext cx="7208427" cy="923330"/>
          </a:xfrm>
          <a:prstGeom prst="rect">
            <a:avLst/>
          </a:prstGeom>
          <a:noFill/>
        </p:spPr>
        <p:txBody>
          <a:bodyPr wrap="square">
            <a:spAutoFit/>
          </a:bodyPr>
          <a:lstStyle/>
          <a:p>
            <a:r>
              <a:rPr lang="en-US" b="1" dirty="0"/>
              <a:t>UPDATE Operation</a:t>
            </a:r>
          </a:p>
          <a:p>
            <a:endParaRPr lang="en-US" dirty="0"/>
          </a:p>
          <a:p>
            <a:r>
              <a:rPr lang="en-US" dirty="0"/>
              <a:t>UPDATE User set Middle_Name='Sharma' where ID= 4;</a:t>
            </a:r>
          </a:p>
        </p:txBody>
      </p:sp>
    </p:spTree>
    <p:extLst>
      <p:ext uri="{BB962C8B-B14F-4D97-AF65-F5344CB8AC3E}">
        <p14:creationId xmlns:p14="http://schemas.microsoft.com/office/powerpoint/2010/main" val="104742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73BBA-C326-F793-6C41-8E44E4845B04}"/>
              </a:ext>
            </a:extLst>
          </p:cNvPr>
          <p:cNvSpPr txBox="1"/>
          <p:nvPr/>
        </p:nvSpPr>
        <p:spPr>
          <a:xfrm>
            <a:off x="914399" y="398206"/>
            <a:ext cx="10250129" cy="4098879"/>
          </a:xfrm>
          <a:prstGeom prst="rect">
            <a:avLst/>
          </a:prstGeom>
          <a:noFill/>
        </p:spPr>
        <p:txBody>
          <a:bodyPr wrap="square">
            <a:spAutoFit/>
          </a:bodyPr>
          <a:lstStyle/>
          <a:p>
            <a:pPr marL="0" marR="0" algn="ctr">
              <a:lnSpc>
                <a:spcPct val="115000"/>
              </a:lnSpc>
              <a:buNone/>
            </a:pPr>
            <a:endParaRPr lang="en-IN" sz="2000" b="1" dirty="0">
              <a:latin typeface="Times New Roman" panose="02020603050405020304" pitchFamily="18" charset="0"/>
              <a:ea typeface="Times New Roman" panose="02020603050405020304" pitchFamily="18" charset="0"/>
            </a:endParaRPr>
          </a:p>
          <a:p>
            <a:pPr marL="0" marR="0" algn="ctr">
              <a:lnSpc>
                <a:spcPct val="115000"/>
              </a:lnSpc>
              <a:buNone/>
            </a:pPr>
            <a:r>
              <a:rPr lang="en-IN" sz="2400" b="1" dirty="0">
                <a:latin typeface="Times New Roman" panose="02020603050405020304" pitchFamily="18" charset="0"/>
                <a:ea typeface="Times New Roman" panose="02020603050405020304" pitchFamily="18" charset="0"/>
              </a:rPr>
              <a:t>INTRODUCTION</a:t>
            </a:r>
          </a:p>
          <a:p>
            <a:pPr marL="0" marR="0" algn="just">
              <a:lnSpc>
                <a:spcPct val="115000"/>
              </a:lnSpc>
              <a:buNone/>
            </a:pPr>
            <a:endParaRPr lang="en-IN" sz="2000" dirty="0">
              <a:latin typeface="Times New Roman" panose="02020603050405020304" pitchFamily="18" charset="0"/>
              <a:ea typeface="Times New Roman" panose="02020603050405020304" pitchFamily="18" charset="0"/>
            </a:endParaRPr>
          </a:p>
          <a:p>
            <a:pPr marL="285750" marR="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Database is an organized collection of data. </a:t>
            </a:r>
          </a:p>
          <a:p>
            <a:pPr marR="0" algn="just">
              <a:lnSpc>
                <a:spcPct val="115000"/>
              </a:lnSpc>
            </a:pPr>
            <a:endParaRPr lang="en-IN" sz="1800" dirty="0">
              <a:effectLst/>
              <a:latin typeface="Times New Roman" panose="02020603050405020304" pitchFamily="18" charset="0"/>
              <a:ea typeface="Times New Roman" panose="02020603050405020304" pitchFamily="18" charset="0"/>
            </a:endParaRPr>
          </a:p>
          <a:p>
            <a:pPr marL="285750" marR="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A DBMS makes it possible for end-users to create, read, update and delete data in a database. </a:t>
            </a:r>
          </a:p>
          <a:p>
            <a:pPr marR="0" algn="just">
              <a:lnSpc>
                <a:spcPct val="115000"/>
              </a:lnSpc>
            </a:pPr>
            <a:endParaRPr lang="en-IN" sz="1800" dirty="0">
              <a:effectLst/>
              <a:latin typeface="Times New Roman" panose="02020603050405020304" pitchFamily="18" charset="0"/>
              <a:ea typeface="Times New Roman" panose="02020603050405020304" pitchFamily="18" charset="0"/>
            </a:endParaRPr>
          </a:p>
          <a:p>
            <a:pPr marL="285750" marR="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DBMS essentially serves as an interface between the database and end-users or application programs, ensuring that data is consistently organized and remains easily accessible. </a:t>
            </a:r>
          </a:p>
          <a:p>
            <a:pPr marR="0" algn="just">
              <a:lnSpc>
                <a:spcPct val="115000"/>
              </a:lnSpc>
            </a:pPr>
            <a:endParaRPr lang="en-IN" sz="1800" dirty="0">
              <a:effectLst/>
              <a:latin typeface="Times New Roman" panose="02020603050405020304" pitchFamily="18" charset="0"/>
              <a:ea typeface="Times New Roman" panose="02020603050405020304" pitchFamily="18" charset="0"/>
            </a:endParaRPr>
          </a:p>
          <a:p>
            <a:pPr marL="285750" marR="0" indent="-285750" algn="just">
              <a:lnSpc>
                <a:spcPct val="115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It provide concurrency, security, data integrity, and uniform administration procedures. </a:t>
            </a:r>
          </a:p>
          <a:p>
            <a:pPr marL="285750" marR="0" indent="-285750" algn="just">
              <a:lnSpc>
                <a:spcPct val="115000"/>
              </a:lnSpc>
              <a:buFont typeface="Arial" panose="020B0604020202020204" pitchFamily="34" charset="0"/>
              <a:buChar char="•"/>
            </a:pPr>
            <a:endParaRPr lang="en-IN"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4346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721784-63E1-7C83-48A4-B7FCA4B33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444" y="1795234"/>
            <a:ext cx="4925112" cy="3267531"/>
          </a:xfrm>
          <a:prstGeom prst="rect">
            <a:avLst/>
          </a:prstGeom>
        </p:spPr>
      </p:pic>
      <p:sp>
        <p:nvSpPr>
          <p:cNvPr id="5" name="TextBox 4">
            <a:extLst>
              <a:ext uri="{FF2B5EF4-FFF2-40B4-BE49-F238E27FC236}">
                <a16:creationId xmlns:a16="http://schemas.microsoft.com/office/drawing/2014/main" id="{93C5F950-F1D5-8454-D04B-8D2ADABCE579}"/>
              </a:ext>
            </a:extLst>
          </p:cNvPr>
          <p:cNvSpPr txBox="1"/>
          <p:nvPr/>
        </p:nvSpPr>
        <p:spPr>
          <a:xfrm>
            <a:off x="1519084" y="484637"/>
            <a:ext cx="8701548" cy="923330"/>
          </a:xfrm>
          <a:prstGeom prst="rect">
            <a:avLst/>
          </a:prstGeom>
          <a:noFill/>
        </p:spPr>
        <p:txBody>
          <a:bodyPr wrap="square">
            <a:spAutoFit/>
          </a:bodyPr>
          <a:lstStyle/>
          <a:p>
            <a:r>
              <a:rPr lang="en-US" b="1" dirty="0"/>
              <a:t>Delete Operation:</a:t>
            </a:r>
          </a:p>
          <a:p>
            <a:endParaRPr lang="en-US" dirty="0"/>
          </a:p>
          <a:p>
            <a:r>
              <a:rPr lang="en-US" dirty="0"/>
              <a:t>DELETE FROM Payment  WHERE ID='10';SELECT * FROM Payment;</a:t>
            </a:r>
          </a:p>
        </p:txBody>
      </p:sp>
    </p:spTree>
    <p:extLst>
      <p:ext uri="{BB962C8B-B14F-4D97-AF65-F5344CB8AC3E}">
        <p14:creationId xmlns:p14="http://schemas.microsoft.com/office/powerpoint/2010/main" val="1015440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72F4EA-C858-25D5-1F6B-90B6B95CA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915" y="1876208"/>
            <a:ext cx="8564170" cy="3105583"/>
          </a:xfrm>
          <a:prstGeom prst="rect">
            <a:avLst/>
          </a:prstGeom>
        </p:spPr>
      </p:pic>
      <p:sp>
        <p:nvSpPr>
          <p:cNvPr id="5" name="TextBox 4">
            <a:extLst>
              <a:ext uri="{FF2B5EF4-FFF2-40B4-BE49-F238E27FC236}">
                <a16:creationId xmlns:a16="http://schemas.microsoft.com/office/drawing/2014/main" id="{C3ADCBB4-98D9-FB51-BCE5-4D64FAD2CB09}"/>
              </a:ext>
            </a:extLst>
          </p:cNvPr>
          <p:cNvSpPr txBox="1"/>
          <p:nvPr/>
        </p:nvSpPr>
        <p:spPr>
          <a:xfrm>
            <a:off x="1696065" y="516195"/>
            <a:ext cx="7211961" cy="923330"/>
          </a:xfrm>
          <a:prstGeom prst="rect">
            <a:avLst/>
          </a:prstGeom>
          <a:noFill/>
        </p:spPr>
        <p:txBody>
          <a:bodyPr wrap="square">
            <a:spAutoFit/>
          </a:bodyPr>
          <a:lstStyle/>
          <a:p>
            <a:r>
              <a:rPr lang="en-US" b="1" dirty="0"/>
              <a:t> Alter a Table : Add column in existing table</a:t>
            </a:r>
          </a:p>
          <a:p>
            <a:endParaRPr lang="en-US" dirty="0"/>
          </a:p>
          <a:p>
            <a:r>
              <a:rPr lang="en-US" dirty="0"/>
              <a:t>ALTER Table Train ADD COLUMN AC_Type Varchar(50);</a:t>
            </a:r>
          </a:p>
        </p:txBody>
      </p:sp>
    </p:spTree>
    <p:extLst>
      <p:ext uri="{BB962C8B-B14F-4D97-AF65-F5344CB8AC3E}">
        <p14:creationId xmlns:p14="http://schemas.microsoft.com/office/powerpoint/2010/main" val="255159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0714D7-53A4-1F39-6C96-531671ECB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046" y="1866682"/>
            <a:ext cx="8649907" cy="3124636"/>
          </a:xfrm>
          <a:prstGeom prst="rect">
            <a:avLst/>
          </a:prstGeom>
        </p:spPr>
      </p:pic>
      <p:sp>
        <p:nvSpPr>
          <p:cNvPr id="5" name="TextBox 4">
            <a:extLst>
              <a:ext uri="{FF2B5EF4-FFF2-40B4-BE49-F238E27FC236}">
                <a16:creationId xmlns:a16="http://schemas.microsoft.com/office/drawing/2014/main" id="{D9674BC7-F188-C9FD-8F32-B01F1E866E29}"/>
              </a:ext>
            </a:extLst>
          </p:cNvPr>
          <p:cNvSpPr txBox="1"/>
          <p:nvPr/>
        </p:nvSpPr>
        <p:spPr>
          <a:xfrm>
            <a:off x="1651819" y="412955"/>
            <a:ext cx="7477433" cy="1200329"/>
          </a:xfrm>
          <a:prstGeom prst="rect">
            <a:avLst/>
          </a:prstGeom>
          <a:noFill/>
        </p:spPr>
        <p:txBody>
          <a:bodyPr wrap="square">
            <a:spAutoFit/>
          </a:bodyPr>
          <a:lstStyle/>
          <a:p>
            <a:r>
              <a:rPr lang="en-US" b="1" dirty="0"/>
              <a:t>Operation : Rename Tables</a:t>
            </a:r>
          </a:p>
          <a:p>
            <a:endParaRPr lang="en-US" dirty="0"/>
          </a:p>
          <a:p>
            <a:r>
              <a:rPr lang="en-US" dirty="0"/>
              <a:t>ALTER TABLE Train RENAME Train_Info;</a:t>
            </a:r>
          </a:p>
          <a:p>
            <a:r>
              <a:rPr lang="en-US" dirty="0"/>
              <a:t>select * from Train_Info;</a:t>
            </a:r>
          </a:p>
        </p:txBody>
      </p:sp>
    </p:spTree>
    <p:extLst>
      <p:ext uri="{BB962C8B-B14F-4D97-AF65-F5344CB8AC3E}">
        <p14:creationId xmlns:p14="http://schemas.microsoft.com/office/powerpoint/2010/main" val="3368655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936105-DE84-EFC3-CB48-A5B6A0D79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560" y="2714983"/>
            <a:ext cx="8273845" cy="2358461"/>
          </a:xfrm>
          <a:prstGeom prst="rect">
            <a:avLst/>
          </a:prstGeom>
        </p:spPr>
      </p:pic>
      <p:sp>
        <p:nvSpPr>
          <p:cNvPr id="5" name="TextBox 4">
            <a:extLst>
              <a:ext uri="{FF2B5EF4-FFF2-40B4-BE49-F238E27FC236}">
                <a16:creationId xmlns:a16="http://schemas.microsoft.com/office/drawing/2014/main" id="{44C1939E-D8BA-D274-1B7B-0D77F8FF7AB9}"/>
              </a:ext>
            </a:extLst>
          </p:cNvPr>
          <p:cNvSpPr txBox="1"/>
          <p:nvPr/>
        </p:nvSpPr>
        <p:spPr>
          <a:xfrm>
            <a:off x="1725561" y="324465"/>
            <a:ext cx="7698658" cy="2031325"/>
          </a:xfrm>
          <a:prstGeom prst="rect">
            <a:avLst/>
          </a:prstGeom>
          <a:noFill/>
        </p:spPr>
        <p:txBody>
          <a:bodyPr wrap="square">
            <a:spAutoFit/>
          </a:bodyPr>
          <a:lstStyle/>
          <a:p>
            <a:r>
              <a:rPr lang="en-US" b="1" dirty="0"/>
              <a:t>Simple Queries with Aggregate functions.</a:t>
            </a:r>
          </a:p>
          <a:p>
            <a:endParaRPr lang="en-US" dirty="0"/>
          </a:p>
          <a:p>
            <a:r>
              <a:rPr lang="en-US" b="1" dirty="0"/>
              <a:t>1.Average</a:t>
            </a:r>
          </a:p>
          <a:p>
            <a:endParaRPr lang="en-US" dirty="0"/>
          </a:p>
          <a:p>
            <a:r>
              <a:rPr lang="en-US" dirty="0"/>
              <a:t>SELECT   </a:t>
            </a:r>
          </a:p>
          <a:p>
            <a:r>
              <a:rPr lang="en-US" dirty="0"/>
              <a:t> AVG(Paid_Amt) </a:t>
            </a:r>
          </a:p>
          <a:p>
            <a:r>
              <a:rPr lang="en-US" dirty="0"/>
              <a:t>FROM    Payment; </a:t>
            </a:r>
          </a:p>
        </p:txBody>
      </p:sp>
    </p:spTree>
    <p:extLst>
      <p:ext uri="{BB962C8B-B14F-4D97-AF65-F5344CB8AC3E}">
        <p14:creationId xmlns:p14="http://schemas.microsoft.com/office/powerpoint/2010/main" val="3015220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839B4-E090-8E18-0C50-D49C25C0D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252" y="2714525"/>
            <a:ext cx="6592529" cy="2152443"/>
          </a:xfrm>
          <a:prstGeom prst="rect">
            <a:avLst/>
          </a:prstGeom>
        </p:spPr>
      </p:pic>
      <p:sp>
        <p:nvSpPr>
          <p:cNvPr id="5" name="TextBox 4">
            <a:extLst>
              <a:ext uri="{FF2B5EF4-FFF2-40B4-BE49-F238E27FC236}">
                <a16:creationId xmlns:a16="http://schemas.microsoft.com/office/drawing/2014/main" id="{BC359EA4-2118-B28D-EFC7-462FEA775C12}"/>
              </a:ext>
            </a:extLst>
          </p:cNvPr>
          <p:cNvSpPr txBox="1"/>
          <p:nvPr/>
        </p:nvSpPr>
        <p:spPr>
          <a:xfrm>
            <a:off x="2035277" y="663677"/>
            <a:ext cx="7447936" cy="1477328"/>
          </a:xfrm>
          <a:prstGeom prst="rect">
            <a:avLst/>
          </a:prstGeom>
          <a:noFill/>
        </p:spPr>
        <p:txBody>
          <a:bodyPr wrap="square">
            <a:spAutoFit/>
          </a:bodyPr>
          <a:lstStyle/>
          <a:p>
            <a:r>
              <a:rPr lang="en-US" b="1" dirty="0"/>
              <a:t>2. Maximum</a:t>
            </a:r>
          </a:p>
          <a:p>
            <a:endParaRPr lang="en-US" dirty="0"/>
          </a:p>
          <a:p>
            <a:r>
              <a:rPr lang="en-US" dirty="0"/>
              <a:t>SELECT     </a:t>
            </a:r>
          </a:p>
          <a:p>
            <a:r>
              <a:rPr lang="en-US" dirty="0"/>
              <a:t>MAX(Capacity)</a:t>
            </a:r>
          </a:p>
          <a:p>
            <a:r>
              <a:rPr lang="en-US" dirty="0"/>
              <a:t>FROM   Train_Info; </a:t>
            </a:r>
          </a:p>
        </p:txBody>
      </p:sp>
    </p:spTree>
    <p:extLst>
      <p:ext uri="{BB962C8B-B14F-4D97-AF65-F5344CB8AC3E}">
        <p14:creationId xmlns:p14="http://schemas.microsoft.com/office/powerpoint/2010/main" val="817272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9B62C-C1C4-5182-AFB2-C82E19922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026" y="1976284"/>
            <a:ext cx="7211961" cy="2181480"/>
          </a:xfrm>
          <a:prstGeom prst="rect">
            <a:avLst/>
          </a:prstGeom>
        </p:spPr>
      </p:pic>
      <p:sp>
        <p:nvSpPr>
          <p:cNvPr id="5" name="TextBox 4">
            <a:extLst>
              <a:ext uri="{FF2B5EF4-FFF2-40B4-BE49-F238E27FC236}">
                <a16:creationId xmlns:a16="http://schemas.microsoft.com/office/drawing/2014/main" id="{F7BE54C4-C631-AA29-1F02-3250F2058AAC}"/>
              </a:ext>
            </a:extLst>
          </p:cNvPr>
          <p:cNvSpPr txBox="1"/>
          <p:nvPr/>
        </p:nvSpPr>
        <p:spPr>
          <a:xfrm>
            <a:off x="1873047" y="368710"/>
            <a:ext cx="7211960" cy="1477328"/>
          </a:xfrm>
          <a:prstGeom prst="rect">
            <a:avLst/>
          </a:prstGeom>
          <a:noFill/>
        </p:spPr>
        <p:txBody>
          <a:bodyPr wrap="square">
            <a:spAutoFit/>
          </a:bodyPr>
          <a:lstStyle/>
          <a:p>
            <a:r>
              <a:rPr lang="en-US" b="1" dirty="0"/>
              <a:t> 3.Minimum</a:t>
            </a:r>
          </a:p>
          <a:p>
            <a:endParaRPr lang="en-US" dirty="0"/>
          </a:p>
          <a:p>
            <a:r>
              <a:rPr lang="en-US" dirty="0"/>
              <a:t>SELECT     </a:t>
            </a:r>
          </a:p>
          <a:p>
            <a:r>
              <a:rPr lang="en-US" dirty="0"/>
              <a:t>MIN(Capacity)</a:t>
            </a:r>
          </a:p>
          <a:p>
            <a:r>
              <a:rPr lang="en-US" dirty="0"/>
              <a:t>FROM    Train_Info;</a:t>
            </a:r>
          </a:p>
        </p:txBody>
      </p:sp>
    </p:spTree>
    <p:extLst>
      <p:ext uri="{BB962C8B-B14F-4D97-AF65-F5344CB8AC3E}">
        <p14:creationId xmlns:p14="http://schemas.microsoft.com/office/powerpoint/2010/main" val="1569990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FF534D-D6DC-41E2-C3ED-D0E896CA7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324" y="2695472"/>
            <a:ext cx="6164600" cy="1467055"/>
          </a:xfrm>
          <a:prstGeom prst="rect">
            <a:avLst/>
          </a:prstGeom>
        </p:spPr>
      </p:pic>
      <p:sp>
        <p:nvSpPr>
          <p:cNvPr id="5" name="TextBox 4">
            <a:extLst>
              <a:ext uri="{FF2B5EF4-FFF2-40B4-BE49-F238E27FC236}">
                <a16:creationId xmlns:a16="http://schemas.microsoft.com/office/drawing/2014/main" id="{2F2B5A14-3083-5A20-C9E6-8EFEFEC8E614}"/>
              </a:ext>
            </a:extLst>
          </p:cNvPr>
          <p:cNvSpPr txBox="1"/>
          <p:nvPr/>
        </p:nvSpPr>
        <p:spPr>
          <a:xfrm>
            <a:off x="1622323" y="722671"/>
            <a:ext cx="8067367" cy="1477328"/>
          </a:xfrm>
          <a:prstGeom prst="rect">
            <a:avLst/>
          </a:prstGeom>
          <a:noFill/>
        </p:spPr>
        <p:txBody>
          <a:bodyPr wrap="square">
            <a:spAutoFit/>
          </a:bodyPr>
          <a:lstStyle/>
          <a:p>
            <a:r>
              <a:rPr lang="en-US" b="1" dirty="0"/>
              <a:t>4. Count:</a:t>
            </a:r>
          </a:p>
          <a:p>
            <a:endParaRPr lang="en-US" dirty="0"/>
          </a:p>
          <a:p>
            <a:r>
              <a:rPr lang="en-US" dirty="0"/>
              <a:t>SELECT     </a:t>
            </a:r>
          </a:p>
          <a:p>
            <a:r>
              <a:rPr lang="en-US" dirty="0"/>
              <a:t>COUNT(*)</a:t>
            </a:r>
          </a:p>
          <a:p>
            <a:r>
              <a:rPr lang="en-US" dirty="0"/>
              <a:t>FROM    user;</a:t>
            </a:r>
          </a:p>
        </p:txBody>
      </p:sp>
    </p:spTree>
    <p:extLst>
      <p:ext uri="{BB962C8B-B14F-4D97-AF65-F5344CB8AC3E}">
        <p14:creationId xmlns:p14="http://schemas.microsoft.com/office/powerpoint/2010/main" val="4093702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59963-FBED-A00B-760E-D4919B6D0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996" y="2772696"/>
            <a:ext cx="5792008" cy="3333136"/>
          </a:xfrm>
          <a:prstGeom prst="rect">
            <a:avLst/>
          </a:prstGeom>
        </p:spPr>
      </p:pic>
      <p:sp>
        <p:nvSpPr>
          <p:cNvPr id="5" name="TextBox 4">
            <a:extLst>
              <a:ext uri="{FF2B5EF4-FFF2-40B4-BE49-F238E27FC236}">
                <a16:creationId xmlns:a16="http://schemas.microsoft.com/office/drawing/2014/main" id="{DC5ECA25-BE7E-6E9F-DBFF-25340DF5E12F}"/>
              </a:ext>
            </a:extLst>
          </p:cNvPr>
          <p:cNvSpPr txBox="1"/>
          <p:nvPr/>
        </p:nvSpPr>
        <p:spPr>
          <a:xfrm>
            <a:off x="1563329" y="412956"/>
            <a:ext cx="8067368" cy="2031325"/>
          </a:xfrm>
          <a:prstGeom prst="rect">
            <a:avLst/>
          </a:prstGeom>
          <a:noFill/>
        </p:spPr>
        <p:txBody>
          <a:bodyPr wrap="square">
            <a:spAutoFit/>
          </a:bodyPr>
          <a:lstStyle/>
          <a:p>
            <a:r>
              <a:rPr lang="en-US" b="1" dirty="0"/>
              <a:t>Queries with Aggregate functions(group by and having clause):</a:t>
            </a:r>
          </a:p>
          <a:p>
            <a:r>
              <a:rPr lang="en-US" dirty="0"/>
              <a:t> It shows the average amount for each ticket id</a:t>
            </a:r>
          </a:p>
          <a:p>
            <a:endParaRPr lang="en-US" dirty="0"/>
          </a:p>
          <a:p>
            <a:r>
              <a:rPr lang="en-US" dirty="0"/>
              <a:t>SELECT     </a:t>
            </a:r>
          </a:p>
          <a:p>
            <a:r>
              <a:rPr lang="en-US" dirty="0"/>
              <a:t>Ticket_Id, AVG(Paid_Amt)</a:t>
            </a:r>
          </a:p>
          <a:p>
            <a:r>
              <a:rPr lang="en-US" dirty="0"/>
              <a:t>FROM    Payment</a:t>
            </a:r>
          </a:p>
          <a:p>
            <a:r>
              <a:rPr lang="en-US" dirty="0"/>
              <a:t>GROUP BY Ticket_Id;</a:t>
            </a:r>
          </a:p>
        </p:txBody>
      </p:sp>
    </p:spTree>
    <p:extLst>
      <p:ext uri="{BB962C8B-B14F-4D97-AF65-F5344CB8AC3E}">
        <p14:creationId xmlns:p14="http://schemas.microsoft.com/office/powerpoint/2010/main" val="2643498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EBF981-197A-FE8C-AFF9-459C630EB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8516" y="1871445"/>
            <a:ext cx="6682014" cy="4396620"/>
          </a:xfrm>
          <a:prstGeom prst="rect">
            <a:avLst/>
          </a:prstGeom>
        </p:spPr>
      </p:pic>
      <p:sp>
        <p:nvSpPr>
          <p:cNvPr id="5" name="TextBox 4">
            <a:extLst>
              <a:ext uri="{FF2B5EF4-FFF2-40B4-BE49-F238E27FC236}">
                <a16:creationId xmlns:a16="http://schemas.microsoft.com/office/drawing/2014/main" id="{5E259461-B48D-999C-6BF4-C35FCAF7E003}"/>
              </a:ext>
            </a:extLst>
          </p:cNvPr>
          <p:cNvSpPr txBox="1"/>
          <p:nvPr/>
        </p:nvSpPr>
        <p:spPr>
          <a:xfrm>
            <a:off x="1651819" y="589935"/>
            <a:ext cx="8082116" cy="1200329"/>
          </a:xfrm>
          <a:prstGeom prst="rect">
            <a:avLst/>
          </a:prstGeom>
          <a:noFill/>
        </p:spPr>
        <p:txBody>
          <a:bodyPr wrap="square">
            <a:spAutoFit/>
          </a:bodyPr>
          <a:lstStyle/>
          <a:p>
            <a:r>
              <a:rPr lang="en-US" dirty="0"/>
              <a:t>It shows the total capacity according to each train </a:t>
            </a:r>
          </a:p>
          <a:p>
            <a:r>
              <a:rPr lang="en-US" dirty="0"/>
              <a:t>SELECT     Train_No, SUM(Capacity)</a:t>
            </a:r>
          </a:p>
          <a:p>
            <a:r>
              <a:rPr lang="en-US" dirty="0"/>
              <a:t>FROM    Train_Info</a:t>
            </a:r>
          </a:p>
          <a:p>
            <a:r>
              <a:rPr lang="en-US" dirty="0"/>
              <a:t>GROUP BY Train_No;</a:t>
            </a:r>
          </a:p>
        </p:txBody>
      </p:sp>
    </p:spTree>
    <p:extLst>
      <p:ext uri="{BB962C8B-B14F-4D97-AF65-F5344CB8AC3E}">
        <p14:creationId xmlns:p14="http://schemas.microsoft.com/office/powerpoint/2010/main" val="2826124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1E35EB-4215-35DD-4B85-00229D720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810" y="2738340"/>
            <a:ext cx="7916380" cy="2054885"/>
          </a:xfrm>
          <a:prstGeom prst="rect">
            <a:avLst/>
          </a:prstGeom>
        </p:spPr>
      </p:pic>
      <p:sp>
        <p:nvSpPr>
          <p:cNvPr id="5" name="TextBox 4">
            <a:extLst>
              <a:ext uri="{FF2B5EF4-FFF2-40B4-BE49-F238E27FC236}">
                <a16:creationId xmlns:a16="http://schemas.microsoft.com/office/drawing/2014/main" id="{B16D773F-22E1-7C8C-295C-4FEC2D2B57F8}"/>
              </a:ext>
            </a:extLst>
          </p:cNvPr>
          <p:cNvSpPr txBox="1"/>
          <p:nvPr/>
        </p:nvSpPr>
        <p:spPr>
          <a:xfrm>
            <a:off x="2137810" y="855406"/>
            <a:ext cx="7433893" cy="1477328"/>
          </a:xfrm>
          <a:prstGeom prst="rect">
            <a:avLst/>
          </a:prstGeom>
          <a:noFill/>
        </p:spPr>
        <p:txBody>
          <a:bodyPr wrap="square">
            <a:spAutoFit/>
          </a:bodyPr>
          <a:lstStyle/>
          <a:p>
            <a:r>
              <a:rPr lang="en-US" dirty="0"/>
              <a:t>It shows state of user  whose count Id is more than 3</a:t>
            </a:r>
          </a:p>
          <a:p>
            <a:r>
              <a:rPr lang="en-US" dirty="0"/>
              <a:t>SELECT COUNT(ID), State FROM User</a:t>
            </a:r>
          </a:p>
          <a:p>
            <a:r>
              <a:rPr lang="en-US" dirty="0"/>
              <a:t>GROUP BY State </a:t>
            </a:r>
          </a:p>
          <a:p>
            <a:r>
              <a:rPr lang="en-US" dirty="0"/>
              <a:t>HAVING COUNT(ID) &gt; 3</a:t>
            </a:r>
          </a:p>
          <a:p>
            <a:r>
              <a:rPr lang="en-US" dirty="0"/>
              <a:t>ORDER BY COUNT(ID) DESC;</a:t>
            </a:r>
          </a:p>
        </p:txBody>
      </p:sp>
    </p:spTree>
    <p:extLst>
      <p:ext uri="{BB962C8B-B14F-4D97-AF65-F5344CB8AC3E}">
        <p14:creationId xmlns:p14="http://schemas.microsoft.com/office/powerpoint/2010/main" val="128254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0AF3F-028F-B6F6-C927-CA0D129F4D74}"/>
              </a:ext>
            </a:extLst>
          </p:cNvPr>
          <p:cNvSpPr txBox="1"/>
          <p:nvPr/>
        </p:nvSpPr>
        <p:spPr>
          <a:xfrm>
            <a:off x="1356852" y="190421"/>
            <a:ext cx="9586451" cy="5433795"/>
          </a:xfrm>
          <a:prstGeom prst="rect">
            <a:avLst/>
          </a:prstGeom>
          <a:noFill/>
        </p:spPr>
        <p:txBody>
          <a:bodyPr wrap="square">
            <a:spAutoFit/>
          </a:bodyPr>
          <a:lstStyle/>
          <a:p>
            <a:pPr marL="0" marR="0" algn="ctr">
              <a:lnSpc>
                <a:spcPct val="115000"/>
              </a:lnSpc>
              <a:buNone/>
            </a:pPr>
            <a:endParaRPr lang="en-IN" sz="1800" b="1" dirty="0">
              <a:latin typeface="Times New Roman" panose="02020603050405020304" pitchFamily="18" charset="0"/>
              <a:ea typeface="Times New Roman" panose="02020603050405020304" pitchFamily="18" charset="0"/>
            </a:endParaRPr>
          </a:p>
          <a:p>
            <a:pPr marL="0" marR="0" algn="ctr">
              <a:lnSpc>
                <a:spcPct val="115000"/>
              </a:lnSpc>
              <a:buNone/>
            </a:pPr>
            <a:r>
              <a:rPr lang="en-IN" sz="2400" b="1" dirty="0">
                <a:latin typeface="Times New Roman" panose="02020603050405020304" pitchFamily="18" charset="0"/>
                <a:ea typeface="Times New Roman" panose="02020603050405020304" pitchFamily="18" charset="0"/>
              </a:rPr>
              <a:t>PROJECT DESCRIPTION</a:t>
            </a:r>
          </a:p>
          <a:p>
            <a:pPr marL="0" marR="0" algn="just">
              <a:lnSpc>
                <a:spcPct val="115000"/>
              </a:lnSpc>
              <a:buNone/>
            </a:pPr>
            <a:endParaRPr lang="en-IN" sz="1800" dirty="0">
              <a:latin typeface="Times New Roman" panose="02020603050405020304" pitchFamily="18" charset="0"/>
              <a:ea typeface="Times New Roman" panose="02020603050405020304" pitchFamily="18" charset="0"/>
            </a:endParaRPr>
          </a:p>
          <a:p>
            <a:pPr marL="0" marR="0" algn="just">
              <a:lnSpc>
                <a:spcPct val="115000"/>
              </a:lnSpc>
              <a:buNone/>
            </a:pPr>
            <a:endParaRPr lang="en-IN" sz="1800" dirty="0">
              <a:latin typeface="Times New Roman" panose="02020603050405020304" pitchFamily="18" charset="0"/>
              <a:ea typeface="Times New Roman" panose="02020603050405020304" pitchFamily="18" charset="0"/>
            </a:endParaRPr>
          </a:p>
          <a:p>
            <a:pPr marL="0" marR="0" algn="just">
              <a:lnSpc>
                <a:spcPct val="115000"/>
              </a:lnSpc>
              <a:buNone/>
            </a:pPr>
            <a:r>
              <a:rPr lang="en-IN" sz="1800" dirty="0">
                <a:latin typeface="Times New Roman" panose="02020603050405020304" pitchFamily="18" charset="0"/>
                <a:ea typeface="Times New Roman" panose="02020603050405020304" pitchFamily="18" charset="0"/>
              </a:rPr>
              <a:t>The </a:t>
            </a:r>
            <a:r>
              <a:rPr lang="en-IN" sz="1800" dirty="0">
                <a:effectLst/>
                <a:latin typeface="Times New Roman" panose="02020603050405020304" pitchFamily="18" charset="0"/>
                <a:ea typeface="Times New Roman" panose="02020603050405020304" pitchFamily="18" charset="0"/>
              </a:rPr>
              <a:t>Project is creating the database about Railway Reservation System</a:t>
            </a:r>
            <a:endParaRPr lang="en-US" sz="1800" dirty="0">
              <a:effectLst/>
              <a:latin typeface="Arial" panose="020B0604020202020204" pitchFamily="34" charset="0"/>
              <a:ea typeface="Arial" panose="020B0604020202020204" pitchFamily="34" charset="0"/>
            </a:endParaRPr>
          </a:p>
          <a:p>
            <a:pPr marL="0" marR="0" algn="just">
              <a:lnSpc>
                <a:spcPct val="115000"/>
              </a:lnSpc>
              <a:buNone/>
            </a:pPr>
            <a:r>
              <a:rPr lang="en-IN"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r>
              <a:rPr lang="en-IN" sz="1800" dirty="0">
                <a:effectLst/>
                <a:latin typeface="Times New Roman" panose="02020603050405020304" pitchFamily="18" charset="0"/>
                <a:ea typeface="Times New Roman" panose="02020603050405020304" pitchFamily="18" charset="0"/>
              </a:rPr>
              <a:t>The </a:t>
            </a:r>
            <a:r>
              <a:rPr lang="en-IN" sz="1800" dirty="0">
                <a:latin typeface="Times New Roman" panose="02020603050405020304" pitchFamily="18" charset="0"/>
                <a:ea typeface="Times New Roman" panose="02020603050405020304" pitchFamily="18" charset="0"/>
              </a:rPr>
              <a:t>R</a:t>
            </a:r>
            <a:r>
              <a:rPr lang="en-IN" sz="1800" dirty="0">
                <a:effectLst/>
                <a:latin typeface="Times New Roman" panose="02020603050405020304" pitchFamily="18" charset="0"/>
                <a:ea typeface="Times New Roman" panose="02020603050405020304" pitchFamily="18" charset="0"/>
              </a:rPr>
              <a:t>ailway </a:t>
            </a:r>
            <a:r>
              <a:rPr lang="en-IN" sz="1800" dirty="0">
                <a:latin typeface="Times New Roman" panose="02020603050405020304" pitchFamily="18" charset="0"/>
                <a:ea typeface="Times New Roman" panose="02020603050405020304" pitchFamily="18" charset="0"/>
              </a:rPr>
              <a:t>R</a:t>
            </a:r>
            <a:r>
              <a:rPr lang="en-IN" sz="1800" dirty="0">
                <a:effectLst/>
                <a:latin typeface="Times New Roman" panose="02020603050405020304" pitchFamily="18" charset="0"/>
                <a:ea typeface="Times New Roman" panose="02020603050405020304" pitchFamily="18" charset="0"/>
              </a:rPr>
              <a:t>eservation </a:t>
            </a:r>
            <a:r>
              <a:rPr lang="en-IN" sz="1800" dirty="0">
                <a:latin typeface="Times New Roman" panose="02020603050405020304" pitchFamily="18" charset="0"/>
                <a:ea typeface="Times New Roman" panose="02020603050405020304" pitchFamily="18" charset="0"/>
              </a:rPr>
              <a:t>S</a:t>
            </a:r>
            <a:r>
              <a:rPr lang="en-IN" sz="1800" dirty="0">
                <a:effectLst/>
                <a:latin typeface="Times New Roman" panose="02020603050405020304" pitchFamily="18" charset="0"/>
                <a:ea typeface="Times New Roman" panose="02020603050405020304" pitchFamily="18" charset="0"/>
              </a:rPr>
              <a:t>ystem facilitates:</a:t>
            </a:r>
          </a:p>
          <a:p>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T</a:t>
            </a:r>
            <a:r>
              <a:rPr lang="en-IN" sz="1800" dirty="0">
                <a:effectLst/>
                <a:latin typeface="Times New Roman" panose="02020603050405020304" pitchFamily="18" charset="0"/>
                <a:ea typeface="Times New Roman" panose="02020603050405020304" pitchFamily="18" charset="0"/>
              </a:rPr>
              <a:t>he passengers to enquire about the trains available on the basis of destination</a:t>
            </a:r>
          </a:p>
          <a:p>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B</a:t>
            </a:r>
            <a:r>
              <a:rPr lang="en-IN" sz="1800" dirty="0">
                <a:effectLst/>
                <a:latin typeface="Times New Roman" panose="02020603050405020304" pitchFamily="18" charset="0"/>
                <a:ea typeface="Times New Roman" panose="02020603050405020304" pitchFamily="18" charset="0"/>
              </a:rPr>
              <a:t>ooking and cancellation of tickets</a:t>
            </a:r>
            <a:endParaRPr lang="en-IN" sz="1800"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E</a:t>
            </a:r>
            <a:r>
              <a:rPr lang="en-IN" sz="1800" dirty="0">
                <a:effectLst/>
                <a:latin typeface="Times New Roman" panose="02020603050405020304" pitchFamily="18" charset="0"/>
                <a:ea typeface="Times New Roman" panose="02020603050405020304" pitchFamily="18" charset="0"/>
              </a:rPr>
              <a:t>nquire about the status of the booked ticket</a:t>
            </a:r>
          </a:p>
          <a:p>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aim of case study is to design and develop a database maintaining the records of different trains</a:t>
            </a:r>
            <a:r>
              <a:rPr lang="en-IN" sz="1800" dirty="0">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T</a:t>
            </a:r>
            <a:r>
              <a:rPr lang="en-IN" sz="1800" dirty="0">
                <a:effectLst/>
                <a:latin typeface="Times New Roman" panose="02020603050405020304" pitchFamily="18" charset="0"/>
                <a:ea typeface="Times New Roman" panose="02020603050405020304" pitchFamily="18" charset="0"/>
              </a:rPr>
              <a:t>rain status, and users. </a:t>
            </a:r>
          </a:p>
          <a:p>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record of train includes its number, name, description,capacity,time, destination</a:t>
            </a:r>
            <a:endParaRPr lang="en-US" sz="1800" dirty="0"/>
          </a:p>
        </p:txBody>
      </p:sp>
    </p:spTree>
    <p:extLst>
      <p:ext uri="{BB962C8B-B14F-4D97-AF65-F5344CB8AC3E}">
        <p14:creationId xmlns:p14="http://schemas.microsoft.com/office/powerpoint/2010/main" val="3616510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8C526-7A5F-163D-DCCF-ED6FE81F8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285" y="2404919"/>
            <a:ext cx="7492036" cy="2698023"/>
          </a:xfrm>
          <a:prstGeom prst="rect">
            <a:avLst/>
          </a:prstGeom>
        </p:spPr>
      </p:pic>
      <p:sp>
        <p:nvSpPr>
          <p:cNvPr id="5" name="TextBox 4">
            <a:extLst>
              <a:ext uri="{FF2B5EF4-FFF2-40B4-BE49-F238E27FC236}">
                <a16:creationId xmlns:a16="http://schemas.microsoft.com/office/drawing/2014/main" id="{FEAFEE1F-DBFD-FBF5-F4E8-99A160EC305D}"/>
              </a:ext>
            </a:extLst>
          </p:cNvPr>
          <p:cNvSpPr txBox="1"/>
          <p:nvPr/>
        </p:nvSpPr>
        <p:spPr>
          <a:xfrm>
            <a:off x="1843548" y="663677"/>
            <a:ext cx="7728155" cy="1200329"/>
          </a:xfrm>
          <a:prstGeom prst="rect">
            <a:avLst/>
          </a:prstGeom>
          <a:noFill/>
        </p:spPr>
        <p:txBody>
          <a:bodyPr wrap="square">
            <a:spAutoFit/>
          </a:bodyPr>
          <a:lstStyle/>
          <a:p>
            <a:r>
              <a:rPr lang="en-US" b="1" dirty="0"/>
              <a:t>Operation subquery:</a:t>
            </a:r>
          </a:p>
          <a:p>
            <a:endParaRPr lang="en-US" dirty="0"/>
          </a:p>
          <a:p>
            <a:r>
              <a:rPr lang="en-US" dirty="0"/>
              <a:t>select ticket_id from payment where Paid_Amt &gt;(select AVG(Paid_Amt)from Payment); </a:t>
            </a:r>
          </a:p>
        </p:txBody>
      </p:sp>
    </p:spTree>
    <p:extLst>
      <p:ext uri="{BB962C8B-B14F-4D97-AF65-F5344CB8AC3E}">
        <p14:creationId xmlns:p14="http://schemas.microsoft.com/office/powerpoint/2010/main" val="1042850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F2FD19-EC8F-74D3-1A05-474972F25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104" y="2514472"/>
            <a:ext cx="8783534" cy="3104663"/>
          </a:xfrm>
          <a:prstGeom prst="rect">
            <a:avLst/>
          </a:prstGeom>
        </p:spPr>
      </p:pic>
      <p:sp>
        <p:nvSpPr>
          <p:cNvPr id="5" name="TextBox 4">
            <a:extLst>
              <a:ext uri="{FF2B5EF4-FFF2-40B4-BE49-F238E27FC236}">
                <a16:creationId xmlns:a16="http://schemas.microsoft.com/office/drawing/2014/main" id="{C474ACCF-2F24-CAAA-B3B7-44418A93AFA2}"/>
              </a:ext>
            </a:extLst>
          </p:cNvPr>
          <p:cNvSpPr txBox="1"/>
          <p:nvPr/>
        </p:nvSpPr>
        <p:spPr>
          <a:xfrm>
            <a:off x="1887795" y="604684"/>
            <a:ext cx="7020232" cy="1754326"/>
          </a:xfrm>
          <a:prstGeom prst="rect">
            <a:avLst/>
          </a:prstGeom>
          <a:noFill/>
        </p:spPr>
        <p:txBody>
          <a:bodyPr wrap="square">
            <a:spAutoFit/>
          </a:bodyPr>
          <a:lstStyle/>
          <a:p>
            <a:r>
              <a:rPr lang="en-US" b="1" dirty="0"/>
              <a:t>VIEW Operation:</a:t>
            </a:r>
          </a:p>
          <a:p>
            <a:endParaRPr lang="en-US" dirty="0"/>
          </a:p>
          <a:p>
            <a:r>
              <a:rPr lang="en-US" dirty="0"/>
              <a:t>create or replace view UserView as</a:t>
            </a:r>
          </a:p>
          <a:p>
            <a:r>
              <a:rPr lang="en-US" dirty="0"/>
              <a:t> select first_name,middle_name,last_name from user where id =1;</a:t>
            </a:r>
          </a:p>
          <a:p>
            <a:endParaRPr lang="en-US" dirty="0"/>
          </a:p>
          <a:p>
            <a:r>
              <a:rPr lang="en-US" dirty="0"/>
              <a:t> select * from UserView;</a:t>
            </a:r>
          </a:p>
        </p:txBody>
      </p:sp>
    </p:spTree>
    <p:extLst>
      <p:ext uri="{BB962C8B-B14F-4D97-AF65-F5344CB8AC3E}">
        <p14:creationId xmlns:p14="http://schemas.microsoft.com/office/powerpoint/2010/main" val="3262182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EF8D7-1EAC-944E-1DD6-8E8F5A1AE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71" y="265471"/>
            <a:ext cx="9261987" cy="5987845"/>
          </a:xfrm>
          <a:prstGeom prst="rect">
            <a:avLst/>
          </a:prstGeom>
        </p:spPr>
      </p:pic>
    </p:spTree>
    <p:extLst>
      <p:ext uri="{BB962C8B-B14F-4D97-AF65-F5344CB8AC3E}">
        <p14:creationId xmlns:p14="http://schemas.microsoft.com/office/powerpoint/2010/main" val="259010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73DE49-27F8-759E-791F-3B27567A9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441" y="1401096"/>
            <a:ext cx="8545118" cy="5456904"/>
          </a:xfrm>
          <a:prstGeom prst="rect">
            <a:avLst/>
          </a:prstGeom>
        </p:spPr>
      </p:pic>
      <p:sp>
        <p:nvSpPr>
          <p:cNvPr id="3" name="TextBox 2">
            <a:extLst>
              <a:ext uri="{FF2B5EF4-FFF2-40B4-BE49-F238E27FC236}">
                <a16:creationId xmlns:a16="http://schemas.microsoft.com/office/drawing/2014/main" id="{96B7254A-4ADE-6F27-FD9A-7D6191EA981D}"/>
              </a:ext>
            </a:extLst>
          </p:cNvPr>
          <p:cNvSpPr txBox="1"/>
          <p:nvPr/>
        </p:nvSpPr>
        <p:spPr>
          <a:xfrm>
            <a:off x="2920181" y="309716"/>
            <a:ext cx="6489290" cy="461665"/>
          </a:xfrm>
          <a:prstGeom prst="rect">
            <a:avLst/>
          </a:prstGeom>
          <a:noFill/>
        </p:spPr>
        <p:txBody>
          <a:bodyPr wrap="square" rtlCol="0">
            <a:spAutoFit/>
          </a:bodyPr>
          <a:lstStyle/>
          <a:p>
            <a:pPr algn="ctr"/>
            <a:r>
              <a:rPr lang="en-US" sz="2400" b="1" dirty="0"/>
              <a:t>ER Diagram</a:t>
            </a:r>
          </a:p>
        </p:txBody>
      </p:sp>
      <p:sp>
        <p:nvSpPr>
          <p:cNvPr id="4" name="TextBox 3">
            <a:extLst>
              <a:ext uri="{FF2B5EF4-FFF2-40B4-BE49-F238E27FC236}">
                <a16:creationId xmlns:a16="http://schemas.microsoft.com/office/drawing/2014/main" id="{F65E37B5-AB2A-1D2B-A001-0107A9B33196}"/>
              </a:ext>
            </a:extLst>
          </p:cNvPr>
          <p:cNvSpPr txBox="1"/>
          <p:nvPr/>
        </p:nvSpPr>
        <p:spPr>
          <a:xfrm>
            <a:off x="1823441" y="771381"/>
            <a:ext cx="8545118" cy="369332"/>
          </a:xfrm>
          <a:prstGeom prst="rect">
            <a:avLst/>
          </a:prstGeom>
          <a:noFill/>
        </p:spPr>
        <p:txBody>
          <a:bodyPr wrap="square" rtlCol="0">
            <a:spAutoFit/>
          </a:bodyPr>
          <a:lstStyle/>
          <a:p>
            <a:r>
              <a:rPr lang="en-US" dirty="0"/>
              <a:t>This diagram shows Relation between User, Train,Station,Book_Cancel, </a:t>
            </a:r>
            <a:r>
              <a:rPr lang="en-US" dirty="0" err="1"/>
              <a:t>travel_in</a:t>
            </a:r>
            <a:endParaRPr lang="en-US" dirty="0"/>
          </a:p>
        </p:txBody>
      </p:sp>
    </p:spTree>
    <p:extLst>
      <p:ext uri="{BB962C8B-B14F-4D97-AF65-F5344CB8AC3E}">
        <p14:creationId xmlns:p14="http://schemas.microsoft.com/office/powerpoint/2010/main" val="238267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7C1F2-C097-1986-54E1-AC0B4FEDD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2020" y="785443"/>
            <a:ext cx="8487960" cy="5287113"/>
          </a:xfrm>
          <a:prstGeom prst="rect">
            <a:avLst/>
          </a:prstGeom>
        </p:spPr>
      </p:pic>
      <p:sp>
        <p:nvSpPr>
          <p:cNvPr id="4" name="TextBox 3">
            <a:extLst>
              <a:ext uri="{FF2B5EF4-FFF2-40B4-BE49-F238E27FC236}">
                <a16:creationId xmlns:a16="http://schemas.microsoft.com/office/drawing/2014/main" id="{0E88274E-F80B-1006-2098-3B87638926F0}"/>
              </a:ext>
            </a:extLst>
          </p:cNvPr>
          <p:cNvSpPr txBox="1"/>
          <p:nvPr/>
        </p:nvSpPr>
        <p:spPr>
          <a:xfrm>
            <a:off x="1852020" y="132735"/>
            <a:ext cx="8899554" cy="646331"/>
          </a:xfrm>
          <a:prstGeom prst="rect">
            <a:avLst/>
          </a:prstGeom>
          <a:noFill/>
        </p:spPr>
        <p:txBody>
          <a:bodyPr wrap="square" rtlCol="0">
            <a:spAutoFit/>
          </a:bodyPr>
          <a:lstStyle/>
          <a:p>
            <a:r>
              <a:rPr lang="en-US" dirty="0"/>
              <a:t>This diagram shows Relation between Train and station (many to many)</a:t>
            </a:r>
          </a:p>
          <a:p>
            <a:endParaRPr lang="en-US" dirty="0"/>
          </a:p>
        </p:txBody>
      </p:sp>
    </p:spTree>
    <p:extLst>
      <p:ext uri="{BB962C8B-B14F-4D97-AF65-F5344CB8AC3E}">
        <p14:creationId xmlns:p14="http://schemas.microsoft.com/office/powerpoint/2010/main" val="2470548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D6C054-6600-E26D-EDDC-30B516DD5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967" y="1327354"/>
            <a:ext cx="8526065" cy="5147188"/>
          </a:xfrm>
          <a:prstGeom prst="rect">
            <a:avLst/>
          </a:prstGeom>
        </p:spPr>
      </p:pic>
      <p:sp>
        <p:nvSpPr>
          <p:cNvPr id="4" name="TextBox 3">
            <a:extLst>
              <a:ext uri="{FF2B5EF4-FFF2-40B4-BE49-F238E27FC236}">
                <a16:creationId xmlns:a16="http://schemas.microsoft.com/office/drawing/2014/main" id="{B104403D-7EAF-69A3-A74F-2C29647A0C7C}"/>
              </a:ext>
            </a:extLst>
          </p:cNvPr>
          <p:cNvSpPr txBox="1"/>
          <p:nvPr/>
        </p:nvSpPr>
        <p:spPr>
          <a:xfrm>
            <a:off x="1961535" y="383458"/>
            <a:ext cx="8642555" cy="646331"/>
          </a:xfrm>
          <a:prstGeom prst="rect">
            <a:avLst/>
          </a:prstGeom>
          <a:noFill/>
        </p:spPr>
        <p:txBody>
          <a:bodyPr wrap="square" rtlCol="0">
            <a:spAutoFit/>
          </a:bodyPr>
          <a:lstStyle/>
          <a:p>
            <a:r>
              <a:rPr lang="en-US" dirty="0"/>
              <a:t>This diagram shows Relation between Train, ticket_status, travel_in,start, reaches (one to one) and relation between train and station is (one to many)</a:t>
            </a:r>
          </a:p>
        </p:txBody>
      </p:sp>
    </p:spTree>
    <p:extLst>
      <p:ext uri="{BB962C8B-B14F-4D97-AF65-F5344CB8AC3E}">
        <p14:creationId xmlns:p14="http://schemas.microsoft.com/office/powerpoint/2010/main" val="151072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1753B-4577-8C4B-C08A-0A0208F89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257" y="775917"/>
            <a:ext cx="8497486" cy="5306165"/>
          </a:xfrm>
          <a:prstGeom prst="rect">
            <a:avLst/>
          </a:prstGeom>
        </p:spPr>
      </p:pic>
    </p:spTree>
    <p:extLst>
      <p:ext uri="{BB962C8B-B14F-4D97-AF65-F5344CB8AC3E}">
        <p14:creationId xmlns:p14="http://schemas.microsoft.com/office/powerpoint/2010/main" val="284877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1D32A-B41A-93B3-5EE4-AFC6FDF94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94" y="775917"/>
            <a:ext cx="8507012" cy="5306165"/>
          </a:xfrm>
          <a:prstGeom prst="rect">
            <a:avLst/>
          </a:prstGeom>
        </p:spPr>
      </p:pic>
    </p:spTree>
    <p:extLst>
      <p:ext uri="{BB962C8B-B14F-4D97-AF65-F5344CB8AC3E}">
        <p14:creationId xmlns:p14="http://schemas.microsoft.com/office/powerpoint/2010/main" val="3194823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1295</Words>
  <Application>Microsoft Office PowerPoint</Application>
  <PresentationFormat>Widescreen</PresentationFormat>
  <Paragraphs>147</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14</cp:revision>
  <dcterms:created xsi:type="dcterms:W3CDTF">2025-03-11T02:27:15Z</dcterms:created>
  <dcterms:modified xsi:type="dcterms:W3CDTF">2025-03-11T04:01:39Z</dcterms:modified>
</cp:coreProperties>
</file>