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20164-7786-4B3D-B921-BCDD7E69038E}" type="datetimeFigureOut">
              <a:rPr lang="en-US" smtClean="0"/>
              <a:t>4/15/2023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273F3-DC87-41D2-B2F3-D7F1FBE5B47A}" type="slidenum">
              <a:rPr lang="en-US" smtClean="0"/>
              <a:t>‹#›</a:t>
            </a:fld>
            <a:endParaRPr lang="en-US"/>
          </a:p>
        </p:txBody>
      </p:sp>
    </p:spTree>
    <p:extLst>
      <p:ext uri="{BB962C8B-B14F-4D97-AF65-F5344CB8AC3E}">
        <p14:creationId xmlns:p14="http://schemas.microsoft.com/office/powerpoint/2010/main" val="360434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2273F3-DC87-41D2-B2F3-D7F1FBE5B47A}" type="slidenum">
              <a:rPr lang="en-US" smtClean="0"/>
              <a:t>7</a:t>
            </a:fld>
            <a:endParaRPr lang="en-US"/>
          </a:p>
        </p:txBody>
      </p:sp>
    </p:spTree>
    <p:extLst>
      <p:ext uri="{BB962C8B-B14F-4D97-AF65-F5344CB8AC3E}">
        <p14:creationId xmlns:p14="http://schemas.microsoft.com/office/powerpoint/2010/main" val="766714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3E8910B-3F33-492D-A6F7-3050F890295B}" type="datetimeFigureOut">
              <a:rPr lang="en-US" smtClean="0"/>
              <a:t>4/15/2023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6E40A7D-2D26-4135-8CBF-C86BE66C832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8910B-3F33-492D-A6F7-3050F890295B}"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8910B-3F33-492D-A6F7-3050F890295B}"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8910B-3F33-492D-A6F7-3050F890295B}"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E8910B-3F33-492D-A6F7-3050F890295B}"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8910B-3F33-492D-A6F7-3050F890295B}"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E8910B-3F33-492D-A6F7-3050F890295B}" type="datetimeFigureOut">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E8910B-3F33-492D-A6F7-3050F890295B}" type="datetimeFigureOut">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8910B-3F33-492D-A6F7-3050F890295B}" type="datetimeFigureOut">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8910B-3F33-492D-A6F7-3050F890295B}"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E8910B-3F33-492D-A6F7-3050F890295B}" type="datetimeFigureOut">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3E8910B-3F33-492D-A6F7-3050F890295B}" type="datetimeFigureOut">
              <a:rPr lang="en-US" smtClean="0"/>
              <a:t>4/15/2023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6E40A7D-2D26-4135-8CBF-C86BE66C832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nvSpPr>
        <p:spPr>
          <a:xfrm>
            <a:off x="631209" y="2286000"/>
            <a:ext cx="7772400" cy="857255"/>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b="1" dirty="0" smtClean="0">
                <a:solidFill>
                  <a:srgbClr val="FFFF00"/>
                </a:solidFill>
              </a:rPr>
              <a:t> </a:t>
            </a:r>
            <a:r>
              <a:rPr lang="en-US" sz="4400" b="1" dirty="0" smtClean="0">
                <a:solidFill>
                  <a:srgbClr val="FFFF00"/>
                </a:solidFill>
              </a:rPr>
              <a:t>Flyzy</a:t>
            </a:r>
            <a:r>
              <a:rPr lang="en-US" sz="4400" dirty="0" smtClean="0">
                <a:solidFill>
                  <a:srgbClr val="FFFF00"/>
                </a:solidFill>
              </a:rPr>
              <a:t> </a:t>
            </a:r>
            <a:r>
              <a:rPr lang="en-US" sz="4400" b="1" dirty="0">
                <a:solidFill>
                  <a:srgbClr val="FFFF00"/>
                </a:solidFill>
              </a:rPr>
              <a:t>Flight Analysis</a:t>
            </a:r>
            <a:endParaRPr lang="en-US" sz="4400" dirty="0">
              <a:solidFill>
                <a:srgbClr val="FFFF00"/>
              </a:solidFill>
            </a:endParaRPr>
          </a:p>
        </p:txBody>
      </p:sp>
      <p:sp>
        <p:nvSpPr>
          <p:cNvPr id="3" name="Subtitle 3"/>
          <p:cNvSpPr>
            <a:spLocks noGrp="1"/>
          </p:cNvSpPr>
          <p:nvPr/>
        </p:nvSpPr>
        <p:spPr>
          <a:xfrm>
            <a:off x="593678" y="5715000"/>
            <a:ext cx="3733800" cy="7239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algn="ctr"/>
            <a:r>
              <a:rPr lang="en-US" sz="2800" b="1" dirty="0" smtClean="0">
                <a:solidFill>
                  <a:srgbClr val="002060"/>
                </a:solidFill>
              </a:rPr>
              <a:t>By : </a:t>
            </a:r>
            <a:r>
              <a:rPr lang="en-US" sz="3200" b="1" dirty="0" smtClean="0">
                <a:solidFill>
                  <a:srgbClr val="002060"/>
                </a:solidFill>
              </a:rPr>
              <a:t>Shweta</a:t>
            </a:r>
            <a:r>
              <a:rPr lang="en-US" sz="2800" b="1" dirty="0" smtClean="0">
                <a:solidFill>
                  <a:srgbClr val="002060"/>
                </a:solidFill>
              </a:rPr>
              <a:t> Gupta</a:t>
            </a:r>
            <a:endParaRPr lang="en-US" sz="2800" b="1"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1066800" y="533400"/>
            <a:ext cx="2819399" cy="1590675"/>
          </a:xfrm>
          <a:prstGeom prst="rect">
            <a:avLst/>
          </a:prstGeom>
          <a:ln>
            <a:solidFill>
              <a:schemeClr val="bg2">
                <a:lumMod val="20000"/>
                <a:lumOff val="80000"/>
              </a:schemeClr>
            </a:solidFill>
          </a:ln>
        </p:spPr>
      </p:pic>
    </p:spTree>
    <p:extLst>
      <p:ext uri="{BB962C8B-B14F-4D97-AF65-F5344CB8AC3E}">
        <p14:creationId xmlns:p14="http://schemas.microsoft.com/office/powerpoint/2010/main" val="3060363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234554" y="2057400"/>
            <a:ext cx="6629400" cy="1826363"/>
          </a:xfrm>
          <a:prstGeom prst="rect">
            <a:avLst/>
          </a:prstGeom>
        </p:spPr>
        <p:txBody>
          <a:bodyPr vert="horz" lIns="45720" tIns="0" rIns="45720" bIns="0" anchor="t">
            <a:normAutofit fontScale="92500"/>
          </a:bodyPr>
          <a:lstStyle>
            <a:lvl1pPr algn="l" rtl="0" eaLnBrk="1" latinLnBrk="0" hangingPunct="1">
              <a:spcBef>
                <a:spcPct val="0"/>
              </a:spcBef>
              <a:buNone/>
              <a:defRPr kumimoji="0" sz="4200" b="1" kern="1200"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sz="9600" dirty="0" smtClean="0"/>
              <a:t>Thank You</a:t>
            </a:r>
            <a:endParaRPr lang="en-US" sz="9600" dirty="0"/>
          </a:p>
        </p:txBody>
      </p:sp>
    </p:spTree>
    <p:extLst>
      <p:ext uri="{BB962C8B-B14F-4D97-AF65-F5344CB8AC3E}">
        <p14:creationId xmlns:p14="http://schemas.microsoft.com/office/powerpoint/2010/main" val="40720136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41278" y="381000"/>
            <a:ext cx="8229600" cy="92867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z="3700" b="1" dirty="0" smtClean="0">
                <a:solidFill>
                  <a:srgbClr val="FFFF00"/>
                </a:solidFill>
                <a:latin typeface="Segoe UI" pitchFamily="34" charset="0"/>
                <a:cs typeface="Segoe UI" pitchFamily="34" charset="0"/>
              </a:rPr>
              <a:t>Factors Affecting Flight Ticket Prices</a:t>
            </a:r>
            <a:endParaRPr lang="en-US" sz="3700" b="1" dirty="0">
              <a:solidFill>
                <a:srgbClr val="FFFF00"/>
              </a:solidFill>
              <a:latin typeface="Segoe UI" pitchFamily="34" charset="0"/>
              <a:cs typeface="Segoe UI" pitchFamily="34" charset="0"/>
            </a:endParaRPr>
          </a:p>
        </p:txBody>
      </p:sp>
      <p:sp>
        <p:nvSpPr>
          <p:cNvPr id="3" name="TextBox 2"/>
          <p:cNvSpPr txBox="1"/>
          <p:nvPr/>
        </p:nvSpPr>
        <p:spPr>
          <a:xfrm>
            <a:off x="609600" y="1676400"/>
            <a:ext cx="4724400" cy="4524315"/>
          </a:xfrm>
          <a:prstGeom prst="rect">
            <a:avLst/>
          </a:prstGeom>
          <a:noFill/>
        </p:spPr>
        <p:txBody>
          <a:bodyPr wrap="square" rtlCol="0">
            <a:spAutoFit/>
          </a:bodyPr>
          <a:lstStyle/>
          <a:p>
            <a:pPr marL="342900" indent="-342900">
              <a:buClr>
                <a:srgbClr val="002060"/>
              </a:buClr>
              <a:buFont typeface="Wingdings" pitchFamily="2" charset="2"/>
              <a:buChar char="Ø"/>
            </a:pPr>
            <a:r>
              <a:rPr lang="en-US" sz="3200" b="1" dirty="0" smtClean="0"/>
              <a:t> Demand</a:t>
            </a:r>
          </a:p>
          <a:p>
            <a:pPr marL="342900" indent="-342900">
              <a:buClr>
                <a:srgbClr val="002060"/>
              </a:buClr>
              <a:buFont typeface="Wingdings" pitchFamily="2" charset="2"/>
              <a:buChar char="Ø"/>
            </a:pPr>
            <a:r>
              <a:rPr lang="en-US" sz="3200" b="1" dirty="0" smtClean="0"/>
              <a:t> Booking  Time</a:t>
            </a:r>
          </a:p>
          <a:p>
            <a:pPr marL="342900" indent="-342900">
              <a:buClr>
                <a:srgbClr val="002060"/>
              </a:buClr>
              <a:buFont typeface="Wingdings" pitchFamily="2" charset="2"/>
              <a:buChar char="Ø"/>
            </a:pPr>
            <a:r>
              <a:rPr lang="en-US" sz="3200" b="1" dirty="0" smtClean="0"/>
              <a:t> Route &amp; Distance</a:t>
            </a:r>
          </a:p>
          <a:p>
            <a:pPr marL="342900" indent="-342900">
              <a:buClr>
                <a:srgbClr val="002060"/>
              </a:buClr>
              <a:buFont typeface="Wingdings" pitchFamily="2" charset="2"/>
              <a:buChar char="Ø"/>
            </a:pPr>
            <a:r>
              <a:rPr lang="en-US" sz="3200" b="1" dirty="0" smtClean="0">
                <a:latin typeface="Segoe UI" pitchFamily="34" charset="0"/>
                <a:cs typeface="Segoe UI" pitchFamily="34" charset="0"/>
              </a:rPr>
              <a:t> Airline</a:t>
            </a:r>
            <a:r>
              <a:rPr lang="en-US" sz="3200" b="1" dirty="0" smtClean="0"/>
              <a:t>  Competition</a:t>
            </a:r>
          </a:p>
          <a:p>
            <a:pPr marL="342900" indent="-342900">
              <a:buClr>
                <a:srgbClr val="002060"/>
              </a:buClr>
              <a:buFont typeface="Wingdings" pitchFamily="2" charset="2"/>
              <a:buChar char="Ø"/>
            </a:pPr>
            <a:r>
              <a:rPr lang="en-US" sz="3200" b="1" dirty="0" smtClean="0"/>
              <a:t> Fuel  Prices</a:t>
            </a:r>
          </a:p>
          <a:p>
            <a:pPr marL="342900" indent="-342900">
              <a:buClr>
                <a:srgbClr val="002060"/>
              </a:buClr>
              <a:buFont typeface="Wingdings" pitchFamily="2" charset="2"/>
              <a:buChar char="Ø"/>
            </a:pPr>
            <a:r>
              <a:rPr lang="en-US" sz="3200" b="1" dirty="0" smtClean="0"/>
              <a:t> Taxes  &amp;  Fees</a:t>
            </a:r>
          </a:p>
          <a:p>
            <a:pPr marL="342900" indent="-342900">
              <a:buClr>
                <a:srgbClr val="002060"/>
              </a:buClr>
              <a:buFont typeface="Wingdings" pitchFamily="2" charset="2"/>
              <a:buChar char="Ø"/>
            </a:pPr>
            <a:r>
              <a:rPr lang="en-US" sz="3200" b="1" dirty="0" smtClean="0"/>
              <a:t> Class Of Service</a:t>
            </a:r>
          </a:p>
          <a:p>
            <a:pPr marL="342900" indent="-342900">
              <a:buClr>
                <a:srgbClr val="002060"/>
              </a:buClr>
              <a:buFont typeface="Wingdings" pitchFamily="2" charset="2"/>
              <a:buChar char="Ø"/>
            </a:pPr>
            <a:r>
              <a:rPr lang="en-US" sz="3200" b="1" dirty="0" smtClean="0"/>
              <a:t> Booking Channel</a:t>
            </a:r>
          </a:p>
          <a:p>
            <a:pPr marL="342900" indent="-342900">
              <a:buClr>
                <a:srgbClr val="002060"/>
              </a:buClr>
              <a:buFont typeface="Wingdings" pitchFamily="2" charset="2"/>
              <a:buChar char="Ø"/>
            </a:pPr>
            <a:r>
              <a:rPr lang="en-US" sz="3200" b="1" dirty="0" smtClean="0"/>
              <a:t> Seasonal Factors</a:t>
            </a:r>
            <a:endParaRPr lang="en-US" sz="3200" b="1" dirty="0"/>
          </a:p>
        </p:txBody>
      </p:sp>
    </p:spTree>
    <p:extLst>
      <p:ext uri="{BB962C8B-B14F-4D97-AF65-F5344CB8AC3E}">
        <p14:creationId xmlns:p14="http://schemas.microsoft.com/office/powerpoint/2010/main" val="28176206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838200" y="350293"/>
            <a:ext cx="7772400" cy="857231"/>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b="1" dirty="0"/>
              <a:t>Data </a:t>
            </a:r>
            <a:r>
              <a:rPr lang="en-US" b="1" dirty="0" smtClean="0"/>
              <a:t> Analysis</a:t>
            </a:r>
            <a:endParaRPr lang="en-US" b="1" dirty="0"/>
          </a:p>
        </p:txBody>
      </p:sp>
      <p:sp>
        <p:nvSpPr>
          <p:cNvPr id="3" name="Rectangle 2"/>
          <p:cNvSpPr/>
          <p:nvPr/>
        </p:nvSpPr>
        <p:spPr>
          <a:xfrm>
            <a:off x="228600" y="1443841"/>
            <a:ext cx="8763000" cy="4524315"/>
          </a:xfrm>
          <a:prstGeom prst="rect">
            <a:avLst/>
          </a:prstGeom>
        </p:spPr>
        <p:txBody>
          <a:bodyPr wrap="square">
            <a:spAutoFit/>
          </a:bodyPr>
          <a:lstStyle/>
          <a:p>
            <a:pPr marL="342900" indent="-342900" algn="just">
              <a:buClr>
                <a:srgbClr val="002060"/>
              </a:buClr>
              <a:buFont typeface="Wingdings" pitchFamily="2" charset="2"/>
              <a:buChar char="Ø"/>
            </a:pPr>
            <a:r>
              <a:rPr lang="en-US" sz="2800" b="1" u="sng" dirty="0" smtClean="0">
                <a:solidFill>
                  <a:schemeClr val="accent5">
                    <a:lumMod val="50000"/>
                  </a:schemeClr>
                </a:solidFill>
                <a:latin typeface="Segoe UI" pitchFamily="34" charset="0"/>
                <a:cs typeface="Segoe UI" pitchFamily="34" charset="0"/>
              </a:rPr>
              <a:t>Connecting  Data </a:t>
            </a:r>
            <a:r>
              <a:rPr lang="en-US" sz="2800" b="1" u="sng" dirty="0">
                <a:solidFill>
                  <a:schemeClr val="accent5">
                    <a:lumMod val="50000"/>
                  </a:schemeClr>
                </a:solidFill>
                <a:latin typeface="Segoe UI" pitchFamily="34" charset="0"/>
                <a:cs typeface="Segoe UI" pitchFamily="34" charset="0"/>
              </a:rPr>
              <a:t>S</a:t>
            </a:r>
            <a:r>
              <a:rPr lang="en-US" sz="2800" b="1" u="sng" dirty="0" smtClean="0">
                <a:solidFill>
                  <a:schemeClr val="accent5">
                    <a:lumMod val="50000"/>
                  </a:schemeClr>
                </a:solidFill>
                <a:latin typeface="Segoe UI" pitchFamily="34" charset="0"/>
                <a:cs typeface="Segoe UI" pitchFamily="34" charset="0"/>
              </a:rPr>
              <a:t>ource and Cleaning Data</a:t>
            </a:r>
          </a:p>
          <a:p>
            <a:pPr algn="just">
              <a:buClr>
                <a:srgbClr val="002060"/>
              </a:buClr>
            </a:pPr>
            <a:endParaRPr lang="en-US" sz="2000" b="1" dirty="0" smtClean="0"/>
          </a:p>
          <a:p>
            <a:pPr marL="342900" indent="-342900" algn="just">
              <a:buFont typeface="Arial" pitchFamily="34" charset="0"/>
              <a:buChar char="•"/>
            </a:pPr>
            <a:endParaRPr lang="en-US" sz="2000" b="1" dirty="0" smtClean="0"/>
          </a:p>
          <a:p>
            <a:pPr marL="342900" indent="-342900" algn="just">
              <a:buFont typeface="Arial" pitchFamily="34" charset="0"/>
              <a:buChar char="•"/>
            </a:pPr>
            <a:r>
              <a:rPr lang="en-US" sz="2000" b="1" dirty="0" smtClean="0">
                <a:latin typeface="Segoe UI" pitchFamily="34" charset="0"/>
                <a:cs typeface="Segoe UI" pitchFamily="34" charset="0"/>
              </a:rPr>
              <a:t>In Power BI analysis of Flyzy </a:t>
            </a:r>
            <a:r>
              <a:rPr lang="en-US" sz="2000" b="1" dirty="0">
                <a:latin typeface="Segoe UI" pitchFamily="34" charset="0"/>
                <a:cs typeface="Segoe UI" pitchFamily="34" charset="0"/>
              </a:rPr>
              <a:t>F</a:t>
            </a:r>
            <a:r>
              <a:rPr lang="en-US" sz="2000" b="1" dirty="0" smtClean="0">
                <a:latin typeface="Segoe UI" pitchFamily="34" charset="0"/>
                <a:cs typeface="Segoe UI" pitchFamily="34" charset="0"/>
              </a:rPr>
              <a:t>light Analysis, I have taken the first step of acquiring the data and performed some basic data cleaning by removing an unnecessary index column from the dataset.</a:t>
            </a:r>
          </a:p>
          <a:p>
            <a:pPr algn="just"/>
            <a:endParaRPr lang="en-US" sz="2000" b="1" dirty="0" smtClean="0"/>
          </a:p>
          <a:p>
            <a:pPr marL="342900" indent="-342900" algn="just">
              <a:buFont typeface="Arial" pitchFamily="34" charset="0"/>
              <a:buChar char="•"/>
            </a:pPr>
            <a:r>
              <a:rPr lang="en-US" sz="2000" b="1" dirty="0" smtClean="0"/>
              <a:t>Creating measures in Power BI is an important step in data analysis, by calculating the average duration and price, we can gain insights into the typical flight duration and pricing trends of Flyzy flights.</a:t>
            </a:r>
          </a:p>
          <a:p>
            <a:pPr algn="just"/>
            <a:endParaRPr lang="en-US" sz="2000" b="1" dirty="0" smtClean="0"/>
          </a:p>
          <a:p>
            <a:pPr marL="342900" indent="-342900" algn="just">
              <a:buFont typeface="Arial" pitchFamily="34" charset="0"/>
              <a:buChar char="•"/>
            </a:pPr>
            <a:r>
              <a:rPr lang="en-US" sz="2000" b="1" dirty="0" smtClean="0"/>
              <a:t>Overall, by performing basic data cleaning and aggregation.</a:t>
            </a:r>
          </a:p>
          <a:p>
            <a:r>
              <a:rPr lang="en-US" sz="2000" dirty="0"/>
              <a:t/>
            </a:r>
            <a:br>
              <a:rPr lang="en-US" sz="2000" dirty="0"/>
            </a:br>
            <a:endParaRPr lang="en-US" sz="2000" dirty="0"/>
          </a:p>
        </p:txBody>
      </p:sp>
    </p:spTree>
    <p:extLst>
      <p:ext uri="{BB962C8B-B14F-4D97-AF65-F5344CB8AC3E}">
        <p14:creationId xmlns:p14="http://schemas.microsoft.com/office/powerpoint/2010/main" val="15515311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82000" cy="550920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rgbClr val="002060"/>
              </a:buClr>
              <a:buFont typeface="Wingdings" pitchFamily="2" charset="2"/>
              <a:buChar char="Ø"/>
            </a:pPr>
            <a:r>
              <a:rPr lang="en-US" sz="2800" b="1" u="sng" dirty="0" smtClean="0">
                <a:solidFill>
                  <a:schemeClr val="accent5">
                    <a:lumMod val="50000"/>
                  </a:schemeClr>
                </a:solidFill>
                <a:latin typeface="Segoe UI" pitchFamily="34" charset="0"/>
                <a:cs typeface="Segoe UI" pitchFamily="34" charset="0"/>
              </a:rPr>
              <a:t>Exploratory</a:t>
            </a:r>
            <a:r>
              <a:rPr lang="en-US" b="1" dirty="0" smtClean="0">
                <a:solidFill>
                  <a:schemeClr val="accent5">
                    <a:lumMod val="50000"/>
                  </a:schemeClr>
                </a:solidFill>
              </a:rPr>
              <a:t> </a:t>
            </a:r>
            <a:r>
              <a:rPr lang="en-US" sz="2800" b="1" u="sng" dirty="0">
                <a:solidFill>
                  <a:schemeClr val="accent5">
                    <a:lumMod val="50000"/>
                  </a:schemeClr>
                </a:solidFill>
                <a:latin typeface="Segoe UI" pitchFamily="34" charset="0"/>
                <a:cs typeface="Segoe UI" pitchFamily="34" charset="0"/>
              </a:rPr>
              <a:t>D</a:t>
            </a:r>
            <a:r>
              <a:rPr lang="en-US" sz="2800" b="1" u="sng" dirty="0" smtClean="0">
                <a:solidFill>
                  <a:schemeClr val="accent5">
                    <a:lumMod val="50000"/>
                  </a:schemeClr>
                </a:solidFill>
                <a:latin typeface="Segoe UI" pitchFamily="34" charset="0"/>
                <a:cs typeface="Segoe UI" pitchFamily="34" charset="0"/>
              </a:rPr>
              <a:t>ata</a:t>
            </a:r>
            <a:r>
              <a:rPr lang="en-US" b="1" dirty="0" smtClean="0">
                <a:solidFill>
                  <a:schemeClr val="accent5">
                    <a:lumMod val="50000"/>
                  </a:schemeClr>
                </a:solidFill>
              </a:rPr>
              <a:t> </a:t>
            </a:r>
            <a:r>
              <a:rPr lang="en-US" sz="2800" b="1" u="sng" dirty="0" smtClean="0">
                <a:solidFill>
                  <a:schemeClr val="accent5">
                    <a:lumMod val="50000"/>
                  </a:schemeClr>
                </a:solidFill>
                <a:latin typeface="Segoe UI" pitchFamily="34" charset="0"/>
                <a:cs typeface="Segoe UI" pitchFamily="34" charset="0"/>
              </a:rPr>
              <a:t>Analysis</a:t>
            </a:r>
            <a:endParaRPr lang="en-US" sz="2800" b="1" u="sng" dirty="0">
              <a:solidFill>
                <a:schemeClr val="accent5">
                  <a:lumMod val="50000"/>
                </a:schemeClr>
              </a:solidFill>
              <a:latin typeface="Segoe UI" pitchFamily="34" charset="0"/>
              <a:cs typeface="Segoe UI" pitchFamily="34" charset="0"/>
            </a:endParaRPr>
          </a:p>
          <a:p>
            <a:pPr algn="just"/>
            <a:endParaRPr lang="en-US" sz="1600" dirty="0" smtClean="0"/>
          </a:p>
          <a:p>
            <a:pPr algn="just"/>
            <a:endParaRPr lang="en-US" sz="1600" dirty="0"/>
          </a:p>
          <a:p>
            <a:pPr marL="285750" indent="-285750" algn="just">
              <a:buFont typeface="Arial" pitchFamily="34" charset="0"/>
              <a:buChar char="•"/>
            </a:pPr>
            <a:r>
              <a:rPr lang="en-US" sz="2000" b="1" dirty="0" smtClean="0">
                <a:latin typeface="Segoe UI" pitchFamily="34" charset="0"/>
                <a:cs typeface="Segoe UI" pitchFamily="34" charset="0"/>
              </a:rPr>
              <a:t>I </a:t>
            </a:r>
            <a:r>
              <a:rPr lang="en-US" sz="2000" b="1" dirty="0">
                <a:latin typeface="Segoe UI" pitchFamily="34" charset="0"/>
                <a:cs typeface="Segoe UI" pitchFamily="34" charset="0"/>
              </a:rPr>
              <a:t>have taken the first step of getting the data into Power Bi and performed some basic cleaning by removing an unnecessary index column from the dataset.</a:t>
            </a:r>
          </a:p>
          <a:p>
            <a:pPr marL="285750" indent="-285750" algn="just">
              <a:buFont typeface="Arial" pitchFamily="34" charset="0"/>
              <a:buChar char="•"/>
            </a:pPr>
            <a:endParaRPr lang="en-US" sz="2000" b="1" dirty="0">
              <a:latin typeface="Segoe UI" pitchFamily="34" charset="0"/>
              <a:cs typeface="Segoe UI" pitchFamily="34" charset="0"/>
            </a:endParaRPr>
          </a:p>
          <a:p>
            <a:pPr marL="285750" indent="-285750" algn="just">
              <a:buFont typeface="Arial" pitchFamily="34" charset="0"/>
              <a:buChar char="•"/>
            </a:pPr>
            <a:r>
              <a:rPr lang="en-US" sz="2000" b="1" dirty="0">
                <a:latin typeface="Segoe UI" pitchFamily="34" charset="0"/>
                <a:cs typeface="Segoe UI" pitchFamily="34" charset="0"/>
              </a:rPr>
              <a:t>C</a:t>
            </a:r>
            <a:r>
              <a:rPr lang="en-US" sz="2000" b="1" dirty="0" smtClean="0">
                <a:latin typeface="Segoe UI" pitchFamily="34" charset="0"/>
                <a:cs typeface="Segoe UI" pitchFamily="34" charset="0"/>
              </a:rPr>
              <a:t>reating </a:t>
            </a:r>
            <a:r>
              <a:rPr lang="en-US" sz="2000" b="1" dirty="0">
                <a:latin typeface="Segoe UI" pitchFamily="34" charset="0"/>
                <a:cs typeface="Segoe UI" pitchFamily="34" charset="0"/>
              </a:rPr>
              <a:t>measures in Power Bi is an important step in data analysis, by calculating the </a:t>
            </a:r>
            <a:r>
              <a:rPr lang="en-US" sz="2000" b="1" dirty="0">
                <a:solidFill>
                  <a:srgbClr val="FF0000"/>
                </a:solidFill>
                <a:latin typeface="Segoe UI" pitchFamily="34" charset="0"/>
                <a:cs typeface="Segoe UI" pitchFamily="34" charset="0"/>
              </a:rPr>
              <a:t>outliers</a:t>
            </a:r>
            <a:r>
              <a:rPr lang="en-US" sz="2000" b="1" dirty="0">
                <a:latin typeface="Segoe UI" pitchFamily="34" charset="0"/>
                <a:cs typeface="Segoe UI" pitchFamily="34" charset="0"/>
              </a:rPr>
              <a:t> we can get insights into the typical flights and pricing trends of Flyzy flights.</a:t>
            </a:r>
          </a:p>
          <a:p>
            <a:pPr marL="285750" indent="-285750" algn="just">
              <a:buFont typeface="Arial" pitchFamily="34" charset="0"/>
              <a:buChar char="•"/>
            </a:pPr>
            <a:endParaRPr lang="en-US" sz="2000" b="1" dirty="0" smtClean="0">
              <a:latin typeface="Segoe UI" pitchFamily="34" charset="0"/>
              <a:cs typeface="Segoe UI" pitchFamily="34" charset="0"/>
            </a:endParaRPr>
          </a:p>
          <a:p>
            <a:pPr marL="285750" indent="-285750" algn="just">
              <a:buFont typeface="Arial" pitchFamily="34" charset="0"/>
              <a:buChar char="•"/>
            </a:pPr>
            <a:r>
              <a:rPr lang="en-US" sz="2000" b="1" dirty="0" smtClean="0">
                <a:latin typeface="Segoe UI" pitchFamily="34" charset="0"/>
                <a:cs typeface="Segoe UI" pitchFamily="34" charset="0"/>
              </a:rPr>
              <a:t>Identifying </a:t>
            </a:r>
            <a:r>
              <a:rPr lang="en-US" sz="2000" b="1" dirty="0">
                <a:latin typeface="Segoe UI" pitchFamily="34" charset="0"/>
                <a:cs typeface="Segoe UI" pitchFamily="34" charset="0"/>
              </a:rPr>
              <a:t>patterns, trends, and relationships between </a:t>
            </a:r>
            <a:r>
              <a:rPr lang="en-US" sz="2000" b="1" dirty="0" smtClean="0">
                <a:latin typeface="Segoe UI" pitchFamily="34" charset="0"/>
                <a:cs typeface="Segoe UI" pitchFamily="34" charset="0"/>
              </a:rPr>
              <a:t>variable.</a:t>
            </a:r>
          </a:p>
          <a:p>
            <a:pPr marL="285750" indent="-285750" algn="just">
              <a:buFont typeface="Arial" pitchFamily="34" charset="0"/>
              <a:buChar char="•"/>
            </a:pPr>
            <a:endParaRPr lang="en-US" sz="2000" b="1" dirty="0" smtClean="0">
              <a:latin typeface="Segoe UI" pitchFamily="34" charset="0"/>
              <a:cs typeface="Segoe UI" pitchFamily="34" charset="0"/>
            </a:endParaRPr>
          </a:p>
          <a:p>
            <a:pPr marL="285750" indent="-285750" algn="just">
              <a:buFont typeface="Arial" pitchFamily="34" charset="0"/>
              <a:buChar char="•"/>
            </a:pPr>
            <a:r>
              <a:rPr lang="en-US" sz="2000" b="1" dirty="0" smtClean="0">
                <a:latin typeface="Segoe UI" pitchFamily="34" charset="0"/>
                <a:cs typeface="Segoe UI" pitchFamily="34" charset="0"/>
              </a:rPr>
              <a:t>Find distribution of flight ticket and average flight ticket by airlines.</a:t>
            </a:r>
            <a:endParaRPr lang="en-US" sz="2000" b="1" dirty="0">
              <a:latin typeface="Segoe UI" pitchFamily="34" charset="0"/>
              <a:cs typeface="Segoe UI" pitchFamily="34" charset="0"/>
            </a:endParaRPr>
          </a:p>
          <a:p>
            <a:endParaRPr lang="en-US" sz="2000" b="1" dirty="0" smtClean="0">
              <a:latin typeface="Segoe UI" pitchFamily="34" charset="0"/>
              <a:cs typeface="Segoe UI" pitchFamily="34" charset="0"/>
            </a:endParaRPr>
          </a:p>
          <a:p>
            <a:endParaRPr lang="en-US" sz="1600" b="1" dirty="0" smtClean="0"/>
          </a:p>
          <a:p>
            <a:endParaRPr lang="en-US" sz="1600" dirty="0"/>
          </a:p>
        </p:txBody>
      </p:sp>
    </p:spTree>
    <p:extLst>
      <p:ext uri="{BB962C8B-B14F-4D97-AF65-F5344CB8AC3E}">
        <p14:creationId xmlns:p14="http://schemas.microsoft.com/office/powerpoint/2010/main" val="19857233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DELL\OneDrive\Pictures\Screenshots\2023-04-14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7495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76201"/>
            <a:ext cx="8762999" cy="838200"/>
          </a:xfrm>
          <a:prstGeom prst="rect">
            <a:avLst/>
          </a:prstGeom>
        </p:spPr>
        <p:txBody>
          <a:bodyPr vert="horz" lIns="45720" r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pPr>
            <a:r>
              <a:rPr lang="en-US" sz="4400" b="1" u="sng" dirty="0">
                <a:solidFill>
                  <a:schemeClr val="accent5">
                    <a:lumMod val="50000"/>
                  </a:schemeClr>
                </a:solidFill>
                <a:latin typeface="Segoe UI" pitchFamily="34" charset="0"/>
                <a:cs typeface="Segoe UI" pitchFamily="34" charset="0"/>
              </a:rPr>
              <a:t>Data</a:t>
            </a:r>
            <a:r>
              <a:rPr lang="en-US" sz="4400" b="1" dirty="0" smtClean="0"/>
              <a:t> </a:t>
            </a:r>
            <a:r>
              <a:rPr lang="en-US" sz="4400" b="1" u="sng" dirty="0">
                <a:solidFill>
                  <a:schemeClr val="accent5">
                    <a:lumMod val="50000"/>
                  </a:schemeClr>
                </a:solidFill>
                <a:latin typeface="Segoe UI" pitchFamily="34" charset="0"/>
                <a:cs typeface="Segoe UI" pitchFamily="34" charset="0"/>
              </a:rPr>
              <a:t>I</a:t>
            </a:r>
            <a:r>
              <a:rPr lang="en-US" sz="4400" b="1" u="sng" dirty="0" smtClean="0">
                <a:solidFill>
                  <a:schemeClr val="accent5">
                    <a:lumMod val="50000"/>
                  </a:schemeClr>
                </a:solidFill>
                <a:latin typeface="Segoe UI" pitchFamily="34" charset="0"/>
                <a:cs typeface="Segoe UI" pitchFamily="34" charset="0"/>
              </a:rPr>
              <a:t>nsights</a:t>
            </a:r>
            <a:r>
              <a:rPr lang="en-US" sz="4400" b="1" dirty="0" smtClean="0"/>
              <a:t> </a:t>
            </a:r>
            <a:r>
              <a:rPr lang="en-US" sz="4400" b="1" u="sng" dirty="0">
                <a:solidFill>
                  <a:schemeClr val="accent5">
                    <a:lumMod val="50000"/>
                  </a:schemeClr>
                </a:solidFill>
                <a:latin typeface="Segoe UI" pitchFamily="34" charset="0"/>
                <a:cs typeface="Segoe UI" pitchFamily="34" charset="0"/>
              </a:rPr>
              <a:t>and</a:t>
            </a:r>
            <a:r>
              <a:rPr lang="en-US" sz="4400" b="1" dirty="0"/>
              <a:t> </a:t>
            </a:r>
            <a:r>
              <a:rPr lang="en-US" sz="4400" b="1" u="sng" dirty="0">
                <a:solidFill>
                  <a:schemeClr val="accent5">
                    <a:lumMod val="50000"/>
                  </a:schemeClr>
                </a:solidFill>
                <a:latin typeface="Segoe UI" pitchFamily="34" charset="0"/>
                <a:cs typeface="Segoe UI" pitchFamily="34" charset="0"/>
              </a:rPr>
              <a:t>V</a:t>
            </a:r>
            <a:r>
              <a:rPr lang="en-US" sz="4400" b="1" u="sng" dirty="0" smtClean="0">
                <a:solidFill>
                  <a:schemeClr val="accent5">
                    <a:lumMod val="50000"/>
                  </a:schemeClr>
                </a:solidFill>
                <a:latin typeface="Segoe UI" pitchFamily="34" charset="0"/>
                <a:cs typeface="Segoe UI" pitchFamily="34" charset="0"/>
              </a:rPr>
              <a:t>isualizations</a:t>
            </a:r>
            <a:endParaRPr lang="en-US" sz="4400" b="1" u="sng" dirty="0">
              <a:solidFill>
                <a:schemeClr val="accent5">
                  <a:lumMod val="50000"/>
                </a:schemeClr>
              </a:solidFill>
              <a:latin typeface="Segoe UI" pitchFamily="34" charset="0"/>
              <a:cs typeface="Segoe UI" pitchFamily="34" charset="0"/>
            </a:endParaRPr>
          </a:p>
        </p:txBody>
      </p:sp>
      <p:sp>
        <p:nvSpPr>
          <p:cNvPr id="4" name="Rectangle 3"/>
          <p:cNvSpPr/>
          <p:nvPr/>
        </p:nvSpPr>
        <p:spPr>
          <a:xfrm>
            <a:off x="246797" y="895796"/>
            <a:ext cx="8744802"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b="1" dirty="0" smtClean="0"/>
              <a:t> </a:t>
            </a:r>
            <a:r>
              <a:rPr lang="en-US" sz="2000" b="1" u="sng" dirty="0" smtClean="0">
                <a:latin typeface="Segoe UI" pitchFamily="34" charset="0"/>
                <a:cs typeface="Segoe UI" pitchFamily="34" charset="0"/>
              </a:rPr>
              <a:t>Number of flight by airlines and destination city:</a:t>
            </a:r>
          </a:p>
          <a:p>
            <a:pPr>
              <a:buFont typeface="Arial" pitchFamily="34" charset="0"/>
              <a:buChar char="•"/>
            </a:pPr>
            <a:endParaRPr lang="en-US" sz="2000" b="1" dirty="0" smtClean="0">
              <a:latin typeface="Segoe UI" pitchFamily="34" charset="0"/>
              <a:cs typeface="Segoe UI" pitchFamily="34" charset="0"/>
            </a:endParaRPr>
          </a:p>
          <a:p>
            <a:pPr algn="just"/>
            <a:r>
              <a:rPr lang="en-US" b="1" dirty="0" smtClean="0">
                <a:latin typeface="Segoe UI" pitchFamily="34" charset="0"/>
                <a:cs typeface="Segoe UI" pitchFamily="34" charset="0"/>
              </a:rPr>
              <a:t>The destination and flight route also affect ticket prices. Flights to popular destinations, such as Mumbai, Delhi, or Bangalore, are typically more expensive than flights to less popular destinations. Similarly, direct flights are generally more expensive than connecting flights.</a:t>
            </a:r>
          </a:p>
        </p:txBody>
      </p:sp>
      <p:pic>
        <p:nvPicPr>
          <p:cNvPr id="1026" name="Picture 2" descr="C:\Users\DELL\OneDrive\Pictures\Screenshots\2023-04-14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1678"/>
            <a:ext cx="9144000" cy="414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477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pPr>
            <a:r>
              <a:rPr lang="en-US" sz="4400" b="1" u="sng" dirty="0">
                <a:solidFill>
                  <a:schemeClr val="accent5">
                    <a:lumMod val="50000"/>
                  </a:schemeClr>
                </a:solidFill>
                <a:latin typeface="Segoe UI" pitchFamily="34" charset="0"/>
                <a:cs typeface="Segoe UI" pitchFamily="34" charset="0"/>
              </a:rPr>
              <a:t>Data</a:t>
            </a:r>
            <a:r>
              <a:rPr lang="en-US" sz="3700" b="1" dirty="0" smtClean="0"/>
              <a:t> </a:t>
            </a:r>
            <a:r>
              <a:rPr lang="en-US" sz="4400" b="1" u="sng" dirty="0" smtClean="0">
                <a:solidFill>
                  <a:schemeClr val="accent5">
                    <a:lumMod val="50000"/>
                  </a:schemeClr>
                </a:solidFill>
                <a:latin typeface="Segoe UI" pitchFamily="34" charset="0"/>
                <a:cs typeface="Segoe UI" pitchFamily="34" charset="0"/>
              </a:rPr>
              <a:t>Insights</a:t>
            </a:r>
            <a:r>
              <a:rPr lang="en-US" sz="3700" b="1" dirty="0" smtClean="0"/>
              <a:t> </a:t>
            </a:r>
            <a:r>
              <a:rPr lang="en-US" sz="4400" b="1" u="sng" dirty="0">
                <a:solidFill>
                  <a:schemeClr val="accent5">
                    <a:lumMod val="50000"/>
                  </a:schemeClr>
                </a:solidFill>
                <a:latin typeface="Segoe UI" pitchFamily="34" charset="0"/>
                <a:cs typeface="Segoe UI" pitchFamily="34" charset="0"/>
              </a:rPr>
              <a:t>and</a:t>
            </a:r>
            <a:r>
              <a:rPr lang="en-US" sz="3700" b="1" dirty="0" smtClean="0"/>
              <a:t> </a:t>
            </a:r>
            <a:r>
              <a:rPr lang="en-US" sz="4400" b="1" u="sng" dirty="0" smtClean="0">
                <a:solidFill>
                  <a:schemeClr val="accent5">
                    <a:lumMod val="50000"/>
                  </a:schemeClr>
                </a:solidFill>
                <a:latin typeface="Segoe UI" pitchFamily="34" charset="0"/>
                <a:cs typeface="Segoe UI" pitchFamily="34" charset="0"/>
              </a:rPr>
              <a:t>Visualizations</a:t>
            </a:r>
            <a:endParaRPr lang="en-US" sz="4400" b="1" u="sng" dirty="0">
              <a:solidFill>
                <a:schemeClr val="accent5">
                  <a:lumMod val="50000"/>
                </a:schemeClr>
              </a:solidFill>
              <a:latin typeface="Segoe UI" pitchFamily="34" charset="0"/>
              <a:cs typeface="Segoe UI" pitchFamily="34" charset="0"/>
            </a:endParaRPr>
          </a:p>
        </p:txBody>
      </p:sp>
      <p:sp>
        <p:nvSpPr>
          <p:cNvPr id="3" name="Rectangle 2"/>
          <p:cNvSpPr/>
          <p:nvPr/>
        </p:nvSpPr>
        <p:spPr>
          <a:xfrm>
            <a:off x="1137" y="914399"/>
            <a:ext cx="9142864" cy="123110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bg1"/>
              </a:buClr>
              <a:buFont typeface="Wingdings" pitchFamily="2" charset="2"/>
              <a:buChar char="Ø"/>
            </a:pPr>
            <a:r>
              <a:rPr lang="en-US" sz="2000" b="1" u="sng" dirty="0" smtClean="0">
                <a:latin typeface="Segoe UI" pitchFamily="34" charset="0"/>
                <a:cs typeface="Segoe UI" pitchFamily="34" charset="0"/>
              </a:rPr>
              <a:t>Minimum </a:t>
            </a:r>
            <a:r>
              <a:rPr lang="en-US" sz="2000" b="1" u="sng" dirty="0">
                <a:latin typeface="Segoe UI" pitchFamily="34" charset="0"/>
                <a:cs typeface="Segoe UI" pitchFamily="34" charset="0"/>
              </a:rPr>
              <a:t>flight</a:t>
            </a:r>
            <a:r>
              <a:rPr lang="en-US" sz="2000" b="1" u="sng" dirty="0" smtClean="0">
                <a:latin typeface="Segoe UI" pitchFamily="34" charset="0"/>
                <a:cs typeface="Segoe UI" pitchFamily="34" charset="0"/>
              </a:rPr>
              <a:t> ticket price by airline:</a:t>
            </a:r>
          </a:p>
          <a:p>
            <a:endParaRPr lang="en-US" dirty="0" smtClean="0"/>
          </a:p>
          <a:p>
            <a:r>
              <a:rPr lang="en-US" b="1" dirty="0" smtClean="0">
                <a:latin typeface="Segoe UI" pitchFamily="34" charset="0"/>
                <a:cs typeface="Segoe UI" pitchFamily="34" charset="0"/>
              </a:rPr>
              <a:t>The donut chart </a:t>
            </a:r>
            <a:r>
              <a:rPr lang="en-US" b="1" dirty="0">
                <a:latin typeface="Segoe UI" pitchFamily="34" charset="0"/>
                <a:cs typeface="Segoe UI" pitchFamily="34" charset="0"/>
              </a:rPr>
              <a:t>below shows the minimum flight ticket price for each airline for a one-way </a:t>
            </a:r>
            <a:r>
              <a:rPr lang="en-US" b="1" dirty="0" smtClean="0">
                <a:latin typeface="Segoe UI" pitchFamily="34" charset="0"/>
                <a:cs typeface="Segoe UI" pitchFamily="34" charset="0"/>
              </a:rPr>
              <a:t>ticket.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723" y="2438400"/>
            <a:ext cx="425127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510" y="2438400"/>
            <a:ext cx="4875663" cy="3416320"/>
          </a:xfrm>
          <a:prstGeom prst="rect">
            <a:avLst/>
          </a:prstGeom>
        </p:spPr>
        <p:txBody>
          <a:bodyPr wrap="square">
            <a:spAutoFit/>
          </a:bodyPr>
          <a:lstStyle/>
          <a:p>
            <a:pPr marL="285750" indent="-285750" algn="just">
              <a:buFont typeface="Arial" pitchFamily="34" charset="0"/>
              <a:buChar char="•"/>
            </a:pPr>
            <a:r>
              <a:rPr lang="en-US" b="1" dirty="0" smtClean="0">
                <a:latin typeface="Segoe UI" pitchFamily="34" charset="0"/>
                <a:cs typeface="Segoe UI" pitchFamily="34" charset="0"/>
              </a:rPr>
              <a:t>The </a:t>
            </a:r>
            <a:r>
              <a:rPr lang="en-US" b="1" dirty="0">
                <a:latin typeface="Segoe UI" pitchFamily="34" charset="0"/>
                <a:cs typeface="Segoe UI" pitchFamily="34" charset="0"/>
              </a:rPr>
              <a:t>data shows that Indigo offers the lowest minimum ticket price, at 1K</a:t>
            </a:r>
            <a:r>
              <a:rPr lang="en-US" b="1" dirty="0" smtClean="0">
                <a:latin typeface="Segoe UI" pitchFamily="34" charset="0"/>
                <a:cs typeface="Segoe UI" pitchFamily="34" charset="0"/>
              </a:rPr>
              <a:t>.</a:t>
            </a:r>
          </a:p>
          <a:p>
            <a:pPr algn="just"/>
            <a:r>
              <a:rPr lang="en-US" b="1" dirty="0" smtClean="0">
                <a:latin typeface="Segoe UI" pitchFamily="34" charset="0"/>
                <a:cs typeface="Segoe UI" pitchFamily="34" charset="0"/>
              </a:rPr>
              <a:t> </a:t>
            </a:r>
          </a:p>
          <a:p>
            <a:pPr marL="285750" indent="-285750" algn="just">
              <a:buFont typeface="Arial" pitchFamily="34" charset="0"/>
              <a:buChar char="•"/>
            </a:pPr>
            <a:r>
              <a:rPr lang="en-US" b="1" dirty="0" smtClean="0">
                <a:latin typeface="Segoe UI" pitchFamily="34" charset="0"/>
                <a:cs typeface="Segoe UI" pitchFamily="34" charset="0"/>
              </a:rPr>
              <a:t>Air </a:t>
            </a:r>
            <a:r>
              <a:rPr lang="en-US" b="1" dirty="0">
                <a:latin typeface="Segoe UI" pitchFamily="34" charset="0"/>
                <a:cs typeface="Segoe UI" pitchFamily="34" charset="0"/>
              </a:rPr>
              <a:t>Asia and  Go-First Airlines also offer relatively low minimum prices, at 1K and 1K respectively.</a:t>
            </a:r>
          </a:p>
          <a:p>
            <a:pPr algn="just"/>
            <a:endParaRPr lang="en-US" b="1" dirty="0" smtClean="0">
              <a:latin typeface="Segoe UI" pitchFamily="34" charset="0"/>
              <a:cs typeface="Segoe UI" pitchFamily="34" charset="0"/>
            </a:endParaRPr>
          </a:p>
          <a:p>
            <a:pPr algn="just"/>
            <a:r>
              <a:rPr lang="en-US" b="1" dirty="0" smtClean="0">
                <a:latin typeface="Segoe UI" pitchFamily="34" charset="0"/>
                <a:cs typeface="Segoe UI" pitchFamily="34" charset="0"/>
              </a:rPr>
              <a:t>It </a:t>
            </a:r>
            <a:r>
              <a:rPr lang="en-US" b="1" dirty="0">
                <a:latin typeface="Segoe UI" pitchFamily="34" charset="0"/>
                <a:cs typeface="Segoe UI" pitchFamily="34" charset="0"/>
              </a:rPr>
              <a:t>is important to note that these are minimum prices and actual ticket prices may vary depending on various factors such as the days left, time of travel, advance booking, and availability.</a:t>
            </a:r>
          </a:p>
        </p:txBody>
      </p:sp>
    </p:spTree>
    <p:extLst>
      <p:ext uri="{BB962C8B-B14F-4D97-AF65-F5344CB8AC3E}">
        <p14:creationId xmlns:p14="http://schemas.microsoft.com/office/powerpoint/2010/main" val="7963269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552" y="2397948"/>
            <a:ext cx="4460081" cy="423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5719" y="-17177"/>
            <a:ext cx="9144000"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pPr>
            <a:r>
              <a:rPr lang="en-US" sz="4400" b="1" u="sng" dirty="0">
                <a:solidFill>
                  <a:schemeClr val="accent5">
                    <a:lumMod val="50000"/>
                  </a:schemeClr>
                </a:solidFill>
                <a:latin typeface="Segoe UI" pitchFamily="34" charset="0"/>
                <a:cs typeface="Segoe UI" pitchFamily="34" charset="0"/>
              </a:rPr>
              <a:t>Data</a:t>
            </a:r>
            <a:r>
              <a:rPr lang="en-US" sz="3500" b="1" dirty="0" smtClean="0"/>
              <a:t> </a:t>
            </a:r>
            <a:r>
              <a:rPr lang="en-US" sz="4400" b="1" u="sng" dirty="0">
                <a:solidFill>
                  <a:schemeClr val="accent5">
                    <a:lumMod val="50000"/>
                  </a:schemeClr>
                </a:solidFill>
                <a:latin typeface="Segoe UI" pitchFamily="34" charset="0"/>
                <a:cs typeface="Segoe UI" pitchFamily="34" charset="0"/>
              </a:rPr>
              <a:t>insights</a:t>
            </a:r>
            <a:r>
              <a:rPr lang="en-US" sz="3500" b="1" dirty="0" smtClean="0"/>
              <a:t> </a:t>
            </a:r>
            <a:r>
              <a:rPr lang="en-US" sz="4400" b="1" u="sng" dirty="0">
                <a:solidFill>
                  <a:schemeClr val="accent5">
                    <a:lumMod val="50000"/>
                  </a:schemeClr>
                </a:solidFill>
                <a:latin typeface="Segoe UI" pitchFamily="34" charset="0"/>
                <a:cs typeface="Segoe UI" pitchFamily="34" charset="0"/>
              </a:rPr>
              <a:t>and</a:t>
            </a:r>
            <a:r>
              <a:rPr lang="en-US" sz="3500" b="1" dirty="0" smtClean="0"/>
              <a:t> </a:t>
            </a:r>
            <a:r>
              <a:rPr lang="en-US" sz="4400" b="1" u="sng" dirty="0">
                <a:solidFill>
                  <a:schemeClr val="accent5">
                    <a:lumMod val="50000"/>
                  </a:schemeClr>
                </a:solidFill>
                <a:latin typeface="Segoe UI" pitchFamily="34" charset="0"/>
                <a:cs typeface="Segoe UI" pitchFamily="34" charset="0"/>
              </a:rPr>
              <a:t>visualizations</a:t>
            </a:r>
          </a:p>
        </p:txBody>
      </p:sp>
      <p:sp>
        <p:nvSpPr>
          <p:cNvPr id="4" name="Rectangle 3"/>
          <p:cNvSpPr/>
          <p:nvPr/>
        </p:nvSpPr>
        <p:spPr>
          <a:xfrm>
            <a:off x="140798" y="718466"/>
            <a:ext cx="8916070" cy="184665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bg1"/>
              </a:buClr>
              <a:buFont typeface="Wingdings" pitchFamily="2" charset="2"/>
              <a:buChar char="Ø"/>
            </a:pPr>
            <a:endParaRPr lang="en-US" sz="2000" b="1" dirty="0" smtClean="0"/>
          </a:p>
          <a:p>
            <a:pPr marL="342900" indent="-342900">
              <a:buClr>
                <a:schemeClr val="bg1"/>
              </a:buClr>
              <a:buFont typeface="Wingdings" pitchFamily="2" charset="2"/>
              <a:buChar char="Ø"/>
            </a:pPr>
            <a:r>
              <a:rPr lang="en-US" sz="2000" b="1" u="sng" dirty="0" smtClean="0"/>
              <a:t>Average </a:t>
            </a:r>
            <a:r>
              <a:rPr lang="en-US" sz="2000" b="1" u="sng" dirty="0"/>
              <a:t>Flight Ticket Price by Airline and </a:t>
            </a:r>
            <a:r>
              <a:rPr lang="en-US" sz="2000" b="1" u="sng" dirty="0" smtClean="0"/>
              <a:t>Stops:</a:t>
            </a:r>
          </a:p>
          <a:p>
            <a:endParaRPr lang="en-US" sz="2000" b="1" dirty="0" smtClean="0"/>
          </a:p>
          <a:p>
            <a:r>
              <a:rPr lang="en-US" b="1" dirty="0" smtClean="0">
                <a:latin typeface="Segoe UI" pitchFamily="34" charset="0"/>
                <a:cs typeface="Segoe UI" pitchFamily="34" charset="0"/>
              </a:rPr>
              <a:t>The  chart </a:t>
            </a:r>
            <a:r>
              <a:rPr lang="en-US" b="1" dirty="0">
                <a:latin typeface="Segoe UI" pitchFamily="34" charset="0"/>
                <a:cs typeface="Segoe UI" pitchFamily="34" charset="0"/>
              </a:rPr>
              <a:t>below shows the average flight ticket price for each airline, segmented by the number of stops</a:t>
            </a:r>
            <a:endParaRPr lang="en-US" b="1" dirty="0" smtClean="0">
              <a:latin typeface="Segoe UI" pitchFamily="34" charset="0"/>
              <a:cs typeface="Segoe UI" pitchFamily="34" charset="0"/>
            </a:endParaRPr>
          </a:p>
          <a:p>
            <a:endParaRPr lang="en-US" b="1" dirty="0" smtClean="0"/>
          </a:p>
        </p:txBody>
      </p:sp>
      <p:sp>
        <p:nvSpPr>
          <p:cNvPr id="7" name="Rectangle 6"/>
          <p:cNvSpPr/>
          <p:nvPr/>
        </p:nvSpPr>
        <p:spPr>
          <a:xfrm>
            <a:off x="-35719" y="2397948"/>
            <a:ext cx="4634552" cy="449353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smtClean="0">
                <a:latin typeface="Segoe UI" pitchFamily="34" charset="0"/>
                <a:cs typeface="Segoe UI" pitchFamily="34" charset="0"/>
              </a:rPr>
              <a:t>The </a:t>
            </a:r>
            <a:r>
              <a:rPr lang="en-US" b="1" dirty="0">
                <a:latin typeface="Segoe UI" pitchFamily="34" charset="0"/>
                <a:cs typeface="Segoe UI" pitchFamily="34" charset="0"/>
              </a:rPr>
              <a:t>data shows that </a:t>
            </a:r>
            <a:r>
              <a:rPr lang="en-US" b="1" dirty="0" smtClean="0">
                <a:latin typeface="Segoe UI" pitchFamily="34" charset="0"/>
                <a:cs typeface="Segoe UI" pitchFamily="34" charset="0"/>
              </a:rPr>
              <a:t>Go-First </a:t>
            </a:r>
            <a:r>
              <a:rPr lang="en-US" b="1" dirty="0">
                <a:latin typeface="Segoe UI" pitchFamily="34" charset="0"/>
                <a:cs typeface="Segoe UI" pitchFamily="34" charset="0"/>
              </a:rPr>
              <a:t>offers the lowest average ticket price for direct </a:t>
            </a:r>
            <a:r>
              <a:rPr lang="en-US" b="1" dirty="0" smtClean="0">
                <a:latin typeface="Segoe UI" pitchFamily="34" charset="0"/>
                <a:cs typeface="Segoe UI" pitchFamily="34" charset="0"/>
              </a:rPr>
              <a:t>flights,3.5K, </a:t>
            </a:r>
            <a:r>
              <a:rPr lang="en-US" b="1" dirty="0">
                <a:latin typeface="Segoe UI" pitchFamily="34" charset="0"/>
                <a:cs typeface="Segoe UI" pitchFamily="34" charset="0"/>
              </a:rPr>
              <a:t>followed by </a:t>
            </a:r>
            <a:r>
              <a:rPr lang="en-US" b="1" dirty="0" smtClean="0">
                <a:latin typeface="Segoe UI" pitchFamily="34" charset="0"/>
                <a:cs typeface="Segoe UI" pitchFamily="34" charset="0"/>
              </a:rPr>
              <a:t>Air Asia, Indigo, and Spice jet.</a:t>
            </a:r>
          </a:p>
          <a:p>
            <a:pPr algn="just"/>
            <a:endParaRPr lang="en-US" b="1" dirty="0" smtClean="0">
              <a:latin typeface="Segoe UI" pitchFamily="34" charset="0"/>
              <a:cs typeface="Segoe UI" pitchFamily="34" charset="0"/>
            </a:endParaRPr>
          </a:p>
          <a:p>
            <a:pPr algn="just"/>
            <a:r>
              <a:rPr lang="en-US" b="1" dirty="0" smtClean="0">
                <a:latin typeface="Segoe UI" pitchFamily="34" charset="0"/>
                <a:cs typeface="Segoe UI" pitchFamily="34" charset="0"/>
              </a:rPr>
              <a:t>It </a:t>
            </a:r>
            <a:r>
              <a:rPr lang="en-US" b="1" dirty="0">
                <a:latin typeface="Segoe UI" pitchFamily="34" charset="0"/>
                <a:cs typeface="Segoe UI" pitchFamily="34" charset="0"/>
              </a:rPr>
              <a:t>is important to note that these are average prices and actual ticket prices may vary depending on various factors such as the </a:t>
            </a:r>
            <a:r>
              <a:rPr lang="en-US" b="1" dirty="0" smtClean="0">
                <a:latin typeface="Segoe UI" pitchFamily="34" charset="0"/>
                <a:cs typeface="Segoe UI" pitchFamily="34" charset="0"/>
              </a:rPr>
              <a:t>days left, </a:t>
            </a:r>
            <a:r>
              <a:rPr lang="en-US" b="1" dirty="0">
                <a:latin typeface="Segoe UI" pitchFamily="34" charset="0"/>
                <a:cs typeface="Segoe UI" pitchFamily="34" charset="0"/>
              </a:rPr>
              <a:t>time of travel, advance booking, and </a:t>
            </a:r>
            <a:r>
              <a:rPr lang="en-US" b="1" dirty="0" smtClean="0">
                <a:latin typeface="Segoe UI" pitchFamily="34" charset="0"/>
                <a:cs typeface="Segoe UI" pitchFamily="34" charset="0"/>
              </a:rPr>
              <a:t>availability.</a:t>
            </a:r>
          </a:p>
          <a:p>
            <a:pPr algn="just"/>
            <a:endParaRPr lang="en-US" b="1" dirty="0" smtClean="0">
              <a:latin typeface="Segoe UI" pitchFamily="34" charset="0"/>
              <a:cs typeface="Segoe UI" pitchFamily="34" charset="0"/>
            </a:endParaRPr>
          </a:p>
          <a:p>
            <a:pPr algn="just"/>
            <a:r>
              <a:rPr lang="en-US" b="1" dirty="0" smtClean="0">
                <a:latin typeface="Segoe UI" pitchFamily="34" charset="0"/>
                <a:cs typeface="Segoe UI" pitchFamily="34" charset="0"/>
              </a:rPr>
              <a:t>Travelers </a:t>
            </a:r>
            <a:r>
              <a:rPr lang="en-US" b="1" dirty="0">
                <a:latin typeface="Segoe UI" pitchFamily="34" charset="0"/>
                <a:cs typeface="Segoe UI" pitchFamily="34" charset="0"/>
              </a:rPr>
              <a:t>can use this data to compare prices between airlines and different numbers of stops to find the best deals and save money on their flights.</a:t>
            </a:r>
            <a:endParaRPr lang="en-US" b="1" dirty="0" smtClean="0">
              <a:latin typeface="Segoe UI" pitchFamily="34" charset="0"/>
              <a:cs typeface="Segoe UI" pitchFamily="34" charset="0"/>
            </a:endParaRPr>
          </a:p>
          <a:p>
            <a:pPr algn="just"/>
            <a:endParaRPr lang="en-US" sz="1600" b="1" dirty="0" smtClean="0"/>
          </a:p>
        </p:txBody>
      </p:sp>
    </p:spTree>
    <p:extLst>
      <p:ext uri="{BB962C8B-B14F-4D97-AF65-F5344CB8AC3E}">
        <p14:creationId xmlns:p14="http://schemas.microsoft.com/office/powerpoint/2010/main" val="20160348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5251" y="228600"/>
            <a:ext cx="4267200" cy="769441"/>
          </a:xfrm>
          <a:prstGeom prst="rect">
            <a:avLst/>
          </a:prstGeom>
          <a:noFill/>
        </p:spPr>
        <p:txBody>
          <a:bodyPr wrap="square" rtlCol="0">
            <a:spAutoFit/>
          </a:bodyPr>
          <a:lstStyle/>
          <a:p>
            <a:pPr algn="ctr"/>
            <a:r>
              <a:rPr lang="en-US" sz="4400" b="1" u="sng" dirty="0" smtClean="0">
                <a:solidFill>
                  <a:srgbClr val="FFFF00"/>
                </a:solidFill>
              </a:rPr>
              <a:t>Conclusion</a:t>
            </a:r>
            <a:endParaRPr lang="en-US" sz="4400" b="1" u="sng" dirty="0">
              <a:solidFill>
                <a:srgbClr val="FFFF00"/>
              </a:solidFill>
            </a:endParaRPr>
          </a:p>
        </p:txBody>
      </p:sp>
      <p:sp>
        <p:nvSpPr>
          <p:cNvPr id="4" name="Rectangle 1"/>
          <p:cNvSpPr>
            <a:spLocks noChangeArrowheads="1"/>
          </p:cNvSpPr>
          <p:nvPr/>
        </p:nvSpPr>
        <p:spPr bwMode="auto">
          <a:xfrm>
            <a:off x="-27296" y="1752600"/>
            <a:ext cx="91712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In conclusion, the results of our analysis highlight the importance of understanding</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 the various factors that impact flight ticket prices. By considering these factors,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travelers can make informed decisions when booking flights, and airlines can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develop effective pricing strategies. It is essential to stay updated with these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factors and their impact on flight ticket prices to make informed choices and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achieve cost-effective travel.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86227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TotalTime>
  <Words>572</Words>
  <Application>Microsoft Office PowerPoint</Application>
  <PresentationFormat>On-screen Show (4:3)</PresentationFormat>
  <Paragraphs>70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30</cp:revision>
  <dcterms:created xsi:type="dcterms:W3CDTF">2023-04-13T17:17:06Z</dcterms:created>
  <dcterms:modified xsi:type="dcterms:W3CDTF">2023-04-14T19:21:19Z</dcterms:modified>
</cp:coreProperties>
</file>