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nva Sans" charset="0"/>
      <p:regular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anva Sans Bold" charset="0"/>
      <p:regular r:id="rId18"/>
    </p:embeddedFont>
  </p:embeddedFontLst>
  <p:defaultTextStyle>
    <a:defPPr>
      <a:defRPr lang="en-US"/>
    </a:defPPr>
    <a:lvl1pPr marL="0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6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1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7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3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8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14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8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85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9" d="100"/>
          <a:sy n="49" d="100"/>
        </p:scale>
        <p:origin x="-5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5643"/>
            <a:ext cx="1554480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2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4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619125"/>
            <a:ext cx="8229600" cy="13165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619125"/>
            <a:ext cx="24384000" cy="13165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5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0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6610355"/>
            <a:ext cx="15544800" cy="204311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4360075"/>
            <a:ext cx="15544800" cy="2250281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40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280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2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561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201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841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4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122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7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3600450"/>
            <a:ext cx="16306800" cy="10184607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3600450"/>
            <a:ext cx="16306800" cy="10184607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2671"/>
            <a:ext cx="8080376" cy="959643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401" indent="0">
              <a:buNone/>
              <a:defRPr sz="3600" b="1"/>
            </a:lvl2pPr>
            <a:lvl3pPr marL="1632807" indent="0">
              <a:buNone/>
              <a:defRPr sz="3200" b="1"/>
            </a:lvl3pPr>
            <a:lvl4pPr marL="2449207" indent="0">
              <a:buNone/>
              <a:defRPr sz="2900" b="1"/>
            </a:lvl4pPr>
            <a:lvl5pPr marL="3265610" indent="0">
              <a:buNone/>
              <a:defRPr sz="2900" b="1"/>
            </a:lvl5pPr>
            <a:lvl6pPr marL="4082014" indent="0">
              <a:buNone/>
              <a:defRPr sz="2900" b="1"/>
            </a:lvl6pPr>
            <a:lvl7pPr marL="4898414" indent="0">
              <a:buNone/>
              <a:defRPr sz="2900" b="1"/>
            </a:lvl7pPr>
            <a:lvl8pPr marL="5714815" indent="0">
              <a:buNone/>
              <a:defRPr sz="2900" b="1"/>
            </a:lvl8pPr>
            <a:lvl9pPr marL="6531221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2313"/>
            <a:ext cx="8080376" cy="5926932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7" y="2302671"/>
            <a:ext cx="8083550" cy="959643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401" indent="0">
              <a:buNone/>
              <a:defRPr sz="3600" b="1"/>
            </a:lvl2pPr>
            <a:lvl3pPr marL="1632807" indent="0">
              <a:buNone/>
              <a:defRPr sz="3200" b="1"/>
            </a:lvl3pPr>
            <a:lvl4pPr marL="2449207" indent="0">
              <a:buNone/>
              <a:defRPr sz="2900" b="1"/>
            </a:lvl4pPr>
            <a:lvl5pPr marL="3265610" indent="0">
              <a:buNone/>
              <a:defRPr sz="2900" b="1"/>
            </a:lvl5pPr>
            <a:lvl6pPr marL="4082014" indent="0">
              <a:buNone/>
              <a:defRPr sz="2900" b="1"/>
            </a:lvl6pPr>
            <a:lvl7pPr marL="4898414" indent="0">
              <a:buNone/>
              <a:defRPr sz="2900" b="1"/>
            </a:lvl7pPr>
            <a:lvl8pPr marL="5714815" indent="0">
              <a:buNone/>
              <a:defRPr sz="2900" b="1"/>
            </a:lvl8pPr>
            <a:lvl9pPr marL="6531221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7" y="3262313"/>
            <a:ext cx="8083550" cy="5926932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8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4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7" y="409575"/>
            <a:ext cx="6016626" cy="1743075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409580"/>
            <a:ext cx="10223500" cy="8779670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7" y="2152655"/>
            <a:ext cx="6016626" cy="7036595"/>
          </a:xfrm>
        </p:spPr>
        <p:txBody>
          <a:bodyPr/>
          <a:lstStyle>
            <a:lvl1pPr marL="0" indent="0">
              <a:buNone/>
              <a:defRPr sz="2500"/>
            </a:lvl1pPr>
            <a:lvl2pPr marL="816401" indent="0">
              <a:buNone/>
              <a:defRPr sz="2100"/>
            </a:lvl2pPr>
            <a:lvl3pPr marL="1632807" indent="0">
              <a:buNone/>
              <a:defRPr sz="1800"/>
            </a:lvl3pPr>
            <a:lvl4pPr marL="2449207" indent="0">
              <a:buNone/>
              <a:defRPr sz="1600"/>
            </a:lvl4pPr>
            <a:lvl5pPr marL="3265610" indent="0">
              <a:buNone/>
              <a:defRPr sz="1600"/>
            </a:lvl5pPr>
            <a:lvl6pPr marL="4082014" indent="0">
              <a:buNone/>
              <a:defRPr sz="1600"/>
            </a:lvl6pPr>
            <a:lvl7pPr marL="4898414" indent="0">
              <a:buNone/>
              <a:defRPr sz="1600"/>
            </a:lvl7pPr>
            <a:lvl8pPr marL="5714815" indent="0">
              <a:buNone/>
              <a:defRPr sz="1600"/>
            </a:lvl8pPr>
            <a:lvl9pPr marL="653122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0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200900"/>
            <a:ext cx="10972800" cy="850107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19163"/>
            <a:ext cx="10972800" cy="6172200"/>
          </a:xfrm>
        </p:spPr>
        <p:txBody>
          <a:bodyPr/>
          <a:lstStyle>
            <a:lvl1pPr marL="0" indent="0">
              <a:buNone/>
              <a:defRPr sz="5700"/>
            </a:lvl1pPr>
            <a:lvl2pPr marL="816401" indent="0">
              <a:buNone/>
              <a:defRPr sz="5000"/>
            </a:lvl2pPr>
            <a:lvl3pPr marL="1632807" indent="0">
              <a:buNone/>
              <a:defRPr sz="4300"/>
            </a:lvl3pPr>
            <a:lvl4pPr marL="2449207" indent="0">
              <a:buNone/>
              <a:defRPr sz="3600"/>
            </a:lvl4pPr>
            <a:lvl5pPr marL="3265610" indent="0">
              <a:buNone/>
              <a:defRPr sz="3600"/>
            </a:lvl5pPr>
            <a:lvl6pPr marL="4082014" indent="0">
              <a:buNone/>
              <a:defRPr sz="3600"/>
            </a:lvl6pPr>
            <a:lvl7pPr marL="4898414" indent="0">
              <a:buNone/>
              <a:defRPr sz="3600"/>
            </a:lvl7pPr>
            <a:lvl8pPr marL="5714815" indent="0">
              <a:buNone/>
              <a:defRPr sz="3600"/>
            </a:lvl8pPr>
            <a:lvl9pPr marL="6531221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051007"/>
            <a:ext cx="10972800" cy="1207293"/>
          </a:xfrm>
        </p:spPr>
        <p:txBody>
          <a:bodyPr/>
          <a:lstStyle>
            <a:lvl1pPr marL="0" indent="0">
              <a:buNone/>
              <a:defRPr sz="2500"/>
            </a:lvl1pPr>
            <a:lvl2pPr marL="816401" indent="0">
              <a:buNone/>
              <a:defRPr sz="2100"/>
            </a:lvl2pPr>
            <a:lvl3pPr marL="1632807" indent="0">
              <a:buNone/>
              <a:defRPr sz="1800"/>
            </a:lvl3pPr>
            <a:lvl4pPr marL="2449207" indent="0">
              <a:buNone/>
              <a:defRPr sz="1600"/>
            </a:lvl4pPr>
            <a:lvl5pPr marL="3265610" indent="0">
              <a:buNone/>
              <a:defRPr sz="1600"/>
            </a:lvl5pPr>
            <a:lvl6pPr marL="4082014" indent="0">
              <a:buNone/>
              <a:defRPr sz="1600"/>
            </a:lvl6pPr>
            <a:lvl7pPr marL="4898414" indent="0">
              <a:buNone/>
              <a:defRPr sz="1600"/>
            </a:lvl7pPr>
            <a:lvl8pPr marL="5714815" indent="0">
              <a:buNone/>
              <a:defRPr sz="1600"/>
            </a:lvl8pPr>
            <a:lvl9pPr marL="653122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1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 vert="horz" lIns="163279" tIns="81642" rIns="163279" bIns="8164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5"/>
            <a:ext cx="16459200" cy="6788945"/>
          </a:xfrm>
          <a:prstGeom prst="rect">
            <a:avLst/>
          </a:prstGeom>
        </p:spPr>
        <p:txBody>
          <a:bodyPr vert="horz" lIns="163279" tIns="81642" rIns="163279" bIns="816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4530"/>
            <a:ext cx="4267200" cy="547688"/>
          </a:xfrm>
          <a:prstGeom prst="rect">
            <a:avLst/>
          </a:prstGeom>
        </p:spPr>
        <p:txBody>
          <a:bodyPr vert="horz" lIns="163279" tIns="81642" rIns="163279" bIns="81642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9534530"/>
            <a:ext cx="5791200" cy="547688"/>
          </a:xfrm>
          <a:prstGeom prst="rect">
            <a:avLst/>
          </a:prstGeom>
        </p:spPr>
        <p:txBody>
          <a:bodyPr vert="horz" lIns="163279" tIns="81642" rIns="163279" bIns="81642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9534530"/>
            <a:ext cx="4267200" cy="547688"/>
          </a:xfrm>
          <a:prstGeom prst="rect">
            <a:avLst/>
          </a:prstGeom>
        </p:spPr>
        <p:txBody>
          <a:bodyPr vert="horz" lIns="163279" tIns="81642" rIns="163279" bIns="81642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632807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302" indent="-612302" algn="l" defTabSz="1632807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54" indent="-510253" algn="l" defTabSz="1632807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007" indent="-408200" algn="l" defTabSz="1632807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407" indent="-408200" algn="l" defTabSz="1632807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810" indent="-408200" algn="l" defTabSz="1632807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214" indent="-408200" algn="l" defTabSz="163280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615" indent="-408200" algn="l" defTabSz="163280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015" indent="-408200" algn="l" defTabSz="163280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421" indent="-408200" algn="l" defTabSz="163280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8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401" algn="l" defTabSz="16328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07" algn="l" defTabSz="16328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07" algn="l" defTabSz="16328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10" algn="l" defTabSz="16328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014" algn="l" defTabSz="16328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414" algn="l" defTabSz="16328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815" algn="l" defTabSz="16328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221" algn="l" defTabSz="16328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27077" y="4726075"/>
            <a:ext cx="5560930" cy="5560931"/>
          </a:xfrm>
          <a:custGeom>
            <a:avLst/>
            <a:gdLst/>
            <a:ahLst/>
            <a:cxnLst/>
            <a:rect l="l" t="t" r="r" b="b"/>
            <a:pathLst>
              <a:path w="5560930" h="5560930">
                <a:moveTo>
                  <a:pt x="0" y="0"/>
                </a:moveTo>
                <a:lnTo>
                  <a:pt x="5560930" y="0"/>
                </a:lnTo>
                <a:lnTo>
                  <a:pt x="5560930" y="5560930"/>
                </a:lnTo>
                <a:lnTo>
                  <a:pt x="0" y="5560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20864" y="1427545"/>
            <a:ext cx="482144" cy="467033"/>
          </a:xfrm>
          <a:custGeom>
            <a:avLst/>
            <a:gdLst/>
            <a:ahLst/>
            <a:cxnLst/>
            <a:rect l="l" t="t" r="r" b="b"/>
            <a:pathLst>
              <a:path w="482144" h="467032">
                <a:moveTo>
                  <a:pt x="0" y="0"/>
                </a:moveTo>
                <a:lnTo>
                  <a:pt x="482145" y="0"/>
                </a:lnTo>
                <a:lnTo>
                  <a:pt x="482145" y="467031"/>
                </a:lnTo>
                <a:lnTo>
                  <a:pt x="0" y="467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622835" y="468698"/>
            <a:ext cx="4089170" cy="3305420"/>
          </a:xfrm>
          <a:custGeom>
            <a:avLst/>
            <a:gdLst/>
            <a:ahLst/>
            <a:cxnLst/>
            <a:rect l="l" t="t" r="r" b="b"/>
            <a:pathLst>
              <a:path w="4089170" h="3305420">
                <a:moveTo>
                  <a:pt x="0" y="0"/>
                </a:moveTo>
                <a:lnTo>
                  <a:pt x="4089170" y="0"/>
                </a:lnTo>
                <a:lnTo>
                  <a:pt x="4089170" y="3305420"/>
                </a:lnTo>
                <a:lnTo>
                  <a:pt x="0" y="33054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333" t="-44265" r="-17967" b="-3054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70676" y="1704075"/>
            <a:ext cx="8883056" cy="3795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846"/>
              </a:lnSpc>
            </a:pPr>
            <a:r>
              <a:rPr lang="en-US" sz="12300" spc="841">
                <a:solidFill>
                  <a:srgbClr val="000000"/>
                </a:solidFill>
                <a:latin typeface="Codec Pro ExtraBold"/>
              </a:rPr>
              <a:t>Marketing</a:t>
            </a:r>
          </a:p>
          <a:p>
            <a:pPr>
              <a:lnSpc>
                <a:spcPts val="14846"/>
              </a:lnSpc>
            </a:pPr>
            <a:r>
              <a:rPr lang="en-US" sz="12300" spc="841">
                <a:solidFill>
                  <a:srgbClr val="000000"/>
                </a:solidFill>
                <a:latin typeface="Codec Pro ExtraBold"/>
              </a:rPr>
              <a:t>Campaign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348264" y="8484656"/>
            <a:ext cx="4363736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73"/>
              </a:lnSpc>
            </a:pPr>
            <a:r>
              <a:rPr lang="en-US" sz="3400" spc="170">
                <a:solidFill>
                  <a:srgbClr val="FFFFFF"/>
                </a:solidFill>
                <a:latin typeface="Canva Sans"/>
              </a:rPr>
              <a:t>Presented By: Shweta Gupta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37644" y="2785271"/>
            <a:ext cx="10891388" cy="7822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26" lvl="1" indent="-377811">
              <a:lnSpc>
                <a:spcPts val="4830"/>
              </a:lnSpc>
              <a:buFont typeface="Arial"/>
              <a:buChar char="•"/>
            </a:pPr>
            <a:r>
              <a:rPr lang="en-US" sz="3600" spc="175" dirty="0">
                <a:solidFill>
                  <a:srgbClr val="000000"/>
                </a:solidFill>
                <a:latin typeface="Canva Sans Bold"/>
              </a:rPr>
              <a:t>Targeted Segmentation</a:t>
            </a:r>
          </a:p>
          <a:p>
            <a:pPr marL="755626" lvl="1" indent="-377811">
              <a:lnSpc>
                <a:spcPts val="4830"/>
              </a:lnSpc>
              <a:buFont typeface="Arial"/>
              <a:buChar char="•"/>
            </a:pPr>
            <a:endParaRPr lang="en-US" sz="3600" spc="175" dirty="0">
              <a:solidFill>
                <a:srgbClr val="000000"/>
              </a:solidFill>
              <a:latin typeface="Canva Sans Bold"/>
            </a:endParaRPr>
          </a:p>
          <a:p>
            <a:pPr marL="755626" lvl="1" indent="-377811">
              <a:lnSpc>
                <a:spcPts val="4830"/>
              </a:lnSpc>
              <a:buFont typeface="Arial"/>
              <a:buChar char="•"/>
            </a:pPr>
            <a:r>
              <a:rPr lang="en-US" sz="3600" spc="175" dirty="0">
                <a:solidFill>
                  <a:srgbClr val="000000"/>
                </a:solidFill>
                <a:latin typeface="Canva Sans Bold"/>
              </a:rPr>
              <a:t>Refine Campaign Strategies</a:t>
            </a:r>
          </a:p>
          <a:p>
            <a:pPr marL="755626" lvl="1" indent="-377811">
              <a:lnSpc>
                <a:spcPts val="4830"/>
              </a:lnSpc>
              <a:buFont typeface="Arial"/>
              <a:buChar char="•"/>
            </a:pPr>
            <a:endParaRPr lang="en-US" sz="3600" spc="175" dirty="0">
              <a:solidFill>
                <a:srgbClr val="000000"/>
              </a:solidFill>
              <a:latin typeface="Canva Sans Bold"/>
            </a:endParaRPr>
          </a:p>
          <a:p>
            <a:pPr marL="755626" lvl="1" indent="-377811">
              <a:lnSpc>
                <a:spcPts val="4830"/>
              </a:lnSpc>
              <a:buFont typeface="Arial"/>
              <a:buChar char="•"/>
            </a:pPr>
            <a:r>
              <a:rPr lang="en-US" sz="3600" spc="175" dirty="0">
                <a:solidFill>
                  <a:srgbClr val="000000"/>
                </a:solidFill>
                <a:latin typeface="Canva Sans Bold"/>
              </a:rPr>
              <a:t>Personalization and Customization</a:t>
            </a:r>
          </a:p>
          <a:p>
            <a:pPr marL="755626" lvl="1" indent="-377811">
              <a:lnSpc>
                <a:spcPts val="4830"/>
              </a:lnSpc>
              <a:buFont typeface="Arial"/>
              <a:buChar char="•"/>
            </a:pPr>
            <a:endParaRPr lang="en-US" sz="3600" spc="175" dirty="0">
              <a:solidFill>
                <a:srgbClr val="000000"/>
              </a:solidFill>
              <a:latin typeface="Canva Sans Bold"/>
            </a:endParaRPr>
          </a:p>
          <a:p>
            <a:pPr marL="755626" lvl="1" indent="-377811">
              <a:lnSpc>
                <a:spcPts val="4830"/>
              </a:lnSpc>
              <a:buFont typeface="Arial"/>
              <a:buChar char="•"/>
            </a:pPr>
            <a:r>
              <a:rPr lang="en-US" sz="3600" spc="175" dirty="0">
                <a:solidFill>
                  <a:srgbClr val="000000"/>
                </a:solidFill>
                <a:latin typeface="Canva Sans Bold"/>
              </a:rPr>
              <a:t>Improve Customer Experience</a:t>
            </a:r>
          </a:p>
          <a:p>
            <a:pPr marL="755626" lvl="1" indent="-377811">
              <a:lnSpc>
                <a:spcPts val="4830"/>
              </a:lnSpc>
              <a:buFont typeface="Arial"/>
              <a:buChar char="•"/>
            </a:pPr>
            <a:endParaRPr lang="en-US" sz="3600" spc="175" dirty="0">
              <a:solidFill>
                <a:srgbClr val="000000"/>
              </a:solidFill>
              <a:latin typeface="Canva Sans Bold"/>
            </a:endParaRPr>
          </a:p>
          <a:p>
            <a:pPr marL="755626" lvl="1" indent="-377811">
              <a:lnSpc>
                <a:spcPts val="4830"/>
              </a:lnSpc>
              <a:buFont typeface="Arial"/>
              <a:buChar char="•"/>
            </a:pPr>
            <a:r>
              <a:rPr lang="en-US" sz="3600" spc="175" dirty="0">
                <a:solidFill>
                  <a:srgbClr val="000000"/>
                </a:solidFill>
                <a:latin typeface="Canva Sans Bold"/>
              </a:rPr>
              <a:t>Continuous Monitoring and Analysis</a:t>
            </a:r>
          </a:p>
          <a:p>
            <a:pPr marL="755626" lvl="1" indent="-377811">
              <a:lnSpc>
                <a:spcPts val="4830"/>
              </a:lnSpc>
              <a:buFont typeface="Arial"/>
              <a:buChar char="•"/>
            </a:pPr>
            <a:endParaRPr lang="en-US" sz="3600" spc="175" dirty="0">
              <a:solidFill>
                <a:srgbClr val="000000"/>
              </a:solidFill>
              <a:latin typeface="Canva Sans Bold"/>
            </a:endParaRPr>
          </a:p>
          <a:p>
            <a:pPr marL="755626" lvl="1" indent="-377811">
              <a:lnSpc>
                <a:spcPts val="4830"/>
              </a:lnSpc>
              <a:buFont typeface="Arial"/>
              <a:buChar char="•"/>
            </a:pPr>
            <a:r>
              <a:rPr lang="en-US" sz="3600" spc="175" dirty="0">
                <a:solidFill>
                  <a:srgbClr val="000000"/>
                </a:solidFill>
                <a:latin typeface="Canva Sans Bold"/>
              </a:rPr>
              <a:t>Experiment and Innovate</a:t>
            </a:r>
          </a:p>
          <a:p>
            <a:pPr marL="647679" lvl="1" indent="-323840">
              <a:lnSpc>
                <a:spcPts val="4139"/>
              </a:lnSpc>
              <a:buFont typeface="Arial"/>
              <a:buChar char="•"/>
            </a:pPr>
            <a:endParaRPr lang="en-US" sz="3600" spc="175" dirty="0">
              <a:solidFill>
                <a:srgbClr val="000000"/>
              </a:solidFill>
              <a:latin typeface="Canva Sans Bold"/>
            </a:endParaRPr>
          </a:p>
          <a:p>
            <a:pPr marL="647679" lvl="1" indent="-323840">
              <a:lnSpc>
                <a:spcPts val="4139"/>
              </a:lnSpc>
              <a:buFont typeface="Arial"/>
              <a:buChar char="•"/>
            </a:pPr>
            <a:endParaRPr lang="en-US" sz="3600" spc="175" dirty="0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04595"/>
            <a:ext cx="15087600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Recommendations For Optimal Marketing Campaigns and Enhanced ROI</a:t>
            </a:r>
            <a:endParaRPr lang="en-US" sz="4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0" y="3924300"/>
            <a:ext cx="5943600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THANK YOU</a:t>
            </a:r>
            <a:endParaRPr lang="en-US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501353" y="143025"/>
            <a:ext cx="8883826" cy="337542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6362"/>
              </a:lnSpc>
              <a:spcBef>
                <a:spcPct val="0"/>
              </a:spcBef>
            </a:pPr>
            <a:r>
              <a:rPr lang="en-US" sz="4600" spc="991" dirty="0" smtClean="0">
                <a:solidFill>
                  <a:srgbClr val="FFFFFF"/>
                </a:solidFill>
                <a:latin typeface="Canva Sans Bold"/>
              </a:rPr>
              <a:t>BNDIATHE </a:t>
            </a:r>
            <a:endParaRPr lang="en-US" sz="4600" spc="991" dirty="0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761939" y="432348"/>
            <a:ext cx="3884506" cy="3835821"/>
          </a:xfrm>
          <a:custGeom>
            <a:avLst/>
            <a:gdLst/>
            <a:ahLst/>
            <a:cxnLst/>
            <a:rect l="l" t="t" r="r" b="b"/>
            <a:pathLst>
              <a:path w="3884505" h="3835821">
                <a:moveTo>
                  <a:pt x="0" y="0"/>
                </a:moveTo>
                <a:lnTo>
                  <a:pt x="3884505" y="0"/>
                </a:lnTo>
                <a:lnTo>
                  <a:pt x="3884505" y="3835821"/>
                </a:lnTo>
                <a:lnTo>
                  <a:pt x="0" y="38358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126" t="-14769" r="-49126" b="-12669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868559" y="2247900"/>
            <a:ext cx="9214640" cy="7694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4352" lvl="1" indent="-442175">
              <a:lnSpc>
                <a:spcPts val="6677"/>
              </a:lnSpc>
              <a:buFont typeface="Arial"/>
              <a:buChar char="•"/>
            </a:pPr>
            <a:r>
              <a:rPr lang="en-US" sz="4100" spc="23" dirty="0">
                <a:solidFill>
                  <a:srgbClr val="231F20"/>
                </a:solidFill>
                <a:latin typeface="Canva Sans Bold"/>
              </a:rPr>
              <a:t>Title</a:t>
            </a:r>
            <a:r>
              <a:rPr lang="en-US" sz="4100" spc="23" dirty="0">
                <a:solidFill>
                  <a:srgbClr val="231F20"/>
                </a:solidFill>
                <a:latin typeface="Canva Sans"/>
              </a:rPr>
              <a:t>: The Better India - Content Driven Impact Platform</a:t>
            </a:r>
          </a:p>
          <a:p>
            <a:pPr marL="884352" lvl="1" indent="-442175">
              <a:lnSpc>
                <a:spcPts val="6677"/>
              </a:lnSpc>
              <a:buFont typeface="Arial"/>
              <a:buChar char="•"/>
            </a:pPr>
            <a:r>
              <a:rPr lang="en-US" sz="4100" spc="23" dirty="0">
                <a:solidFill>
                  <a:srgbClr val="231F20"/>
                </a:solidFill>
                <a:latin typeface="Canva Sans Bold"/>
              </a:rPr>
              <a:t>Introduction</a:t>
            </a:r>
            <a:r>
              <a:rPr lang="en-US" sz="4100" spc="23" dirty="0">
                <a:solidFill>
                  <a:srgbClr val="231F20"/>
                </a:solidFill>
                <a:latin typeface="Canva Sans"/>
              </a:rPr>
              <a:t>: Largest positive and solution-based content platform</a:t>
            </a:r>
          </a:p>
          <a:p>
            <a:pPr marL="884352" lvl="1" indent="-442175">
              <a:lnSpc>
                <a:spcPts val="6677"/>
              </a:lnSpc>
              <a:buFont typeface="Arial"/>
              <a:buChar char="•"/>
            </a:pPr>
            <a:r>
              <a:rPr lang="en-US" sz="4100" spc="23" dirty="0">
                <a:solidFill>
                  <a:srgbClr val="231F20"/>
                </a:solidFill>
                <a:latin typeface="Canva Sans Bold"/>
              </a:rPr>
              <a:t>Content sharing</a:t>
            </a:r>
            <a:r>
              <a:rPr lang="en-US" sz="4100" spc="23" dirty="0">
                <a:solidFill>
                  <a:srgbClr val="231F20"/>
                </a:solidFill>
                <a:latin typeface="Canva Sans"/>
              </a:rPr>
              <a:t>: Website, articles, and various media formats</a:t>
            </a:r>
          </a:p>
          <a:p>
            <a:pPr>
              <a:lnSpc>
                <a:spcPts val="6350"/>
              </a:lnSpc>
              <a:spcBef>
                <a:spcPct val="0"/>
              </a:spcBef>
            </a:pPr>
            <a:endParaRPr lang="en-US" sz="4100" spc="23" dirty="0">
              <a:solidFill>
                <a:srgbClr val="231F20"/>
              </a:solidFill>
              <a:latin typeface="Canva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723900"/>
            <a:ext cx="8763000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THE BETTER INDIA</a:t>
            </a:r>
            <a:endParaRPr lang="en-US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7" y="491881"/>
            <a:ext cx="3884506" cy="3806003"/>
          </a:xfrm>
          <a:custGeom>
            <a:avLst/>
            <a:gdLst/>
            <a:ahLst/>
            <a:cxnLst/>
            <a:rect l="l" t="t" r="r" b="b"/>
            <a:pathLst>
              <a:path w="3884505" h="3806003">
                <a:moveTo>
                  <a:pt x="0" y="0"/>
                </a:moveTo>
                <a:lnTo>
                  <a:pt x="3884505" y="0"/>
                </a:lnTo>
                <a:lnTo>
                  <a:pt x="3884505" y="3806003"/>
                </a:lnTo>
                <a:lnTo>
                  <a:pt x="0" y="38060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126" t="-14885" r="-49126" b="-135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454058" y="2628900"/>
            <a:ext cx="9423364" cy="6873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163" lvl="1" indent="-442580">
              <a:lnSpc>
                <a:spcPts val="6682"/>
              </a:lnSpc>
              <a:buFont typeface="Arial"/>
              <a:buChar char="•"/>
            </a:pPr>
            <a:r>
              <a:rPr lang="en-US" sz="4100" spc="23" dirty="0">
                <a:solidFill>
                  <a:srgbClr val="231F20"/>
                </a:solidFill>
                <a:latin typeface="Canva Sans Bold"/>
              </a:rPr>
              <a:t>Problem</a:t>
            </a:r>
            <a:r>
              <a:rPr lang="en-US" sz="4100" spc="23" dirty="0">
                <a:solidFill>
                  <a:srgbClr val="231F20"/>
                </a:solidFill>
                <a:latin typeface="Canva Sans"/>
              </a:rPr>
              <a:t>: Segregation and automation of article classification</a:t>
            </a:r>
          </a:p>
          <a:p>
            <a:pPr marL="885163" lvl="1" indent="-442580">
              <a:lnSpc>
                <a:spcPts val="6682"/>
              </a:lnSpc>
              <a:buFont typeface="Arial"/>
              <a:buChar char="•"/>
            </a:pPr>
            <a:r>
              <a:rPr lang="en-US" sz="4100" spc="23" dirty="0">
                <a:solidFill>
                  <a:srgbClr val="231F20"/>
                </a:solidFill>
                <a:latin typeface="Canva Sans Bold"/>
              </a:rPr>
              <a:t>Goal</a:t>
            </a:r>
            <a:r>
              <a:rPr lang="en-US" sz="4100" spc="23" dirty="0">
                <a:solidFill>
                  <a:srgbClr val="231F20"/>
                </a:solidFill>
                <a:latin typeface="Canva Sans"/>
              </a:rPr>
              <a:t>: Reach the right audience effectively</a:t>
            </a:r>
          </a:p>
          <a:p>
            <a:pPr marL="885163" lvl="1" indent="-442580">
              <a:lnSpc>
                <a:spcPts val="6682"/>
              </a:lnSpc>
              <a:buFont typeface="Arial"/>
              <a:buChar char="•"/>
            </a:pPr>
            <a:r>
              <a:rPr lang="en-US" sz="4100" spc="23" dirty="0">
                <a:solidFill>
                  <a:srgbClr val="231F20"/>
                </a:solidFill>
                <a:latin typeface="Canva Sans Bold"/>
              </a:rPr>
              <a:t>Solution</a:t>
            </a:r>
            <a:r>
              <a:rPr lang="en-US" sz="4100" spc="23" dirty="0">
                <a:solidFill>
                  <a:srgbClr val="231F20"/>
                </a:solidFill>
                <a:latin typeface="Canva Sans"/>
              </a:rPr>
              <a:t>: AI-driven classification using deep learning</a:t>
            </a:r>
          </a:p>
          <a:p>
            <a:pPr>
              <a:lnSpc>
                <a:spcPts val="6682"/>
              </a:lnSpc>
              <a:spcBef>
                <a:spcPct val="0"/>
              </a:spcBef>
            </a:pPr>
            <a:endParaRPr lang="en-US" sz="4100" spc="23" dirty="0">
              <a:solidFill>
                <a:srgbClr val="231F20"/>
              </a:solidFill>
              <a:latin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091483" y="202554"/>
            <a:ext cx="8148515" cy="337542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6346"/>
              </a:lnSpc>
              <a:spcBef>
                <a:spcPct val="0"/>
              </a:spcBef>
            </a:pPr>
            <a:r>
              <a:rPr lang="en-US" sz="4600" spc="987" dirty="0">
                <a:solidFill>
                  <a:srgbClr val="FFFFFF"/>
                </a:solidFill>
                <a:latin typeface="Canva Sans Bold"/>
              </a:rPr>
              <a:t>THE BETTER INDIA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4240" y="941074"/>
            <a:ext cx="8763000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THE BETTER INDIA</a:t>
            </a:r>
            <a:endParaRPr lang="en-US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59228" y="2476500"/>
            <a:ext cx="9720046" cy="6873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163" lvl="1" indent="-442580">
              <a:lnSpc>
                <a:spcPts val="6682"/>
              </a:lnSpc>
              <a:buFont typeface="Arial"/>
              <a:buChar char="•"/>
            </a:pPr>
            <a:r>
              <a:rPr lang="en-US" sz="4100" spc="23" dirty="0">
                <a:solidFill>
                  <a:srgbClr val="231F20"/>
                </a:solidFill>
                <a:latin typeface="Canva Sans Bold"/>
              </a:rPr>
              <a:t>Gain insights into marketing campaign effectiveness</a:t>
            </a:r>
          </a:p>
          <a:p>
            <a:pPr>
              <a:lnSpc>
                <a:spcPts val="6682"/>
              </a:lnSpc>
            </a:pPr>
            <a:endParaRPr lang="en-US" sz="4100" spc="23" dirty="0">
              <a:solidFill>
                <a:srgbClr val="231F20"/>
              </a:solidFill>
              <a:latin typeface="Canva Sans Bold"/>
            </a:endParaRPr>
          </a:p>
          <a:p>
            <a:pPr marL="885163" lvl="1" indent="-442580">
              <a:lnSpc>
                <a:spcPts val="6682"/>
              </a:lnSpc>
              <a:buFont typeface="Arial"/>
              <a:buChar char="•"/>
            </a:pPr>
            <a:r>
              <a:rPr lang="en-US" sz="4100" spc="23" dirty="0">
                <a:solidFill>
                  <a:srgbClr val="231F20"/>
                </a:solidFill>
                <a:latin typeface="Canva Sans Bold"/>
              </a:rPr>
              <a:t>Identify opportunities for improving marketing strategies</a:t>
            </a:r>
          </a:p>
          <a:p>
            <a:pPr>
              <a:lnSpc>
                <a:spcPts val="6682"/>
              </a:lnSpc>
            </a:pPr>
            <a:endParaRPr lang="en-US" sz="4100" spc="23" dirty="0">
              <a:solidFill>
                <a:srgbClr val="231F20"/>
              </a:solidFill>
              <a:latin typeface="Canva Sans Bold"/>
            </a:endParaRPr>
          </a:p>
          <a:p>
            <a:pPr marL="885163" lvl="1" indent="-442580">
              <a:lnSpc>
                <a:spcPts val="6682"/>
              </a:lnSpc>
              <a:buFont typeface="Arial"/>
              <a:buChar char="•"/>
            </a:pPr>
            <a:r>
              <a:rPr lang="en-US" sz="4100" spc="23" dirty="0">
                <a:solidFill>
                  <a:srgbClr val="231F20"/>
                </a:solidFill>
                <a:latin typeface="Canva Sans Bold"/>
              </a:rPr>
              <a:t>Increase sales and revenue</a:t>
            </a:r>
          </a:p>
          <a:p>
            <a:pPr>
              <a:lnSpc>
                <a:spcPts val="6682"/>
              </a:lnSpc>
            </a:pPr>
            <a:endParaRPr lang="en-US" sz="4100" spc="23" dirty="0">
              <a:solidFill>
                <a:srgbClr val="231F20"/>
              </a:solidFill>
              <a:latin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49042" y="451934"/>
            <a:ext cx="9589916" cy="337542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6346"/>
              </a:lnSpc>
            </a:pPr>
            <a:r>
              <a:rPr lang="en-US" sz="4600" spc="987" dirty="0">
                <a:solidFill>
                  <a:srgbClr val="FFFFFF"/>
                </a:solidFill>
                <a:latin typeface="Canva Sans"/>
              </a:rPr>
              <a:t> </a:t>
            </a:r>
            <a:r>
              <a:rPr lang="en-US" sz="4600" spc="987" dirty="0">
                <a:solidFill>
                  <a:srgbClr val="FFFFFF"/>
                </a:solidFill>
                <a:latin typeface="Canva Sans Bold"/>
              </a:rPr>
              <a:t>Business Objectives</a:t>
            </a:r>
          </a:p>
          <a:p>
            <a:pPr algn="ctr">
              <a:lnSpc>
                <a:spcPts val="6346"/>
              </a:lnSpc>
              <a:spcBef>
                <a:spcPct val="0"/>
              </a:spcBef>
            </a:pPr>
            <a:endParaRPr lang="en-US" sz="4600" spc="987" dirty="0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7751" y="727953"/>
            <a:ext cx="8763000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BUSINESS OBJECTIVES</a:t>
            </a:r>
            <a:endParaRPr lang="en-US" sz="6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2354" y="2478587"/>
            <a:ext cx="17288100" cy="7258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8371" lvl="1" indent="-384186">
              <a:lnSpc>
                <a:spcPts val="5802"/>
              </a:lnSpc>
              <a:buFont typeface="Arial"/>
              <a:buChar char="•"/>
            </a:pPr>
            <a:r>
              <a:rPr lang="en-US" sz="3600" spc="21">
                <a:solidFill>
                  <a:srgbClr val="231F20"/>
                </a:solidFill>
                <a:latin typeface="Canva Sans Bold"/>
              </a:rPr>
              <a:t>campaign effectiveness through conversion rate analysis</a:t>
            </a:r>
          </a:p>
          <a:p>
            <a:pPr marL="768371" lvl="1" indent="-384186">
              <a:lnSpc>
                <a:spcPts val="5802"/>
              </a:lnSpc>
              <a:buFont typeface="Arial"/>
              <a:buChar char="•"/>
            </a:pPr>
            <a:r>
              <a:rPr lang="en-US" sz="3600" spc="21">
                <a:solidFill>
                  <a:srgbClr val="231F20"/>
                </a:solidFill>
                <a:latin typeface="Canva Sans Bold"/>
              </a:rPr>
              <a:t>Identify factors contributing to higher customer acceptance and conversion rates</a:t>
            </a:r>
          </a:p>
          <a:p>
            <a:pPr marL="768371" lvl="1" indent="-384186">
              <a:lnSpc>
                <a:spcPts val="5802"/>
              </a:lnSpc>
              <a:buFont typeface="Arial"/>
              <a:buChar char="•"/>
            </a:pPr>
            <a:r>
              <a:rPr lang="en-US" sz="3600" spc="21">
                <a:solidFill>
                  <a:srgbClr val="231F20"/>
                </a:solidFill>
                <a:latin typeface="Canva Sans Bold"/>
              </a:rPr>
              <a:t>Analyze impact of demographics, spending behavior, and purchase history</a:t>
            </a:r>
          </a:p>
          <a:p>
            <a:pPr marL="768371" lvl="1" indent="-384186">
              <a:lnSpc>
                <a:spcPts val="5802"/>
              </a:lnSpc>
              <a:buFont typeface="Arial"/>
              <a:buChar char="•"/>
            </a:pPr>
            <a:r>
              <a:rPr lang="en-US" sz="3600" spc="21">
                <a:solidFill>
                  <a:srgbClr val="231F20"/>
                </a:solidFill>
                <a:latin typeface="Canva Sans Bold"/>
              </a:rPr>
              <a:t>Provide actionable insights for targeting customer segments and refining marketing strategies</a:t>
            </a:r>
          </a:p>
          <a:p>
            <a:pPr marL="768371" lvl="1" indent="-384186">
              <a:lnSpc>
                <a:spcPts val="5802"/>
              </a:lnSpc>
              <a:buFont typeface="Arial"/>
              <a:buChar char="•"/>
            </a:pPr>
            <a:r>
              <a:rPr lang="en-US" sz="3600" spc="21">
                <a:solidFill>
                  <a:srgbClr val="231F20"/>
                </a:solidFill>
                <a:latin typeface="Canva Sans Bold"/>
              </a:rPr>
              <a:t>Optimize marketing efforts, improve conversion rates, and enhance ROI</a:t>
            </a:r>
          </a:p>
          <a:p>
            <a:pPr>
              <a:lnSpc>
                <a:spcPts val="5148"/>
              </a:lnSpc>
            </a:pPr>
            <a:endParaRPr lang="en-US" sz="3600" spc="21">
              <a:solidFill>
                <a:srgbClr val="231F20"/>
              </a:solidFill>
              <a:latin typeface="Canva Sans Bold"/>
            </a:endParaRPr>
          </a:p>
          <a:p>
            <a:pPr>
              <a:lnSpc>
                <a:spcPts val="5148"/>
              </a:lnSpc>
              <a:spcBef>
                <a:spcPct val="0"/>
              </a:spcBef>
            </a:pPr>
            <a:endParaRPr lang="en-US" sz="3600" spc="21">
              <a:solidFill>
                <a:srgbClr val="231F20"/>
              </a:solidFill>
              <a:latin typeface="Canva Sans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7751" y="727953"/>
            <a:ext cx="8763000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PROBLEM STATEMENTS</a:t>
            </a:r>
            <a:endParaRPr lang="en-US" sz="6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32587" y="3260806"/>
            <a:ext cx="12303590" cy="6716231"/>
          </a:xfrm>
          <a:custGeom>
            <a:avLst/>
            <a:gdLst/>
            <a:ahLst/>
            <a:cxnLst/>
            <a:rect l="l" t="t" r="r" b="b"/>
            <a:pathLst>
              <a:path w="12303589" h="6716230">
                <a:moveTo>
                  <a:pt x="0" y="0"/>
                </a:moveTo>
                <a:lnTo>
                  <a:pt x="12303589" y="0"/>
                </a:lnTo>
                <a:lnTo>
                  <a:pt x="12303589" y="6716230"/>
                </a:lnTo>
                <a:lnTo>
                  <a:pt x="0" y="6716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50" t="-192" r="-2065"/>
            </a:stretch>
          </a:blipFill>
        </p:spPr>
      </p:sp>
      <p:sp>
        <p:nvSpPr>
          <p:cNvPr id="7" name="TextBox 6"/>
          <p:cNvSpPr txBox="1"/>
          <p:nvPr/>
        </p:nvSpPr>
        <p:spPr>
          <a:xfrm>
            <a:off x="533400" y="3390900"/>
            <a:ext cx="472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3200" b="1" dirty="0" smtClean="0"/>
              <a:t>Income Group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2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b="1" dirty="0" smtClean="0"/>
              <a:t>Age Group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2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b="1" dirty="0" smtClean="0"/>
              <a:t>Marital Status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2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b="1" dirty="0" smtClean="0"/>
              <a:t>Education Level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2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b="1" dirty="0" smtClean="0"/>
              <a:t>Frequency Group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545119"/>
            <a:ext cx="10896600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CUSTOMER SEGMENTATION</a:t>
            </a:r>
            <a:endParaRPr lang="en-US" sz="6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077200" y="2171700"/>
            <a:ext cx="830580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HIGHEST CUSTOMER ACCEPTANCE…………….Cmp_4</a:t>
            </a:r>
            <a:endParaRPr 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80802" y="672520"/>
            <a:ext cx="11427728" cy="8941973"/>
          </a:xfrm>
          <a:custGeom>
            <a:avLst/>
            <a:gdLst/>
            <a:ahLst/>
            <a:cxnLst/>
            <a:rect l="l" t="t" r="r" b="b"/>
            <a:pathLst>
              <a:path w="11427727" h="8941972">
                <a:moveTo>
                  <a:pt x="0" y="0"/>
                </a:moveTo>
                <a:lnTo>
                  <a:pt x="11427728" y="0"/>
                </a:lnTo>
                <a:lnTo>
                  <a:pt x="11427728" y="8941972"/>
                </a:lnTo>
                <a:lnTo>
                  <a:pt x="0" y="8941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871" t="-870" r="-397" b="-87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32346" y="3405560"/>
            <a:ext cx="5385052" cy="250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20"/>
              </a:lnSpc>
            </a:pPr>
            <a:r>
              <a:rPr lang="en-US" sz="3900" spc="23" dirty="0">
                <a:solidFill>
                  <a:srgbClr val="FFFFFF"/>
                </a:solidFill>
                <a:latin typeface="Canva Sans Bold"/>
              </a:rPr>
              <a:t>Highest Conversion Rate....Cmp_4</a:t>
            </a:r>
          </a:p>
          <a:p>
            <a:pPr>
              <a:lnSpc>
                <a:spcPts val="6520"/>
              </a:lnSpc>
              <a:spcBef>
                <a:spcPct val="0"/>
              </a:spcBef>
            </a:pPr>
            <a:endParaRPr lang="en-US" sz="3900" spc="23" dirty="0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110" y="3405560"/>
            <a:ext cx="4017523" cy="95410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HIGHEST CONVERSION RATE…………….Cmp_4</a:t>
            </a:r>
            <a:endParaRPr 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105971" y="6242029"/>
            <a:ext cx="16410218" cy="3866072"/>
          </a:xfrm>
          <a:custGeom>
            <a:avLst/>
            <a:gdLst/>
            <a:ahLst/>
            <a:cxnLst/>
            <a:rect l="l" t="t" r="r" b="b"/>
            <a:pathLst>
              <a:path w="16410217" h="3866071">
                <a:moveTo>
                  <a:pt x="0" y="0"/>
                </a:moveTo>
                <a:lnTo>
                  <a:pt x="16410217" y="0"/>
                </a:lnTo>
                <a:lnTo>
                  <a:pt x="16410217" y="3866071"/>
                </a:lnTo>
                <a:lnTo>
                  <a:pt x="0" y="38660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806" b="-8853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2901" y="2247188"/>
            <a:ext cx="10553770" cy="5899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660" lvl="1" indent="-348829">
              <a:lnSpc>
                <a:spcPts val="4459"/>
              </a:lnSpc>
              <a:buFont typeface="Arial"/>
              <a:buChar char="•"/>
            </a:pPr>
            <a:r>
              <a:rPr lang="en-US" sz="3200" spc="161">
                <a:solidFill>
                  <a:srgbClr val="231F20"/>
                </a:solidFill>
                <a:latin typeface="Canva Sans Bold"/>
              </a:rPr>
              <a:t>Cohort analysis:</a:t>
            </a:r>
          </a:p>
          <a:p>
            <a:pPr marL="1146409" lvl="2" indent="-382136">
              <a:lnSpc>
                <a:spcPts val="3662"/>
              </a:lnSpc>
              <a:buFont typeface="Arial"/>
              <a:buChar char="⚬"/>
            </a:pPr>
            <a:r>
              <a:rPr lang="en-US" sz="2700" spc="132">
                <a:solidFill>
                  <a:srgbClr val="231F20"/>
                </a:solidFill>
                <a:latin typeface="Canva Sans"/>
              </a:rPr>
              <a:t>Technique to analyze customer behavior</a:t>
            </a:r>
          </a:p>
          <a:p>
            <a:pPr marL="1146409" lvl="2" indent="-382136">
              <a:lnSpc>
                <a:spcPts val="3662"/>
              </a:lnSpc>
              <a:buFont typeface="Arial"/>
              <a:buChar char="⚬"/>
            </a:pPr>
            <a:r>
              <a:rPr lang="en-US" sz="2700" spc="132">
                <a:solidFill>
                  <a:srgbClr val="231F20"/>
                </a:solidFill>
                <a:latin typeface="Canva Sans"/>
              </a:rPr>
              <a:t>Groups customers based on shared characteristics</a:t>
            </a:r>
          </a:p>
          <a:p>
            <a:pPr marL="1146409" lvl="2" indent="-382136">
              <a:lnSpc>
                <a:spcPts val="3662"/>
              </a:lnSpc>
              <a:buFont typeface="Arial"/>
              <a:buChar char="⚬"/>
            </a:pPr>
            <a:r>
              <a:rPr lang="en-US" sz="2700" spc="132">
                <a:solidFill>
                  <a:srgbClr val="231F20"/>
                </a:solidFill>
                <a:latin typeface="Canva Sans"/>
              </a:rPr>
              <a:t>Examines behaviors, preferences, and outcomes</a:t>
            </a:r>
          </a:p>
          <a:p>
            <a:pPr marL="697660" lvl="1" indent="-348829">
              <a:lnSpc>
                <a:spcPts val="4459"/>
              </a:lnSpc>
              <a:buFont typeface="Arial"/>
              <a:buChar char="•"/>
            </a:pPr>
            <a:r>
              <a:rPr lang="en-US" sz="3200" spc="161">
                <a:solidFill>
                  <a:srgbClr val="231F20"/>
                </a:solidFill>
                <a:latin typeface="Canva Sans Bold"/>
              </a:rPr>
              <a:t>Benefits of cohort analysis:</a:t>
            </a:r>
          </a:p>
          <a:p>
            <a:pPr marL="1146409" lvl="2" indent="-382136">
              <a:lnSpc>
                <a:spcPts val="3662"/>
              </a:lnSpc>
              <a:buFont typeface="Arial"/>
              <a:buChar char="⚬"/>
            </a:pPr>
            <a:r>
              <a:rPr lang="en-US" sz="2700" spc="132">
                <a:solidFill>
                  <a:srgbClr val="231F20"/>
                </a:solidFill>
                <a:latin typeface="Canva Sans"/>
              </a:rPr>
              <a:t>Gain insights into customer segments</a:t>
            </a:r>
          </a:p>
          <a:p>
            <a:pPr marL="1146409" lvl="2" indent="-382136">
              <a:lnSpc>
                <a:spcPts val="3662"/>
              </a:lnSpc>
              <a:buFont typeface="Arial"/>
              <a:buChar char="⚬"/>
            </a:pPr>
            <a:r>
              <a:rPr lang="en-US" sz="2700" spc="132">
                <a:solidFill>
                  <a:srgbClr val="231F20"/>
                </a:solidFill>
                <a:latin typeface="Canva Sans"/>
              </a:rPr>
              <a:t>Inform targeted marketing strategies</a:t>
            </a:r>
          </a:p>
          <a:p>
            <a:pPr marL="1146409" lvl="2" indent="-382136">
              <a:lnSpc>
                <a:spcPts val="3662"/>
              </a:lnSpc>
              <a:buFont typeface="Arial"/>
              <a:buChar char="⚬"/>
            </a:pPr>
            <a:r>
              <a:rPr lang="en-US" sz="2700" spc="132">
                <a:solidFill>
                  <a:srgbClr val="231F20"/>
                </a:solidFill>
                <a:latin typeface="Canva Sans"/>
              </a:rPr>
              <a:t>Track changes and patterns over time</a:t>
            </a:r>
          </a:p>
          <a:p>
            <a:pPr>
              <a:lnSpc>
                <a:spcPts val="3662"/>
              </a:lnSpc>
            </a:pPr>
            <a:endParaRPr lang="en-US" sz="2700" spc="132">
              <a:solidFill>
                <a:srgbClr val="231F20"/>
              </a:solidFill>
              <a:latin typeface="Canva Sans"/>
            </a:endParaRPr>
          </a:p>
          <a:p>
            <a:pPr>
              <a:lnSpc>
                <a:spcPts val="3662"/>
              </a:lnSpc>
              <a:spcBef>
                <a:spcPct val="0"/>
              </a:spcBef>
            </a:pPr>
            <a:endParaRPr lang="en-US" sz="2700" spc="132">
              <a:solidFill>
                <a:srgbClr val="231F20"/>
              </a:solidFill>
              <a:latin typeface="Canva Sans"/>
            </a:endParaRPr>
          </a:p>
          <a:p>
            <a:pPr algn="ctr">
              <a:lnSpc>
                <a:spcPts val="3662"/>
              </a:lnSpc>
              <a:spcBef>
                <a:spcPct val="0"/>
              </a:spcBef>
            </a:pPr>
            <a:endParaRPr lang="en-US" sz="2700" spc="132">
              <a:solidFill>
                <a:srgbClr val="231F20"/>
              </a:solidFill>
              <a:latin typeface="Canva Sans"/>
            </a:endParaRPr>
          </a:p>
          <a:p>
            <a:pPr algn="ctr">
              <a:lnSpc>
                <a:spcPts val="3662"/>
              </a:lnSpc>
              <a:spcBef>
                <a:spcPct val="0"/>
              </a:spcBef>
            </a:pPr>
            <a:endParaRPr lang="en-US" sz="2700" spc="132">
              <a:solidFill>
                <a:srgbClr val="231F20"/>
              </a:solidFill>
              <a:latin typeface="Canva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469660"/>
            <a:ext cx="8153400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COHORT ANALYSIS</a:t>
            </a:r>
            <a:endParaRPr lang="en-US" sz="6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00504" y="2782433"/>
            <a:ext cx="11686992" cy="6863496"/>
          </a:xfrm>
          <a:custGeom>
            <a:avLst/>
            <a:gdLst/>
            <a:ahLst/>
            <a:cxnLst/>
            <a:rect l="l" t="t" r="r" b="b"/>
            <a:pathLst>
              <a:path w="11686992" h="6863496">
                <a:moveTo>
                  <a:pt x="0" y="0"/>
                </a:moveTo>
                <a:lnTo>
                  <a:pt x="11686992" y="0"/>
                </a:lnTo>
                <a:lnTo>
                  <a:pt x="11686992" y="6863496"/>
                </a:lnTo>
                <a:lnTo>
                  <a:pt x="0" y="6863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2" t="-46144" b="-8000"/>
            </a:stretch>
          </a:blipFill>
        </p:spPr>
      </p:sp>
      <p:sp>
        <p:nvSpPr>
          <p:cNvPr id="6" name="TextBox 5"/>
          <p:cNvSpPr txBox="1"/>
          <p:nvPr/>
        </p:nvSpPr>
        <p:spPr>
          <a:xfrm>
            <a:off x="5486400" y="604595"/>
            <a:ext cx="5943600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ROI</a:t>
            </a:r>
            <a:endParaRPr lang="en-US" sz="6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239</Words>
  <Application>Microsoft Office PowerPoint</Application>
  <PresentationFormat>Custom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Canva Sans</vt:lpstr>
      <vt:lpstr>Calibri</vt:lpstr>
      <vt:lpstr>Codec Pro ExtraBold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Minimalist Digital Marketing Presentation</dc:title>
  <dc:creator>DELL</dc:creator>
  <cp:lastModifiedBy>DELL</cp:lastModifiedBy>
  <cp:revision>7</cp:revision>
  <dcterms:created xsi:type="dcterms:W3CDTF">2006-08-16T00:00:00Z</dcterms:created>
  <dcterms:modified xsi:type="dcterms:W3CDTF">2023-07-01T21:56:04Z</dcterms:modified>
  <dc:identifier>DAFnO4fN8UA</dc:identifier>
</cp:coreProperties>
</file>