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11/24/2019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Cancer Cell Detection Using SVM</a:t>
            </a:r>
            <a:endParaRPr lang="en-US" dirty="0"/>
          </a:p>
        </p:txBody>
      </p:sp>
      <p:sp>
        <p:nvSpPr>
          <p:cNvPr id="3" name="Subtitle 2"/>
          <p:cNvSpPr>
            <a:spLocks noGrp="1"/>
          </p:cNvSpPr>
          <p:nvPr>
            <p:ph type="subTitle" idx="1"/>
          </p:nvPr>
        </p:nvSpPr>
        <p:spPr/>
        <p:txBody>
          <a:bodyPr/>
          <a:lstStyle/>
          <a:p>
            <a:r>
              <a:rPr lang="en-US" dirty="0" smtClean="0"/>
              <a:t>INSAID – Shweta Kallurkar</a:t>
            </a:r>
            <a:endParaRPr lang="en-US" dirty="0"/>
          </a:p>
        </p:txBody>
      </p:sp>
    </p:spTree>
    <p:extLst>
      <p:ext uri="{BB962C8B-B14F-4D97-AF65-F5344CB8AC3E}">
        <p14:creationId xmlns:p14="http://schemas.microsoft.com/office/powerpoint/2010/main" val="19251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Statement </a:t>
            </a:r>
            <a:endParaRPr lang="en-US" dirty="0"/>
          </a:p>
        </p:txBody>
      </p:sp>
      <p:sp>
        <p:nvSpPr>
          <p:cNvPr id="3" name="Content Placeholder 2"/>
          <p:cNvSpPr>
            <a:spLocks noGrp="1"/>
          </p:cNvSpPr>
          <p:nvPr>
            <p:ph idx="1"/>
          </p:nvPr>
        </p:nvSpPr>
        <p:spPr/>
        <p:txBody>
          <a:bodyPr>
            <a:normAutofit/>
          </a:bodyPr>
          <a:lstStyle/>
          <a:p>
            <a:r>
              <a:rPr lang="en-US" dirty="0"/>
              <a:t>Cancer is the uncontrolled growth of abnormal cells, which do not carry out the functions of normal cells. It starts when cells in the begin to grow out of control. These cells usually form a </a:t>
            </a:r>
            <a:r>
              <a:rPr lang="en-US" dirty="0" smtClean="0"/>
              <a:t>tumor.</a:t>
            </a:r>
            <a:endParaRPr lang="en-US" dirty="0"/>
          </a:p>
          <a:p>
            <a:r>
              <a:rPr lang="en-US" dirty="0"/>
              <a:t>Early diagnosis significantly increases the chances of </a:t>
            </a:r>
            <a:r>
              <a:rPr lang="en-US" dirty="0" smtClean="0"/>
              <a:t>survivor. </a:t>
            </a:r>
            <a:r>
              <a:rPr lang="en-US" dirty="0"/>
              <a:t>The key challenges against it's detection is how to classify tumors into malignant(Cancer) or benign(not cancer). </a:t>
            </a:r>
            <a:endParaRPr lang="en-US" dirty="0" smtClean="0"/>
          </a:p>
          <a:p>
            <a:r>
              <a:rPr lang="en-US" dirty="0" smtClean="0"/>
              <a:t>Machine </a:t>
            </a:r>
            <a:r>
              <a:rPr lang="en-US" dirty="0"/>
              <a:t>Learning technique can dramatically improve the level of diagnosis in cancer. </a:t>
            </a:r>
          </a:p>
        </p:txBody>
      </p:sp>
    </p:spTree>
    <p:extLst>
      <p:ext uri="{BB962C8B-B14F-4D97-AF65-F5344CB8AC3E}">
        <p14:creationId xmlns:p14="http://schemas.microsoft.com/office/powerpoint/2010/main" val="21294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a:xfrm>
            <a:off x="899436" y="1787236"/>
            <a:ext cx="9720073" cy="4023360"/>
          </a:xfrm>
        </p:spPr>
        <p:txBody>
          <a:bodyPr/>
          <a:lstStyle/>
          <a:p>
            <a:r>
              <a:rPr lang="en-US" dirty="0"/>
              <a:t>The dataset consists of several hundred human cell sample records, each of which contains the values of a set of cell characteristics. The </a:t>
            </a:r>
            <a:r>
              <a:rPr lang="en-US" dirty="0" smtClean="0"/>
              <a:t>fields </a:t>
            </a:r>
            <a:r>
              <a:rPr lang="en-US" dirty="0"/>
              <a:t>in each record are:</a:t>
            </a:r>
          </a:p>
        </p:txBody>
      </p:sp>
      <p:graphicFrame>
        <p:nvGraphicFramePr>
          <p:cNvPr id="4" name="Table 3"/>
          <p:cNvGraphicFramePr>
            <a:graphicFrameLocks noGrp="1"/>
          </p:cNvGraphicFramePr>
          <p:nvPr>
            <p:extLst>
              <p:ext uri="{D42A27DB-BD31-4B8C-83A1-F6EECF244321}">
                <p14:modId xmlns:p14="http://schemas.microsoft.com/office/powerpoint/2010/main" val="1755907360"/>
              </p:ext>
            </p:extLst>
          </p:nvPr>
        </p:nvGraphicFramePr>
        <p:xfrm>
          <a:off x="1427016" y="2424546"/>
          <a:ext cx="7287492" cy="4109232"/>
        </p:xfrm>
        <a:graphic>
          <a:graphicData uri="http://schemas.openxmlformats.org/drawingml/2006/table">
            <a:tbl>
              <a:tblPr/>
              <a:tblGrid>
                <a:gridCol w="3643746">
                  <a:extLst>
                    <a:ext uri="{9D8B030D-6E8A-4147-A177-3AD203B41FA5}">
                      <a16:colId xmlns:a16="http://schemas.microsoft.com/office/drawing/2014/main" val="2056070615"/>
                    </a:ext>
                  </a:extLst>
                </a:gridCol>
                <a:gridCol w="3643746">
                  <a:extLst>
                    <a:ext uri="{9D8B030D-6E8A-4147-A177-3AD203B41FA5}">
                      <a16:colId xmlns:a16="http://schemas.microsoft.com/office/drawing/2014/main" val="3430476338"/>
                    </a:ext>
                  </a:extLst>
                </a:gridCol>
              </a:tblGrid>
              <a:tr h="307109">
                <a:tc>
                  <a:txBody>
                    <a:bodyPr/>
                    <a:lstStyle/>
                    <a:p>
                      <a:pPr algn="r" fontAlgn="ctr"/>
                      <a:r>
                        <a:rPr lang="en-US" sz="1600" b="1">
                          <a:effectLst/>
                        </a:rPr>
                        <a:t>Field name</a:t>
                      </a:r>
                    </a:p>
                  </a:txBody>
                  <a:tcPr marL="49298" marR="49298" marT="49298" marB="49298" anchor="ctr">
                    <a:lnL>
                      <a:noFill/>
                    </a:lnL>
                    <a:lnR>
                      <a:noFill/>
                    </a:lnR>
                    <a:lnT>
                      <a:noFill/>
                    </a:lnT>
                    <a:lnB>
                      <a:noFill/>
                    </a:lnB>
                  </a:tcPr>
                </a:tc>
                <a:tc>
                  <a:txBody>
                    <a:bodyPr/>
                    <a:lstStyle/>
                    <a:p>
                      <a:pPr algn="r" fontAlgn="ctr"/>
                      <a:r>
                        <a:rPr lang="en-US" sz="1600" b="1">
                          <a:effectLst/>
                        </a:rPr>
                        <a:t>Description</a:t>
                      </a:r>
                    </a:p>
                  </a:txBody>
                  <a:tcPr marL="49298" marR="49298" marT="49298" marB="49298" anchor="ctr">
                    <a:lnL>
                      <a:noFill/>
                    </a:lnL>
                    <a:lnR>
                      <a:noFill/>
                    </a:lnR>
                    <a:lnT>
                      <a:noFill/>
                    </a:lnT>
                    <a:lnB>
                      <a:noFill/>
                    </a:lnB>
                  </a:tcPr>
                </a:tc>
                <a:extLst>
                  <a:ext uri="{0D108BD9-81ED-4DB2-BD59-A6C34878D82A}">
                    <a16:rowId xmlns:a16="http://schemas.microsoft.com/office/drawing/2014/main" val="646134667"/>
                  </a:ext>
                </a:extLst>
              </a:tr>
              <a:tr h="307109">
                <a:tc>
                  <a:txBody>
                    <a:bodyPr/>
                    <a:lstStyle/>
                    <a:p>
                      <a:pPr algn="r" fontAlgn="ctr"/>
                      <a:r>
                        <a:rPr lang="en-US" sz="1600">
                          <a:effectLst/>
                        </a:rPr>
                        <a:t>ID</a:t>
                      </a:r>
                    </a:p>
                  </a:txBody>
                  <a:tcPr marL="49298" marR="49298" marT="49298" marB="49298" anchor="ctr">
                    <a:lnL>
                      <a:noFill/>
                    </a:lnL>
                    <a:lnR>
                      <a:noFill/>
                    </a:lnR>
                    <a:lnT>
                      <a:noFill/>
                    </a:lnT>
                    <a:lnB>
                      <a:noFill/>
                    </a:lnB>
                    <a:solidFill>
                      <a:srgbClr val="F5F5F5"/>
                    </a:solidFill>
                  </a:tcPr>
                </a:tc>
                <a:tc>
                  <a:txBody>
                    <a:bodyPr/>
                    <a:lstStyle/>
                    <a:p>
                      <a:pPr algn="r" fontAlgn="ctr"/>
                      <a:r>
                        <a:rPr lang="en-US" sz="1600">
                          <a:effectLst/>
                        </a:rPr>
                        <a:t>Clump thickness</a:t>
                      </a:r>
                    </a:p>
                  </a:txBody>
                  <a:tcPr marL="49298" marR="49298" marT="49298" marB="49298" anchor="ctr">
                    <a:lnL>
                      <a:noFill/>
                    </a:lnL>
                    <a:lnR>
                      <a:noFill/>
                    </a:lnR>
                    <a:lnT>
                      <a:noFill/>
                    </a:lnT>
                    <a:lnB>
                      <a:noFill/>
                    </a:lnB>
                    <a:solidFill>
                      <a:srgbClr val="F5F5F5"/>
                    </a:solidFill>
                  </a:tcPr>
                </a:tc>
                <a:extLst>
                  <a:ext uri="{0D108BD9-81ED-4DB2-BD59-A6C34878D82A}">
                    <a16:rowId xmlns:a16="http://schemas.microsoft.com/office/drawing/2014/main" val="3967822193"/>
                  </a:ext>
                </a:extLst>
              </a:tr>
              <a:tr h="307109">
                <a:tc>
                  <a:txBody>
                    <a:bodyPr/>
                    <a:lstStyle/>
                    <a:p>
                      <a:pPr algn="r" fontAlgn="ctr"/>
                      <a:r>
                        <a:rPr lang="en-US" sz="1600">
                          <a:effectLst/>
                        </a:rPr>
                        <a:t>Clump</a:t>
                      </a:r>
                    </a:p>
                  </a:txBody>
                  <a:tcPr marL="49298" marR="49298" marT="49298" marB="49298" anchor="ctr">
                    <a:lnL>
                      <a:noFill/>
                    </a:lnL>
                    <a:lnR>
                      <a:noFill/>
                    </a:lnR>
                    <a:lnT>
                      <a:noFill/>
                    </a:lnT>
                    <a:lnB>
                      <a:noFill/>
                    </a:lnB>
                  </a:tcPr>
                </a:tc>
                <a:tc>
                  <a:txBody>
                    <a:bodyPr/>
                    <a:lstStyle/>
                    <a:p>
                      <a:pPr algn="r" fontAlgn="ctr"/>
                      <a:r>
                        <a:rPr lang="en-US" sz="1600" dirty="0">
                          <a:effectLst/>
                        </a:rPr>
                        <a:t>Clump thickness</a:t>
                      </a:r>
                    </a:p>
                  </a:txBody>
                  <a:tcPr marL="49298" marR="49298" marT="49298" marB="49298" anchor="ctr">
                    <a:lnL>
                      <a:noFill/>
                    </a:lnL>
                    <a:lnR>
                      <a:noFill/>
                    </a:lnR>
                    <a:lnT>
                      <a:noFill/>
                    </a:lnT>
                    <a:lnB>
                      <a:noFill/>
                    </a:lnB>
                  </a:tcPr>
                </a:tc>
                <a:extLst>
                  <a:ext uri="{0D108BD9-81ED-4DB2-BD59-A6C34878D82A}">
                    <a16:rowId xmlns:a16="http://schemas.microsoft.com/office/drawing/2014/main" val="917968388"/>
                  </a:ext>
                </a:extLst>
              </a:tr>
              <a:tr h="307109">
                <a:tc>
                  <a:txBody>
                    <a:bodyPr/>
                    <a:lstStyle/>
                    <a:p>
                      <a:pPr algn="r" fontAlgn="ctr"/>
                      <a:r>
                        <a:rPr lang="en-US" sz="1600" dirty="0" err="1">
                          <a:effectLst/>
                        </a:rPr>
                        <a:t>UnifSize</a:t>
                      </a:r>
                      <a:endParaRPr lang="en-US" sz="1600" dirty="0">
                        <a:effectLst/>
                      </a:endParaRPr>
                    </a:p>
                  </a:txBody>
                  <a:tcPr marL="49298" marR="49298" marT="49298" marB="49298" anchor="ctr">
                    <a:lnL>
                      <a:noFill/>
                    </a:lnL>
                    <a:lnR>
                      <a:noFill/>
                    </a:lnR>
                    <a:lnT>
                      <a:noFill/>
                    </a:lnT>
                    <a:lnB>
                      <a:noFill/>
                    </a:lnB>
                    <a:solidFill>
                      <a:srgbClr val="F5F5F5"/>
                    </a:solidFill>
                  </a:tcPr>
                </a:tc>
                <a:tc>
                  <a:txBody>
                    <a:bodyPr/>
                    <a:lstStyle/>
                    <a:p>
                      <a:pPr algn="r" fontAlgn="ctr"/>
                      <a:r>
                        <a:rPr lang="en-US" sz="1600" dirty="0">
                          <a:effectLst/>
                        </a:rPr>
                        <a:t>Uniformity of cell size</a:t>
                      </a:r>
                    </a:p>
                  </a:txBody>
                  <a:tcPr marL="49298" marR="49298" marT="49298" marB="49298" anchor="ctr">
                    <a:lnL>
                      <a:noFill/>
                    </a:lnL>
                    <a:lnR>
                      <a:noFill/>
                    </a:lnR>
                    <a:lnT>
                      <a:noFill/>
                    </a:lnT>
                    <a:lnB>
                      <a:noFill/>
                    </a:lnB>
                    <a:solidFill>
                      <a:srgbClr val="F5F5F5"/>
                    </a:solidFill>
                  </a:tcPr>
                </a:tc>
                <a:extLst>
                  <a:ext uri="{0D108BD9-81ED-4DB2-BD59-A6C34878D82A}">
                    <a16:rowId xmlns:a16="http://schemas.microsoft.com/office/drawing/2014/main" val="1131496523"/>
                  </a:ext>
                </a:extLst>
              </a:tr>
              <a:tr h="307109">
                <a:tc>
                  <a:txBody>
                    <a:bodyPr/>
                    <a:lstStyle/>
                    <a:p>
                      <a:pPr algn="r" fontAlgn="ctr"/>
                      <a:r>
                        <a:rPr lang="en-US" sz="1600" dirty="0" err="1">
                          <a:effectLst/>
                        </a:rPr>
                        <a:t>UnifShape</a:t>
                      </a:r>
                      <a:endParaRPr lang="en-US" sz="1600" dirty="0">
                        <a:effectLst/>
                      </a:endParaRPr>
                    </a:p>
                  </a:txBody>
                  <a:tcPr marL="49298" marR="49298" marT="49298" marB="49298" anchor="ctr">
                    <a:lnL>
                      <a:noFill/>
                    </a:lnL>
                    <a:lnR>
                      <a:noFill/>
                    </a:lnR>
                    <a:lnT>
                      <a:noFill/>
                    </a:lnT>
                    <a:lnB>
                      <a:noFill/>
                    </a:lnB>
                  </a:tcPr>
                </a:tc>
                <a:tc>
                  <a:txBody>
                    <a:bodyPr/>
                    <a:lstStyle/>
                    <a:p>
                      <a:pPr algn="r" fontAlgn="ctr"/>
                      <a:r>
                        <a:rPr lang="en-US" sz="1600" dirty="0">
                          <a:effectLst/>
                        </a:rPr>
                        <a:t>Uniformity of cell shape</a:t>
                      </a:r>
                    </a:p>
                  </a:txBody>
                  <a:tcPr marL="49298" marR="49298" marT="49298" marB="49298" anchor="ctr">
                    <a:lnL>
                      <a:noFill/>
                    </a:lnL>
                    <a:lnR>
                      <a:noFill/>
                    </a:lnR>
                    <a:lnT>
                      <a:noFill/>
                    </a:lnT>
                    <a:lnB>
                      <a:noFill/>
                    </a:lnB>
                  </a:tcPr>
                </a:tc>
                <a:extLst>
                  <a:ext uri="{0D108BD9-81ED-4DB2-BD59-A6C34878D82A}">
                    <a16:rowId xmlns:a16="http://schemas.microsoft.com/office/drawing/2014/main" val="4188336704"/>
                  </a:ext>
                </a:extLst>
              </a:tr>
              <a:tr h="307109">
                <a:tc>
                  <a:txBody>
                    <a:bodyPr/>
                    <a:lstStyle/>
                    <a:p>
                      <a:pPr algn="r" fontAlgn="ctr"/>
                      <a:r>
                        <a:rPr lang="en-US" sz="1600">
                          <a:effectLst/>
                        </a:rPr>
                        <a:t>MargAdh</a:t>
                      </a:r>
                    </a:p>
                  </a:txBody>
                  <a:tcPr marL="49298" marR="49298" marT="49298" marB="49298" anchor="ctr">
                    <a:lnL>
                      <a:noFill/>
                    </a:lnL>
                    <a:lnR>
                      <a:noFill/>
                    </a:lnR>
                    <a:lnT>
                      <a:noFill/>
                    </a:lnT>
                    <a:lnB>
                      <a:noFill/>
                    </a:lnB>
                    <a:solidFill>
                      <a:srgbClr val="F5F5F5"/>
                    </a:solidFill>
                  </a:tcPr>
                </a:tc>
                <a:tc>
                  <a:txBody>
                    <a:bodyPr/>
                    <a:lstStyle/>
                    <a:p>
                      <a:pPr algn="r" fontAlgn="ctr"/>
                      <a:r>
                        <a:rPr lang="en-US" sz="1600">
                          <a:effectLst/>
                        </a:rPr>
                        <a:t>Marginal adhesion</a:t>
                      </a:r>
                    </a:p>
                  </a:txBody>
                  <a:tcPr marL="49298" marR="49298" marT="49298" marB="49298" anchor="ctr">
                    <a:lnL>
                      <a:noFill/>
                    </a:lnL>
                    <a:lnR>
                      <a:noFill/>
                    </a:lnR>
                    <a:lnT>
                      <a:noFill/>
                    </a:lnT>
                    <a:lnB>
                      <a:noFill/>
                    </a:lnB>
                    <a:solidFill>
                      <a:srgbClr val="F5F5F5"/>
                    </a:solidFill>
                  </a:tcPr>
                </a:tc>
                <a:extLst>
                  <a:ext uri="{0D108BD9-81ED-4DB2-BD59-A6C34878D82A}">
                    <a16:rowId xmlns:a16="http://schemas.microsoft.com/office/drawing/2014/main" val="1035694766"/>
                  </a:ext>
                </a:extLst>
              </a:tr>
              <a:tr h="307109">
                <a:tc>
                  <a:txBody>
                    <a:bodyPr/>
                    <a:lstStyle/>
                    <a:p>
                      <a:pPr algn="r" fontAlgn="ctr"/>
                      <a:r>
                        <a:rPr lang="en-US" sz="1600">
                          <a:effectLst/>
                        </a:rPr>
                        <a:t>SingEpiSize</a:t>
                      </a:r>
                    </a:p>
                  </a:txBody>
                  <a:tcPr marL="49298" marR="49298" marT="49298" marB="49298" anchor="ctr">
                    <a:lnL>
                      <a:noFill/>
                    </a:lnL>
                    <a:lnR>
                      <a:noFill/>
                    </a:lnR>
                    <a:lnT>
                      <a:noFill/>
                    </a:lnT>
                    <a:lnB>
                      <a:noFill/>
                    </a:lnB>
                  </a:tcPr>
                </a:tc>
                <a:tc>
                  <a:txBody>
                    <a:bodyPr/>
                    <a:lstStyle/>
                    <a:p>
                      <a:pPr algn="r" fontAlgn="ctr"/>
                      <a:r>
                        <a:rPr lang="en-US" sz="1600">
                          <a:effectLst/>
                        </a:rPr>
                        <a:t>Single epithelial cell size</a:t>
                      </a:r>
                    </a:p>
                  </a:txBody>
                  <a:tcPr marL="49298" marR="49298" marT="49298" marB="49298" anchor="ctr">
                    <a:lnL>
                      <a:noFill/>
                    </a:lnL>
                    <a:lnR>
                      <a:noFill/>
                    </a:lnR>
                    <a:lnT>
                      <a:noFill/>
                    </a:lnT>
                    <a:lnB>
                      <a:noFill/>
                    </a:lnB>
                  </a:tcPr>
                </a:tc>
                <a:extLst>
                  <a:ext uri="{0D108BD9-81ED-4DB2-BD59-A6C34878D82A}">
                    <a16:rowId xmlns:a16="http://schemas.microsoft.com/office/drawing/2014/main" val="1928634874"/>
                  </a:ext>
                </a:extLst>
              </a:tr>
              <a:tr h="307109">
                <a:tc>
                  <a:txBody>
                    <a:bodyPr/>
                    <a:lstStyle/>
                    <a:p>
                      <a:pPr algn="r" fontAlgn="ctr"/>
                      <a:r>
                        <a:rPr lang="en-US" sz="1600">
                          <a:effectLst/>
                        </a:rPr>
                        <a:t>BareNuc</a:t>
                      </a:r>
                    </a:p>
                  </a:txBody>
                  <a:tcPr marL="49298" marR="49298" marT="49298" marB="49298" anchor="ctr">
                    <a:lnL>
                      <a:noFill/>
                    </a:lnL>
                    <a:lnR>
                      <a:noFill/>
                    </a:lnR>
                    <a:lnT>
                      <a:noFill/>
                    </a:lnT>
                    <a:lnB>
                      <a:noFill/>
                    </a:lnB>
                    <a:solidFill>
                      <a:srgbClr val="F5F5F5"/>
                    </a:solidFill>
                  </a:tcPr>
                </a:tc>
                <a:tc>
                  <a:txBody>
                    <a:bodyPr/>
                    <a:lstStyle/>
                    <a:p>
                      <a:pPr algn="r" fontAlgn="ctr"/>
                      <a:r>
                        <a:rPr lang="en-US" sz="1600">
                          <a:effectLst/>
                        </a:rPr>
                        <a:t>Bare nuclei</a:t>
                      </a:r>
                    </a:p>
                  </a:txBody>
                  <a:tcPr marL="49298" marR="49298" marT="49298" marB="49298" anchor="ctr">
                    <a:lnL>
                      <a:noFill/>
                    </a:lnL>
                    <a:lnR>
                      <a:noFill/>
                    </a:lnR>
                    <a:lnT>
                      <a:noFill/>
                    </a:lnT>
                    <a:lnB>
                      <a:noFill/>
                    </a:lnB>
                    <a:solidFill>
                      <a:srgbClr val="F5F5F5"/>
                    </a:solidFill>
                  </a:tcPr>
                </a:tc>
                <a:extLst>
                  <a:ext uri="{0D108BD9-81ED-4DB2-BD59-A6C34878D82A}">
                    <a16:rowId xmlns:a16="http://schemas.microsoft.com/office/drawing/2014/main" val="2450708172"/>
                  </a:ext>
                </a:extLst>
              </a:tr>
              <a:tr h="307109">
                <a:tc>
                  <a:txBody>
                    <a:bodyPr/>
                    <a:lstStyle/>
                    <a:p>
                      <a:pPr algn="r" fontAlgn="ctr"/>
                      <a:r>
                        <a:rPr lang="en-US" sz="1600">
                          <a:effectLst/>
                        </a:rPr>
                        <a:t>BlandChrom</a:t>
                      </a:r>
                    </a:p>
                  </a:txBody>
                  <a:tcPr marL="49298" marR="49298" marT="49298" marB="49298" anchor="ctr">
                    <a:lnL>
                      <a:noFill/>
                    </a:lnL>
                    <a:lnR>
                      <a:noFill/>
                    </a:lnR>
                    <a:lnT>
                      <a:noFill/>
                    </a:lnT>
                    <a:lnB>
                      <a:noFill/>
                    </a:lnB>
                  </a:tcPr>
                </a:tc>
                <a:tc>
                  <a:txBody>
                    <a:bodyPr/>
                    <a:lstStyle/>
                    <a:p>
                      <a:pPr algn="r" fontAlgn="ctr"/>
                      <a:r>
                        <a:rPr lang="en-US" sz="1600">
                          <a:effectLst/>
                        </a:rPr>
                        <a:t>Bland chromatin</a:t>
                      </a:r>
                    </a:p>
                  </a:txBody>
                  <a:tcPr marL="49298" marR="49298" marT="49298" marB="49298" anchor="ctr">
                    <a:lnL>
                      <a:noFill/>
                    </a:lnL>
                    <a:lnR>
                      <a:noFill/>
                    </a:lnR>
                    <a:lnT>
                      <a:noFill/>
                    </a:lnT>
                    <a:lnB>
                      <a:noFill/>
                    </a:lnB>
                  </a:tcPr>
                </a:tc>
                <a:extLst>
                  <a:ext uri="{0D108BD9-81ED-4DB2-BD59-A6C34878D82A}">
                    <a16:rowId xmlns:a16="http://schemas.microsoft.com/office/drawing/2014/main" val="3431481259"/>
                  </a:ext>
                </a:extLst>
              </a:tr>
              <a:tr h="307109">
                <a:tc>
                  <a:txBody>
                    <a:bodyPr/>
                    <a:lstStyle/>
                    <a:p>
                      <a:pPr algn="r" fontAlgn="ctr"/>
                      <a:r>
                        <a:rPr lang="en-US" sz="1600">
                          <a:effectLst/>
                        </a:rPr>
                        <a:t>NormNucl</a:t>
                      </a:r>
                    </a:p>
                  </a:txBody>
                  <a:tcPr marL="49298" marR="49298" marT="49298" marB="49298" anchor="ctr">
                    <a:lnL>
                      <a:noFill/>
                    </a:lnL>
                    <a:lnR>
                      <a:noFill/>
                    </a:lnR>
                    <a:lnT>
                      <a:noFill/>
                    </a:lnT>
                    <a:lnB>
                      <a:noFill/>
                    </a:lnB>
                    <a:solidFill>
                      <a:srgbClr val="F5F5F5"/>
                    </a:solidFill>
                  </a:tcPr>
                </a:tc>
                <a:tc>
                  <a:txBody>
                    <a:bodyPr/>
                    <a:lstStyle/>
                    <a:p>
                      <a:pPr algn="r" fontAlgn="ctr"/>
                      <a:r>
                        <a:rPr lang="en-US" sz="1600">
                          <a:effectLst/>
                        </a:rPr>
                        <a:t>Normal nucleoli</a:t>
                      </a:r>
                    </a:p>
                  </a:txBody>
                  <a:tcPr marL="49298" marR="49298" marT="49298" marB="49298" anchor="ctr">
                    <a:lnL>
                      <a:noFill/>
                    </a:lnL>
                    <a:lnR>
                      <a:noFill/>
                    </a:lnR>
                    <a:lnT>
                      <a:noFill/>
                    </a:lnT>
                    <a:lnB>
                      <a:noFill/>
                    </a:lnB>
                    <a:solidFill>
                      <a:srgbClr val="F5F5F5"/>
                    </a:solidFill>
                  </a:tcPr>
                </a:tc>
                <a:extLst>
                  <a:ext uri="{0D108BD9-81ED-4DB2-BD59-A6C34878D82A}">
                    <a16:rowId xmlns:a16="http://schemas.microsoft.com/office/drawing/2014/main" val="3132163709"/>
                  </a:ext>
                </a:extLst>
              </a:tr>
              <a:tr h="307109">
                <a:tc>
                  <a:txBody>
                    <a:bodyPr/>
                    <a:lstStyle/>
                    <a:p>
                      <a:pPr algn="r" fontAlgn="ctr"/>
                      <a:r>
                        <a:rPr lang="en-US" sz="1600">
                          <a:effectLst/>
                        </a:rPr>
                        <a:t>Mit</a:t>
                      </a:r>
                    </a:p>
                  </a:txBody>
                  <a:tcPr marL="49298" marR="49298" marT="49298" marB="49298" anchor="ctr">
                    <a:lnL>
                      <a:noFill/>
                    </a:lnL>
                    <a:lnR>
                      <a:noFill/>
                    </a:lnR>
                    <a:lnT>
                      <a:noFill/>
                    </a:lnT>
                    <a:lnB>
                      <a:noFill/>
                    </a:lnB>
                  </a:tcPr>
                </a:tc>
                <a:tc>
                  <a:txBody>
                    <a:bodyPr/>
                    <a:lstStyle/>
                    <a:p>
                      <a:pPr algn="r" fontAlgn="ctr"/>
                      <a:r>
                        <a:rPr lang="en-US" sz="1600">
                          <a:effectLst/>
                        </a:rPr>
                        <a:t>Mitoses</a:t>
                      </a:r>
                    </a:p>
                  </a:txBody>
                  <a:tcPr marL="49298" marR="49298" marT="49298" marB="49298" anchor="ctr">
                    <a:lnL>
                      <a:noFill/>
                    </a:lnL>
                    <a:lnR>
                      <a:noFill/>
                    </a:lnR>
                    <a:lnT>
                      <a:noFill/>
                    </a:lnT>
                    <a:lnB>
                      <a:noFill/>
                    </a:lnB>
                  </a:tcPr>
                </a:tc>
                <a:extLst>
                  <a:ext uri="{0D108BD9-81ED-4DB2-BD59-A6C34878D82A}">
                    <a16:rowId xmlns:a16="http://schemas.microsoft.com/office/drawing/2014/main" val="1189728639"/>
                  </a:ext>
                </a:extLst>
              </a:tr>
              <a:tr h="307109">
                <a:tc>
                  <a:txBody>
                    <a:bodyPr/>
                    <a:lstStyle/>
                    <a:p>
                      <a:pPr algn="r" fontAlgn="ctr"/>
                      <a:r>
                        <a:rPr lang="en-US" sz="1600">
                          <a:effectLst/>
                        </a:rPr>
                        <a:t>Class</a:t>
                      </a:r>
                    </a:p>
                  </a:txBody>
                  <a:tcPr marL="49298" marR="49298" marT="49298" marB="49298" anchor="ctr">
                    <a:lnL>
                      <a:noFill/>
                    </a:lnL>
                    <a:lnR>
                      <a:noFill/>
                    </a:lnR>
                    <a:lnT>
                      <a:noFill/>
                    </a:lnT>
                    <a:lnB>
                      <a:noFill/>
                    </a:lnB>
                    <a:solidFill>
                      <a:srgbClr val="F5F5F5"/>
                    </a:solidFill>
                  </a:tcPr>
                </a:tc>
                <a:tc>
                  <a:txBody>
                    <a:bodyPr/>
                    <a:lstStyle/>
                    <a:p>
                      <a:pPr algn="r" fontAlgn="ctr"/>
                      <a:r>
                        <a:rPr lang="en-US" sz="1600" dirty="0">
                          <a:effectLst/>
                        </a:rPr>
                        <a:t>Benign or malignant</a:t>
                      </a:r>
                    </a:p>
                  </a:txBody>
                  <a:tcPr marL="49298" marR="49298" marT="49298" marB="49298" anchor="ctr">
                    <a:lnL>
                      <a:noFill/>
                    </a:lnL>
                    <a:lnR>
                      <a:noFill/>
                    </a:lnR>
                    <a:lnT>
                      <a:noFill/>
                    </a:lnT>
                    <a:lnB>
                      <a:noFill/>
                    </a:lnB>
                    <a:solidFill>
                      <a:srgbClr val="F5F5F5"/>
                    </a:solidFill>
                  </a:tcPr>
                </a:tc>
                <a:extLst>
                  <a:ext uri="{0D108BD9-81ED-4DB2-BD59-A6C34878D82A}">
                    <a16:rowId xmlns:a16="http://schemas.microsoft.com/office/drawing/2014/main" val="560106769"/>
                  </a:ext>
                </a:extLst>
              </a:tr>
            </a:tbl>
          </a:graphicData>
        </a:graphic>
      </p:graphicFrame>
    </p:spTree>
    <p:extLst>
      <p:ext uri="{BB962C8B-B14F-4D97-AF65-F5344CB8AC3E}">
        <p14:creationId xmlns:p14="http://schemas.microsoft.com/office/powerpoint/2010/main" val="191069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38225"/>
              </p:ext>
            </p:extLst>
          </p:nvPr>
        </p:nvGraphicFramePr>
        <p:xfrm>
          <a:off x="540326" y="2308542"/>
          <a:ext cx="11055928" cy="3977640"/>
        </p:xfrm>
        <a:graphic>
          <a:graphicData uri="http://schemas.openxmlformats.org/drawingml/2006/table">
            <a:tbl>
              <a:tblPr/>
              <a:tblGrid>
                <a:gridCol w="885118">
                  <a:extLst>
                    <a:ext uri="{9D8B030D-6E8A-4147-A177-3AD203B41FA5}">
                      <a16:colId xmlns:a16="http://schemas.microsoft.com/office/drawing/2014/main" val="3614604090"/>
                    </a:ext>
                  </a:extLst>
                </a:gridCol>
                <a:gridCol w="885118">
                  <a:extLst>
                    <a:ext uri="{9D8B030D-6E8A-4147-A177-3AD203B41FA5}">
                      <a16:colId xmlns:a16="http://schemas.microsoft.com/office/drawing/2014/main" val="857435333"/>
                    </a:ext>
                  </a:extLst>
                </a:gridCol>
                <a:gridCol w="885118">
                  <a:extLst>
                    <a:ext uri="{9D8B030D-6E8A-4147-A177-3AD203B41FA5}">
                      <a16:colId xmlns:a16="http://schemas.microsoft.com/office/drawing/2014/main" val="1073228278"/>
                    </a:ext>
                  </a:extLst>
                </a:gridCol>
                <a:gridCol w="885118">
                  <a:extLst>
                    <a:ext uri="{9D8B030D-6E8A-4147-A177-3AD203B41FA5}">
                      <a16:colId xmlns:a16="http://schemas.microsoft.com/office/drawing/2014/main" val="3396195029"/>
                    </a:ext>
                  </a:extLst>
                </a:gridCol>
                <a:gridCol w="885118">
                  <a:extLst>
                    <a:ext uri="{9D8B030D-6E8A-4147-A177-3AD203B41FA5}">
                      <a16:colId xmlns:a16="http://schemas.microsoft.com/office/drawing/2014/main" val="3425979291"/>
                    </a:ext>
                  </a:extLst>
                </a:gridCol>
                <a:gridCol w="885118">
                  <a:extLst>
                    <a:ext uri="{9D8B030D-6E8A-4147-A177-3AD203B41FA5}">
                      <a16:colId xmlns:a16="http://schemas.microsoft.com/office/drawing/2014/main" val="3612815428"/>
                    </a:ext>
                  </a:extLst>
                </a:gridCol>
                <a:gridCol w="885118">
                  <a:extLst>
                    <a:ext uri="{9D8B030D-6E8A-4147-A177-3AD203B41FA5}">
                      <a16:colId xmlns:a16="http://schemas.microsoft.com/office/drawing/2014/main" val="2267295855"/>
                    </a:ext>
                  </a:extLst>
                </a:gridCol>
                <a:gridCol w="885118">
                  <a:extLst>
                    <a:ext uri="{9D8B030D-6E8A-4147-A177-3AD203B41FA5}">
                      <a16:colId xmlns:a16="http://schemas.microsoft.com/office/drawing/2014/main" val="1627584201"/>
                    </a:ext>
                  </a:extLst>
                </a:gridCol>
                <a:gridCol w="885118">
                  <a:extLst>
                    <a:ext uri="{9D8B030D-6E8A-4147-A177-3AD203B41FA5}">
                      <a16:colId xmlns:a16="http://schemas.microsoft.com/office/drawing/2014/main" val="2893035424"/>
                    </a:ext>
                  </a:extLst>
                </a:gridCol>
                <a:gridCol w="885118">
                  <a:extLst>
                    <a:ext uri="{9D8B030D-6E8A-4147-A177-3AD203B41FA5}">
                      <a16:colId xmlns:a16="http://schemas.microsoft.com/office/drawing/2014/main" val="1536326618"/>
                    </a:ext>
                  </a:extLst>
                </a:gridCol>
                <a:gridCol w="885118">
                  <a:extLst>
                    <a:ext uri="{9D8B030D-6E8A-4147-A177-3AD203B41FA5}">
                      <a16:colId xmlns:a16="http://schemas.microsoft.com/office/drawing/2014/main" val="1804950740"/>
                    </a:ext>
                  </a:extLst>
                </a:gridCol>
                <a:gridCol w="1319630">
                  <a:extLst>
                    <a:ext uri="{9D8B030D-6E8A-4147-A177-3AD203B41FA5}">
                      <a16:colId xmlns:a16="http://schemas.microsoft.com/office/drawing/2014/main" val="2729987331"/>
                    </a:ext>
                  </a:extLst>
                </a:gridCol>
              </a:tblGrid>
              <a:tr h="662940">
                <a:tc>
                  <a:txBody>
                    <a:bodyPr/>
                    <a:lstStyle/>
                    <a:p>
                      <a:pPr algn="r" fontAlgn="ctr"/>
                      <a:r>
                        <a:rPr lang="en-US" sz="1400" b="1" dirty="0" smtClean="0">
                          <a:effectLst/>
                        </a:rPr>
                        <a:t>ID</a:t>
                      </a:r>
                      <a:endParaRPr lang="en-US" sz="1400" b="1" dirty="0">
                        <a:effectLst/>
                      </a:endParaRPr>
                    </a:p>
                  </a:txBody>
                  <a:tcPr marL="57150" marR="57150" marT="57150" marB="57150" anchor="ctr">
                    <a:lnL>
                      <a:noFill/>
                    </a:lnL>
                    <a:lnR>
                      <a:noFill/>
                    </a:lnR>
                    <a:lnT>
                      <a:noFill/>
                    </a:lnT>
                    <a:lnB>
                      <a:noFill/>
                    </a:lnB>
                  </a:tcPr>
                </a:tc>
                <a:tc>
                  <a:txBody>
                    <a:bodyPr/>
                    <a:lstStyle/>
                    <a:p>
                      <a:pPr algn="r" fontAlgn="ctr"/>
                      <a:r>
                        <a:rPr lang="en-US" sz="1400" b="1" dirty="0">
                          <a:effectLst/>
                        </a:rPr>
                        <a:t>Clump</a:t>
                      </a:r>
                    </a:p>
                  </a:txBody>
                  <a:tcPr marL="57150" marR="57150" marT="57150" marB="57150" anchor="ctr">
                    <a:lnL>
                      <a:noFill/>
                    </a:lnL>
                    <a:lnR>
                      <a:noFill/>
                    </a:lnR>
                    <a:lnT>
                      <a:noFill/>
                    </a:lnT>
                    <a:lnB>
                      <a:noFill/>
                    </a:lnB>
                  </a:tcPr>
                </a:tc>
                <a:tc>
                  <a:txBody>
                    <a:bodyPr/>
                    <a:lstStyle/>
                    <a:p>
                      <a:pPr algn="r" fontAlgn="ctr"/>
                      <a:r>
                        <a:rPr lang="en-US" sz="1400" b="1">
                          <a:effectLst/>
                        </a:rPr>
                        <a:t>UnifSize</a:t>
                      </a:r>
                    </a:p>
                  </a:txBody>
                  <a:tcPr marL="57150" marR="57150" marT="57150" marB="57150" anchor="ctr">
                    <a:lnL>
                      <a:noFill/>
                    </a:lnL>
                    <a:lnR>
                      <a:noFill/>
                    </a:lnR>
                    <a:lnT>
                      <a:noFill/>
                    </a:lnT>
                    <a:lnB>
                      <a:noFill/>
                    </a:lnB>
                  </a:tcPr>
                </a:tc>
                <a:tc>
                  <a:txBody>
                    <a:bodyPr/>
                    <a:lstStyle/>
                    <a:p>
                      <a:pPr algn="r" fontAlgn="ctr"/>
                      <a:r>
                        <a:rPr lang="en-US" sz="1400" b="1">
                          <a:effectLst/>
                        </a:rPr>
                        <a:t>UnifShape</a:t>
                      </a:r>
                    </a:p>
                  </a:txBody>
                  <a:tcPr marL="57150" marR="57150" marT="57150" marB="57150" anchor="ctr">
                    <a:lnL>
                      <a:noFill/>
                    </a:lnL>
                    <a:lnR>
                      <a:noFill/>
                    </a:lnR>
                    <a:lnT>
                      <a:noFill/>
                    </a:lnT>
                    <a:lnB>
                      <a:noFill/>
                    </a:lnB>
                  </a:tcPr>
                </a:tc>
                <a:tc>
                  <a:txBody>
                    <a:bodyPr/>
                    <a:lstStyle/>
                    <a:p>
                      <a:pPr algn="r" fontAlgn="ctr"/>
                      <a:r>
                        <a:rPr lang="en-US" sz="1400" b="1" dirty="0" err="1">
                          <a:effectLst/>
                        </a:rPr>
                        <a:t>MargAdh</a:t>
                      </a:r>
                      <a:endParaRPr lang="en-US" sz="1400" b="1" dirty="0">
                        <a:effectLst/>
                      </a:endParaRPr>
                    </a:p>
                  </a:txBody>
                  <a:tcPr marL="57150" marR="57150" marT="57150" marB="57150" anchor="ctr">
                    <a:lnL>
                      <a:noFill/>
                    </a:lnL>
                    <a:lnR>
                      <a:noFill/>
                    </a:lnR>
                    <a:lnT>
                      <a:noFill/>
                    </a:lnT>
                    <a:lnB>
                      <a:noFill/>
                    </a:lnB>
                  </a:tcPr>
                </a:tc>
                <a:tc>
                  <a:txBody>
                    <a:bodyPr/>
                    <a:lstStyle/>
                    <a:p>
                      <a:pPr algn="r" fontAlgn="ctr"/>
                      <a:r>
                        <a:rPr lang="en-US" sz="1400" b="1">
                          <a:effectLst/>
                        </a:rPr>
                        <a:t>SingEpiSize</a:t>
                      </a:r>
                    </a:p>
                  </a:txBody>
                  <a:tcPr marL="57150" marR="57150" marT="57150" marB="57150" anchor="ctr">
                    <a:lnL>
                      <a:noFill/>
                    </a:lnL>
                    <a:lnR>
                      <a:noFill/>
                    </a:lnR>
                    <a:lnT>
                      <a:noFill/>
                    </a:lnT>
                    <a:lnB>
                      <a:noFill/>
                    </a:lnB>
                  </a:tcPr>
                </a:tc>
                <a:tc>
                  <a:txBody>
                    <a:bodyPr/>
                    <a:lstStyle/>
                    <a:p>
                      <a:pPr algn="r" fontAlgn="ctr"/>
                      <a:r>
                        <a:rPr lang="en-US" sz="1400" b="1">
                          <a:effectLst/>
                        </a:rPr>
                        <a:t>BareNuc</a:t>
                      </a:r>
                    </a:p>
                  </a:txBody>
                  <a:tcPr marL="57150" marR="57150" marT="57150" marB="57150" anchor="ctr">
                    <a:lnL>
                      <a:noFill/>
                    </a:lnL>
                    <a:lnR>
                      <a:noFill/>
                    </a:lnR>
                    <a:lnT>
                      <a:noFill/>
                    </a:lnT>
                    <a:lnB>
                      <a:noFill/>
                    </a:lnB>
                  </a:tcPr>
                </a:tc>
                <a:tc>
                  <a:txBody>
                    <a:bodyPr/>
                    <a:lstStyle/>
                    <a:p>
                      <a:pPr algn="r" fontAlgn="ctr"/>
                      <a:r>
                        <a:rPr lang="en-US" sz="1400" b="1">
                          <a:effectLst/>
                        </a:rPr>
                        <a:t>BlandChrom</a:t>
                      </a:r>
                    </a:p>
                  </a:txBody>
                  <a:tcPr marL="57150" marR="57150" marT="57150" marB="57150" anchor="ctr">
                    <a:lnL>
                      <a:noFill/>
                    </a:lnL>
                    <a:lnR>
                      <a:noFill/>
                    </a:lnR>
                    <a:lnT>
                      <a:noFill/>
                    </a:lnT>
                    <a:lnB>
                      <a:noFill/>
                    </a:lnB>
                  </a:tcPr>
                </a:tc>
                <a:tc>
                  <a:txBody>
                    <a:bodyPr/>
                    <a:lstStyle/>
                    <a:p>
                      <a:pPr algn="r" fontAlgn="ctr"/>
                      <a:r>
                        <a:rPr lang="en-US" sz="1400" b="1">
                          <a:effectLst/>
                        </a:rPr>
                        <a:t>NormNucl</a:t>
                      </a:r>
                    </a:p>
                  </a:txBody>
                  <a:tcPr marL="57150" marR="57150" marT="57150" marB="57150" anchor="ctr">
                    <a:lnL>
                      <a:noFill/>
                    </a:lnL>
                    <a:lnR>
                      <a:noFill/>
                    </a:lnR>
                    <a:lnT>
                      <a:noFill/>
                    </a:lnT>
                    <a:lnB>
                      <a:noFill/>
                    </a:lnB>
                  </a:tcPr>
                </a:tc>
                <a:tc>
                  <a:txBody>
                    <a:bodyPr/>
                    <a:lstStyle/>
                    <a:p>
                      <a:pPr algn="r" fontAlgn="ctr"/>
                      <a:r>
                        <a:rPr lang="en-US" sz="1400" b="1">
                          <a:effectLst/>
                        </a:rPr>
                        <a:t>Mit</a:t>
                      </a:r>
                    </a:p>
                  </a:txBody>
                  <a:tcPr marL="57150" marR="57150" marT="57150" marB="57150" anchor="ctr">
                    <a:lnL>
                      <a:noFill/>
                    </a:lnL>
                    <a:lnR>
                      <a:noFill/>
                    </a:lnR>
                    <a:lnT>
                      <a:noFill/>
                    </a:lnT>
                    <a:lnB>
                      <a:noFill/>
                    </a:lnB>
                  </a:tcPr>
                </a:tc>
                <a:tc>
                  <a:txBody>
                    <a:bodyPr/>
                    <a:lstStyle/>
                    <a:p>
                      <a:pPr algn="r" fontAlgn="ctr"/>
                      <a:r>
                        <a:rPr lang="en-US" sz="1400" b="1">
                          <a:effectLst/>
                        </a:rPr>
                        <a:t>Class</a:t>
                      </a:r>
                    </a:p>
                  </a:txBody>
                  <a:tcPr marL="57150" marR="57150" marT="57150" marB="57150" anchor="ctr">
                    <a:lnL>
                      <a:noFill/>
                    </a:lnL>
                    <a:lnR>
                      <a:noFill/>
                    </a:lnR>
                    <a:lnT>
                      <a:noFill/>
                    </a:lnT>
                    <a:lnB>
                      <a:noFill/>
                    </a:lnB>
                  </a:tcPr>
                </a:tc>
                <a:tc>
                  <a:txBody>
                    <a:bodyPr/>
                    <a:lstStyle/>
                    <a:p>
                      <a:endParaRPr lang="en-US" sz="1400" dirty="0"/>
                    </a:p>
                  </a:txBody>
                  <a:tcPr>
                    <a:lnL>
                      <a:noFill/>
                    </a:lnL>
                  </a:tcPr>
                </a:tc>
                <a:extLst>
                  <a:ext uri="{0D108BD9-81ED-4DB2-BD59-A6C34878D82A}">
                    <a16:rowId xmlns:a16="http://schemas.microsoft.com/office/drawing/2014/main" val="3376724784"/>
                  </a:ext>
                </a:extLst>
              </a:tr>
              <a:tr h="662940">
                <a:tc>
                  <a:txBody>
                    <a:bodyPr/>
                    <a:lstStyle/>
                    <a:p>
                      <a:pPr algn="r" fontAlgn="ctr"/>
                      <a:r>
                        <a:rPr lang="en-US" sz="1400" b="1">
                          <a:effectLst/>
                        </a:rPr>
                        <a:t>0</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1000025</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5</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2</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3</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2</a:t>
                      </a:r>
                    </a:p>
                  </a:txBody>
                  <a:tcPr marL="57150" marR="57150" marT="57150" marB="57150" anchor="ctr">
                    <a:lnL>
                      <a:noFill/>
                    </a:lnL>
                    <a:lnR>
                      <a:noFill/>
                    </a:lnR>
                    <a:lnB>
                      <a:noFill/>
                    </a:lnB>
                    <a:solidFill>
                      <a:srgbClr val="F5F5F5"/>
                    </a:solidFill>
                  </a:tcPr>
                </a:tc>
                <a:extLst>
                  <a:ext uri="{0D108BD9-81ED-4DB2-BD59-A6C34878D82A}">
                    <a16:rowId xmlns:a16="http://schemas.microsoft.com/office/drawing/2014/main" val="1625695343"/>
                  </a:ext>
                </a:extLst>
              </a:tr>
              <a:tr h="662940">
                <a:tc>
                  <a:txBody>
                    <a:bodyPr/>
                    <a:lstStyle/>
                    <a:p>
                      <a:pPr algn="r" fontAlgn="ctr"/>
                      <a:r>
                        <a:rPr lang="en-US" sz="1400" b="1">
                          <a:effectLst/>
                        </a:rPr>
                        <a:t>1</a:t>
                      </a:r>
                    </a:p>
                  </a:txBody>
                  <a:tcPr marL="57150" marR="57150" marT="57150" marB="57150" anchor="ctr">
                    <a:lnL>
                      <a:noFill/>
                    </a:lnL>
                    <a:lnR>
                      <a:noFill/>
                    </a:lnR>
                    <a:lnT>
                      <a:noFill/>
                    </a:lnT>
                    <a:lnB>
                      <a:noFill/>
                    </a:lnB>
                  </a:tcPr>
                </a:tc>
                <a:tc>
                  <a:txBody>
                    <a:bodyPr/>
                    <a:lstStyle/>
                    <a:p>
                      <a:pPr algn="r" fontAlgn="ctr"/>
                      <a:r>
                        <a:rPr lang="en-US" sz="1400">
                          <a:effectLst/>
                        </a:rPr>
                        <a:t>1002945</a:t>
                      </a:r>
                    </a:p>
                  </a:txBody>
                  <a:tcPr marL="57150" marR="57150" marT="57150" marB="57150" anchor="ctr">
                    <a:lnL>
                      <a:noFill/>
                    </a:lnL>
                    <a:lnR>
                      <a:noFill/>
                    </a:lnR>
                    <a:lnT>
                      <a:noFill/>
                    </a:lnT>
                    <a:lnB>
                      <a:noFill/>
                    </a:lnB>
                  </a:tcPr>
                </a:tc>
                <a:tc>
                  <a:txBody>
                    <a:bodyPr/>
                    <a:lstStyle/>
                    <a:p>
                      <a:pPr algn="r" fontAlgn="ctr"/>
                      <a:r>
                        <a:rPr lang="en-US" sz="1400">
                          <a:effectLst/>
                        </a:rPr>
                        <a:t>5</a:t>
                      </a:r>
                    </a:p>
                  </a:txBody>
                  <a:tcPr marL="57150" marR="57150" marT="57150" marB="57150" anchor="ctr">
                    <a:lnL>
                      <a:noFill/>
                    </a:lnL>
                    <a:lnR>
                      <a:noFill/>
                    </a:lnR>
                    <a:lnT>
                      <a:noFill/>
                    </a:lnT>
                    <a:lnB>
                      <a:noFill/>
                    </a:lnB>
                  </a:tcPr>
                </a:tc>
                <a:tc>
                  <a:txBody>
                    <a:bodyPr/>
                    <a:lstStyle/>
                    <a:p>
                      <a:pPr algn="r" fontAlgn="ctr"/>
                      <a:r>
                        <a:rPr lang="en-US" sz="1400">
                          <a:effectLst/>
                        </a:rPr>
                        <a:t>4</a:t>
                      </a:r>
                    </a:p>
                  </a:txBody>
                  <a:tcPr marL="57150" marR="57150" marT="57150" marB="57150" anchor="ctr">
                    <a:lnL>
                      <a:noFill/>
                    </a:lnL>
                    <a:lnR>
                      <a:noFill/>
                    </a:lnR>
                    <a:lnT>
                      <a:noFill/>
                    </a:lnT>
                    <a:lnB>
                      <a:noFill/>
                    </a:lnB>
                  </a:tcPr>
                </a:tc>
                <a:tc>
                  <a:txBody>
                    <a:bodyPr/>
                    <a:lstStyle/>
                    <a:p>
                      <a:pPr algn="r" fontAlgn="ctr"/>
                      <a:r>
                        <a:rPr lang="en-US" sz="1400">
                          <a:effectLst/>
                        </a:rPr>
                        <a:t>4</a:t>
                      </a:r>
                    </a:p>
                  </a:txBody>
                  <a:tcPr marL="57150" marR="57150" marT="57150" marB="57150" anchor="ctr">
                    <a:lnL>
                      <a:noFill/>
                    </a:lnL>
                    <a:lnR>
                      <a:noFill/>
                    </a:lnR>
                    <a:lnT>
                      <a:noFill/>
                    </a:lnT>
                    <a:lnB>
                      <a:noFill/>
                    </a:lnB>
                  </a:tcPr>
                </a:tc>
                <a:tc>
                  <a:txBody>
                    <a:bodyPr/>
                    <a:lstStyle/>
                    <a:p>
                      <a:pPr algn="r" fontAlgn="ctr"/>
                      <a:r>
                        <a:rPr lang="en-US" sz="1400">
                          <a:effectLst/>
                        </a:rPr>
                        <a:t>5</a:t>
                      </a:r>
                    </a:p>
                  </a:txBody>
                  <a:tcPr marL="57150" marR="57150" marT="57150" marB="57150" anchor="ctr">
                    <a:lnL>
                      <a:noFill/>
                    </a:lnL>
                    <a:lnR>
                      <a:noFill/>
                    </a:lnR>
                    <a:lnT>
                      <a:noFill/>
                    </a:lnT>
                    <a:lnB>
                      <a:noFill/>
                    </a:lnB>
                  </a:tcPr>
                </a:tc>
                <a:tc>
                  <a:txBody>
                    <a:bodyPr/>
                    <a:lstStyle/>
                    <a:p>
                      <a:pPr algn="r" fontAlgn="ctr"/>
                      <a:r>
                        <a:rPr lang="en-US" sz="1400">
                          <a:effectLst/>
                        </a:rPr>
                        <a:t>7</a:t>
                      </a:r>
                    </a:p>
                  </a:txBody>
                  <a:tcPr marL="57150" marR="57150" marT="57150" marB="57150" anchor="ctr">
                    <a:lnL>
                      <a:noFill/>
                    </a:lnL>
                    <a:lnR>
                      <a:noFill/>
                    </a:lnR>
                    <a:lnT>
                      <a:noFill/>
                    </a:lnT>
                    <a:lnB>
                      <a:noFill/>
                    </a:lnB>
                  </a:tcPr>
                </a:tc>
                <a:tc>
                  <a:txBody>
                    <a:bodyPr/>
                    <a:lstStyle/>
                    <a:p>
                      <a:pPr algn="r" fontAlgn="ctr"/>
                      <a:r>
                        <a:rPr lang="en-US" sz="1400">
                          <a:effectLst/>
                        </a:rPr>
                        <a:t>10</a:t>
                      </a:r>
                    </a:p>
                  </a:txBody>
                  <a:tcPr marL="57150" marR="57150" marT="57150" marB="57150" anchor="ctr">
                    <a:lnL>
                      <a:noFill/>
                    </a:lnL>
                    <a:lnR>
                      <a:noFill/>
                    </a:lnR>
                    <a:lnT>
                      <a:noFill/>
                    </a:lnT>
                    <a:lnB>
                      <a:noFill/>
                    </a:lnB>
                  </a:tcPr>
                </a:tc>
                <a:tc>
                  <a:txBody>
                    <a:bodyPr/>
                    <a:lstStyle/>
                    <a:p>
                      <a:pPr algn="r" fontAlgn="ctr"/>
                      <a:r>
                        <a:rPr lang="en-US" sz="1400">
                          <a:effectLst/>
                        </a:rPr>
                        <a:t>3</a:t>
                      </a:r>
                    </a:p>
                  </a:txBody>
                  <a:tcPr marL="57150" marR="57150" marT="57150" marB="57150" anchor="ctr">
                    <a:lnL>
                      <a:noFill/>
                    </a:lnL>
                    <a:lnR>
                      <a:noFill/>
                    </a:lnR>
                    <a:lnT>
                      <a:noFill/>
                    </a:lnT>
                    <a:lnB>
                      <a:noFill/>
                    </a:lnB>
                  </a:tcPr>
                </a:tc>
                <a:tc>
                  <a:txBody>
                    <a:bodyPr/>
                    <a:lstStyle/>
                    <a:p>
                      <a:pPr algn="r" fontAlgn="ctr"/>
                      <a:r>
                        <a:rPr lang="en-US" sz="1400">
                          <a:effectLst/>
                        </a:rPr>
                        <a:t>2</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2</a:t>
                      </a:r>
                    </a:p>
                  </a:txBody>
                  <a:tcPr marL="57150" marR="57150" marT="57150" marB="57150" anchor="ctr">
                    <a:lnL>
                      <a:noFill/>
                    </a:lnL>
                    <a:lnR>
                      <a:noFill/>
                    </a:lnR>
                    <a:lnT>
                      <a:noFill/>
                    </a:lnT>
                    <a:lnB>
                      <a:noFill/>
                    </a:lnB>
                  </a:tcPr>
                </a:tc>
                <a:extLst>
                  <a:ext uri="{0D108BD9-81ED-4DB2-BD59-A6C34878D82A}">
                    <a16:rowId xmlns:a16="http://schemas.microsoft.com/office/drawing/2014/main" val="266048341"/>
                  </a:ext>
                </a:extLst>
              </a:tr>
              <a:tr h="662940">
                <a:tc>
                  <a:txBody>
                    <a:bodyPr/>
                    <a:lstStyle/>
                    <a:p>
                      <a:pPr algn="r" fontAlgn="ctr"/>
                      <a:r>
                        <a:rPr lang="en-US" sz="1400" b="1">
                          <a:effectLst/>
                        </a:rPr>
                        <a:t>2</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1015425</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3</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2</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2</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3</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1</a:t>
                      </a:r>
                    </a:p>
                  </a:txBody>
                  <a:tcPr marL="57150" marR="57150" marT="57150" marB="57150" anchor="ctr">
                    <a:lnL>
                      <a:noFill/>
                    </a:lnL>
                    <a:lnR>
                      <a:noFill/>
                    </a:lnR>
                    <a:lnT>
                      <a:noFill/>
                    </a:lnT>
                    <a:lnB>
                      <a:noFill/>
                    </a:lnB>
                    <a:solidFill>
                      <a:srgbClr val="F5F5F5"/>
                    </a:solidFill>
                  </a:tcPr>
                </a:tc>
                <a:tc>
                  <a:txBody>
                    <a:bodyPr/>
                    <a:lstStyle/>
                    <a:p>
                      <a:pPr algn="r" fontAlgn="ctr"/>
                      <a:r>
                        <a:rPr lang="en-US" sz="1400">
                          <a:effectLst/>
                        </a:rPr>
                        <a:t>2</a:t>
                      </a:r>
                    </a:p>
                  </a:txBody>
                  <a:tcPr marL="57150" marR="57150" marT="57150" marB="57150" anchor="ctr">
                    <a:lnL>
                      <a:noFill/>
                    </a:lnL>
                    <a:lnR>
                      <a:noFill/>
                    </a:lnR>
                    <a:lnT>
                      <a:noFill/>
                    </a:lnT>
                    <a:lnB>
                      <a:noFill/>
                    </a:lnB>
                    <a:solidFill>
                      <a:srgbClr val="F5F5F5"/>
                    </a:solidFill>
                  </a:tcPr>
                </a:tc>
                <a:extLst>
                  <a:ext uri="{0D108BD9-81ED-4DB2-BD59-A6C34878D82A}">
                    <a16:rowId xmlns:a16="http://schemas.microsoft.com/office/drawing/2014/main" val="2306204123"/>
                  </a:ext>
                </a:extLst>
              </a:tr>
              <a:tr h="662940">
                <a:tc>
                  <a:txBody>
                    <a:bodyPr/>
                    <a:lstStyle/>
                    <a:p>
                      <a:pPr algn="r" fontAlgn="ctr"/>
                      <a:r>
                        <a:rPr lang="en-US" sz="1400" b="1">
                          <a:effectLst/>
                        </a:rPr>
                        <a:t>3</a:t>
                      </a:r>
                    </a:p>
                  </a:txBody>
                  <a:tcPr marL="57150" marR="57150" marT="57150" marB="57150" anchor="ctr">
                    <a:lnL>
                      <a:noFill/>
                    </a:lnL>
                    <a:lnR>
                      <a:noFill/>
                    </a:lnR>
                    <a:lnT>
                      <a:noFill/>
                    </a:lnT>
                    <a:lnB>
                      <a:noFill/>
                    </a:lnB>
                  </a:tcPr>
                </a:tc>
                <a:tc>
                  <a:txBody>
                    <a:bodyPr/>
                    <a:lstStyle/>
                    <a:p>
                      <a:pPr algn="r" fontAlgn="ctr"/>
                      <a:r>
                        <a:rPr lang="en-US" sz="1400">
                          <a:effectLst/>
                        </a:rPr>
                        <a:t>1016277</a:t>
                      </a:r>
                    </a:p>
                  </a:txBody>
                  <a:tcPr marL="57150" marR="57150" marT="57150" marB="57150" anchor="ctr">
                    <a:lnL>
                      <a:noFill/>
                    </a:lnL>
                    <a:lnR>
                      <a:noFill/>
                    </a:lnR>
                    <a:lnT>
                      <a:noFill/>
                    </a:lnT>
                    <a:lnB>
                      <a:noFill/>
                    </a:lnB>
                  </a:tcPr>
                </a:tc>
                <a:tc>
                  <a:txBody>
                    <a:bodyPr/>
                    <a:lstStyle/>
                    <a:p>
                      <a:pPr algn="r" fontAlgn="ctr"/>
                      <a:r>
                        <a:rPr lang="en-US" sz="1400">
                          <a:effectLst/>
                        </a:rPr>
                        <a:t>6</a:t>
                      </a:r>
                    </a:p>
                  </a:txBody>
                  <a:tcPr marL="57150" marR="57150" marT="57150" marB="57150" anchor="ctr">
                    <a:lnL>
                      <a:noFill/>
                    </a:lnL>
                    <a:lnR>
                      <a:noFill/>
                    </a:lnR>
                    <a:lnT>
                      <a:noFill/>
                    </a:lnT>
                    <a:lnB>
                      <a:noFill/>
                    </a:lnB>
                  </a:tcPr>
                </a:tc>
                <a:tc>
                  <a:txBody>
                    <a:bodyPr/>
                    <a:lstStyle/>
                    <a:p>
                      <a:pPr algn="r" fontAlgn="ctr"/>
                      <a:r>
                        <a:rPr lang="en-US" sz="1400">
                          <a:effectLst/>
                        </a:rPr>
                        <a:t>8</a:t>
                      </a:r>
                    </a:p>
                  </a:txBody>
                  <a:tcPr marL="57150" marR="57150" marT="57150" marB="57150" anchor="ctr">
                    <a:lnL>
                      <a:noFill/>
                    </a:lnL>
                    <a:lnR>
                      <a:noFill/>
                    </a:lnR>
                    <a:lnT>
                      <a:noFill/>
                    </a:lnT>
                    <a:lnB>
                      <a:noFill/>
                    </a:lnB>
                  </a:tcPr>
                </a:tc>
                <a:tc>
                  <a:txBody>
                    <a:bodyPr/>
                    <a:lstStyle/>
                    <a:p>
                      <a:pPr algn="r" fontAlgn="ctr"/>
                      <a:r>
                        <a:rPr lang="en-US" sz="1400">
                          <a:effectLst/>
                        </a:rPr>
                        <a:t>8</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3</a:t>
                      </a:r>
                    </a:p>
                  </a:txBody>
                  <a:tcPr marL="57150" marR="57150" marT="57150" marB="57150" anchor="ctr">
                    <a:lnL>
                      <a:noFill/>
                    </a:lnL>
                    <a:lnR>
                      <a:noFill/>
                    </a:lnR>
                    <a:lnT>
                      <a:noFill/>
                    </a:lnT>
                    <a:lnB>
                      <a:noFill/>
                    </a:lnB>
                  </a:tcPr>
                </a:tc>
                <a:tc>
                  <a:txBody>
                    <a:bodyPr/>
                    <a:lstStyle/>
                    <a:p>
                      <a:pPr algn="r" fontAlgn="ctr"/>
                      <a:r>
                        <a:rPr lang="en-US" sz="1400">
                          <a:effectLst/>
                        </a:rPr>
                        <a:t>4</a:t>
                      </a:r>
                    </a:p>
                  </a:txBody>
                  <a:tcPr marL="57150" marR="57150" marT="57150" marB="57150" anchor="ctr">
                    <a:lnL>
                      <a:noFill/>
                    </a:lnL>
                    <a:lnR>
                      <a:noFill/>
                    </a:lnR>
                    <a:lnT>
                      <a:noFill/>
                    </a:lnT>
                    <a:lnB>
                      <a:noFill/>
                    </a:lnB>
                  </a:tcPr>
                </a:tc>
                <a:tc>
                  <a:txBody>
                    <a:bodyPr/>
                    <a:lstStyle/>
                    <a:p>
                      <a:pPr algn="r" fontAlgn="ctr"/>
                      <a:r>
                        <a:rPr lang="en-US" sz="1400">
                          <a:effectLst/>
                        </a:rPr>
                        <a:t>3</a:t>
                      </a:r>
                    </a:p>
                  </a:txBody>
                  <a:tcPr marL="57150" marR="57150" marT="57150" marB="57150" anchor="ctr">
                    <a:lnL>
                      <a:noFill/>
                    </a:lnL>
                    <a:lnR>
                      <a:noFill/>
                    </a:lnR>
                    <a:lnT>
                      <a:noFill/>
                    </a:lnT>
                    <a:lnB>
                      <a:noFill/>
                    </a:lnB>
                  </a:tcPr>
                </a:tc>
                <a:tc>
                  <a:txBody>
                    <a:bodyPr/>
                    <a:lstStyle/>
                    <a:p>
                      <a:pPr algn="r" fontAlgn="ctr"/>
                      <a:r>
                        <a:rPr lang="en-US" sz="1400">
                          <a:effectLst/>
                        </a:rPr>
                        <a:t>7</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2</a:t>
                      </a:r>
                    </a:p>
                  </a:txBody>
                  <a:tcPr marL="57150" marR="57150" marT="57150" marB="57150" anchor="ctr">
                    <a:lnL>
                      <a:noFill/>
                    </a:lnL>
                    <a:lnR>
                      <a:noFill/>
                    </a:lnR>
                    <a:lnT>
                      <a:noFill/>
                    </a:lnT>
                    <a:lnB>
                      <a:noFill/>
                    </a:lnB>
                  </a:tcPr>
                </a:tc>
                <a:extLst>
                  <a:ext uri="{0D108BD9-81ED-4DB2-BD59-A6C34878D82A}">
                    <a16:rowId xmlns:a16="http://schemas.microsoft.com/office/drawing/2014/main" val="78510915"/>
                  </a:ext>
                </a:extLst>
              </a:tr>
              <a:tr h="662940">
                <a:tc>
                  <a:txBody>
                    <a:bodyPr/>
                    <a:lstStyle/>
                    <a:p>
                      <a:pPr algn="r" fontAlgn="ctr"/>
                      <a:r>
                        <a:rPr lang="en-US" sz="1400" b="1">
                          <a:effectLst/>
                        </a:rPr>
                        <a:t>4</a:t>
                      </a:r>
                    </a:p>
                  </a:txBody>
                  <a:tcPr marL="57150" marR="57150" marT="57150" marB="57150" anchor="ctr">
                    <a:lnL>
                      <a:noFill/>
                    </a:lnL>
                    <a:lnR>
                      <a:noFill/>
                    </a:lnR>
                    <a:lnT>
                      <a:noFill/>
                    </a:lnT>
                    <a:lnB>
                      <a:noFill/>
                    </a:lnB>
                  </a:tcPr>
                </a:tc>
                <a:tc>
                  <a:txBody>
                    <a:bodyPr/>
                    <a:lstStyle/>
                    <a:p>
                      <a:pPr algn="r" fontAlgn="ctr"/>
                      <a:r>
                        <a:rPr lang="en-US" sz="1400">
                          <a:effectLst/>
                        </a:rPr>
                        <a:t>1017023</a:t>
                      </a:r>
                    </a:p>
                  </a:txBody>
                  <a:tcPr marL="57150" marR="57150" marT="57150" marB="57150" anchor="ctr">
                    <a:lnL>
                      <a:noFill/>
                    </a:lnL>
                    <a:lnR>
                      <a:noFill/>
                    </a:lnR>
                    <a:lnT>
                      <a:noFill/>
                    </a:lnT>
                    <a:lnB>
                      <a:noFill/>
                    </a:lnB>
                  </a:tcPr>
                </a:tc>
                <a:tc>
                  <a:txBody>
                    <a:bodyPr/>
                    <a:lstStyle/>
                    <a:p>
                      <a:pPr algn="r" fontAlgn="ctr"/>
                      <a:r>
                        <a:rPr lang="en-US" sz="1400">
                          <a:effectLst/>
                        </a:rPr>
                        <a:t>4</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3</a:t>
                      </a:r>
                    </a:p>
                  </a:txBody>
                  <a:tcPr marL="57150" marR="57150" marT="57150" marB="57150" anchor="ctr">
                    <a:lnL>
                      <a:noFill/>
                    </a:lnL>
                    <a:lnR>
                      <a:noFill/>
                    </a:lnR>
                    <a:lnT>
                      <a:noFill/>
                    </a:lnT>
                    <a:lnB>
                      <a:noFill/>
                    </a:lnB>
                  </a:tcPr>
                </a:tc>
                <a:tc>
                  <a:txBody>
                    <a:bodyPr/>
                    <a:lstStyle/>
                    <a:p>
                      <a:pPr algn="r" fontAlgn="ctr"/>
                      <a:r>
                        <a:rPr lang="en-US" sz="1400">
                          <a:effectLst/>
                        </a:rPr>
                        <a:t>2</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3</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a:effectLst/>
                        </a:rPr>
                        <a:t>1</a:t>
                      </a:r>
                    </a:p>
                  </a:txBody>
                  <a:tcPr marL="57150" marR="57150" marT="57150" marB="57150" anchor="ctr">
                    <a:lnL>
                      <a:noFill/>
                    </a:lnL>
                    <a:lnR>
                      <a:noFill/>
                    </a:lnR>
                    <a:lnT>
                      <a:noFill/>
                    </a:lnT>
                    <a:lnB>
                      <a:noFill/>
                    </a:lnB>
                  </a:tcPr>
                </a:tc>
                <a:tc>
                  <a:txBody>
                    <a:bodyPr/>
                    <a:lstStyle/>
                    <a:p>
                      <a:pPr algn="r" fontAlgn="ctr"/>
                      <a:r>
                        <a:rPr lang="en-US" sz="1400" dirty="0">
                          <a:effectLst/>
                        </a:rPr>
                        <a:t>2</a:t>
                      </a:r>
                    </a:p>
                  </a:txBody>
                  <a:tcPr marL="57150" marR="57150" marT="57150" marB="57150" anchor="ctr">
                    <a:lnL>
                      <a:noFill/>
                    </a:lnL>
                    <a:lnR>
                      <a:noFill/>
                    </a:lnR>
                    <a:lnT>
                      <a:noFill/>
                    </a:lnT>
                    <a:lnB>
                      <a:noFill/>
                    </a:lnB>
                  </a:tcPr>
                </a:tc>
                <a:extLst>
                  <a:ext uri="{0D108BD9-81ED-4DB2-BD59-A6C34878D82A}">
                    <a16:rowId xmlns:a16="http://schemas.microsoft.com/office/drawing/2014/main" val="2120117068"/>
                  </a:ext>
                </a:extLst>
              </a:tr>
            </a:tbl>
          </a:graphicData>
        </a:graphic>
      </p:graphicFrame>
    </p:spTree>
    <p:extLst>
      <p:ext uri="{BB962C8B-B14F-4D97-AF65-F5344CB8AC3E}">
        <p14:creationId xmlns:p14="http://schemas.microsoft.com/office/powerpoint/2010/main" val="317896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The ID field contains the patient identifiers. The characteristics of the cell samples from each patient are contained in fields Clump to </a:t>
            </a:r>
            <a:r>
              <a:rPr lang="en-US" dirty="0" err="1"/>
              <a:t>Mit</a:t>
            </a:r>
            <a:r>
              <a:rPr lang="en-US" dirty="0"/>
              <a:t>. The values are graded from 1 to 10, with 1 being the closest to benign.</a:t>
            </a:r>
          </a:p>
          <a:p>
            <a:r>
              <a:rPr lang="en-US" dirty="0"/>
              <a:t>The Class field contains the diagnosis, as confirmed by separate medical procedures, as to whether the samples are benign (value = 2) or malignant (value = 4).</a:t>
            </a:r>
          </a:p>
          <a:p>
            <a:endParaRPr lang="en-US" dirty="0"/>
          </a:p>
        </p:txBody>
      </p:sp>
    </p:spTree>
    <p:extLst>
      <p:ext uri="{BB962C8B-B14F-4D97-AF65-F5344CB8AC3E}">
        <p14:creationId xmlns:p14="http://schemas.microsoft.com/office/powerpoint/2010/main" val="217728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endParaRPr lang="en-US" dirty="0"/>
          </a:p>
        </p:txBody>
      </p:sp>
      <p:pic>
        <p:nvPicPr>
          <p:cNvPr id="4" name="Content Placeholder 3"/>
          <p:cNvPicPr>
            <a:picLocks noGrp="1" noChangeAspect="1"/>
          </p:cNvPicPr>
          <p:nvPr>
            <p:ph idx="1"/>
          </p:nvPr>
        </p:nvPicPr>
        <p:blipFill>
          <a:blip r:embed="rId2"/>
          <a:stretch>
            <a:fillRect/>
          </a:stretch>
        </p:blipFill>
        <p:spPr>
          <a:xfrm>
            <a:off x="2175813" y="2350797"/>
            <a:ext cx="5915242" cy="3599431"/>
          </a:xfrm>
          <a:prstGeom prst="rect">
            <a:avLst/>
          </a:prstGeom>
        </p:spPr>
      </p:pic>
    </p:spTree>
    <p:extLst>
      <p:ext uri="{BB962C8B-B14F-4D97-AF65-F5344CB8AC3E}">
        <p14:creationId xmlns:p14="http://schemas.microsoft.com/office/powerpoint/2010/main" val="253865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SVM Model</a:t>
            </a:r>
            <a:endParaRPr lang="en-US" dirty="0"/>
          </a:p>
        </p:txBody>
      </p:sp>
      <p:sp>
        <p:nvSpPr>
          <p:cNvPr id="5" name="Content Placeholder 4"/>
          <p:cNvSpPr>
            <a:spLocks noGrp="1"/>
          </p:cNvSpPr>
          <p:nvPr>
            <p:ph idx="1"/>
          </p:nvPr>
        </p:nvSpPr>
        <p:spPr/>
        <p:txBody>
          <a:bodyPr/>
          <a:lstStyle/>
          <a:p>
            <a:r>
              <a:rPr lang="en-US" dirty="0"/>
              <a:t>A Support Vector Machine (SVM) is a binary linear classification whose decision boundary is explicitly constructed to minimize generalization error</a:t>
            </a:r>
            <a:endParaRPr lang="en-US" dirty="0"/>
          </a:p>
        </p:txBody>
      </p:sp>
    </p:spTree>
    <p:extLst>
      <p:ext uri="{BB962C8B-B14F-4D97-AF65-F5344CB8AC3E}">
        <p14:creationId xmlns:p14="http://schemas.microsoft.com/office/powerpoint/2010/main" val="287237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r>
              <a:rPr lang="en-US" dirty="0" smtClean="0"/>
              <a:t>Model Evaluation is done via Confusion Matrix </a:t>
            </a:r>
          </a:p>
          <a:p>
            <a:endParaRPr lang="en-US" dirty="0"/>
          </a:p>
        </p:txBody>
      </p:sp>
      <p:pic>
        <p:nvPicPr>
          <p:cNvPr id="5" name="Picture 4"/>
          <p:cNvPicPr>
            <a:picLocks noChangeAspect="1"/>
          </p:cNvPicPr>
          <p:nvPr/>
        </p:nvPicPr>
        <p:blipFill>
          <a:blip r:embed="rId2"/>
          <a:stretch>
            <a:fillRect/>
          </a:stretch>
        </p:blipFill>
        <p:spPr>
          <a:xfrm>
            <a:off x="1163782" y="2988685"/>
            <a:ext cx="4890655" cy="2539279"/>
          </a:xfrm>
          <a:prstGeom prst="rect">
            <a:avLst/>
          </a:prstGeom>
        </p:spPr>
      </p:pic>
      <p:pic>
        <p:nvPicPr>
          <p:cNvPr id="6" name="Picture 5"/>
          <p:cNvPicPr>
            <a:picLocks noChangeAspect="1"/>
          </p:cNvPicPr>
          <p:nvPr/>
        </p:nvPicPr>
        <p:blipFill>
          <a:blip r:embed="rId3"/>
          <a:stretch>
            <a:fillRect/>
          </a:stretch>
        </p:blipFill>
        <p:spPr>
          <a:xfrm>
            <a:off x="6331527" y="2988685"/>
            <a:ext cx="5153891" cy="2857933"/>
          </a:xfrm>
          <a:prstGeom prst="rect">
            <a:avLst/>
          </a:prstGeom>
        </p:spPr>
      </p:pic>
    </p:spTree>
    <p:extLst>
      <p:ext uri="{BB962C8B-B14F-4D97-AF65-F5344CB8AC3E}">
        <p14:creationId xmlns:p14="http://schemas.microsoft.com/office/powerpoint/2010/main" val="80111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We can </a:t>
            </a:r>
            <a:r>
              <a:rPr lang="en-US" dirty="0"/>
              <a:t>say that the SVM model can predict a new cell to be malignant(Cancer) or benign(not cancer) 96% times accurately. Hence this model can be useful in medical </a:t>
            </a:r>
            <a:r>
              <a:rPr lang="en-US" dirty="0" smtClean="0"/>
              <a:t>procedures </a:t>
            </a:r>
            <a:endParaRPr lang="en-US" dirty="0"/>
          </a:p>
        </p:txBody>
      </p:sp>
    </p:spTree>
    <p:extLst>
      <p:ext uri="{BB962C8B-B14F-4D97-AF65-F5344CB8AC3E}">
        <p14:creationId xmlns:p14="http://schemas.microsoft.com/office/powerpoint/2010/main" val="1192258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TotalTime>
  <Words>387</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Cancer Cell Detection Using SVM</vt:lpstr>
      <vt:lpstr>The Problem Statement </vt:lpstr>
      <vt:lpstr>Data Description</vt:lpstr>
      <vt:lpstr>Data </vt:lpstr>
      <vt:lpstr>DATA</vt:lpstr>
      <vt:lpstr>Exploratory Data Analysis </vt:lpstr>
      <vt:lpstr>The SVM Model</vt:lpstr>
      <vt:lpstr>MODEL EVALUATION</vt:lpstr>
      <vt:lpstr>Conclusion </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Cell Detection Using SVM</dc:title>
  <dc:creator>Shweta Ramrao Kallurkar</dc:creator>
  <cp:lastModifiedBy>Shweta Ramrao Kallurkar</cp:lastModifiedBy>
  <cp:revision>4</cp:revision>
  <dcterms:created xsi:type="dcterms:W3CDTF">2019-11-23T18:56:42Z</dcterms:created>
  <dcterms:modified xsi:type="dcterms:W3CDTF">2019-11-23T19:29:57Z</dcterms:modified>
</cp:coreProperties>
</file>