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10" y="3110346"/>
            <a:ext cx="8825658" cy="3329581"/>
          </a:xfrm>
        </p:spPr>
        <p:txBody>
          <a:bodyPr/>
          <a:lstStyle/>
          <a:p>
            <a:r>
              <a:rPr lang="en-US" sz="6000" smtClean="0"/>
              <a:t>EDA </a:t>
            </a:r>
            <a:r>
              <a:rPr lang="en-US" sz="6000" smtClean="0"/>
              <a:t>on </a:t>
            </a:r>
            <a:r>
              <a:rPr lang="en-US" sz="6000" dirty="0" smtClean="0"/>
              <a:t>Young People Spending Habits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1" r="4314" b="7422"/>
          <a:stretch/>
        </p:blipFill>
        <p:spPr>
          <a:xfrm>
            <a:off x="-1551708" y="0"/>
            <a:ext cx="9642765" cy="37684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19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3600" y="4724400"/>
            <a:ext cx="4918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 You 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7869382" y="5943600"/>
            <a:ext cx="40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-Shweta Kallurkar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393" y="209006"/>
            <a:ext cx="384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DataSet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91856"/>
              </p:ext>
            </p:extLst>
          </p:nvPr>
        </p:nvGraphicFramePr>
        <p:xfrm>
          <a:off x="496400" y="1175660"/>
          <a:ext cx="10711530" cy="4558933"/>
        </p:xfrm>
        <a:graphic>
          <a:graphicData uri="http://schemas.openxmlformats.org/drawingml/2006/table">
            <a:tbl>
              <a:tblPr/>
              <a:tblGrid>
                <a:gridCol w="630090">
                  <a:extLst>
                    <a:ext uri="{9D8B030D-6E8A-4147-A177-3AD203B41FA5}">
                      <a16:colId xmlns:a16="http://schemas.microsoft.com/office/drawing/2014/main" val="2031174339"/>
                    </a:ext>
                  </a:extLst>
                </a:gridCol>
                <a:gridCol w="630090">
                  <a:extLst>
                    <a:ext uri="{9D8B030D-6E8A-4147-A177-3AD203B41FA5}">
                      <a16:colId xmlns:a16="http://schemas.microsoft.com/office/drawing/2014/main" val="2898429366"/>
                    </a:ext>
                  </a:extLst>
                </a:gridCol>
                <a:gridCol w="630090">
                  <a:extLst>
                    <a:ext uri="{9D8B030D-6E8A-4147-A177-3AD203B41FA5}">
                      <a16:colId xmlns:a16="http://schemas.microsoft.com/office/drawing/2014/main" val="2438163666"/>
                    </a:ext>
                  </a:extLst>
                </a:gridCol>
                <a:gridCol w="630090">
                  <a:extLst>
                    <a:ext uri="{9D8B030D-6E8A-4147-A177-3AD203B41FA5}">
                      <a16:colId xmlns:a16="http://schemas.microsoft.com/office/drawing/2014/main" val="837539216"/>
                    </a:ext>
                  </a:extLst>
                </a:gridCol>
                <a:gridCol w="630090">
                  <a:extLst>
                    <a:ext uri="{9D8B030D-6E8A-4147-A177-3AD203B41FA5}">
                      <a16:colId xmlns:a16="http://schemas.microsoft.com/office/drawing/2014/main" val="233451491"/>
                    </a:ext>
                  </a:extLst>
                </a:gridCol>
                <a:gridCol w="630090">
                  <a:extLst>
                    <a:ext uri="{9D8B030D-6E8A-4147-A177-3AD203B41FA5}">
                      <a16:colId xmlns:a16="http://schemas.microsoft.com/office/drawing/2014/main" val="2789479147"/>
                    </a:ext>
                  </a:extLst>
                </a:gridCol>
                <a:gridCol w="630090">
                  <a:extLst>
                    <a:ext uri="{9D8B030D-6E8A-4147-A177-3AD203B41FA5}">
                      <a16:colId xmlns:a16="http://schemas.microsoft.com/office/drawing/2014/main" val="1979064975"/>
                    </a:ext>
                  </a:extLst>
                </a:gridCol>
                <a:gridCol w="630090">
                  <a:extLst>
                    <a:ext uri="{9D8B030D-6E8A-4147-A177-3AD203B41FA5}">
                      <a16:colId xmlns:a16="http://schemas.microsoft.com/office/drawing/2014/main" val="198310025"/>
                    </a:ext>
                  </a:extLst>
                </a:gridCol>
                <a:gridCol w="630090">
                  <a:extLst>
                    <a:ext uri="{9D8B030D-6E8A-4147-A177-3AD203B41FA5}">
                      <a16:colId xmlns:a16="http://schemas.microsoft.com/office/drawing/2014/main" val="2358108699"/>
                    </a:ext>
                  </a:extLst>
                </a:gridCol>
                <a:gridCol w="630090">
                  <a:extLst>
                    <a:ext uri="{9D8B030D-6E8A-4147-A177-3AD203B41FA5}">
                      <a16:colId xmlns:a16="http://schemas.microsoft.com/office/drawing/2014/main" val="3566598761"/>
                    </a:ext>
                  </a:extLst>
                </a:gridCol>
                <a:gridCol w="630090">
                  <a:extLst>
                    <a:ext uri="{9D8B030D-6E8A-4147-A177-3AD203B41FA5}">
                      <a16:colId xmlns:a16="http://schemas.microsoft.com/office/drawing/2014/main" val="1942455602"/>
                    </a:ext>
                  </a:extLst>
                </a:gridCol>
                <a:gridCol w="630090">
                  <a:extLst>
                    <a:ext uri="{9D8B030D-6E8A-4147-A177-3AD203B41FA5}">
                      <a16:colId xmlns:a16="http://schemas.microsoft.com/office/drawing/2014/main" val="2446931874"/>
                    </a:ext>
                  </a:extLst>
                </a:gridCol>
                <a:gridCol w="630090">
                  <a:extLst>
                    <a:ext uri="{9D8B030D-6E8A-4147-A177-3AD203B41FA5}">
                      <a16:colId xmlns:a16="http://schemas.microsoft.com/office/drawing/2014/main" val="708406388"/>
                    </a:ext>
                  </a:extLst>
                </a:gridCol>
                <a:gridCol w="630090">
                  <a:extLst>
                    <a:ext uri="{9D8B030D-6E8A-4147-A177-3AD203B41FA5}">
                      <a16:colId xmlns:a16="http://schemas.microsoft.com/office/drawing/2014/main" val="3016078741"/>
                    </a:ext>
                  </a:extLst>
                </a:gridCol>
                <a:gridCol w="630090">
                  <a:extLst>
                    <a:ext uri="{9D8B030D-6E8A-4147-A177-3AD203B41FA5}">
                      <a16:colId xmlns:a16="http://schemas.microsoft.com/office/drawing/2014/main" val="1012520594"/>
                    </a:ext>
                  </a:extLst>
                </a:gridCol>
                <a:gridCol w="630090">
                  <a:extLst>
                    <a:ext uri="{9D8B030D-6E8A-4147-A177-3AD203B41FA5}">
                      <a16:colId xmlns:a16="http://schemas.microsoft.com/office/drawing/2014/main" val="2070691969"/>
                    </a:ext>
                  </a:extLst>
                </a:gridCol>
                <a:gridCol w="630090">
                  <a:extLst>
                    <a:ext uri="{9D8B030D-6E8A-4147-A177-3AD203B41FA5}">
                      <a16:colId xmlns:a16="http://schemas.microsoft.com/office/drawing/2014/main" val="1777834630"/>
                    </a:ext>
                  </a:extLst>
                </a:gridCol>
              </a:tblGrid>
              <a:tr h="6461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Finances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Shopping_centres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Branded_clothing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Entertainment_spending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Spending_on_looks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Spending_on_gadgets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Spending_on_healthyEating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Num_of_siblings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LeftRight_handed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Only_child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Village_town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House_flats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541274"/>
                  </a:ext>
                </a:extLst>
              </a:tr>
              <a:tr h="43475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right handed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bachelor degree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village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block of flats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18392"/>
                  </a:ext>
                </a:extLst>
              </a:tr>
              <a:tr h="43475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right handed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bachelor degree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block of flats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20515"/>
                  </a:ext>
                </a:extLst>
              </a:tr>
              <a:tr h="43475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right handed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secondary school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block of flats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544577"/>
                  </a:ext>
                </a:extLst>
              </a:tr>
              <a:tr h="43475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right handed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bachelor degree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bungalow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981245"/>
                  </a:ext>
                </a:extLst>
              </a:tr>
              <a:tr h="43475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right handed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secondary school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village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bungalow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940586"/>
                  </a:ext>
                </a:extLst>
              </a:tr>
              <a:tr h="43475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right handed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secondary school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block of flats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783846"/>
                  </a:ext>
                </a:extLst>
              </a:tr>
              <a:tr h="43475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right handed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secondary school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village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bungalow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495615"/>
                  </a:ext>
                </a:extLst>
              </a:tr>
              <a:tr h="43475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right handed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bachelor degree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bungalow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038814"/>
                  </a:ext>
                </a:extLst>
              </a:tr>
              <a:tr h="43475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right handed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secondary school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bungalow</a:t>
                      </a:r>
                    </a:p>
                  </a:txBody>
                  <a:tcPr marL="8223" marR="8223" marT="82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0364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2149" y="6100354"/>
            <a:ext cx="97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Range 1 , 2, 3, 4, 5 where 1 (Strongly Disagree ) 5 (Strongly Agree)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256" y="498763"/>
            <a:ext cx="9490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overall % interest of MEN and WOMEN in </a:t>
            </a:r>
            <a:r>
              <a:rPr lang="en-US" sz="2400" dirty="0" smtClean="0"/>
              <a:t> various </a:t>
            </a:r>
            <a:r>
              <a:rPr lang="en-US" sz="2400" dirty="0"/>
              <a:t>categories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20" y="1639025"/>
            <a:ext cx="8172450" cy="3924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928255" y="5680364"/>
            <a:ext cx="97120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Young Women prefer to go to Shopping </a:t>
            </a:r>
            <a:r>
              <a:rPr lang="en-US" sz="2000" dirty="0" smtClean="0"/>
              <a:t>Centers </a:t>
            </a:r>
            <a:r>
              <a:rPr lang="en-US" sz="2000" dirty="0"/>
              <a:t>while young Men prefer on buying gadgets</a:t>
            </a:r>
          </a:p>
        </p:txBody>
      </p:sp>
    </p:spTree>
    <p:extLst>
      <p:ext uri="{BB962C8B-B14F-4D97-AF65-F5344CB8AC3E}">
        <p14:creationId xmlns:p14="http://schemas.microsoft.com/office/powerpoint/2010/main" val="42590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1" y="1884219"/>
            <a:ext cx="10687483" cy="3422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900545" y="637309"/>
            <a:ext cx="850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 Range who wish to go Shopping </a:t>
            </a:r>
            <a:r>
              <a:rPr lang="en-US" sz="2400" dirty="0" smtClean="0"/>
              <a:t>Centre's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92728" y="5721927"/>
            <a:ext cx="9850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18 to 22 Years</a:t>
            </a:r>
            <a:r>
              <a:rPr lang="en-US" sz="2000" dirty="0"/>
              <a:t> old adults enjoy going to </a:t>
            </a:r>
            <a:r>
              <a:rPr lang="en-US" sz="2000" b="1" dirty="0"/>
              <a:t>Shopping </a:t>
            </a:r>
            <a:r>
              <a:rPr lang="en-US" sz="2000" b="1" dirty="0" smtClean="0"/>
              <a:t>Centre's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Thus youths are more attracted towards shopping malls than the Middle age groups</a:t>
            </a:r>
          </a:p>
        </p:txBody>
      </p:sp>
    </p:spTree>
    <p:extLst>
      <p:ext uri="{BB962C8B-B14F-4D97-AF65-F5344CB8AC3E}">
        <p14:creationId xmlns:p14="http://schemas.microsoft.com/office/powerpoint/2010/main" val="5979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17356"/>
            <a:ext cx="7564582" cy="3827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177636" y="554182"/>
            <a:ext cx="919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Gender enjoys to visit shopping </a:t>
            </a:r>
            <a:r>
              <a:rPr lang="en-US" sz="2400" dirty="0" err="1"/>
              <a:t>Centres</a:t>
            </a:r>
            <a:r>
              <a:rPr lang="en-US" sz="2400" dirty="0"/>
              <a:t> more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9019" y="5832761"/>
            <a:ext cx="904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Females</a:t>
            </a:r>
            <a:r>
              <a:rPr lang="en-US" sz="2000" dirty="0"/>
              <a:t> tend to enjoy going </a:t>
            </a:r>
            <a:r>
              <a:rPr lang="en-US" sz="2000" b="1" dirty="0"/>
              <a:t>Shopping Malls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28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2037"/>
          <a:stretch/>
        </p:blipFill>
        <p:spPr>
          <a:xfrm>
            <a:off x="2930236" y="1579419"/>
            <a:ext cx="4904509" cy="35329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025236" y="637539"/>
            <a:ext cx="854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Percent of People who wish to spend more on Gadgets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5236" y="5611091"/>
            <a:ext cx="9407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Male</a:t>
            </a:r>
            <a:r>
              <a:rPr lang="en-US" sz="2000" dirty="0"/>
              <a:t> gender wishes to spend </a:t>
            </a:r>
            <a:r>
              <a:rPr lang="en-US" sz="2000" b="1" dirty="0"/>
              <a:t>more money</a:t>
            </a:r>
            <a:r>
              <a:rPr lang="en-US" sz="2000" dirty="0"/>
              <a:t> on latest gadgets </a:t>
            </a:r>
            <a:r>
              <a:rPr lang="en-US" sz="2000" b="1" dirty="0"/>
              <a:t>compared to women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82" y="1191057"/>
            <a:ext cx="6487824" cy="4143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969818" y="464140"/>
            <a:ext cx="847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Trend of Shopping habits by Education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6691" y="5599684"/>
            <a:ext cx="9310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my definition, high level of education is </a:t>
            </a:r>
            <a:r>
              <a:rPr lang="en-US" sz="2000" dirty="0" smtClean="0"/>
              <a:t>referred </a:t>
            </a:r>
            <a:r>
              <a:rPr lang="en-US" sz="2000" dirty="0"/>
              <a:t>to college, masters and doctorate degree. In this </a:t>
            </a:r>
            <a:r>
              <a:rPr lang="en-US" sz="2000" dirty="0" smtClean="0"/>
              <a:t>analysis, found </a:t>
            </a:r>
            <a:r>
              <a:rPr lang="en-US" sz="2000" dirty="0"/>
              <a:t>that who </a:t>
            </a:r>
            <a:r>
              <a:rPr lang="en-US" sz="2000" b="1" dirty="0"/>
              <a:t>likes</a:t>
            </a:r>
            <a:r>
              <a:rPr lang="en-US" sz="2000" dirty="0"/>
              <a:t> to go to </a:t>
            </a:r>
            <a:r>
              <a:rPr lang="en-US" sz="2000" b="1" dirty="0"/>
              <a:t>shopping </a:t>
            </a:r>
            <a:r>
              <a:rPr lang="en-US" sz="2000" b="1" dirty="0" smtClean="0"/>
              <a:t>center's</a:t>
            </a:r>
            <a:r>
              <a:rPr lang="en-US" sz="2000" dirty="0" smtClean="0"/>
              <a:t> </a:t>
            </a:r>
            <a:r>
              <a:rPr lang="en-US" sz="2000" dirty="0"/>
              <a:t>are people of </a:t>
            </a:r>
            <a:r>
              <a:rPr lang="en-US" sz="2000" b="1" dirty="0"/>
              <a:t>lower level of education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86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55" y="1510146"/>
            <a:ext cx="6705600" cy="3647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011382" y="591279"/>
            <a:ext cx="904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residence affects savings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1382" y="5472545"/>
            <a:ext cx="935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People staying in an </a:t>
            </a:r>
            <a:r>
              <a:rPr lang="en-US" sz="2000" b="1" dirty="0" smtClean="0"/>
              <a:t>apartment</a:t>
            </a:r>
            <a:r>
              <a:rPr lang="en-US" sz="2000" dirty="0" smtClean="0"/>
              <a:t> wish to </a:t>
            </a:r>
            <a:r>
              <a:rPr lang="en-US" sz="2000" b="1" dirty="0" smtClean="0"/>
              <a:t>save money</a:t>
            </a:r>
            <a:r>
              <a:rPr lang="en-US" sz="2000" dirty="0" smtClean="0"/>
              <a:t> than the people who reside in a </a:t>
            </a:r>
            <a:r>
              <a:rPr lang="en-US" sz="2000" b="1" dirty="0" smtClean="0"/>
              <a:t>bungalow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13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6182" y="1163782"/>
            <a:ext cx="601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Conclusion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16183" y="1814945"/>
            <a:ext cx="91994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Young generation interests lies within spending time in shopping </a:t>
            </a:r>
            <a:r>
              <a:rPr lang="en-US" sz="2000" dirty="0" smtClean="0"/>
              <a:t>malls.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Low level of education student are likely to be attracted towards shopping </a:t>
            </a:r>
            <a:r>
              <a:rPr lang="en-US" sz="2000" dirty="0" smtClean="0"/>
              <a:t>malls.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Young adults </a:t>
            </a:r>
            <a:r>
              <a:rPr lang="en-US" sz="2000" dirty="0"/>
              <a:t>are likely to spend money on Gadgets , Looks and going to Shopping </a:t>
            </a:r>
            <a:r>
              <a:rPr lang="en-US" sz="2000" dirty="0" smtClean="0"/>
              <a:t>malls.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Shopping </a:t>
            </a:r>
            <a:r>
              <a:rPr lang="en-US" sz="2000" dirty="0"/>
              <a:t>malls in larger cities have high rate of sales on Branded clothes , gadgets and </a:t>
            </a:r>
            <a:r>
              <a:rPr lang="en-US" sz="2000" dirty="0" smtClean="0"/>
              <a:t>cosmetics.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Henceforth young adults may primarily be targeted as a larger audience to market any Shopping </a:t>
            </a:r>
            <a:r>
              <a:rPr lang="en-US" sz="2000" dirty="0" smtClean="0"/>
              <a:t>products.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51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2406</TotalTime>
  <Words>380</Words>
  <Application>Microsoft Office PowerPoint</Application>
  <PresentationFormat>Widescreen</PresentationFormat>
  <Paragraphs>192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EDA on Young People Spending Habits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Young People Spending Habits</dc:title>
  <dc:creator>Shweta Ramrao Kallurkar</dc:creator>
  <cp:lastModifiedBy>Shweta Ramrao Kallurkar</cp:lastModifiedBy>
  <cp:revision>8</cp:revision>
  <dcterms:created xsi:type="dcterms:W3CDTF">2019-07-12T20:10:24Z</dcterms:created>
  <dcterms:modified xsi:type="dcterms:W3CDTF">2019-07-14T16:48:45Z</dcterms:modified>
</cp:coreProperties>
</file>