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1" r:id="rId3"/>
    <p:sldId id="268" r:id="rId4"/>
    <p:sldId id="273" r:id="rId5"/>
    <p:sldId id="269" r:id="rId6"/>
    <p:sldId id="270" r:id="rId7"/>
    <p:sldId id="274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D673-2ACC-4D6F-9CB2-50D0BE3677C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BC6B-084B-4047-8DD3-2D07F7B4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F7A900-62C3-407E-A12A-4347F3B73BF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402AD7-528C-43F7-856D-AE0FC437BF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68195" y="4818783"/>
            <a:ext cx="383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Shweta Kallurkar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0881" y="912763"/>
            <a:ext cx="958691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the Time Taken by a Vending Machine 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Dispense a Soft drink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0"/>
            <a:ext cx="2924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79672" y="4519044"/>
            <a:ext cx="39208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Thank you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720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3712" y="958427"/>
            <a:ext cx="3512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3712" y="2119086"/>
            <a:ext cx="9994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soft drink bottler company is analyzing the vending machine service routes in their </a:t>
            </a:r>
            <a:r>
              <a:rPr lang="en-US" dirty="0" smtClean="0"/>
              <a:t>system. They need to know the time </a:t>
            </a:r>
            <a:r>
              <a:rPr lang="en-US" dirty="0"/>
              <a:t>required by the route driver to service the vending </a:t>
            </a:r>
            <a:r>
              <a:rPr lang="en-US" dirty="0" smtClean="0"/>
              <a:t>machines.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two </a:t>
            </a:r>
            <a:r>
              <a:rPr lang="en-US" dirty="0"/>
              <a:t>most important variables affecting the delivery </a:t>
            </a:r>
            <a:r>
              <a:rPr lang="en-US" dirty="0" smtClean="0"/>
              <a:t>time </a:t>
            </a:r>
            <a:endParaRPr lang="en-US" dirty="0"/>
          </a:p>
          <a:p>
            <a:r>
              <a:rPr lang="en-US" dirty="0"/>
              <a:t>1. The number of cases of product </a:t>
            </a:r>
            <a:r>
              <a:rPr lang="en-US" dirty="0" smtClean="0"/>
              <a:t>stocked</a:t>
            </a:r>
            <a:endParaRPr lang="en-US" dirty="0"/>
          </a:p>
          <a:p>
            <a:r>
              <a:rPr lang="en-US" dirty="0"/>
              <a:t>2. The distance walked by the route </a:t>
            </a:r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4681" y="944572"/>
            <a:ext cx="22672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Dataset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681" y="2078182"/>
            <a:ext cx="9978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delivery dataset provides information about the time taken to bottle a soft drink using the vending machines. </a:t>
            </a:r>
          </a:p>
          <a:p>
            <a:endParaRPr lang="en-US" dirty="0"/>
          </a:p>
          <a:p>
            <a:r>
              <a:rPr lang="en-US" dirty="0"/>
              <a:t>The delivery dataset is a data frame with </a:t>
            </a:r>
            <a:r>
              <a:rPr lang="en-US" b="1" dirty="0"/>
              <a:t>25 observations </a:t>
            </a:r>
            <a:r>
              <a:rPr lang="en-US" dirty="0"/>
              <a:t>on the following </a:t>
            </a:r>
            <a:r>
              <a:rPr lang="en-US" b="1" dirty="0"/>
              <a:t>3 </a:t>
            </a:r>
            <a:r>
              <a:rPr lang="en-US" b="1" dirty="0" smtClean="0"/>
              <a:t>variables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b="1" dirty="0" err="1" smtClean="0"/>
              <a:t>n_prod</a:t>
            </a:r>
            <a:r>
              <a:rPr lang="en-US" dirty="0"/>
              <a:t>: Number of Products stocked in a vending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•</a:t>
            </a:r>
            <a:r>
              <a:rPr lang="en-US" b="1" dirty="0" smtClean="0"/>
              <a:t>distance</a:t>
            </a:r>
            <a:r>
              <a:rPr lang="en-US" dirty="0"/>
              <a:t>: Distance traversed by the driver mechanism of the vending machine to dispense a soft </a:t>
            </a:r>
            <a:r>
              <a:rPr lang="en-US" dirty="0" smtClean="0"/>
              <a:t>drink</a:t>
            </a:r>
          </a:p>
          <a:p>
            <a:r>
              <a:rPr lang="en-US" dirty="0" smtClean="0"/>
              <a:t>•</a:t>
            </a:r>
            <a:r>
              <a:rPr lang="en-US" b="1" dirty="0" err="1" smtClean="0"/>
              <a:t>delTime</a:t>
            </a:r>
            <a:r>
              <a:rPr lang="en-US" dirty="0"/>
              <a:t>: Time required to deliver(bottle) the soft drink.</a:t>
            </a:r>
          </a:p>
        </p:txBody>
      </p:sp>
    </p:spTree>
    <p:extLst>
      <p:ext uri="{BB962C8B-B14F-4D97-AF65-F5344CB8AC3E}">
        <p14:creationId xmlns:p14="http://schemas.microsoft.com/office/powerpoint/2010/main" val="384400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461" y="944572"/>
            <a:ext cx="1767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213"/>
              </p:ext>
            </p:extLst>
          </p:nvPr>
        </p:nvGraphicFramePr>
        <p:xfrm>
          <a:off x="4731658" y="1821997"/>
          <a:ext cx="2844798" cy="4457700"/>
        </p:xfrm>
        <a:graphic>
          <a:graphicData uri="http://schemas.openxmlformats.org/drawingml/2006/table">
            <a:tbl>
              <a:tblPr/>
              <a:tblGrid>
                <a:gridCol w="948266">
                  <a:extLst>
                    <a:ext uri="{9D8B030D-6E8A-4147-A177-3AD203B41FA5}">
                      <a16:colId xmlns:a16="http://schemas.microsoft.com/office/drawing/2014/main" val="195615869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1598737928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4067185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ExpVar1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ExpVar2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TargetVar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286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n_prod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94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784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6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228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85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2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16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576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75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97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33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5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15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2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173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53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05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98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1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1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4671" y="1013845"/>
            <a:ext cx="3551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 for the Dataset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671" y="1870364"/>
            <a:ext cx="1003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a scatter plot, we can visually determine whether there exists a linear association between the variables.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1" y="2788439"/>
            <a:ext cx="3688339" cy="34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087" y="958427"/>
            <a:ext cx="33602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the Model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0087" y="1972573"/>
            <a:ext cx="903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Applying machine </a:t>
            </a:r>
            <a:r>
              <a:rPr lang="en-US" dirty="0"/>
              <a:t>learning algorithm on the </a:t>
            </a:r>
            <a:r>
              <a:rPr lang="en-US" dirty="0" smtClean="0"/>
              <a:t>dataset.</a:t>
            </a:r>
          </a:p>
          <a:p>
            <a:r>
              <a:rPr lang="en-US" dirty="0"/>
              <a:t>Here we are considering </a:t>
            </a:r>
            <a:r>
              <a:rPr lang="en-US" b="1" dirty="0"/>
              <a:t>Linear Regression Algorithm 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0087" y="3710753"/>
            <a:ext cx="7730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Initializing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Y</a:t>
            </a:r>
            <a:r>
              <a:rPr lang="en-US" dirty="0" smtClean="0"/>
              <a:t> variables as </a:t>
            </a:r>
          </a:p>
          <a:p>
            <a:r>
              <a:rPr lang="en-US" dirty="0" smtClean="0"/>
              <a:t>X (Explanatory Variable ) = </a:t>
            </a:r>
            <a:r>
              <a:rPr lang="en-US" dirty="0" err="1" smtClean="0"/>
              <a:t>n_prod</a:t>
            </a:r>
            <a:r>
              <a:rPr lang="en-US" dirty="0" smtClean="0"/>
              <a:t> , distance </a:t>
            </a:r>
          </a:p>
          <a:p>
            <a:r>
              <a:rPr lang="en-US" dirty="0" smtClean="0"/>
              <a:t>Y (Target Variable ) = </a:t>
            </a:r>
            <a:r>
              <a:rPr lang="en-US" dirty="0" err="1" smtClean="0"/>
              <a:t>delTime</a:t>
            </a:r>
            <a:endParaRPr lang="en-US" dirty="0" smtClean="0"/>
          </a:p>
          <a:p>
            <a:r>
              <a:rPr lang="en-US" b="1" dirty="0" smtClean="0"/>
              <a:t>Predicting</a:t>
            </a:r>
            <a:r>
              <a:rPr lang="en-US" dirty="0" smtClean="0"/>
              <a:t> the Y variable </a:t>
            </a:r>
          </a:p>
          <a:p>
            <a:r>
              <a:rPr lang="en-US" dirty="0" smtClean="0"/>
              <a:t>Calculating the </a:t>
            </a:r>
            <a:r>
              <a:rPr lang="en-US" b="1" dirty="0" err="1" smtClean="0"/>
              <a:t>Rsquare</a:t>
            </a:r>
            <a:r>
              <a:rPr lang="en-US" dirty="0" smtClean="0"/>
              <a:t>  = 0.95959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087" y="2787423"/>
            <a:ext cx="979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 Model is </a:t>
            </a:r>
            <a:r>
              <a:rPr lang="en-US" b="1" dirty="0" smtClean="0"/>
              <a:t>predicting</a:t>
            </a:r>
            <a:r>
              <a:rPr lang="en-US" dirty="0" smtClean="0"/>
              <a:t> the continuous Independent Variable(</a:t>
            </a:r>
            <a:r>
              <a:rPr lang="en-US" b="1" dirty="0" smtClean="0"/>
              <a:t>Target</a:t>
            </a:r>
            <a:r>
              <a:rPr lang="en-US" dirty="0" smtClean="0"/>
              <a:t>) based on one or more </a:t>
            </a:r>
            <a:r>
              <a:rPr lang="en-US" dirty="0"/>
              <a:t>D</a:t>
            </a:r>
            <a:r>
              <a:rPr lang="en-US" dirty="0" smtClean="0"/>
              <a:t>ependent Variables(</a:t>
            </a:r>
            <a:r>
              <a:rPr lang="en-US" b="1" dirty="0" smtClean="0"/>
              <a:t>Explanatory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087" y="958427"/>
            <a:ext cx="33602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the Model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62" y="1813626"/>
            <a:ext cx="4945641" cy="4365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0087" y="2046514"/>
            <a:ext cx="5158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fit model to predict the delivery time based on </a:t>
            </a:r>
            <a:r>
              <a:rPr lang="en-US" dirty="0" err="1"/>
              <a:t>n_prod</a:t>
            </a:r>
            <a:r>
              <a:rPr lang="en-US" dirty="0"/>
              <a:t> and distance can be expressed </a:t>
            </a:r>
            <a:r>
              <a:rPr lang="en-US" dirty="0" smtClean="0"/>
              <a:t>by below equation.</a:t>
            </a:r>
          </a:p>
          <a:p>
            <a:endParaRPr lang="en-US" dirty="0"/>
          </a:p>
          <a:p>
            <a:r>
              <a:rPr lang="es-ES" dirty="0"/>
              <a:t>y = 2.34123 + 1.61590 </a:t>
            </a:r>
            <a:r>
              <a:rPr lang="es-ES" dirty="0" smtClean="0"/>
              <a:t>* </a:t>
            </a:r>
            <a:r>
              <a:rPr lang="es-ES" dirty="0" err="1" smtClean="0"/>
              <a:t>n_prod</a:t>
            </a:r>
            <a:r>
              <a:rPr lang="es-ES" dirty="0" smtClean="0"/>
              <a:t> </a:t>
            </a:r>
            <a:r>
              <a:rPr lang="es-ES" dirty="0"/>
              <a:t>+ 0.01438 *</a:t>
            </a:r>
            <a:r>
              <a:rPr lang="es-ES" dirty="0" smtClean="0"/>
              <a:t> </a:t>
            </a:r>
            <a:r>
              <a:rPr lang="es-ES" dirty="0" err="1"/>
              <a:t>distance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multiple </a:t>
            </a:r>
            <a:r>
              <a:rPr lang="en-US" b="1" dirty="0"/>
              <a:t>regression model </a:t>
            </a:r>
            <a:r>
              <a:rPr lang="en-US" dirty="0"/>
              <a:t>represents </a:t>
            </a:r>
            <a:r>
              <a:rPr lang="en-US" b="1" dirty="0"/>
              <a:t>a plane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best fit model </a:t>
            </a:r>
            <a:r>
              <a:rPr lang="en-US" dirty="0"/>
              <a:t>obtained for predicting the </a:t>
            </a:r>
            <a:r>
              <a:rPr lang="en-US" dirty="0" err="1"/>
              <a:t>delTime</a:t>
            </a:r>
            <a:r>
              <a:rPr lang="en-US" dirty="0"/>
              <a:t> for the given sample dataset can be visualized as </a:t>
            </a:r>
            <a:r>
              <a:rPr lang="en-US" dirty="0" smtClean="0"/>
              <a:t>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9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55" y="972941"/>
            <a:ext cx="31901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Evaluation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455" y="1973943"/>
            <a:ext cx="9953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build 2 models considering the predictors </a:t>
            </a:r>
            <a:r>
              <a:rPr lang="en-US" dirty="0" err="1" smtClean="0"/>
              <a:t>i.e</a:t>
            </a:r>
            <a:r>
              <a:rPr lang="en-US" dirty="0" smtClean="0"/>
              <a:t> explanatory Variables </a:t>
            </a:r>
          </a:p>
          <a:p>
            <a:endParaRPr lang="en-US" dirty="0" smtClean="0"/>
          </a:p>
          <a:p>
            <a:r>
              <a:rPr lang="en-US" dirty="0" smtClean="0"/>
              <a:t>Model1 </a:t>
            </a:r>
            <a:r>
              <a:rPr lang="en-US" dirty="0"/>
              <a:t>with a single predictor - </a:t>
            </a:r>
            <a:r>
              <a:rPr lang="en-US" dirty="0" err="1" smtClean="0"/>
              <a:t>n_prod</a:t>
            </a:r>
            <a:endParaRPr lang="en-US" dirty="0" smtClean="0"/>
          </a:p>
          <a:p>
            <a:r>
              <a:rPr lang="en-US" dirty="0" err="1" smtClean="0"/>
              <a:t>Rsq</a:t>
            </a:r>
            <a:r>
              <a:rPr lang="en-US" dirty="0" smtClean="0"/>
              <a:t> Value is 0.930481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Model2 </a:t>
            </a:r>
            <a:r>
              <a:rPr lang="en-US" dirty="0"/>
              <a:t>with a both the predictors </a:t>
            </a:r>
            <a:r>
              <a:rPr lang="en-US" dirty="0" smtClean="0"/>
              <a:t>– </a:t>
            </a:r>
            <a:r>
              <a:rPr lang="en-US" dirty="0" err="1" smtClean="0"/>
              <a:t>n_prod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distance</a:t>
            </a:r>
          </a:p>
          <a:p>
            <a:r>
              <a:rPr lang="en-US" dirty="0" err="1" smtClean="0"/>
              <a:t>Rsq</a:t>
            </a:r>
            <a:r>
              <a:rPr lang="en-US" dirty="0" smtClean="0"/>
              <a:t> Value is 0.959593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Adjusted </a:t>
            </a:r>
            <a:r>
              <a:rPr lang="en-US" dirty="0" err="1"/>
              <a:t>Rsquare</a:t>
            </a:r>
            <a:r>
              <a:rPr lang="en-US" dirty="0"/>
              <a:t> Value is </a:t>
            </a:r>
            <a:r>
              <a:rPr lang="en-US" dirty="0" smtClean="0"/>
              <a:t>0.955920</a:t>
            </a:r>
          </a:p>
          <a:p>
            <a:endParaRPr lang="en-US" dirty="0" smtClean="0"/>
          </a:p>
          <a:p>
            <a:r>
              <a:rPr lang="en-US" dirty="0"/>
              <a:t>The R2 value here indicates that approximately </a:t>
            </a:r>
            <a:r>
              <a:rPr lang="en-US" b="1" dirty="0"/>
              <a:t>95.95 %</a:t>
            </a:r>
            <a:r>
              <a:rPr lang="en-US" dirty="0"/>
              <a:t> of the variability observed in the </a:t>
            </a:r>
            <a:r>
              <a:rPr lang="en-US" b="1" dirty="0" err="1"/>
              <a:t>delTime</a:t>
            </a:r>
            <a:r>
              <a:rPr lang="en-US" dirty="0"/>
              <a:t> of the vending machine can be </a:t>
            </a:r>
            <a:r>
              <a:rPr lang="en-US" b="1" dirty="0"/>
              <a:t>explained by variability</a:t>
            </a:r>
            <a:r>
              <a:rPr lang="en-US" dirty="0"/>
              <a:t> in the predictor </a:t>
            </a:r>
            <a:r>
              <a:rPr lang="en-US" dirty="0" smtClean="0"/>
              <a:t>variables</a:t>
            </a:r>
            <a:r>
              <a:rPr lang="en-US" b="1" dirty="0" smtClean="0"/>
              <a:t> </a:t>
            </a:r>
            <a:r>
              <a:rPr lang="en-US" b="1" dirty="0" err="1"/>
              <a:t>n_prod</a:t>
            </a:r>
            <a:r>
              <a:rPr lang="en-US" b="1" dirty="0"/>
              <a:t> and distance</a:t>
            </a:r>
          </a:p>
        </p:txBody>
      </p:sp>
    </p:spTree>
    <p:extLst>
      <p:ext uri="{BB962C8B-B14F-4D97-AF65-F5344CB8AC3E}">
        <p14:creationId xmlns:p14="http://schemas.microsoft.com/office/powerpoint/2010/main" val="314863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4252" y="986795"/>
            <a:ext cx="21018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52" y="2148114"/>
            <a:ext cx="1008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dirty="0" smtClean="0"/>
              <a:t>analyze </a:t>
            </a:r>
            <a:r>
              <a:rPr lang="en-US" dirty="0"/>
              <a:t>a </a:t>
            </a:r>
            <a:r>
              <a:rPr lang="en-US" dirty="0" smtClean="0"/>
              <a:t>continuous </a:t>
            </a:r>
            <a:r>
              <a:rPr lang="en-US" b="1" dirty="0"/>
              <a:t>Target variable</a:t>
            </a:r>
            <a:r>
              <a:rPr lang="en-US" dirty="0"/>
              <a:t> called </a:t>
            </a:r>
            <a:r>
              <a:rPr lang="en-US" dirty="0" err="1"/>
              <a:t>delTime</a:t>
            </a:r>
            <a:r>
              <a:rPr lang="en-US" dirty="0"/>
              <a:t> based on the </a:t>
            </a:r>
            <a:r>
              <a:rPr lang="en-US" b="1" dirty="0"/>
              <a:t>independent variables</a:t>
            </a:r>
            <a:r>
              <a:rPr lang="en-US" dirty="0"/>
              <a:t> called </a:t>
            </a:r>
            <a:r>
              <a:rPr lang="en-US" dirty="0" err="1"/>
              <a:t>n_products</a:t>
            </a:r>
            <a:r>
              <a:rPr lang="en-US" dirty="0"/>
              <a:t> and distance by using Linear </a:t>
            </a:r>
            <a:r>
              <a:rPr lang="en-US" dirty="0" smtClean="0"/>
              <a:t>Regression. </a:t>
            </a:r>
          </a:p>
          <a:p>
            <a:endParaRPr lang="en-US" dirty="0"/>
          </a:p>
          <a:p>
            <a:r>
              <a:rPr lang="en-US" dirty="0" smtClean="0"/>
              <a:t>Hence </a:t>
            </a:r>
            <a:r>
              <a:rPr lang="en-US" dirty="0"/>
              <a:t>we can provide insights to the soft drink bottler company about the usage of the vending machine with respect to delivery time which </a:t>
            </a:r>
            <a:r>
              <a:rPr lang="en-US" dirty="0" smtClean="0"/>
              <a:t>in turn </a:t>
            </a:r>
            <a:r>
              <a:rPr lang="en-US" dirty="0"/>
              <a:t>can be predicted by the above discussed </a:t>
            </a:r>
            <a:r>
              <a:rPr lang="en-US" dirty="0" smtClean="0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510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Ramrao Kallurkar</dc:creator>
  <cp:lastModifiedBy>Shweta Ramrao Kallurkar</cp:lastModifiedBy>
  <cp:revision>20</cp:revision>
  <dcterms:created xsi:type="dcterms:W3CDTF">2019-09-13T09:17:21Z</dcterms:created>
  <dcterms:modified xsi:type="dcterms:W3CDTF">2019-09-14T16:49:41Z</dcterms:modified>
</cp:coreProperties>
</file>