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4"/>
  </p:notesMasterIdLst>
  <p:sldIdLst>
    <p:sldId id="260" r:id="rId2"/>
    <p:sldId id="261" r:id="rId3"/>
  </p:sldIdLst>
  <p:sldSz cx="9906000" cy="6858000" type="A4"/>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7BEE"/>
    <a:srgbClr val="9BEFEF"/>
    <a:srgbClr val="43C0D1"/>
    <a:srgbClr val="8A8A8A"/>
    <a:srgbClr val="A9D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87" autoAdjust="0"/>
  </p:normalViewPr>
  <p:slideViewPr>
    <p:cSldViewPr>
      <p:cViewPr varScale="1">
        <p:scale>
          <a:sx n="103" d="100"/>
          <a:sy n="103" d="100"/>
        </p:scale>
        <p:origin x="1608" y="72"/>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748" cy="351433"/>
          </a:xfrm>
          <a:prstGeom prst="rect">
            <a:avLst/>
          </a:prstGeom>
        </p:spPr>
        <p:txBody>
          <a:bodyPr vert="horz" lIns="88139" tIns="44070" rIns="88139" bIns="44070" rtlCol="0"/>
          <a:lstStyle>
            <a:lvl1pPr algn="l">
              <a:defRPr sz="1200"/>
            </a:lvl1pPr>
          </a:lstStyle>
          <a:p>
            <a:endParaRPr lang="en-IN"/>
          </a:p>
        </p:txBody>
      </p:sp>
      <p:sp>
        <p:nvSpPr>
          <p:cNvPr id="3" name="Date Placeholder 2"/>
          <p:cNvSpPr>
            <a:spLocks noGrp="1"/>
          </p:cNvSpPr>
          <p:nvPr>
            <p:ph type="dt" idx="1"/>
          </p:nvPr>
        </p:nvSpPr>
        <p:spPr>
          <a:xfrm>
            <a:off x="5266115" y="1"/>
            <a:ext cx="4028748" cy="351433"/>
          </a:xfrm>
          <a:prstGeom prst="rect">
            <a:avLst/>
          </a:prstGeom>
        </p:spPr>
        <p:txBody>
          <a:bodyPr vert="horz" lIns="88139" tIns="44070" rIns="88139" bIns="44070" rtlCol="0"/>
          <a:lstStyle>
            <a:lvl1pPr algn="r">
              <a:defRPr sz="1200"/>
            </a:lvl1pPr>
          </a:lstStyle>
          <a:p>
            <a:fld id="{FBFBDA09-2B19-46F6-B122-BF7BB5936212}" type="datetimeFigureOut">
              <a:rPr lang="en-IN" smtClean="0"/>
              <a:t>17-02-2025</a:t>
            </a:fld>
            <a:endParaRPr lang="en-IN"/>
          </a:p>
        </p:txBody>
      </p:sp>
      <p:sp>
        <p:nvSpPr>
          <p:cNvPr id="4" name="Slide Image Placeholder 3"/>
          <p:cNvSpPr>
            <a:spLocks noGrp="1" noRot="1" noChangeAspect="1"/>
          </p:cNvSpPr>
          <p:nvPr>
            <p:ph type="sldImg" idx="2"/>
          </p:nvPr>
        </p:nvSpPr>
        <p:spPr>
          <a:xfrm>
            <a:off x="2940050" y="876300"/>
            <a:ext cx="3416300" cy="2365375"/>
          </a:xfrm>
          <a:prstGeom prst="rect">
            <a:avLst/>
          </a:prstGeom>
          <a:noFill/>
          <a:ln w="12700">
            <a:solidFill>
              <a:prstClr val="black"/>
            </a:solidFill>
          </a:ln>
        </p:spPr>
        <p:txBody>
          <a:bodyPr vert="horz" lIns="88139" tIns="44070" rIns="88139" bIns="44070" rtlCol="0" anchor="ctr"/>
          <a:lstStyle/>
          <a:p>
            <a:endParaRPr lang="en-IN"/>
          </a:p>
        </p:txBody>
      </p:sp>
      <p:sp>
        <p:nvSpPr>
          <p:cNvPr id="5" name="Notes Placeholder 4"/>
          <p:cNvSpPr>
            <a:spLocks noGrp="1"/>
          </p:cNvSpPr>
          <p:nvPr>
            <p:ph type="body" sz="quarter" idx="3"/>
          </p:nvPr>
        </p:nvSpPr>
        <p:spPr>
          <a:xfrm>
            <a:off x="929948" y="3374364"/>
            <a:ext cx="7436505" cy="2759736"/>
          </a:xfrm>
          <a:prstGeom prst="rect">
            <a:avLst/>
          </a:prstGeom>
        </p:spPr>
        <p:txBody>
          <a:bodyPr vert="horz" lIns="88139" tIns="44070" rIns="88139" bIns="4407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658968"/>
            <a:ext cx="4028748" cy="351432"/>
          </a:xfrm>
          <a:prstGeom prst="rect">
            <a:avLst/>
          </a:prstGeom>
        </p:spPr>
        <p:txBody>
          <a:bodyPr vert="horz" lIns="88139" tIns="44070" rIns="88139" bIns="44070" rtlCol="0" anchor="b"/>
          <a:lstStyle>
            <a:lvl1pPr algn="l">
              <a:defRPr sz="1200"/>
            </a:lvl1pPr>
          </a:lstStyle>
          <a:p>
            <a:endParaRPr lang="en-IN"/>
          </a:p>
        </p:txBody>
      </p:sp>
      <p:sp>
        <p:nvSpPr>
          <p:cNvPr id="7" name="Slide Number Placeholder 6"/>
          <p:cNvSpPr>
            <a:spLocks noGrp="1"/>
          </p:cNvSpPr>
          <p:nvPr>
            <p:ph type="sldNum" sz="quarter" idx="5"/>
          </p:nvPr>
        </p:nvSpPr>
        <p:spPr>
          <a:xfrm>
            <a:off x="5266115" y="6658968"/>
            <a:ext cx="4028748" cy="351432"/>
          </a:xfrm>
          <a:prstGeom prst="rect">
            <a:avLst/>
          </a:prstGeom>
        </p:spPr>
        <p:txBody>
          <a:bodyPr vert="horz" lIns="88139" tIns="44070" rIns="88139" bIns="44070" rtlCol="0" anchor="b"/>
          <a:lstStyle>
            <a:lvl1pPr algn="r">
              <a:defRPr sz="1200"/>
            </a:lvl1pPr>
          </a:lstStyle>
          <a:p>
            <a:fld id="{929D9CCA-93E4-4E9E-B69E-83975CE66FAD}" type="slidenum">
              <a:rPr lang="en-IN" smtClean="0"/>
              <a:t>‹#›</a:t>
            </a:fld>
            <a:endParaRPr lang="en-IN"/>
          </a:p>
        </p:txBody>
      </p:sp>
    </p:spTree>
    <p:extLst>
      <p:ext uri="{BB962C8B-B14F-4D97-AF65-F5344CB8AC3E}">
        <p14:creationId xmlns:p14="http://schemas.microsoft.com/office/powerpoint/2010/main" val="75041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29D9CCA-93E4-4E9E-B69E-83975CE66FAD}" type="slidenum">
              <a:rPr lang="en-IN" smtClean="0"/>
              <a:t>2</a:t>
            </a:fld>
            <a:endParaRPr lang="en-IN"/>
          </a:p>
        </p:txBody>
      </p:sp>
    </p:spTree>
    <p:extLst>
      <p:ext uri="{BB962C8B-B14F-4D97-AF65-F5344CB8AC3E}">
        <p14:creationId xmlns:p14="http://schemas.microsoft.com/office/powerpoint/2010/main" val="121944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160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931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5664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67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330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306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769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84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126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956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112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2/17/2025</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466487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asychair.org/conferences/?conf=icrteee21" TargetMode="Externa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238500" cy="6858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591300" y="1"/>
            <a:ext cx="3314700" cy="685799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238500" y="0"/>
            <a:ext cx="33528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75716" y="51535"/>
            <a:ext cx="2971800" cy="307777"/>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Registration Fee:</a:t>
            </a:r>
            <a:endParaRPr lang="en-IN" sz="14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33349" y="1899821"/>
            <a:ext cx="3009899" cy="5032147"/>
          </a:xfrm>
          <a:prstGeom prst="rect">
            <a:avLst/>
          </a:prstGeom>
          <a:noFill/>
        </p:spPr>
        <p:txBody>
          <a:bodyPr wrap="square" rtlCol="0">
            <a:spAutoFit/>
          </a:bodyPr>
          <a:lstStyle/>
          <a:p>
            <a:pPr algn="just">
              <a:spcAft>
                <a:spcPts val="300"/>
              </a:spcAft>
            </a:pPr>
            <a:r>
              <a:rPr lang="en-IN"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500 /- waived off for early bird registration. Registration </a:t>
            </a:r>
            <a:r>
              <a:rPr lang="en-US" sz="1200" dirty="0" smtClean="0">
                <a:latin typeface="Times New Roman" panose="02020603050405020304" pitchFamily="18" charset="0"/>
                <a:cs typeface="Times New Roman" panose="02020603050405020304" pitchFamily="18" charset="0"/>
              </a:rPr>
              <a:t>fee covers </a:t>
            </a:r>
            <a:r>
              <a:rPr lang="en-US" sz="1200" dirty="0" smtClean="0">
                <a:latin typeface="Times New Roman" panose="02020603050405020304" pitchFamily="18" charset="0"/>
                <a:cs typeface="Times New Roman" panose="02020603050405020304" pitchFamily="18" charset="0"/>
              </a:rPr>
              <a:t>conference kit and    e-proceedings</a:t>
            </a:r>
            <a:r>
              <a:rPr lang="en-US" sz="1200" dirty="0" smtClean="0">
                <a:latin typeface="Times New Roman" panose="02020603050405020304" pitchFamily="18" charset="0"/>
                <a:cs typeface="Times New Roman" panose="02020603050405020304" pitchFamily="18" charset="0"/>
              </a:rPr>
              <a:t>.</a:t>
            </a:r>
          </a:p>
          <a:p>
            <a:r>
              <a:rPr lang="en-US" sz="1400" b="1" dirty="0" smtClean="0">
                <a:latin typeface="Times New Roman" panose="02020603050405020304" pitchFamily="18" charset="0"/>
                <a:cs typeface="Times New Roman" panose="02020603050405020304" pitchFamily="18" charset="0"/>
              </a:rPr>
              <a:t>For online paper submission through easy chair:</a:t>
            </a:r>
          </a:p>
          <a:p>
            <a:pPr>
              <a:spcAft>
                <a:spcPts val="600"/>
              </a:spcAft>
            </a:pPr>
            <a:r>
              <a:rPr lang="en-US" sz="1200" dirty="0">
                <a:latin typeface="Times New Roman" panose="02020603050405020304" pitchFamily="18" charset="0"/>
                <a:cs typeface="Times New Roman" panose="02020603050405020304" pitchFamily="18" charset="0"/>
                <a:hlinkClick r:id="rId2"/>
              </a:rPr>
              <a:t>https://easychair.org/conferences/?</a:t>
            </a:r>
            <a:r>
              <a:rPr lang="en-US" sz="1200" dirty="0" smtClean="0">
                <a:latin typeface="Times New Roman" panose="02020603050405020304" pitchFamily="18" charset="0"/>
                <a:cs typeface="Times New Roman" panose="02020603050405020304" pitchFamily="18" charset="0"/>
                <a:hlinkClick r:id="rId2"/>
              </a:rPr>
              <a:t>conf=icrteee21</a:t>
            </a:r>
            <a:endParaRPr lang="en-US" sz="1200" dirty="0" smtClean="0">
              <a:latin typeface="Times New Roman" panose="02020603050405020304" pitchFamily="18" charset="0"/>
              <a:cs typeface="Times New Roman" panose="02020603050405020304" pitchFamily="18" charset="0"/>
            </a:endParaRPr>
          </a:p>
          <a:p>
            <a:r>
              <a:rPr lang="en-US" sz="1400" b="1" dirty="0" smtClean="0">
                <a:latin typeface="Times New Roman" panose="02020603050405020304" pitchFamily="18" charset="0"/>
                <a:cs typeface="Times New Roman" panose="02020603050405020304" pitchFamily="18" charset="0"/>
              </a:rPr>
              <a:t>Call for </a:t>
            </a:r>
            <a:r>
              <a:rPr lang="en-US" sz="1400" b="1" dirty="0" smtClean="0">
                <a:latin typeface="Times New Roman" panose="02020603050405020304" pitchFamily="18" charset="0"/>
                <a:cs typeface="Times New Roman" panose="02020603050405020304" pitchFamily="18" charset="0"/>
              </a:rPr>
              <a:t>Papers</a:t>
            </a:r>
            <a:r>
              <a:rPr lang="en-US" sz="1400" b="1" dirty="0" smtClean="0">
                <a:latin typeface="Times New Roman" panose="02020603050405020304" pitchFamily="18" charset="0"/>
                <a:cs typeface="Times New Roman" panose="02020603050405020304" pitchFamily="18" charset="0"/>
              </a:rPr>
              <a:t>:</a:t>
            </a:r>
          </a:p>
          <a:p>
            <a:pPr algn="just">
              <a:spcAft>
                <a:spcPts val="300"/>
              </a:spcAft>
            </a:pPr>
            <a:r>
              <a:rPr lang="en-US" sz="1100" dirty="0" smtClean="0">
                <a:latin typeface="Times New Roman" panose="02020603050405020304" pitchFamily="18" charset="0"/>
                <a:cs typeface="Times New Roman" panose="02020603050405020304" pitchFamily="18" charset="0"/>
              </a:rPr>
              <a:t>The conference will provide an opportunity for interactive discussion with experts on research in various specialized areas of engineering with emphasis on emerging sustainable  technologies. Original research papers are invited from Research scholars, Academicians and Industry professionals on the conference themes and it’s allied areas.</a:t>
            </a:r>
          </a:p>
          <a:p>
            <a:r>
              <a:rPr lang="en-US" sz="1400" b="1" dirty="0">
                <a:latin typeface="Times New Roman" panose="02020603050405020304" pitchFamily="18" charset="0"/>
                <a:cs typeface="Times New Roman" panose="02020603050405020304" pitchFamily="18" charset="0"/>
              </a:rPr>
              <a:t>Faculty </a:t>
            </a:r>
            <a:r>
              <a:rPr lang="en-US" sz="1400" b="1" dirty="0" smtClean="0">
                <a:latin typeface="Times New Roman" panose="02020603050405020304" pitchFamily="18" charset="0"/>
                <a:cs typeface="Times New Roman" panose="02020603050405020304" pitchFamily="18" charset="0"/>
              </a:rPr>
              <a:t>Coordinator:</a:t>
            </a:r>
          </a:p>
          <a:p>
            <a:r>
              <a:rPr lang="en-US" sz="1200" b="1" dirty="0" smtClean="0">
                <a:latin typeface="Times New Roman" panose="02020603050405020304" pitchFamily="18" charset="0"/>
                <a:cs typeface="Times New Roman" panose="02020603050405020304" pitchFamily="18" charset="0"/>
              </a:rPr>
              <a:t>Prof. </a:t>
            </a:r>
            <a:r>
              <a:rPr lang="en-US" sz="1200" b="1" dirty="0" err="1" smtClean="0">
                <a:latin typeface="Times New Roman" panose="02020603050405020304" pitchFamily="18" charset="0"/>
                <a:cs typeface="Times New Roman" panose="02020603050405020304" pitchFamily="18" charset="0"/>
              </a:rPr>
              <a:t>Shahid</a:t>
            </a:r>
            <a:r>
              <a:rPr lang="en-US" sz="1200" b="1" dirty="0" smtClean="0">
                <a:latin typeface="Times New Roman" panose="02020603050405020304" pitchFamily="18" charset="0"/>
                <a:cs typeface="Times New Roman" panose="02020603050405020304" pitchFamily="18" charset="0"/>
              </a:rPr>
              <a:t> A. Iqbal</a:t>
            </a:r>
          </a:p>
          <a:p>
            <a:r>
              <a:rPr lang="en-US" sz="1100" dirty="0" smtClean="0">
                <a:latin typeface="Times New Roman" panose="02020603050405020304" pitchFamily="18" charset="0"/>
                <a:cs typeface="Times New Roman" panose="02020603050405020304" pitchFamily="18" charset="0"/>
              </a:rPr>
              <a:t>Assistant Professor, Electrical </a:t>
            </a:r>
            <a:r>
              <a:rPr lang="en-US" sz="1100" dirty="0" err="1" smtClean="0">
                <a:latin typeface="Times New Roman" panose="02020603050405020304" pitchFamily="18" charset="0"/>
                <a:cs typeface="Times New Roman" panose="02020603050405020304" pitchFamily="18" charset="0"/>
              </a:rPr>
              <a:t>Engg</a:t>
            </a:r>
            <a:r>
              <a:rPr lang="en-US" sz="1100" dirty="0" smtClean="0">
                <a:latin typeface="Times New Roman" panose="02020603050405020304" pitchFamily="18" charset="0"/>
                <a:cs typeface="Times New Roman" panose="02020603050405020304" pitchFamily="18" charset="0"/>
              </a:rPr>
              <a:t>. Department.</a:t>
            </a:r>
          </a:p>
          <a:p>
            <a:r>
              <a:rPr lang="en-US" sz="1050" dirty="0" smtClean="0">
                <a:latin typeface="Times New Roman" panose="02020603050405020304" pitchFamily="18" charset="0"/>
                <a:cs typeface="Times New Roman" panose="02020603050405020304" pitchFamily="18" charset="0"/>
              </a:rPr>
              <a:t>Mob: +</a:t>
            </a:r>
            <a:r>
              <a:rPr lang="en-US" sz="1050" dirty="0">
                <a:latin typeface="Times New Roman" panose="02020603050405020304" pitchFamily="18" charset="0"/>
                <a:cs typeface="Times New Roman" panose="02020603050405020304" pitchFamily="18" charset="0"/>
              </a:rPr>
              <a:t>91 </a:t>
            </a:r>
            <a:r>
              <a:rPr lang="en-US" sz="1050" dirty="0" smtClean="0">
                <a:latin typeface="Times New Roman" panose="02020603050405020304" pitchFamily="18" charset="0"/>
                <a:cs typeface="Times New Roman" panose="02020603050405020304" pitchFamily="18" charset="0"/>
              </a:rPr>
              <a:t>8669089696</a:t>
            </a:r>
            <a:endParaRPr lang="en-US" sz="1050" dirty="0">
              <a:latin typeface="Times New Roman" panose="02020603050405020304" pitchFamily="18" charset="0"/>
              <a:cs typeface="Times New Roman" panose="02020603050405020304" pitchFamily="18" charset="0"/>
            </a:endParaRPr>
          </a:p>
          <a:p>
            <a:r>
              <a:rPr lang="en-US" sz="1200" b="1" dirty="0" smtClean="0">
                <a:latin typeface="Times New Roman" panose="02020603050405020304" pitchFamily="18" charset="0"/>
                <a:cs typeface="Times New Roman" panose="02020603050405020304" pitchFamily="18" charset="0"/>
              </a:rPr>
              <a:t>Prof. Umakant Mandawkar</a:t>
            </a:r>
            <a:endParaRPr lang="en-US" sz="1200" b="1" dirty="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Assistant </a:t>
            </a:r>
            <a:r>
              <a:rPr lang="en-US" sz="1100" dirty="0">
                <a:latin typeface="Times New Roman" panose="02020603050405020304" pitchFamily="18" charset="0"/>
                <a:cs typeface="Times New Roman" panose="02020603050405020304" pitchFamily="18" charset="0"/>
              </a:rPr>
              <a:t>Professor, </a:t>
            </a:r>
            <a:r>
              <a:rPr lang="en-US" sz="1100" dirty="0" smtClean="0">
                <a:latin typeface="Times New Roman" panose="02020603050405020304" pitchFamily="18" charset="0"/>
                <a:cs typeface="Times New Roman" panose="02020603050405020304" pitchFamily="18" charset="0"/>
              </a:rPr>
              <a:t>Computer </a:t>
            </a:r>
            <a:r>
              <a:rPr lang="en-US" sz="1100" dirty="0">
                <a:latin typeface="Times New Roman" panose="02020603050405020304" pitchFamily="18" charset="0"/>
                <a:cs typeface="Times New Roman" panose="02020603050405020304" pitchFamily="18" charset="0"/>
              </a:rPr>
              <a:t>Engg. Department.</a:t>
            </a:r>
          </a:p>
          <a:p>
            <a:r>
              <a:rPr lang="en-US" sz="1100" dirty="0">
                <a:latin typeface="Times New Roman" panose="02020603050405020304" pitchFamily="18" charset="0"/>
                <a:cs typeface="Times New Roman" panose="02020603050405020304" pitchFamily="18" charset="0"/>
              </a:rPr>
              <a:t>Mob: +</a:t>
            </a:r>
            <a:r>
              <a:rPr lang="en-US" sz="1050" dirty="0">
                <a:latin typeface="Times New Roman" panose="02020603050405020304" pitchFamily="18" charset="0"/>
                <a:cs typeface="Times New Roman" panose="02020603050405020304" pitchFamily="18" charset="0"/>
              </a:rPr>
              <a:t>91 </a:t>
            </a:r>
            <a:r>
              <a:rPr lang="en-US" sz="1050" dirty="0" smtClean="0">
                <a:latin typeface="Times New Roman" panose="02020603050405020304" pitchFamily="18" charset="0"/>
                <a:cs typeface="Times New Roman" panose="02020603050405020304" pitchFamily="18" charset="0"/>
              </a:rPr>
              <a:t>7219559399</a:t>
            </a:r>
          </a:p>
          <a:p>
            <a:r>
              <a:rPr lang="en-US" sz="1200" b="1" dirty="0" smtClean="0">
                <a:latin typeface="Times New Roman" panose="02020603050405020304" pitchFamily="18" charset="0"/>
                <a:cs typeface="Times New Roman" panose="02020603050405020304" pitchFamily="18" charset="0"/>
              </a:rPr>
              <a:t>Prof. Mangesh Balpande</a:t>
            </a:r>
            <a:endParaRPr lang="en-US" sz="1200" b="1" dirty="0">
              <a:latin typeface="Times New Roman" panose="02020603050405020304" pitchFamily="18" charset="0"/>
              <a:cs typeface="Times New Roman" panose="02020603050405020304" pitchFamily="18" charset="0"/>
            </a:endParaRPr>
          </a:p>
          <a:p>
            <a:r>
              <a:rPr lang="en-US" sz="1100" dirty="0" smtClean="0">
                <a:latin typeface="Times New Roman" panose="02020603050405020304" pitchFamily="18" charset="0"/>
                <a:cs typeface="Times New Roman" panose="02020603050405020304" pitchFamily="18" charset="0"/>
              </a:rPr>
              <a:t>Assistant </a:t>
            </a:r>
            <a:r>
              <a:rPr lang="en-US" sz="1100" dirty="0">
                <a:latin typeface="Times New Roman" panose="02020603050405020304" pitchFamily="18" charset="0"/>
                <a:cs typeface="Times New Roman" panose="02020603050405020304" pitchFamily="18" charset="0"/>
              </a:rPr>
              <a:t>Professor, </a:t>
            </a:r>
            <a:r>
              <a:rPr lang="en-US" sz="1100" dirty="0" smtClean="0">
                <a:latin typeface="Times New Roman" panose="02020603050405020304" pitchFamily="18" charset="0"/>
                <a:cs typeface="Times New Roman" panose="02020603050405020304" pitchFamily="18" charset="0"/>
              </a:rPr>
              <a:t>Information Tech. Dept.</a:t>
            </a:r>
            <a:endParaRPr lang="en-US" sz="110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Mob: +91 </a:t>
            </a:r>
            <a:r>
              <a:rPr lang="en-US" sz="1050" dirty="0" smtClean="0">
                <a:latin typeface="Times New Roman" panose="02020603050405020304" pitchFamily="18" charset="0"/>
                <a:cs typeface="Times New Roman" panose="02020603050405020304" pitchFamily="18" charset="0"/>
              </a:rPr>
              <a:t>9145551597</a:t>
            </a:r>
            <a:endParaRPr lang="en-US" sz="105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327197" y="160485"/>
            <a:ext cx="3141009" cy="7017306"/>
          </a:xfrm>
          <a:prstGeom prst="rect">
            <a:avLst/>
          </a:prstGeom>
          <a:noFill/>
        </p:spPr>
        <p:txBody>
          <a:bodyPr wrap="square" rtlCol="0">
            <a:spAutoFit/>
          </a:bodyPr>
          <a:lstStyle/>
          <a:p>
            <a:pPr algn="ctr"/>
            <a:r>
              <a:rPr lang="en-US" sz="1400" b="1" dirty="0" smtClean="0">
                <a:solidFill>
                  <a:schemeClr val="accent2">
                    <a:lumMod val="60000"/>
                    <a:lumOff val="40000"/>
                  </a:schemeClr>
                </a:solidFill>
                <a:latin typeface="Times New Roman" panose="02020603050405020304" pitchFamily="18" charset="0"/>
                <a:cs typeface="Times New Roman" panose="02020603050405020304" pitchFamily="18" charset="0"/>
              </a:rPr>
              <a:t>Chief Patron</a:t>
            </a:r>
          </a:p>
          <a:p>
            <a:pPr algn="ctr"/>
            <a:r>
              <a:rPr lang="en-US" sz="1400" b="1" dirty="0" smtClean="0">
                <a:solidFill>
                  <a:schemeClr val="bg1"/>
                </a:solidFill>
                <a:latin typeface="Times New Roman" panose="02020603050405020304" pitchFamily="18" charset="0"/>
                <a:cs typeface="Times New Roman" panose="02020603050405020304" pitchFamily="18" charset="0"/>
              </a:rPr>
              <a:t>Hon’ble Shri </a:t>
            </a:r>
            <a:r>
              <a:rPr lang="en-US" sz="1400" b="1" dirty="0" err="1" smtClean="0">
                <a:solidFill>
                  <a:schemeClr val="bg1"/>
                </a:solidFill>
                <a:latin typeface="Times New Roman" panose="02020603050405020304" pitchFamily="18" charset="0"/>
                <a:cs typeface="Times New Roman" panose="02020603050405020304" pitchFamily="18" charset="0"/>
              </a:rPr>
              <a:t>Amrishbhai</a:t>
            </a:r>
            <a:r>
              <a:rPr lang="en-US" sz="1400" b="1" dirty="0" smtClean="0">
                <a:solidFill>
                  <a:schemeClr val="bg1"/>
                </a:solidFill>
                <a:latin typeface="Times New Roman" panose="02020603050405020304" pitchFamily="18" charset="0"/>
                <a:cs typeface="Times New Roman" panose="02020603050405020304" pitchFamily="18" charset="0"/>
              </a:rPr>
              <a:t> Patel</a:t>
            </a:r>
          </a:p>
          <a:p>
            <a:pPr algn="ctr"/>
            <a:r>
              <a:rPr lang="en-US" sz="1200" dirty="0" smtClean="0">
                <a:solidFill>
                  <a:schemeClr val="bg1"/>
                </a:solidFill>
                <a:latin typeface="Times New Roman" panose="02020603050405020304" pitchFamily="18" charset="0"/>
                <a:cs typeface="Times New Roman" panose="02020603050405020304" pitchFamily="18" charset="0"/>
              </a:rPr>
              <a:t>President, SVKM Mumbai</a:t>
            </a:r>
          </a:p>
          <a:p>
            <a:pPr algn="ctr"/>
            <a:endParaRPr lang="en-US" sz="1200" dirty="0" smtClean="0">
              <a:solidFill>
                <a:schemeClr val="bg1"/>
              </a:solidFill>
              <a:latin typeface="Times New Roman" panose="02020603050405020304" pitchFamily="18" charset="0"/>
              <a:cs typeface="Times New Roman" panose="02020603050405020304" pitchFamily="18" charset="0"/>
            </a:endParaRPr>
          </a:p>
          <a:p>
            <a:pPr algn="ctr"/>
            <a:r>
              <a:rPr lang="en-US" sz="1400" b="1" dirty="0" smtClean="0">
                <a:solidFill>
                  <a:schemeClr val="bg1"/>
                </a:solidFill>
                <a:latin typeface="Times New Roman" panose="02020603050405020304" pitchFamily="18" charset="0"/>
                <a:cs typeface="Times New Roman" panose="02020603050405020304" pitchFamily="18" charset="0"/>
              </a:rPr>
              <a:t>Hon’ble Shri </a:t>
            </a:r>
            <a:r>
              <a:rPr lang="en-US" sz="1400" b="1" dirty="0" err="1" smtClean="0">
                <a:solidFill>
                  <a:schemeClr val="bg1"/>
                </a:solidFill>
                <a:latin typeface="Times New Roman" panose="02020603050405020304" pitchFamily="18" charset="0"/>
                <a:cs typeface="Times New Roman" panose="02020603050405020304" pitchFamily="18" charset="0"/>
              </a:rPr>
              <a:t>Bhupeshbhai</a:t>
            </a:r>
            <a:r>
              <a:rPr lang="en-US" sz="1400" b="1" dirty="0" smtClean="0">
                <a:solidFill>
                  <a:schemeClr val="bg1"/>
                </a:solidFill>
                <a:latin typeface="Times New Roman" panose="02020603050405020304" pitchFamily="18" charset="0"/>
                <a:cs typeface="Times New Roman" panose="02020603050405020304" pitchFamily="18" charset="0"/>
              </a:rPr>
              <a:t> Patel</a:t>
            </a:r>
          </a:p>
          <a:p>
            <a:pPr algn="ctr">
              <a:spcAft>
                <a:spcPts val="600"/>
              </a:spcAft>
            </a:pPr>
            <a:r>
              <a:rPr lang="en-US" sz="1200" dirty="0" smtClean="0">
                <a:solidFill>
                  <a:schemeClr val="bg1"/>
                </a:solidFill>
                <a:latin typeface="Times New Roman" panose="02020603050405020304" pitchFamily="18" charset="0"/>
                <a:cs typeface="Times New Roman" panose="02020603050405020304" pitchFamily="18" charset="0"/>
              </a:rPr>
              <a:t>Joint President, SVKM Mumbai</a:t>
            </a:r>
          </a:p>
          <a:p>
            <a:pPr algn="ctr"/>
            <a:r>
              <a:rPr lang="en-US" sz="1400" b="1" dirty="0">
                <a:solidFill>
                  <a:schemeClr val="accent2">
                    <a:lumMod val="60000"/>
                    <a:lumOff val="40000"/>
                  </a:schemeClr>
                </a:solidFill>
                <a:latin typeface="Times New Roman" panose="02020603050405020304" pitchFamily="18" charset="0"/>
                <a:cs typeface="Times New Roman" panose="02020603050405020304" pitchFamily="18" charset="0"/>
              </a:rPr>
              <a:t>Patron</a:t>
            </a:r>
          </a:p>
          <a:p>
            <a:pPr algn="ctr"/>
            <a:r>
              <a:rPr lang="en-US" sz="1400" b="1" dirty="0">
                <a:solidFill>
                  <a:schemeClr val="bg1"/>
                </a:solidFill>
                <a:latin typeface="Times New Roman" panose="02020603050405020304" pitchFamily="18" charset="0"/>
                <a:cs typeface="Times New Roman" panose="02020603050405020304" pitchFamily="18" charset="0"/>
              </a:rPr>
              <a:t>Hon’ble Shri </a:t>
            </a:r>
            <a:r>
              <a:rPr lang="en-US" sz="1400" b="1" dirty="0" err="1">
                <a:solidFill>
                  <a:schemeClr val="bg1"/>
                </a:solidFill>
                <a:latin typeface="Times New Roman" panose="02020603050405020304" pitchFamily="18" charset="0"/>
                <a:cs typeface="Times New Roman" panose="02020603050405020304" pitchFamily="18" charset="0"/>
              </a:rPr>
              <a:t>Chintanbhai</a:t>
            </a:r>
            <a:r>
              <a:rPr lang="en-US" sz="1400" b="1" dirty="0">
                <a:solidFill>
                  <a:schemeClr val="bg1"/>
                </a:solidFill>
                <a:latin typeface="Times New Roman" panose="02020603050405020304" pitchFamily="18" charset="0"/>
                <a:cs typeface="Times New Roman" panose="02020603050405020304" pitchFamily="18" charset="0"/>
              </a:rPr>
              <a:t> Patel</a:t>
            </a:r>
          </a:p>
          <a:p>
            <a:pPr algn="ctr"/>
            <a:r>
              <a:rPr lang="en-US" sz="1200" dirty="0" smtClean="0">
                <a:solidFill>
                  <a:schemeClr val="bg1"/>
                </a:solidFill>
                <a:latin typeface="Times New Roman" panose="02020603050405020304" pitchFamily="18" charset="0"/>
                <a:cs typeface="Times New Roman" panose="02020603050405020304" pitchFamily="18" charset="0"/>
              </a:rPr>
              <a:t>Vice-President, SVKM Mumbai</a:t>
            </a:r>
          </a:p>
          <a:p>
            <a:pPr algn="ctr"/>
            <a:r>
              <a:rPr lang="en-US" sz="1400" b="1" dirty="0" smtClean="0">
                <a:solidFill>
                  <a:schemeClr val="bg1"/>
                </a:solidFill>
                <a:latin typeface="Times New Roman" panose="02020603050405020304" pitchFamily="18" charset="0"/>
                <a:cs typeface="Times New Roman" panose="02020603050405020304" pitchFamily="18" charset="0"/>
              </a:rPr>
              <a:t>Shri </a:t>
            </a:r>
            <a:r>
              <a:rPr lang="en-US" sz="1400" b="1" dirty="0" err="1">
                <a:solidFill>
                  <a:schemeClr val="bg1"/>
                </a:solidFill>
                <a:latin typeface="Times New Roman" panose="02020603050405020304" pitchFamily="18" charset="0"/>
                <a:cs typeface="Times New Roman" panose="02020603050405020304" pitchFamily="18" charset="0"/>
              </a:rPr>
              <a:t>Rajgopal</a:t>
            </a:r>
            <a:r>
              <a:rPr lang="en-US" sz="1400" b="1" dirty="0">
                <a:solidFill>
                  <a:schemeClr val="bg1"/>
                </a:solidFill>
                <a:latin typeface="Times New Roman" panose="02020603050405020304" pitchFamily="18" charset="0"/>
                <a:cs typeface="Times New Roman" panose="02020603050405020304" pitchFamily="18" charset="0"/>
              </a:rPr>
              <a:t> Bhandari</a:t>
            </a:r>
          </a:p>
          <a:p>
            <a:pPr algn="ctr"/>
            <a:r>
              <a:rPr lang="en-US" sz="1200" dirty="0" smtClean="0">
                <a:solidFill>
                  <a:schemeClr val="bg1"/>
                </a:solidFill>
                <a:latin typeface="Times New Roman" panose="02020603050405020304" pitchFamily="18" charset="0"/>
                <a:cs typeface="Times New Roman" panose="02020603050405020304" pitchFamily="18" charset="0"/>
              </a:rPr>
              <a:t>Member, Managing Committee, SVKM Mumbai</a:t>
            </a:r>
          </a:p>
          <a:p>
            <a:pPr algn="ctr"/>
            <a:r>
              <a:rPr lang="en-US" sz="1400" b="1" dirty="0" smtClean="0">
                <a:solidFill>
                  <a:schemeClr val="bg1"/>
                </a:solidFill>
                <a:latin typeface="Times New Roman" panose="02020603050405020304" pitchFamily="18" charset="0"/>
                <a:cs typeface="Times New Roman" panose="02020603050405020304" pitchFamily="18" charset="0"/>
              </a:rPr>
              <a:t>Shri Sanjay </a:t>
            </a:r>
            <a:r>
              <a:rPr lang="en-US" sz="1400" b="1" dirty="0" smtClean="0">
                <a:solidFill>
                  <a:schemeClr val="bg1"/>
                </a:solidFill>
                <a:latin typeface="Times New Roman" panose="02020603050405020304" pitchFamily="18" charset="0"/>
                <a:cs typeface="Times New Roman" panose="02020603050405020304" pitchFamily="18" charset="0"/>
              </a:rPr>
              <a:t>Agarwal </a:t>
            </a:r>
            <a:r>
              <a:rPr lang="en-US" sz="1200" dirty="0" smtClean="0">
                <a:solidFill>
                  <a:schemeClr val="bg1"/>
                </a:solidFill>
                <a:latin typeface="Times New Roman" panose="02020603050405020304" pitchFamily="18" charset="0"/>
                <a:cs typeface="Times New Roman" panose="02020603050405020304" pitchFamily="18" charset="0"/>
              </a:rPr>
              <a:t>, Chairman, </a:t>
            </a:r>
            <a:r>
              <a:rPr lang="en-US" sz="1200" dirty="0">
                <a:solidFill>
                  <a:schemeClr val="bg1"/>
                </a:solidFill>
                <a:latin typeface="Times New Roman" panose="02020603050405020304" pitchFamily="18" charset="0"/>
                <a:cs typeface="Times New Roman" panose="02020603050405020304" pitchFamily="18" charset="0"/>
              </a:rPr>
              <a:t>SVKM </a:t>
            </a:r>
            <a:r>
              <a:rPr lang="en-US" sz="1200" dirty="0" smtClean="0">
                <a:solidFill>
                  <a:schemeClr val="bg1"/>
                </a:solidFill>
                <a:latin typeface="Times New Roman" panose="02020603050405020304" pitchFamily="18" charset="0"/>
                <a:cs typeface="Times New Roman" panose="02020603050405020304" pitchFamily="18" charset="0"/>
              </a:rPr>
              <a:t>NMIMS Dhule Campus</a:t>
            </a:r>
          </a:p>
          <a:p>
            <a:pPr algn="ctr"/>
            <a:r>
              <a:rPr lang="en-US" sz="1400" b="1" dirty="0" smtClean="0">
                <a:solidFill>
                  <a:schemeClr val="bg1"/>
                </a:solidFill>
                <a:latin typeface="Times New Roman" panose="02020603050405020304" pitchFamily="18" charset="0"/>
                <a:cs typeface="Times New Roman" panose="02020603050405020304" pitchFamily="18" charset="0"/>
              </a:rPr>
              <a:t>Dr</a:t>
            </a:r>
            <a:r>
              <a:rPr lang="en-US" sz="1400" b="1" dirty="0">
                <a:solidFill>
                  <a:schemeClr val="bg1"/>
                </a:solidFill>
                <a:latin typeface="Times New Roman" panose="02020603050405020304" pitchFamily="18" charset="0"/>
                <a:cs typeface="Times New Roman" panose="02020603050405020304" pitchFamily="18" charset="0"/>
              </a:rPr>
              <a:t>. Ajay </a:t>
            </a:r>
            <a:r>
              <a:rPr lang="en-US" sz="1400" b="1" dirty="0" err="1">
                <a:solidFill>
                  <a:schemeClr val="bg1"/>
                </a:solidFill>
                <a:latin typeface="Times New Roman" panose="02020603050405020304" pitchFamily="18" charset="0"/>
                <a:cs typeface="Times New Roman" panose="02020603050405020304" pitchFamily="18" charset="0"/>
              </a:rPr>
              <a:t>P</a:t>
            </a:r>
            <a:r>
              <a:rPr lang="en-US" sz="1400" b="1" dirty="0" err="1" smtClean="0">
                <a:solidFill>
                  <a:schemeClr val="bg1"/>
                </a:solidFill>
                <a:latin typeface="Times New Roman" panose="02020603050405020304" pitchFamily="18" charset="0"/>
                <a:cs typeface="Times New Roman" panose="02020603050405020304" pitchFamily="18" charset="0"/>
              </a:rPr>
              <a:t>asari</a:t>
            </a:r>
            <a:r>
              <a:rPr lang="en-US" sz="1200" dirty="0" smtClean="0">
                <a:solidFill>
                  <a:schemeClr val="bg1"/>
                </a:solidFill>
                <a:latin typeface="Times New Roman" panose="02020603050405020304" pitchFamily="18" charset="0"/>
                <a:cs typeface="Times New Roman" panose="02020603050405020304" pitchFamily="18" charset="0"/>
              </a:rPr>
              <a:t>, Mentor, SVKM </a:t>
            </a:r>
            <a:r>
              <a:rPr lang="en-US" sz="1200" dirty="0" err="1" smtClean="0">
                <a:solidFill>
                  <a:schemeClr val="bg1"/>
                </a:solidFill>
                <a:latin typeface="Times New Roman" panose="02020603050405020304" pitchFamily="18" charset="0"/>
                <a:cs typeface="Times New Roman" panose="02020603050405020304" pitchFamily="18" charset="0"/>
              </a:rPr>
              <a:t>Dhule</a:t>
            </a:r>
            <a:r>
              <a:rPr lang="en-US" sz="1200" dirty="0" smtClean="0">
                <a:solidFill>
                  <a:schemeClr val="bg1"/>
                </a:solidFill>
                <a:latin typeface="Times New Roman" panose="02020603050405020304" pitchFamily="18" charset="0"/>
                <a:cs typeface="Times New Roman" panose="02020603050405020304" pitchFamily="18" charset="0"/>
              </a:rPr>
              <a:t> Campus</a:t>
            </a:r>
          </a:p>
          <a:p>
            <a:pPr algn="ctr"/>
            <a:endParaRPr lang="en-US" sz="1200" dirty="0" smtClean="0">
              <a:solidFill>
                <a:schemeClr val="bg1"/>
              </a:solidFill>
              <a:latin typeface="Times New Roman" panose="02020603050405020304" pitchFamily="18" charset="0"/>
              <a:cs typeface="Times New Roman" panose="02020603050405020304" pitchFamily="18" charset="0"/>
            </a:endParaRPr>
          </a:p>
          <a:p>
            <a:pPr algn="ctr"/>
            <a:r>
              <a:rPr lang="en-US" sz="1200" b="1" dirty="0" smtClean="0">
                <a:solidFill>
                  <a:schemeClr val="accent2">
                    <a:lumMod val="60000"/>
                    <a:lumOff val="40000"/>
                  </a:schemeClr>
                </a:solidFill>
                <a:latin typeface="Times New Roman" panose="02020603050405020304" pitchFamily="18" charset="0"/>
                <a:cs typeface="Times New Roman" panose="02020603050405020304" pitchFamily="18" charset="0"/>
              </a:rPr>
              <a:t>Organizing </a:t>
            </a:r>
            <a:r>
              <a:rPr lang="en-US" sz="1200" b="1" dirty="0">
                <a:solidFill>
                  <a:schemeClr val="accent2">
                    <a:lumMod val="60000"/>
                    <a:lumOff val="40000"/>
                  </a:schemeClr>
                </a:solidFill>
                <a:latin typeface="Times New Roman" panose="02020603050405020304" pitchFamily="18" charset="0"/>
                <a:cs typeface="Times New Roman" panose="02020603050405020304" pitchFamily="18" charset="0"/>
              </a:rPr>
              <a:t>Chair</a:t>
            </a:r>
          </a:p>
          <a:p>
            <a:pPr algn="ctr"/>
            <a:r>
              <a:rPr lang="en-US" sz="1400" b="1" dirty="0" smtClean="0">
                <a:solidFill>
                  <a:schemeClr val="bg1"/>
                </a:solidFill>
                <a:latin typeface="Times New Roman" panose="02020603050405020304" pitchFamily="18" charset="0"/>
                <a:cs typeface="Times New Roman" panose="02020603050405020304" pitchFamily="18" charset="0"/>
              </a:rPr>
              <a:t>Dr</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Nilesh</a:t>
            </a:r>
            <a:r>
              <a:rPr lang="en-US" sz="1400" b="1" dirty="0">
                <a:solidFill>
                  <a:schemeClr val="bg1"/>
                </a:solidFill>
                <a:latin typeface="Times New Roman" panose="02020603050405020304" pitchFamily="18" charset="0"/>
                <a:cs typeface="Times New Roman" panose="02020603050405020304" pitchFamily="18" charset="0"/>
              </a:rPr>
              <a:t> </a:t>
            </a:r>
            <a:r>
              <a:rPr lang="en-US" sz="1400" b="1" dirty="0" err="1">
                <a:solidFill>
                  <a:schemeClr val="bg1"/>
                </a:solidFill>
                <a:latin typeface="Times New Roman" panose="02020603050405020304" pitchFamily="18" charset="0"/>
                <a:cs typeface="Times New Roman" panose="02020603050405020304" pitchFamily="18" charset="0"/>
              </a:rPr>
              <a:t>Salunke</a:t>
            </a:r>
            <a:endParaRPr lang="en-US" sz="1400" b="1" dirty="0">
              <a:solidFill>
                <a:schemeClr val="bg1"/>
              </a:solidFill>
              <a:latin typeface="Times New Roman" panose="02020603050405020304" pitchFamily="18" charset="0"/>
              <a:cs typeface="Times New Roman" panose="02020603050405020304" pitchFamily="18" charset="0"/>
            </a:endParaRPr>
          </a:p>
          <a:p>
            <a:pPr algn="ctr">
              <a:spcAft>
                <a:spcPts val="600"/>
              </a:spcAft>
            </a:pPr>
            <a:r>
              <a:rPr lang="en-US" sz="1100" dirty="0" smtClean="0">
                <a:solidFill>
                  <a:schemeClr val="bg1"/>
                </a:solidFill>
                <a:latin typeface="Times New Roman" panose="02020603050405020304" pitchFamily="18" charset="0"/>
                <a:cs typeface="Times New Roman" panose="02020603050405020304" pitchFamily="18" charset="0"/>
              </a:rPr>
              <a:t>Principal, SVKM’s Institute of Technology, Dhule</a:t>
            </a:r>
          </a:p>
          <a:p>
            <a:pPr algn="ctr"/>
            <a:r>
              <a:rPr lang="en-US" sz="1200" b="1" dirty="0" smtClean="0">
                <a:solidFill>
                  <a:schemeClr val="accent2">
                    <a:lumMod val="60000"/>
                    <a:lumOff val="40000"/>
                  </a:schemeClr>
                </a:solidFill>
                <a:latin typeface="Times New Roman" panose="02020603050405020304" pitchFamily="18" charset="0"/>
                <a:cs typeface="Times New Roman" panose="02020603050405020304" pitchFamily="18" charset="0"/>
              </a:rPr>
              <a:t>Co-organizing Chair</a:t>
            </a:r>
          </a:p>
          <a:p>
            <a:pPr algn="ctr"/>
            <a:r>
              <a:rPr lang="en-US" sz="1200" b="1" dirty="0">
                <a:solidFill>
                  <a:schemeClr val="bg1"/>
                </a:solidFill>
                <a:latin typeface="Times New Roman" panose="02020603050405020304" pitchFamily="18" charset="0"/>
                <a:cs typeface="Times New Roman" panose="02020603050405020304" pitchFamily="18" charset="0"/>
              </a:rPr>
              <a:t>Dr. Vishal </a:t>
            </a:r>
            <a:r>
              <a:rPr lang="en-US" sz="1200" b="1" dirty="0" smtClean="0">
                <a:solidFill>
                  <a:schemeClr val="bg1"/>
                </a:solidFill>
                <a:latin typeface="Times New Roman" panose="02020603050405020304" pitchFamily="18" charset="0"/>
                <a:cs typeface="Times New Roman" panose="02020603050405020304" pitchFamily="18" charset="0"/>
              </a:rPr>
              <a:t>Moyal </a:t>
            </a:r>
            <a:r>
              <a:rPr lang="en-US" sz="1200" dirty="0" smtClean="0">
                <a:solidFill>
                  <a:schemeClr val="bg1"/>
                </a:solidFill>
                <a:latin typeface="Times New Roman" panose="02020603050405020304" pitchFamily="18" charset="0"/>
                <a:cs typeface="Times New Roman" panose="02020603050405020304" pitchFamily="18" charset="0"/>
              </a:rPr>
              <a:t>(HoD Electrical Engg.)</a:t>
            </a:r>
            <a:endParaRPr lang="en-US" sz="1200" dirty="0" smtClean="0">
              <a:solidFill>
                <a:schemeClr val="accent2">
                  <a:lumMod val="60000"/>
                  <a:lumOff val="40000"/>
                </a:schemeClr>
              </a:solidFill>
              <a:latin typeface="Times New Roman" panose="02020603050405020304" pitchFamily="18" charset="0"/>
              <a:cs typeface="Times New Roman" panose="02020603050405020304" pitchFamily="18" charset="0"/>
            </a:endParaRPr>
          </a:p>
          <a:p>
            <a:pPr algn="ctr"/>
            <a:r>
              <a:rPr lang="en-US" sz="1200" b="1" dirty="0" smtClean="0">
                <a:solidFill>
                  <a:schemeClr val="bg1"/>
                </a:solidFill>
                <a:latin typeface="Times New Roman" panose="02020603050405020304" pitchFamily="18" charset="0"/>
                <a:cs typeface="Times New Roman" panose="02020603050405020304" pitchFamily="18" charset="0"/>
              </a:rPr>
              <a:t>Dr</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smtClean="0">
                <a:solidFill>
                  <a:schemeClr val="bg1"/>
                </a:solidFill>
                <a:latin typeface="Times New Roman" panose="02020603050405020304" pitchFamily="18" charset="0"/>
                <a:cs typeface="Times New Roman" panose="02020603050405020304" pitchFamily="18" charset="0"/>
              </a:rPr>
              <a:t>Makrand Shahade </a:t>
            </a:r>
            <a:r>
              <a:rPr lang="en-US" sz="1100" dirty="0" smtClean="0">
                <a:solidFill>
                  <a:schemeClr val="bg1"/>
                </a:solidFill>
                <a:latin typeface="Times New Roman" panose="02020603050405020304" pitchFamily="18" charset="0"/>
                <a:cs typeface="Times New Roman" panose="02020603050405020304" pitchFamily="18" charset="0"/>
              </a:rPr>
              <a:t>(HoD Computer Engg.)</a:t>
            </a:r>
          </a:p>
          <a:p>
            <a:pPr algn="ctr"/>
            <a:r>
              <a:rPr lang="en-US" sz="1200" b="1" dirty="0" smtClean="0">
                <a:solidFill>
                  <a:schemeClr val="bg1"/>
                </a:solidFill>
                <a:latin typeface="Times New Roman" panose="02020603050405020304" pitchFamily="18" charset="0"/>
                <a:cs typeface="Times New Roman" panose="02020603050405020304" pitchFamily="18" charset="0"/>
              </a:rPr>
              <a:t>Dr. Bhushan Chaudhari </a:t>
            </a:r>
            <a:r>
              <a:rPr lang="en-US" sz="1200" dirty="0" smtClean="0">
                <a:solidFill>
                  <a:schemeClr val="bg1"/>
                </a:solidFill>
                <a:latin typeface="Times New Roman" panose="02020603050405020304" pitchFamily="18" charset="0"/>
                <a:cs typeface="Times New Roman" panose="02020603050405020304" pitchFamily="18" charset="0"/>
              </a:rPr>
              <a:t>(HoD Info. Tech. </a:t>
            </a:r>
            <a:r>
              <a:rPr lang="en-US" sz="1100" dirty="0" smtClean="0">
                <a:solidFill>
                  <a:schemeClr val="bg1"/>
                </a:solidFill>
                <a:latin typeface="Times New Roman" panose="02020603050405020304" pitchFamily="18" charset="0"/>
                <a:cs typeface="Times New Roman" panose="02020603050405020304" pitchFamily="18" charset="0"/>
              </a:rPr>
              <a:t>)</a:t>
            </a:r>
          </a:p>
          <a:p>
            <a:pPr algn="ctr"/>
            <a:r>
              <a:rPr lang="en-US" sz="1100" b="1" dirty="0">
                <a:solidFill>
                  <a:schemeClr val="bg1"/>
                </a:solidFill>
                <a:latin typeface="Times New Roman" panose="02020603050405020304" pitchFamily="18" charset="0"/>
                <a:cs typeface="Times New Roman" panose="02020603050405020304" pitchFamily="18" charset="0"/>
              </a:rPr>
              <a:t>Dr. Hitesh </a:t>
            </a:r>
            <a:r>
              <a:rPr lang="en-US" sz="1100" b="1" dirty="0" err="1">
                <a:solidFill>
                  <a:schemeClr val="bg1"/>
                </a:solidFill>
                <a:latin typeface="Times New Roman" panose="02020603050405020304" pitchFamily="18" charset="0"/>
                <a:cs typeface="Times New Roman" panose="02020603050405020304" pitchFamily="18" charset="0"/>
              </a:rPr>
              <a:t>Thakare</a:t>
            </a:r>
            <a:r>
              <a:rPr lang="en-US" sz="1100" b="1" dirty="0">
                <a:solidFill>
                  <a:schemeClr val="bg1"/>
                </a:solidFill>
                <a:latin typeface="Times New Roman" panose="02020603050405020304" pitchFamily="18" charset="0"/>
                <a:cs typeface="Times New Roman" panose="02020603050405020304" pitchFamily="18" charset="0"/>
              </a:rPr>
              <a:t> </a:t>
            </a:r>
            <a:r>
              <a:rPr lang="en-US" sz="1050" dirty="0">
                <a:solidFill>
                  <a:schemeClr val="bg1"/>
                </a:solidFill>
                <a:latin typeface="Times New Roman" panose="02020603050405020304" pitchFamily="18" charset="0"/>
                <a:cs typeface="Times New Roman" panose="02020603050405020304" pitchFamily="18" charset="0"/>
              </a:rPr>
              <a:t>(HoD Mech. Engg.)</a:t>
            </a:r>
          </a:p>
          <a:p>
            <a:pPr algn="ctr"/>
            <a:r>
              <a:rPr lang="en-US" sz="1200" b="1" dirty="0" smtClean="0">
                <a:solidFill>
                  <a:schemeClr val="bg1"/>
                </a:solidFill>
                <a:latin typeface="Times New Roman" panose="02020603050405020304" pitchFamily="18" charset="0"/>
                <a:cs typeface="Times New Roman" panose="02020603050405020304" pitchFamily="18" charset="0"/>
              </a:rPr>
              <a:t>Dr</a:t>
            </a: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smtClean="0">
                <a:solidFill>
                  <a:schemeClr val="bg1"/>
                </a:solidFill>
                <a:latin typeface="Times New Roman" panose="02020603050405020304" pitchFamily="18" charset="0"/>
                <a:cs typeface="Times New Roman" panose="02020603050405020304" pitchFamily="18" charset="0"/>
              </a:rPr>
              <a:t>Shrikant </a:t>
            </a:r>
            <a:r>
              <a:rPr lang="en-US" sz="1200" b="1" dirty="0" err="1" smtClean="0">
                <a:solidFill>
                  <a:schemeClr val="bg1"/>
                </a:solidFill>
                <a:latin typeface="Times New Roman" panose="02020603050405020304" pitchFamily="18" charset="0"/>
                <a:cs typeface="Times New Roman" panose="02020603050405020304" pitchFamily="18" charset="0"/>
              </a:rPr>
              <a:t>Randhavane</a:t>
            </a:r>
            <a:r>
              <a:rPr lang="en-US" sz="1200" b="1" dirty="0" smtClean="0">
                <a:solidFill>
                  <a:schemeClr val="bg1"/>
                </a:solidFill>
                <a:latin typeface="Times New Roman" panose="02020603050405020304" pitchFamily="18" charset="0"/>
                <a:cs typeface="Times New Roman" panose="02020603050405020304" pitchFamily="18" charset="0"/>
              </a:rPr>
              <a:t> </a:t>
            </a:r>
            <a:r>
              <a:rPr lang="en-US" sz="1100" dirty="0" smtClean="0">
                <a:solidFill>
                  <a:schemeClr val="bg1"/>
                </a:solidFill>
                <a:latin typeface="Times New Roman" panose="02020603050405020304" pitchFamily="18" charset="0"/>
                <a:cs typeface="Times New Roman" panose="02020603050405020304" pitchFamily="18" charset="0"/>
              </a:rPr>
              <a:t>(HoD  Civil Engg.)</a:t>
            </a:r>
          </a:p>
          <a:p>
            <a:pPr algn="ctr"/>
            <a:r>
              <a:rPr lang="en-US" sz="1100" b="1" dirty="0">
                <a:solidFill>
                  <a:schemeClr val="bg1"/>
                </a:solidFill>
                <a:latin typeface="Times New Roman" panose="02020603050405020304" pitchFamily="18" charset="0"/>
                <a:cs typeface="Times New Roman" panose="02020603050405020304" pitchFamily="18" charset="0"/>
              </a:rPr>
              <a:t>Dr. </a:t>
            </a:r>
            <a:r>
              <a:rPr lang="en-US" sz="1100" b="1" dirty="0" err="1" smtClean="0">
                <a:solidFill>
                  <a:schemeClr val="bg1"/>
                </a:solidFill>
                <a:latin typeface="Times New Roman" panose="02020603050405020304" pitchFamily="18" charset="0"/>
                <a:cs typeface="Times New Roman" panose="02020603050405020304" pitchFamily="18" charset="0"/>
              </a:rPr>
              <a:t>Tushar</a:t>
            </a:r>
            <a:r>
              <a:rPr lang="en-US" sz="1100" b="1" dirty="0" smtClean="0">
                <a:solidFill>
                  <a:schemeClr val="bg1"/>
                </a:solidFill>
                <a:latin typeface="Times New Roman" panose="02020603050405020304" pitchFamily="18" charset="0"/>
                <a:cs typeface="Times New Roman" panose="02020603050405020304" pitchFamily="18" charset="0"/>
              </a:rPr>
              <a:t> </a:t>
            </a:r>
            <a:r>
              <a:rPr lang="en-US" sz="1100" b="1" dirty="0" err="1" smtClean="0">
                <a:solidFill>
                  <a:schemeClr val="bg1"/>
                </a:solidFill>
                <a:latin typeface="Times New Roman" panose="02020603050405020304" pitchFamily="18" charset="0"/>
                <a:cs typeface="Times New Roman" panose="02020603050405020304" pitchFamily="18" charset="0"/>
              </a:rPr>
              <a:t>Shinde</a:t>
            </a:r>
            <a:r>
              <a:rPr lang="en-US" sz="1100" b="1" dirty="0" smtClean="0">
                <a:solidFill>
                  <a:schemeClr val="bg1"/>
                </a:solidFill>
                <a:latin typeface="Times New Roman" panose="02020603050405020304" pitchFamily="18" charset="0"/>
                <a:cs typeface="Times New Roman" panose="02020603050405020304" pitchFamily="18" charset="0"/>
              </a:rPr>
              <a:t> </a:t>
            </a:r>
            <a:r>
              <a:rPr lang="en-US" sz="1050" dirty="0" smtClean="0">
                <a:solidFill>
                  <a:schemeClr val="bg1"/>
                </a:solidFill>
                <a:latin typeface="Times New Roman" panose="02020603050405020304" pitchFamily="18" charset="0"/>
                <a:cs typeface="Times New Roman" panose="02020603050405020304" pitchFamily="18" charset="0"/>
              </a:rPr>
              <a:t>(HoD Applied Sci.&amp; Hum. </a:t>
            </a:r>
            <a:r>
              <a:rPr lang="en-US" sz="1050" dirty="0" err="1" smtClean="0">
                <a:solidFill>
                  <a:schemeClr val="bg1"/>
                </a:solidFill>
                <a:latin typeface="Times New Roman" panose="02020603050405020304" pitchFamily="18" charset="0"/>
                <a:cs typeface="Times New Roman" panose="02020603050405020304" pitchFamily="18" charset="0"/>
              </a:rPr>
              <a:t>Dept</a:t>
            </a:r>
            <a:r>
              <a:rPr lang="en-US" sz="1050" dirty="0" smtClean="0">
                <a:solidFill>
                  <a:schemeClr val="bg1"/>
                </a:solidFill>
                <a:latin typeface="Times New Roman" panose="02020603050405020304" pitchFamily="18" charset="0"/>
                <a:cs typeface="Times New Roman" panose="02020603050405020304" pitchFamily="18" charset="0"/>
              </a:rPr>
              <a:t>)</a:t>
            </a:r>
            <a:endParaRPr lang="en-US" sz="1050" dirty="0">
              <a:solidFill>
                <a:schemeClr val="bg1"/>
              </a:solidFill>
              <a:latin typeface="Times New Roman" panose="02020603050405020304" pitchFamily="18" charset="0"/>
              <a:cs typeface="Times New Roman" panose="02020603050405020304" pitchFamily="18" charset="0"/>
            </a:endParaRPr>
          </a:p>
          <a:p>
            <a:pPr algn="ctr"/>
            <a:endParaRPr lang="en-US" sz="1100" dirty="0" smtClean="0">
              <a:solidFill>
                <a:schemeClr val="bg1"/>
              </a:solidFill>
              <a:latin typeface="Times New Roman" panose="02020603050405020304" pitchFamily="18" charset="0"/>
              <a:cs typeface="Times New Roman" panose="02020603050405020304" pitchFamily="18" charset="0"/>
            </a:endParaRPr>
          </a:p>
          <a:p>
            <a:pPr algn="ctr"/>
            <a:r>
              <a:rPr lang="en-US" sz="1200" b="1" dirty="0" err="1" smtClean="0">
                <a:solidFill>
                  <a:schemeClr val="accent2">
                    <a:lumMod val="60000"/>
                    <a:lumOff val="40000"/>
                  </a:schemeClr>
                </a:solidFill>
                <a:latin typeface="Times New Roman" panose="02020603050405020304" pitchFamily="18" charset="0"/>
                <a:cs typeface="Times New Roman" panose="02020603050405020304" pitchFamily="18" charset="0"/>
              </a:rPr>
              <a:t>Convenor</a:t>
            </a:r>
            <a:endParaRPr lang="en-US" sz="12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algn="ctr"/>
            <a:r>
              <a:rPr lang="en-US" sz="1200" b="1" dirty="0">
                <a:solidFill>
                  <a:schemeClr val="bg1"/>
                </a:solidFill>
                <a:latin typeface="Times New Roman" panose="02020603050405020304" pitchFamily="18" charset="0"/>
                <a:cs typeface="Times New Roman" panose="02020603050405020304" pitchFamily="18" charset="0"/>
              </a:rPr>
              <a:t>Dr. Namra Joshi</a:t>
            </a:r>
          </a:p>
          <a:p>
            <a:pPr algn="ctr"/>
            <a:r>
              <a:rPr lang="en-US" sz="1100" dirty="0">
                <a:solidFill>
                  <a:schemeClr val="bg1"/>
                </a:solidFill>
                <a:latin typeface="Times New Roman" panose="02020603050405020304" pitchFamily="18" charset="0"/>
                <a:cs typeface="Times New Roman" panose="02020603050405020304" pitchFamily="18" charset="0"/>
              </a:rPr>
              <a:t>Associate </a:t>
            </a:r>
            <a:r>
              <a:rPr lang="en-US" sz="1100" dirty="0" smtClean="0">
                <a:solidFill>
                  <a:schemeClr val="bg1"/>
                </a:solidFill>
                <a:latin typeface="Times New Roman" panose="02020603050405020304" pitchFamily="18" charset="0"/>
                <a:cs typeface="Times New Roman" panose="02020603050405020304" pitchFamily="18" charset="0"/>
              </a:rPr>
              <a:t>Professor, Electrical Engg. Department, </a:t>
            </a:r>
          </a:p>
          <a:p>
            <a:pPr algn="ctr"/>
            <a:r>
              <a:rPr lang="en-US" sz="1100" dirty="0" smtClean="0">
                <a:solidFill>
                  <a:schemeClr val="bg1"/>
                </a:solidFill>
                <a:latin typeface="Times New Roman" panose="02020603050405020304" pitchFamily="18" charset="0"/>
                <a:cs typeface="Times New Roman" panose="02020603050405020304" pitchFamily="18" charset="0"/>
              </a:rPr>
              <a:t>SVKM’s Institute of Technology, </a:t>
            </a:r>
            <a:r>
              <a:rPr lang="en-US" sz="1100" dirty="0" smtClean="0">
                <a:solidFill>
                  <a:schemeClr val="bg1"/>
                </a:solidFill>
                <a:latin typeface="Times New Roman" panose="02020603050405020304" pitchFamily="18" charset="0"/>
                <a:cs typeface="Times New Roman" panose="02020603050405020304" pitchFamily="18" charset="0"/>
              </a:rPr>
              <a:t>Dhule.</a:t>
            </a:r>
            <a:endParaRPr lang="en-US" sz="1100" dirty="0" smtClean="0">
              <a:solidFill>
                <a:schemeClr val="bg1"/>
              </a:solidFill>
              <a:latin typeface="Times New Roman" panose="02020603050405020304" pitchFamily="18" charset="0"/>
              <a:cs typeface="Times New Roman" panose="02020603050405020304" pitchFamily="18" charset="0"/>
            </a:endParaRPr>
          </a:p>
          <a:p>
            <a:pPr algn="ctr"/>
            <a:r>
              <a:rPr lang="en-US" sz="1100" dirty="0" smtClean="0">
                <a:solidFill>
                  <a:schemeClr val="bg1"/>
                </a:solidFill>
                <a:latin typeface="Times New Roman" panose="02020603050405020304" pitchFamily="18" charset="0"/>
                <a:cs typeface="Times New Roman" panose="02020603050405020304" pitchFamily="18" charset="0"/>
              </a:rPr>
              <a:t>Mob: +91 </a:t>
            </a:r>
            <a:r>
              <a:rPr lang="en-US" sz="1100" dirty="0">
                <a:solidFill>
                  <a:schemeClr val="bg1"/>
                </a:solidFill>
                <a:latin typeface="Times New Roman" panose="02020603050405020304" pitchFamily="18" charset="0"/>
                <a:cs typeface="Times New Roman" panose="02020603050405020304" pitchFamily="18" charset="0"/>
              </a:rPr>
              <a:t>9179119207</a:t>
            </a:r>
          </a:p>
          <a:p>
            <a:pPr algn="ctr"/>
            <a:r>
              <a:rPr lang="en-US" sz="1100" dirty="0" smtClean="0">
                <a:solidFill>
                  <a:schemeClr val="bg1"/>
                </a:solidFill>
                <a:latin typeface="Times New Roman" panose="02020603050405020304" pitchFamily="18" charset="0"/>
                <a:cs typeface="Times New Roman" panose="02020603050405020304" pitchFamily="18" charset="0"/>
              </a:rPr>
              <a:t>Email</a:t>
            </a:r>
            <a:r>
              <a:rPr lang="en-US" sz="1100" dirty="0">
                <a:solidFill>
                  <a:schemeClr val="bg1"/>
                </a:solidFill>
                <a:latin typeface="Times New Roman" panose="02020603050405020304" pitchFamily="18" charset="0"/>
                <a:cs typeface="Times New Roman" panose="02020603050405020304" pitchFamily="18" charset="0"/>
              </a:rPr>
              <a:t>: ieee.iot@svkm.ac.in</a:t>
            </a:r>
            <a:endParaRPr lang="en-US" sz="1100" dirty="0" smtClean="0">
              <a:solidFill>
                <a:schemeClr val="bg1"/>
              </a:solidFill>
              <a:latin typeface="Times New Roman" panose="02020603050405020304" pitchFamily="18" charset="0"/>
              <a:cs typeface="Times New Roman" panose="02020603050405020304" pitchFamily="18" charset="0"/>
            </a:endParaRPr>
          </a:p>
          <a:p>
            <a:pPr algn="ctr"/>
            <a:endParaRPr lang="en-US" sz="1100" dirty="0" smtClean="0">
              <a:solidFill>
                <a:schemeClr val="bg1"/>
              </a:solidFill>
              <a:latin typeface="Times New Roman" panose="02020603050405020304" pitchFamily="18" charset="0"/>
              <a:cs typeface="Times New Roman" panose="02020603050405020304" pitchFamily="18" charset="0"/>
            </a:endParaRPr>
          </a:p>
          <a:p>
            <a:pPr algn="ct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657974" y="219202"/>
            <a:ext cx="3219449" cy="1323439"/>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INTERNATIONAL CONFERENCE </a:t>
            </a:r>
            <a:r>
              <a:rPr lang="en-US" sz="1600" dirty="0" smtClean="0">
                <a:latin typeface="Times New Roman" panose="02020603050405020304" pitchFamily="18" charset="0"/>
                <a:cs typeface="Times New Roman" panose="02020603050405020304" pitchFamily="18" charset="0"/>
              </a:rPr>
              <a:t>ON MULTIDISCIPLINARY INNOVATIONS FOR SMART &amp; SUSTAINABLE FUTURE </a:t>
            </a:r>
          </a:p>
          <a:p>
            <a:pPr algn="ctr"/>
            <a:r>
              <a:rPr lang="en-US" sz="1600" dirty="0" smtClean="0">
                <a:latin typeface="Times New Roman" panose="02020603050405020304" pitchFamily="18" charset="0"/>
                <a:cs typeface="Times New Roman" panose="02020603050405020304" pitchFamily="18" charset="0"/>
              </a:rPr>
              <a:t>(MISSF-2026</a:t>
            </a:r>
            <a:r>
              <a:rPr lang="en-US" sz="1600" dirty="0" smtClean="0">
                <a:latin typeface="Times New Roman" panose="02020603050405020304" pitchFamily="18" charset="0"/>
                <a:cs typeface="Times New Roman" panose="02020603050405020304" pitchFamily="18" charset="0"/>
              </a:rPr>
              <a:t>)</a:t>
            </a:r>
          </a:p>
        </p:txBody>
      </p:sp>
      <p:sp>
        <p:nvSpPr>
          <p:cNvPr id="16" name="TextBox 15"/>
          <p:cNvSpPr txBox="1"/>
          <p:nvPr/>
        </p:nvSpPr>
        <p:spPr>
          <a:xfrm>
            <a:off x="6782284" y="2331662"/>
            <a:ext cx="3164261" cy="1184940"/>
          </a:xfrm>
          <a:prstGeom prst="rect">
            <a:avLst/>
          </a:prstGeom>
          <a:noFill/>
        </p:spPr>
        <p:txBody>
          <a:bodyPr wrap="square" rtlCol="0">
            <a:spAutoFit/>
          </a:bodyPr>
          <a:lstStyle/>
          <a:p>
            <a:pPr algn="ctr">
              <a:spcAft>
                <a:spcPts val="600"/>
              </a:spcAft>
            </a:pPr>
            <a:r>
              <a:rPr lang="en-US" dirty="0" smtClean="0">
                <a:latin typeface="Times New Roman" panose="02020603050405020304" pitchFamily="18" charset="0"/>
                <a:cs typeface="Times New Roman" panose="02020603050405020304" pitchFamily="18" charset="0"/>
              </a:rPr>
              <a:t>23</a:t>
            </a:r>
            <a:r>
              <a:rPr lang="en-US" baseline="30000" dirty="0" smtClean="0">
                <a:latin typeface="Times New Roman" panose="02020603050405020304" pitchFamily="18" charset="0"/>
                <a:cs typeface="Times New Roman" panose="02020603050405020304" pitchFamily="18" charset="0"/>
              </a:rPr>
              <a:t>rd</a:t>
            </a:r>
            <a:r>
              <a:rPr lang="en-US" dirty="0" smtClean="0">
                <a:latin typeface="Times New Roman" panose="02020603050405020304" pitchFamily="18" charset="0"/>
                <a:cs typeface="Times New Roman" panose="02020603050405020304" pitchFamily="18" charset="0"/>
              </a:rPr>
              <a:t> and 24</a:t>
            </a:r>
            <a:r>
              <a:rPr lang="en-US" baseline="30000" dirty="0" smtClean="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January 2026</a:t>
            </a:r>
          </a:p>
          <a:p>
            <a:pPr algn="ctr"/>
            <a:r>
              <a:rPr lang="en-US" sz="1600" dirty="0" smtClean="0">
                <a:latin typeface="Times New Roman" panose="02020603050405020304" pitchFamily="18" charset="0"/>
                <a:cs typeface="Times New Roman" panose="02020603050405020304" pitchFamily="18" charset="0"/>
              </a:rPr>
              <a:t>Organized by</a:t>
            </a:r>
          </a:p>
          <a:p>
            <a:pPr algn="ctr"/>
            <a:r>
              <a:rPr lang="en-US" sz="1600" dirty="0" smtClean="0">
                <a:latin typeface="Times New Roman" panose="02020603050405020304" pitchFamily="18" charset="0"/>
                <a:cs typeface="Times New Roman" panose="02020603050405020304" pitchFamily="18" charset="0"/>
              </a:rPr>
              <a:t> IEEE Student Branch</a:t>
            </a:r>
          </a:p>
          <a:p>
            <a:pPr algn="ctr"/>
            <a:r>
              <a:rPr lang="en-US" sz="1600" dirty="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STB60210245)</a:t>
            </a:r>
            <a:endParaRPr lang="en-IN" sz="1600" dirty="0"/>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3800" y="3572456"/>
            <a:ext cx="1674792" cy="1465443"/>
          </a:xfrm>
          <a:prstGeom prst="rect">
            <a:avLst/>
          </a:prstGeom>
        </p:spPr>
      </p:pic>
      <p:sp>
        <p:nvSpPr>
          <p:cNvPr id="18" name="TextBox 17"/>
          <p:cNvSpPr txBox="1"/>
          <p:nvPr/>
        </p:nvSpPr>
        <p:spPr>
          <a:xfrm>
            <a:off x="6627160" y="5105400"/>
            <a:ext cx="3331060" cy="584775"/>
          </a:xfrm>
          <a:prstGeom prst="rect">
            <a:avLst/>
          </a:prstGeom>
          <a:noFill/>
        </p:spPr>
        <p:txBody>
          <a:bodyPr wrap="square" rtlCol="0">
            <a:spAutoFit/>
          </a:bodyPr>
          <a:lstStyle/>
          <a:p>
            <a:pPr algn="ctr"/>
            <a:r>
              <a:rPr lang="en-US" sz="1600" dirty="0" smtClean="0">
                <a:latin typeface="Times New Roman" panose="02020603050405020304" pitchFamily="18" charset="0"/>
                <a:cs typeface="Times New Roman" panose="02020603050405020304" pitchFamily="18" charset="0"/>
              </a:rPr>
              <a:t>SVKM’s Institute of </a:t>
            </a:r>
            <a:r>
              <a:rPr lang="en-US" sz="1600" dirty="0" smtClean="0">
                <a:latin typeface="Times New Roman" panose="02020603050405020304" pitchFamily="18" charset="0"/>
                <a:cs typeface="Times New Roman" panose="02020603050405020304" pitchFamily="18" charset="0"/>
              </a:rPr>
              <a:t>Technology </a:t>
            </a:r>
            <a:r>
              <a:rPr lang="en-US" sz="1600" dirty="0" smtClean="0">
                <a:latin typeface="Times New Roman" panose="02020603050405020304" pitchFamily="18" charset="0"/>
                <a:cs typeface="Times New Roman" panose="02020603050405020304" pitchFamily="18" charset="0"/>
              </a:rPr>
              <a:t>Dhule, Maharashtra, India</a:t>
            </a: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1349349394"/>
              </p:ext>
            </p:extLst>
          </p:nvPr>
        </p:nvGraphicFramePr>
        <p:xfrm>
          <a:off x="152400" y="350520"/>
          <a:ext cx="2936782" cy="15544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3325020515"/>
                    </a:ext>
                  </a:extLst>
                </a:gridCol>
                <a:gridCol w="955582">
                  <a:extLst>
                    <a:ext uri="{9D8B030D-6E8A-4147-A177-3AD203B41FA5}">
                      <a16:colId xmlns:a16="http://schemas.microsoft.com/office/drawing/2014/main" val="3687024993"/>
                    </a:ext>
                  </a:extLst>
                </a:gridCol>
              </a:tblGrid>
              <a:tr h="231797">
                <a:tc>
                  <a:txBody>
                    <a:bodyPr/>
                    <a:lstStyle/>
                    <a:p>
                      <a:pPr algn="ctr"/>
                      <a:r>
                        <a:rPr lang="en-US" sz="1200" dirty="0" smtClean="0">
                          <a:latin typeface="Times New Roman" panose="02020603050405020304" pitchFamily="18" charset="0"/>
                          <a:cs typeface="Times New Roman" panose="02020603050405020304" pitchFamily="18" charset="0"/>
                        </a:rPr>
                        <a:t>Category</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Amount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7053634"/>
                  </a:ext>
                </a:extLst>
              </a:tr>
              <a:tr h="262277">
                <a:tc>
                  <a:txBody>
                    <a:bodyPr/>
                    <a:lstStyle/>
                    <a:p>
                      <a:r>
                        <a:rPr lang="en-US" sz="1200" dirty="0" smtClean="0">
                          <a:latin typeface="Times New Roman" panose="02020603050405020304" pitchFamily="18" charset="0"/>
                          <a:cs typeface="Times New Roman" panose="02020603050405020304" pitchFamily="18" charset="0"/>
                        </a:rPr>
                        <a:t>IEEE</a:t>
                      </a:r>
                      <a:r>
                        <a:rPr lang="en-US" sz="1200" baseline="0" dirty="0" smtClean="0">
                          <a:latin typeface="Times New Roman" panose="02020603050405020304" pitchFamily="18" charset="0"/>
                          <a:cs typeface="Times New Roman" panose="02020603050405020304" pitchFamily="18" charset="0"/>
                        </a:rPr>
                        <a:t> Member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7500</a:t>
                      </a:r>
                      <a:r>
                        <a:rPr lang="en-US" sz="1200" dirty="0" smtClean="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620699661"/>
                  </a:ext>
                </a:extLst>
              </a:tr>
              <a:tr h="140357">
                <a:tc>
                  <a:txBody>
                    <a:bodyPr/>
                    <a:lstStyle/>
                    <a:p>
                      <a:r>
                        <a:rPr lang="en-US" sz="1200" dirty="0" smtClean="0">
                          <a:latin typeface="Times New Roman" panose="02020603050405020304" pitchFamily="18" charset="0"/>
                          <a:cs typeface="Times New Roman" panose="02020603050405020304" pitchFamily="18" charset="0"/>
                        </a:rPr>
                        <a:t>Non</a:t>
                      </a:r>
                      <a:r>
                        <a:rPr lang="en-US" sz="1200" baseline="0" dirty="0" smtClean="0">
                          <a:latin typeface="Times New Roman" panose="02020603050405020304" pitchFamily="18" charset="0"/>
                          <a:cs typeface="Times New Roman" panose="02020603050405020304" pitchFamily="18" charset="0"/>
                        </a:rPr>
                        <a:t> IEEE Member</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8500</a:t>
                      </a:r>
                      <a:r>
                        <a:rPr lang="en-US"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8291664"/>
                  </a:ext>
                </a:extLst>
              </a:tr>
              <a:tr h="170837">
                <a:tc>
                  <a:txBody>
                    <a:bodyPr/>
                    <a:lstStyle/>
                    <a:p>
                      <a:r>
                        <a:rPr lang="en-US" sz="1200" dirty="0" smtClean="0">
                          <a:latin typeface="Times New Roman" panose="02020603050405020304" pitchFamily="18" charset="0"/>
                          <a:cs typeface="Times New Roman" panose="02020603050405020304" pitchFamily="18" charset="0"/>
                        </a:rPr>
                        <a:t>Industrial Delegates</a:t>
                      </a:r>
                      <a:r>
                        <a:rPr lang="en-US" sz="1200" baseline="0" dirty="0" smtClean="0">
                          <a:latin typeface="Times New Roman" panose="02020603050405020304" pitchFamily="18" charset="0"/>
                          <a:cs typeface="Times New Roman" panose="02020603050405020304" pitchFamily="18" charset="0"/>
                        </a:rPr>
                        <a:t> and Academician</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IN" sz="120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9000</a:t>
                      </a:r>
                      <a:r>
                        <a:rPr lang="en-US" sz="1200" dirty="0" smtClean="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548891"/>
                  </a:ext>
                </a:extLst>
              </a:tr>
              <a:tr h="125117">
                <a:tc>
                  <a:txBody>
                    <a:bodyPr/>
                    <a:lstStyle/>
                    <a:p>
                      <a:r>
                        <a:rPr lang="en-US" sz="1200" dirty="0" smtClean="0">
                          <a:latin typeface="Times New Roman" panose="02020603050405020304" pitchFamily="18" charset="0"/>
                          <a:cs typeface="Times New Roman" panose="02020603050405020304" pitchFamily="18" charset="0"/>
                        </a:rPr>
                        <a:t>International Author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smtClean="0">
                          <a:latin typeface="Times New Roman" panose="02020603050405020304" pitchFamily="18" charset="0"/>
                          <a:cs typeface="Times New Roman" panose="02020603050405020304" pitchFamily="18" charset="0"/>
                        </a:rPr>
                        <a:t>$ 120</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74762221"/>
                  </a:ext>
                </a:extLst>
              </a:tr>
            </a:tbl>
          </a:graphicData>
        </a:graphic>
      </p:graphicFrame>
      <p:sp>
        <p:nvSpPr>
          <p:cNvPr id="3" name="Rectangle 2"/>
          <p:cNvSpPr/>
          <p:nvPr/>
        </p:nvSpPr>
        <p:spPr>
          <a:xfrm>
            <a:off x="6734906" y="5808533"/>
            <a:ext cx="3086100" cy="79781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6849206" y="5791200"/>
            <a:ext cx="2904394" cy="815608"/>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Important Dates:</a:t>
            </a:r>
          </a:p>
          <a:p>
            <a:r>
              <a:rPr lang="en-US" sz="1100" dirty="0" smtClean="0">
                <a:latin typeface="Times New Roman" panose="02020603050405020304" pitchFamily="18" charset="0"/>
                <a:cs typeface="Times New Roman" panose="02020603050405020304" pitchFamily="18" charset="0"/>
              </a:rPr>
              <a:t>Paper submission deadline: Oct 01, 2025</a:t>
            </a:r>
          </a:p>
          <a:p>
            <a:r>
              <a:rPr lang="en-US" sz="1100" dirty="0" smtClean="0">
                <a:latin typeface="Times New Roman" panose="02020603050405020304" pitchFamily="18" charset="0"/>
                <a:cs typeface="Times New Roman" panose="02020603050405020304" pitchFamily="18" charset="0"/>
              </a:rPr>
              <a:t>Notification of acceptance: Nov 05, 2025</a:t>
            </a:r>
          </a:p>
          <a:p>
            <a:r>
              <a:rPr lang="en-US" sz="1100" dirty="0" smtClean="0">
                <a:latin typeface="Times New Roman" panose="02020603050405020304" pitchFamily="18" charset="0"/>
                <a:cs typeface="Times New Roman" panose="02020603050405020304" pitchFamily="18" charset="0"/>
              </a:rPr>
              <a:t>Conference Date: 23 &amp; 24 Jan 2026</a:t>
            </a:r>
            <a:endParaRPr lang="en-IN" sz="1100" dirty="0">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rotWithShape="1">
          <a:blip r:embed="rId4" cstate="print">
            <a:extLst>
              <a:ext uri="{28A0092B-C50C-407E-A947-70E740481C1C}">
                <a14:useLocalDpi xmlns:a14="http://schemas.microsoft.com/office/drawing/2010/main" val="0"/>
              </a:ext>
            </a:extLst>
          </a:blip>
          <a:srcRect t="18367" b="21087"/>
          <a:stretch/>
        </p:blipFill>
        <p:spPr>
          <a:xfrm>
            <a:off x="7373612" y="1564201"/>
            <a:ext cx="1788172" cy="609600"/>
          </a:xfrm>
          <a:prstGeom prst="rect">
            <a:avLst/>
          </a:prstGeom>
        </p:spPr>
      </p:pic>
    </p:spTree>
    <p:extLst>
      <p:ext uri="{BB962C8B-B14F-4D97-AF65-F5344CB8AC3E}">
        <p14:creationId xmlns:p14="http://schemas.microsoft.com/office/powerpoint/2010/main" val="736300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3238500" cy="6858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591300" y="0"/>
            <a:ext cx="3314700" cy="68580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238500" y="0"/>
            <a:ext cx="33528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8160" y="1639699"/>
            <a:ext cx="3062847" cy="5370701"/>
          </a:xfrm>
          <a:prstGeom prst="rect">
            <a:avLst/>
          </a:prstGeom>
          <a:noFill/>
        </p:spPr>
        <p:txBody>
          <a:bodyPr wrap="square" rtlCol="0">
            <a:spAutoFit/>
          </a:bodyPr>
          <a:lstStyle/>
          <a:p>
            <a:pPr algn="just"/>
            <a:r>
              <a:rPr lang="en-US" sz="1200" b="1" dirty="0">
                <a:latin typeface="Times New Roman" panose="02020603050405020304" pitchFamily="18" charset="0"/>
                <a:cs typeface="Times New Roman" panose="02020603050405020304" pitchFamily="18" charset="0"/>
              </a:rPr>
              <a:t>About SVKM, </a:t>
            </a:r>
            <a:endParaRPr lang="en-US" sz="1200" b="1" dirty="0" smtClean="0">
              <a:latin typeface="Times New Roman" panose="02020603050405020304" pitchFamily="18" charset="0"/>
              <a:cs typeface="Times New Roman" panose="02020603050405020304" pitchFamily="18" charset="0"/>
            </a:endParaRPr>
          </a:p>
          <a:p>
            <a:pPr algn="just">
              <a:spcAft>
                <a:spcPts val="600"/>
              </a:spcAft>
            </a:pPr>
            <a:r>
              <a:rPr lang="en-US" sz="950" dirty="0" smtClean="0">
                <a:latin typeface="Times New Roman" panose="02020603050405020304" pitchFamily="18" charset="0"/>
                <a:cs typeface="Times New Roman" panose="02020603050405020304" pitchFamily="18" charset="0"/>
              </a:rPr>
              <a:t>Shri </a:t>
            </a:r>
            <a:r>
              <a:rPr lang="en-US" sz="950" dirty="0">
                <a:latin typeface="Times New Roman" panose="02020603050405020304" pitchFamily="18" charset="0"/>
                <a:cs typeface="Times New Roman" panose="02020603050405020304" pitchFamily="18" charset="0"/>
              </a:rPr>
              <a:t>Vile Parle </a:t>
            </a:r>
            <a:r>
              <a:rPr lang="en-US" sz="950" dirty="0" err="1">
                <a:latin typeface="Times New Roman" panose="02020603050405020304" pitchFamily="18" charset="0"/>
                <a:cs typeface="Times New Roman" panose="02020603050405020304" pitchFamily="18" charset="0"/>
              </a:rPr>
              <a:t>Kelavani</a:t>
            </a:r>
            <a:r>
              <a:rPr lang="en-US" sz="950" dirty="0">
                <a:latin typeface="Times New Roman" panose="02020603050405020304" pitchFamily="18" charset="0"/>
                <a:cs typeface="Times New Roman" panose="02020603050405020304" pitchFamily="18" charset="0"/>
              </a:rPr>
              <a:t> Mandal is a Public Charitable Trust registered under the </a:t>
            </a:r>
            <a:r>
              <a:rPr lang="en-US" sz="950" dirty="0" smtClean="0">
                <a:latin typeface="Times New Roman" panose="02020603050405020304" pitchFamily="18" charset="0"/>
                <a:cs typeface="Times New Roman" panose="02020603050405020304" pitchFamily="18" charset="0"/>
              </a:rPr>
              <a:t>Society’s </a:t>
            </a:r>
            <a:r>
              <a:rPr lang="en-US" sz="950" dirty="0">
                <a:latin typeface="Times New Roman" panose="02020603050405020304" pitchFamily="18" charset="0"/>
                <a:cs typeface="Times New Roman" panose="02020603050405020304" pitchFamily="18" charset="0"/>
              </a:rPr>
              <a:t>Registration Act and Bombay Public Trust Act. From its humble beginnings in 1934, when it took over the </a:t>
            </a:r>
            <a:r>
              <a:rPr lang="en-US" sz="950" dirty="0" err="1">
                <a:latin typeface="Times New Roman" panose="02020603050405020304" pitchFamily="18" charset="0"/>
                <a:cs typeface="Times New Roman" panose="02020603050405020304" pitchFamily="18" charset="0"/>
              </a:rPr>
              <a:t>Rashtriya</a:t>
            </a:r>
            <a:r>
              <a:rPr lang="en-US" sz="950" dirty="0">
                <a:latin typeface="Times New Roman" panose="02020603050405020304" pitchFamily="18" charset="0"/>
                <a:cs typeface="Times New Roman" panose="02020603050405020304" pitchFamily="18" charset="0"/>
              </a:rPr>
              <a:t> </a:t>
            </a:r>
            <a:r>
              <a:rPr lang="en-US" sz="950" dirty="0" err="1">
                <a:latin typeface="Times New Roman" panose="02020603050405020304" pitchFamily="18" charset="0"/>
                <a:cs typeface="Times New Roman" panose="02020603050405020304" pitchFamily="18" charset="0"/>
              </a:rPr>
              <a:t>Shala</a:t>
            </a:r>
            <a:r>
              <a:rPr lang="en-US" sz="950" dirty="0">
                <a:latin typeface="Times New Roman" panose="02020603050405020304" pitchFamily="18" charset="0"/>
                <a:cs typeface="Times New Roman" panose="02020603050405020304" pitchFamily="18" charset="0"/>
              </a:rPr>
              <a:t>, a school established in 1921 in the wake of the National Movement, the Mandal today has grown into a big educational complex imparting high-level education to more than 35,000 students. </a:t>
            </a:r>
            <a:endParaRPr lang="en-US" sz="950" dirty="0" smtClean="0">
              <a:latin typeface="Times New Roman" panose="02020603050405020304" pitchFamily="18" charset="0"/>
              <a:cs typeface="Times New Roman" panose="02020603050405020304" pitchFamily="18" charset="0"/>
            </a:endParaRPr>
          </a:p>
          <a:p>
            <a:pPr algn="just">
              <a:spcAft>
                <a:spcPts val="600"/>
              </a:spcAft>
            </a:pPr>
            <a:r>
              <a:rPr lang="en-US" sz="950" dirty="0" smtClean="0">
                <a:latin typeface="Times New Roman" panose="02020603050405020304" pitchFamily="18" charset="0"/>
                <a:cs typeface="Times New Roman" panose="02020603050405020304" pitchFamily="18" charset="0"/>
              </a:rPr>
              <a:t>After </a:t>
            </a:r>
            <a:r>
              <a:rPr lang="en-US" sz="950" dirty="0">
                <a:latin typeface="Times New Roman" panose="02020603050405020304" pitchFamily="18" charset="0"/>
                <a:cs typeface="Times New Roman" panose="02020603050405020304" pitchFamily="18" charset="0"/>
              </a:rPr>
              <a:t>beginning its journey in the early 1930s SVKM has blossomed into an educational colossus that has attained national recognition in multiple streams of higher education. With a strong guiding philosophy of providing education to all levels of the student community along with creating a feeling of bonding and commitment amongst academic and nonacademic employees. SVKM has mastered the art of being able to transform itself into a close knit family and at the same time help its students to attain all- round development, be employable and achieve success. </a:t>
            </a:r>
            <a:endParaRPr lang="en-US" sz="950" dirty="0" smtClean="0">
              <a:latin typeface="Times New Roman" panose="02020603050405020304" pitchFamily="18" charset="0"/>
              <a:cs typeface="Times New Roman" panose="02020603050405020304" pitchFamily="18" charset="0"/>
            </a:endParaRPr>
          </a:p>
          <a:p>
            <a:pPr algn="just"/>
            <a:r>
              <a:rPr lang="en-US" sz="1200" b="1" dirty="0" smtClean="0">
                <a:latin typeface="Times New Roman" panose="02020603050405020304" pitchFamily="18" charset="0"/>
                <a:cs typeface="Times New Roman" panose="02020603050405020304" pitchFamily="18" charset="0"/>
              </a:rPr>
              <a:t>About </a:t>
            </a:r>
            <a:r>
              <a:rPr lang="en-US" sz="1200" b="1" dirty="0">
                <a:latin typeface="Times New Roman" panose="02020603050405020304" pitchFamily="18" charset="0"/>
                <a:cs typeface="Times New Roman" panose="02020603050405020304" pitchFamily="18" charset="0"/>
              </a:rPr>
              <a:t>SVKM's -IOT, Dhule </a:t>
            </a:r>
            <a:endParaRPr lang="en-US" sz="1200" b="1" dirty="0" smtClean="0">
              <a:latin typeface="Times New Roman" panose="02020603050405020304" pitchFamily="18" charset="0"/>
              <a:cs typeface="Times New Roman" panose="02020603050405020304" pitchFamily="18" charset="0"/>
            </a:endParaRPr>
          </a:p>
          <a:p>
            <a:pPr algn="just">
              <a:spcAft>
                <a:spcPts val="600"/>
              </a:spcAft>
            </a:pPr>
            <a:r>
              <a:rPr lang="en-US" sz="950" dirty="0" smtClean="0">
                <a:latin typeface="Times New Roman" panose="02020603050405020304" pitchFamily="18" charset="0"/>
                <a:cs typeface="Times New Roman" panose="02020603050405020304" pitchFamily="18" charset="0"/>
              </a:rPr>
              <a:t>SVKMs </a:t>
            </a:r>
            <a:r>
              <a:rPr lang="en-US" sz="950" dirty="0">
                <a:latin typeface="Times New Roman" panose="02020603050405020304" pitchFamily="18" charset="0"/>
                <a:cs typeface="Times New Roman" panose="02020603050405020304" pitchFamily="18" charset="0"/>
              </a:rPr>
              <a:t>Dhule Campus Dhule is largely emerging as one of the biggest future hubs of technology and Education. It has gained a strategic advantage for being on the junction of three National Highways viz. NH-3, NH-6, and NH-211. Dhule is aiming to develop into an industrial town which may provide next generation technologies across infrastructure sectors. Our president has a dream to make Dhule city known for its quality education institutes. SVKM has taken an </a:t>
            </a:r>
            <a:r>
              <a:rPr lang="en-US" sz="950" dirty="0" smtClean="0">
                <a:latin typeface="Times New Roman" panose="02020603050405020304" pitchFamily="18" charset="0"/>
                <a:cs typeface="Times New Roman" panose="02020603050405020304" pitchFamily="18" charset="0"/>
              </a:rPr>
              <a:t>initiative </a:t>
            </a:r>
            <a:r>
              <a:rPr lang="en-US" sz="950" dirty="0">
                <a:latin typeface="Times New Roman" panose="02020603050405020304" pitchFamily="18" charset="0"/>
                <a:cs typeface="Times New Roman" panose="02020603050405020304" pitchFamily="18" charset="0"/>
              </a:rPr>
              <a:t>to develop state of the art engineering and pharmacy institute that will impart quality education in Dhule Spread over 33 acres of land on the outskirts of Dhule, it will house colleges as SVKM's Institute of Technology. </a:t>
            </a:r>
            <a:endParaRPr lang="en-IN" sz="95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335992" y="154720"/>
            <a:ext cx="3157817" cy="6671057"/>
          </a:xfrm>
          <a:prstGeom prst="rect">
            <a:avLst/>
          </a:prstGeom>
          <a:noFill/>
        </p:spPr>
        <p:txBody>
          <a:bodyPr wrap="square" rtlCol="0">
            <a:spAutoFit/>
          </a:bodyPr>
          <a:lstStyle/>
          <a:p>
            <a:pPr algn="just"/>
            <a:r>
              <a:rPr lang="en-US" sz="1600" b="1" dirty="0">
                <a:solidFill>
                  <a:schemeClr val="bg1"/>
                </a:solidFill>
                <a:latin typeface="Times New Roman" panose="02020603050405020304" pitchFamily="18" charset="0"/>
                <a:cs typeface="Times New Roman" panose="02020603050405020304" pitchFamily="18" charset="0"/>
              </a:rPr>
              <a:t>About the Conference </a:t>
            </a:r>
            <a:endParaRPr lang="en-US" sz="1600" b="1" dirty="0" smtClean="0">
              <a:solidFill>
                <a:schemeClr val="bg1"/>
              </a:solidFill>
              <a:latin typeface="Times New Roman" panose="02020603050405020304" pitchFamily="18" charset="0"/>
              <a:cs typeface="Times New Roman" panose="02020603050405020304" pitchFamily="18" charset="0"/>
            </a:endParaRPr>
          </a:p>
          <a:p>
            <a:pPr algn="just"/>
            <a:r>
              <a:rPr lang="en-US" sz="950" dirty="0" smtClean="0">
                <a:solidFill>
                  <a:schemeClr val="bg1"/>
                </a:solidFill>
                <a:latin typeface="Times New Roman" panose="02020603050405020304" pitchFamily="18" charset="0"/>
                <a:cs typeface="Times New Roman" panose="02020603050405020304" pitchFamily="18" charset="0"/>
              </a:rPr>
              <a:t>SVKM's </a:t>
            </a:r>
            <a:r>
              <a:rPr lang="en-US" sz="950" dirty="0">
                <a:solidFill>
                  <a:schemeClr val="bg1"/>
                </a:solidFill>
                <a:latin typeface="Times New Roman" panose="02020603050405020304" pitchFamily="18" charset="0"/>
                <a:cs typeface="Times New Roman" panose="02020603050405020304" pitchFamily="18" charset="0"/>
              </a:rPr>
              <a:t>Institute of Technology, Dhule, </a:t>
            </a:r>
            <a:r>
              <a:rPr lang="en-US" sz="950" dirty="0" smtClean="0">
                <a:solidFill>
                  <a:schemeClr val="bg1"/>
                </a:solidFill>
                <a:latin typeface="Times New Roman" panose="02020603050405020304" pitchFamily="18" charset="0"/>
                <a:cs typeface="Times New Roman" panose="02020603050405020304" pitchFamily="18" charset="0"/>
              </a:rPr>
              <a:t>Maharashtra, </a:t>
            </a:r>
            <a:r>
              <a:rPr lang="en-US" sz="950" dirty="0">
                <a:solidFill>
                  <a:schemeClr val="bg1"/>
                </a:solidFill>
                <a:latin typeface="Times New Roman" panose="02020603050405020304" pitchFamily="18" charset="0"/>
                <a:cs typeface="Times New Roman" panose="02020603050405020304" pitchFamily="18" charset="0"/>
              </a:rPr>
              <a:t>India is organizing a </a:t>
            </a:r>
            <a:r>
              <a:rPr lang="en-US" sz="950" dirty="0" smtClean="0">
                <a:solidFill>
                  <a:schemeClr val="bg1"/>
                </a:solidFill>
                <a:latin typeface="Times New Roman" panose="02020603050405020304" pitchFamily="18" charset="0"/>
                <a:cs typeface="Times New Roman" panose="02020603050405020304" pitchFamily="18" charset="0"/>
              </a:rPr>
              <a:t>two </a:t>
            </a:r>
            <a:r>
              <a:rPr lang="en-US" sz="950" dirty="0">
                <a:solidFill>
                  <a:schemeClr val="bg1"/>
                </a:solidFill>
                <a:latin typeface="Times New Roman" panose="02020603050405020304" pitchFamily="18" charset="0"/>
                <a:cs typeface="Times New Roman" panose="02020603050405020304" pitchFamily="18" charset="0"/>
              </a:rPr>
              <a:t>day </a:t>
            </a:r>
            <a:r>
              <a:rPr lang="en-US" sz="950" dirty="0" smtClean="0">
                <a:solidFill>
                  <a:schemeClr val="bg1"/>
                </a:solidFill>
                <a:latin typeface="Times New Roman" panose="02020603050405020304" pitchFamily="18" charset="0"/>
                <a:cs typeface="Times New Roman" panose="02020603050405020304" pitchFamily="18" charset="0"/>
              </a:rPr>
              <a:t>International </a:t>
            </a:r>
            <a:r>
              <a:rPr lang="en-US" sz="950" dirty="0">
                <a:solidFill>
                  <a:schemeClr val="bg1"/>
                </a:solidFill>
                <a:latin typeface="Times New Roman" panose="02020603050405020304" pitchFamily="18" charset="0"/>
                <a:cs typeface="Times New Roman" panose="02020603050405020304" pitchFamily="18" charset="0"/>
              </a:rPr>
              <a:t>C</a:t>
            </a:r>
            <a:r>
              <a:rPr lang="en-US" sz="950" dirty="0" smtClean="0">
                <a:solidFill>
                  <a:schemeClr val="bg1"/>
                </a:solidFill>
                <a:latin typeface="Times New Roman" panose="02020603050405020304" pitchFamily="18" charset="0"/>
                <a:cs typeface="Times New Roman" panose="02020603050405020304" pitchFamily="18" charset="0"/>
              </a:rPr>
              <a:t>onference </a:t>
            </a:r>
            <a:r>
              <a:rPr lang="en-US" sz="950" dirty="0">
                <a:solidFill>
                  <a:schemeClr val="bg1"/>
                </a:solidFill>
                <a:latin typeface="Times New Roman" panose="02020603050405020304" pitchFamily="18" charset="0"/>
                <a:cs typeface="Times New Roman" panose="02020603050405020304" pitchFamily="18" charset="0"/>
              </a:rPr>
              <a:t>on </a:t>
            </a:r>
            <a:r>
              <a:rPr lang="en-US" sz="950" dirty="0" smtClean="0">
                <a:solidFill>
                  <a:schemeClr val="bg1"/>
                </a:solidFill>
                <a:latin typeface="Times New Roman" panose="02020603050405020304" pitchFamily="18" charset="0"/>
                <a:cs typeface="Times New Roman" panose="02020603050405020304" pitchFamily="18" charset="0"/>
              </a:rPr>
              <a:t>“Role of Emerging Technologies for Sustainable Development” on 23</a:t>
            </a:r>
            <a:r>
              <a:rPr lang="en-US" sz="950" baseline="30000" dirty="0" smtClean="0">
                <a:solidFill>
                  <a:schemeClr val="bg1"/>
                </a:solidFill>
                <a:latin typeface="Times New Roman" panose="02020603050405020304" pitchFamily="18" charset="0"/>
                <a:cs typeface="Times New Roman" panose="02020603050405020304" pitchFamily="18" charset="0"/>
              </a:rPr>
              <a:t>rd</a:t>
            </a:r>
            <a:r>
              <a:rPr lang="en-US" sz="950" dirty="0" smtClean="0">
                <a:solidFill>
                  <a:schemeClr val="bg1"/>
                </a:solidFill>
                <a:latin typeface="Times New Roman" panose="02020603050405020304" pitchFamily="18" charset="0"/>
                <a:cs typeface="Times New Roman" panose="02020603050405020304" pitchFamily="18" charset="0"/>
              </a:rPr>
              <a:t> and 24</a:t>
            </a:r>
            <a:r>
              <a:rPr lang="en-US" sz="950" baseline="30000" dirty="0" smtClean="0">
                <a:solidFill>
                  <a:schemeClr val="bg1"/>
                </a:solidFill>
                <a:latin typeface="Times New Roman" panose="02020603050405020304" pitchFamily="18" charset="0"/>
                <a:cs typeface="Times New Roman" panose="02020603050405020304" pitchFamily="18" charset="0"/>
              </a:rPr>
              <a:t>th</a:t>
            </a:r>
            <a:r>
              <a:rPr lang="en-US" sz="950" dirty="0" smtClean="0">
                <a:solidFill>
                  <a:schemeClr val="bg1"/>
                </a:solidFill>
                <a:latin typeface="Times New Roman" panose="02020603050405020304" pitchFamily="18" charset="0"/>
                <a:cs typeface="Times New Roman" panose="02020603050405020304" pitchFamily="18" charset="0"/>
              </a:rPr>
              <a:t> January, 2026. </a:t>
            </a:r>
            <a:r>
              <a:rPr lang="en-US" sz="950" dirty="0">
                <a:solidFill>
                  <a:schemeClr val="bg1"/>
                </a:solidFill>
                <a:latin typeface="Times New Roman" panose="02020603050405020304" pitchFamily="18" charset="0"/>
                <a:cs typeface="Times New Roman" panose="02020603050405020304" pitchFamily="18" charset="0"/>
              </a:rPr>
              <a:t>The Conference looks for significant contributions to all major fields of </a:t>
            </a:r>
            <a:r>
              <a:rPr lang="en-US" sz="950" dirty="0" smtClean="0">
                <a:solidFill>
                  <a:schemeClr val="bg1"/>
                </a:solidFill>
                <a:latin typeface="Times New Roman" panose="02020603050405020304" pitchFamily="18" charset="0"/>
                <a:cs typeface="Times New Roman" panose="02020603050405020304" pitchFamily="18" charset="0"/>
              </a:rPr>
              <a:t>multi-disciplines </a:t>
            </a:r>
            <a:r>
              <a:rPr lang="en-US" sz="950" dirty="0">
                <a:solidFill>
                  <a:schemeClr val="bg1"/>
                </a:solidFill>
                <a:latin typeface="Times New Roman" panose="02020603050405020304" pitchFamily="18" charset="0"/>
                <a:cs typeface="Times New Roman" panose="02020603050405020304" pitchFamily="18" charset="0"/>
              </a:rPr>
              <a:t>in theoretical and practical aspects. The aim of this conference is </a:t>
            </a:r>
            <a:r>
              <a:rPr lang="en-US" sz="950" dirty="0" smtClean="0">
                <a:solidFill>
                  <a:schemeClr val="bg1"/>
                </a:solidFill>
                <a:latin typeface="Times New Roman" panose="02020603050405020304" pitchFamily="18" charset="0"/>
                <a:cs typeface="Times New Roman" panose="02020603050405020304" pitchFamily="18" charset="0"/>
              </a:rPr>
              <a:t>to provide </a:t>
            </a:r>
            <a:r>
              <a:rPr lang="en-US" sz="950" dirty="0">
                <a:solidFill>
                  <a:schemeClr val="bg1"/>
                </a:solidFill>
                <a:latin typeface="Times New Roman" panose="02020603050405020304" pitchFamily="18" charset="0"/>
                <a:cs typeface="Times New Roman" panose="02020603050405020304" pitchFamily="18" charset="0"/>
              </a:rPr>
              <a:t>an excellent international forum for sharing knowledge and results in theory, methodology and applications of multidiscipline &amp; its Trends. The aim of the conference is to provide a platform to the researchers and practitioners from both academia as well as industry to meet and share </a:t>
            </a:r>
            <a:r>
              <a:rPr lang="en-US" sz="950" dirty="0" smtClean="0">
                <a:solidFill>
                  <a:schemeClr val="bg1"/>
                </a:solidFill>
                <a:latin typeface="Times New Roman" panose="02020603050405020304" pitchFamily="18" charset="0"/>
                <a:cs typeface="Times New Roman" panose="02020603050405020304" pitchFamily="18" charset="0"/>
              </a:rPr>
              <a:t>cutting </a:t>
            </a:r>
            <a:r>
              <a:rPr lang="en-US" sz="950" dirty="0">
                <a:solidFill>
                  <a:schemeClr val="bg1"/>
                </a:solidFill>
                <a:latin typeface="Times New Roman" panose="02020603050405020304" pitchFamily="18" charset="0"/>
                <a:cs typeface="Times New Roman" panose="02020603050405020304" pitchFamily="18" charset="0"/>
              </a:rPr>
              <a:t>edge development in the field. </a:t>
            </a:r>
            <a:endParaRPr lang="en-US" sz="950" dirty="0" smtClean="0">
              <a:solidFill>
                <a:schemeClr val="bg1"/>
              </a:solidFill>
              <a:latin typeface="Times New Roman" panose="02020603050405020304" pitchFamily="18" charset="0"/>
              <a:cs typeface="Times New Roman" panose="02020603050405020304" pitchFamily="18" charset="0"/>
            </a:endParaRPr>
          </a:p>
          <a:p>
            <a:pPr algn="just"/>
            <a:endParaRPr lang="en-US" sz="950" dirty="0" smtClean="0">
              <a:solidFill>
                <a:schemeClr val="bg1"/>
              </a:solidFill>
              <a:latin typeface="Times New Roman" panose="02020603050405020304" pitchFamily="18" charset="0"/>
              <a:cs typeface="Times New Roman" panose="02020603050405020304" pitchFamily="18" charset="0"/>
            </a:endParaRPr>
          </a:p>
          <a:p>
            <a:pPr algn="just"/>
            <a:endParaRPr lang="en-US" sz="950" dirty="0" smtClean="0">
              <a:solidFill>
                <a:schemeClr val="bg1"/>
              </a:solidFill>
              <a:latin typeface="Times New Roman" panose="02020603050405020304" pitchFamily="18" charset="0"/>
              <a:cs typeface="Times New Roman" panose="02020603050405020304" pitchFamily="18" charset="0"/>
            </a:endParaRPr>
          </a:p>
          <a:p>
            <a:pPr algn="just"/>
            <a:r>
              <a:rPr lang="en-US" sz="1600" dirty="0" smtClean="0">
                <a:solidFill>
                  <a:schemeClr val="bg1"/>
                </a:solidFill>
                <a:latin typeface="Times New Roman" panose="02020603050405020304" pitchFamily="18" charset="0"/>
                <a:cs typeface="Times New Roman" panose="02020603050405020304" pitchFamily="18" charset="0"/>
              </a:rPr>
              <a:t>Conference Themes </a:t>
            </a:r>
            <a:r>
              <a:rPr lang="en-US" sz="1100" dirty="0" smtClean="0">
                <a:solidFill>
                  <a:srgbClr val="9BEFEF"/>
                </a:solidFill>
                <a:latin typeface="Times New Roman" panose="02020603050405020304" pitchFamily="18" charset="0"/>
                <a:cs typeface="Times New Roman" panose="02020603050405020304" pitchFamily="18" charset="0"/>
              </a:rPr>
              <a:t>but not limited to</a:t>
            </a:r>
          </a:p>
          <a:p>
            <a:pPr marL="171450" indent="-171450">
              <a:buFont typeface="Arial" panose="020B0604020202020204" pitchFamily="34" charset="0"/>
              <a:buChar char="•"/>
            </a:pPr>
            <a:r>
              <a:rPr lang="en-US" sz="1100" dirty="0" smtClean="0">
                <a:solidFill>
                  <a:schemeClr val="bg1"/>
                </a:solidFill>
                <a:latin typeface="Times New Roman" panose="02020603050405020304" pitchFamily="18" charset="0"/>
                <a:cs typeface="Times New Roman" panose="02020603050405020304" pitchFamily="18" charset="0"/>
              </a:rPr>
              <a:t>Technological </a:t>
            </a:r>
            <a:r>
              <a:rPr lang="en-US" sz="1100" dirty="0">
                <a:solidFill>
                  <a:schemeClr val="bg1"/>
                </a:solidFill>
                <a:latin typeface="Times New Roman" panose="02020603050405020304" pitchFamily="18" charset="0"/>
                <a:cs typeface="Times New Roman" panose="02020603050405020304" pitchFamily="18" charset="0"/>
              </a:rPr>
              <a:t>Innovations in Renewable </a:t>
            </a:r>
            <a:r>
              <a:rPr lang="en-US" sz="1100" dirty="0" smtClean="0">
                <a:solidFill>
                  <a:schemeClr val="bg1"/>
                </a:solidFill>
                <a:latin typeface="Times New Roman" panose="02020603050405020304" pitchFamily="18" charset="0"/>
                <a:cs typeface="Times New Roman" panose="02020603050405020304" pitchFamily="18" charset="0"/>
              </a:rPr>
              <a:t>Energy</a:t>
            </a:r>
          </a:p>
          <a:p>
            <a:pPr marL="171450" indent="-171450">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Social and Economic Impacts of Renewable </a:t>
            </a:r>
            <a:r>
              <a:rPr lang="en-US" sz="1100" dirty="0" smtClean="0">
                <a:solidFill>
                  <a:schemeClr val="bg1"/>
                </a:solidFill>
                <a:latin typeface="Times New Roman" panose="02020603050405020304" pitchFamily="18" charset="0"/>
                <a:cs typeface="Times New Roman" panose="02020603050405020304" pitchFamily="18" charset="0"/>
              </a:rPr>
              <a:t>Energy</a:t>
            </a:r>
          </a:p>
          <a:p>
            <a:pPr marL="171450" indent="-171450">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AI-Driven Renewable Energy </a:t>
            </a:r>
            <a:r>
              <a:rPr lang="en-US" sz="1100" dirty="0" smtClean="0">
                <a:solidFill>
                  <a:schemeClr val="bg1"/>
                </a:solidFill>
                <a:latin typeface="Times New Roman" panose="02020603050405020304" pitchFamily="18" charset="0"/>
                <a:cs typeface="Times New Roman" panose="02020603050405020304" pitchFamily="18" charset="0"/>
              </a:rPr>
              <a:t>Forecasting</a:t>
            </a:r>
          </a:p>
          <a:p>
            <a:pPr marL="171450" indent="-171450">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Energy Consumption </a:t>
            </a:r>
            <a:r>
              <a:rPr lang="en-US" sz="1100" dirty="0" smtClean="0">
                <a:solidFill>
                  <a:schemeClr val="bg1"/>
                </a:solidFill>
                <a:latin typeface="Times New Roman" panose="02020603050405020304" pitchFamily="18" charset="0"/>
                <a:cs typeface="Times New Roman" panose="02020603050405020304" pitchFamily="18" charset="0"/>
              </a:rPr>
              <a:t>Optimization</a:t>
            </a:r>
          </a:p>
          <a:p>
            <a:pPr marL="171450" indent="-171450">
              <a:buFont typeface="Arial" panose="020B0604020202020204" pitchFamily="34" charset="0"/>
              <a:buChar char="•"/>
            </a:pPr>
            <a:r>
              <a:rPr lang="en-US" sz="1100" dirty="0" smtClean="0">
                <a:solidFill>
                  <a:schemeClr val="bg1"/>
                </a:solidFill>
                <a:latin typeface="Times New Roman" panose="02020603050405020304" pitchFamily="18" charset="0"/>
                <a:cs typeface="Times New Roman" panose="02020603050405020304" pitchFamily="18" charset="0"/>
              </a:rPr>
              <a:t>India's </a:t>
            </a:r>
            <a:r>
              <a:rPr lang="en-US" sz="1100" dirty="0">
                <a:solidFill>
                  <a:schemeClr val="bg1"/>
                </a:solidFill>
                <a:latin typeface="Times New Roman" panose="02020603050405020304" pitchFamily="18" charset="0"/>
                <a:cs typeface="Times New Roman" panose="02020603050405020304" pitchFamily="18" charset="0"/>
              </a:rPr>
              <a:t>Path to Vision 2047 through Renewable </a:t>
            </a:r>
            <a:r>
              <a:rPr lang="en-US" sz="1100" dirty="0" smtClean="0">
                <a:solidFill>
                  <a:schemeClr val="bg1"/>
                </a:solidFill>
                <a:latin typeface="Times New Roman" panose="02020603050405020304" pitchFamily="18" charset="0"/>
                <a:cs typeface="Times New Roman" panose="02020603050405020304" pitchFamily="18" charset="0"/>
              </a:rPr>
              <a:t>Energy</a:t>
            </a:r>
          </a:p>
          <a:p>
            <a:pPr marL="171450" indent="-171450">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AI-Powered Climate Risk </a:t>
            </a:r>
            <a:r>
              <a:rPr lang="en-US" sz="1100" dirty="0" smtClean="0">
                <a:solidFill>
                  <a:schemeClr val="bg1"/>
                </a:solidFill>
                <a:latin typeface="Times New Roman" panose="02020603050405020304" pitchFamily="18" charset="0"/>
                <a:cs typeface="Times New Roman" panose="02020603050405020304" pitchFamily="18" charset="0"/>
              </a:rPr>
              <a:t>Assessment</a:t>
            </a:r>
          </a:p>
          <a:p>
            <a:pPr marL="171450" indent="-171450">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Sustainable Agriculture with AI</a:t>
            </a:r>
            <a:endParaRPr lang="en-US" sz="1100" dirty="0" smtClean="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smtClean="0">
                <a:solidFill>
                  <a:schemeClr val="bg1"/>
                </a:solidFill>
                <a:latin typeface="Times New Roman" panose="02020603050405020304" pitchFamily="18" charset="0"/>
                <a:cs typeface="Times New Roman" panose="02020603050405020304" pitchFamily="18" charset="0"/>
              </a:rPr>
              <a:t>Smart </a:t>
            </a:r>
            <a:r>
              <a:rPr lang="en-US" sz="1100" dirty="0">
                <a:solidFill>
                  <a:schemeClr val="bg1"/>
                </a:solidFill>
                <a:latin typeface="Times New Roman" panose="02020603050405020304" pitchFamily="18" charset="0"/>
                <a:cs typeface="Times New Roman" panose="02020603050405020304" pitchFamily="18" charset="0"/>
              </a:rPr>
              <a:t>Grid </a:t>
            </a:r>
            <a:r>
              <a:rPr lang="en-US" sz="1100" dirty="0" smtClean="0">
                <a:solidFill>
                  <a:schemeClr val="bg1"/>
                </a:solidFill>
                <a:latin typeface="Times New Roman" panose="02020603050405020304" pitchFamily="18" charset="0"/>
                <a:cs typeface="Times New Roman" panose="02020603050405020304" pitchFamily="18" charset="0"/>
              </a:rPr>
              <a:t>Technologies</a:t>
            </a:r>
          </a:p>
          <a:p>
            <a:pPr marL="171450" indent="-171450">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Waste Management and Recycling Optimization</a:t>
            </a:r>
            <a:endParaRPr lang="en-US" sz="1100" dirty="0" smtClean="0">
              <a:solidFill>
                <a:schemeClr val="bg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Renewable Energy Policy and Market </a:t>
            </a:r>
            <a:r>
              <a:rPr lang="en-US" sz="1100" dirty="0" smtClean="0">
                <a:solidFill>
                  <a:schemeClr val="bg1"/>
                </a:solidFill>
                <a:latin typeface="Times New Roman" panose="02020603050405020304" pitchFamily="18" charset="0"/>
                <a:cs typeface="Times New Roman" panose="02020603050405020304" pitchFamily="18" charset="0"/>
              </a:rPr>
              <a:t>Analysis</a:t>
            </a:r>
          </a:p>
          <a:p>
            <a:pPr marL="171450" indent="-171450" algn="just">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AI for Water Resource Management</a:t>
            </a:r>
          </a:p>
          <a:p>
            <a:pPr marL="171450" indent="-171450" algn="just">
              <a:buFont typeface="Arial" panose="020B0604020202020204" pitchFamily="34" charset="0"/>
              <a:buChar char="•"/>
            </a:pPr>
            <a:r>
              <a:rPr lang="en-US" sz="1100" dirty="0" smtClean="0">
                <a:solidFill>
                  <a:schemeClr val="bg1"/>
                </a:solidFill>
                <a:latin typeface="Times New Roman" panose="02020603050405020304" pitchFamily="18" charset="0"/>
                <a:cs typeface="Times New Roman" panose="02020603050405020304" pitchFamily="18" charset="0"/>
              </a:rPr>
              <a:t>Micro-grids and Distributed Generation</a:t>
            </a:r>
          </a:p>
          <a:p>
            <a:pPr marL="171450" indent="-171450" algn="just">
              <a:buFont typeface="Arial" panose="020B0604020202020204" pitchFamily="34" charset="0"/>
              <a:buChar char="•"/>
            </a:pPr>
            <a:r>
              <a:rPr lang="en-US" sz="1100" dirty="0" smtClean="0">
                <a:solidFill>
                  <a:schemeClr val="bg1"/>
                </a:solidFill>
                <a:latin typeface="Times New Roman" panose="02020603050405020304" pitchFamily="18" charset="0"/>
                <a:cs typeface="Times New Roman" panose="02020603050405020304" pitchFamily="18" charset="0"/>
              </a:rPr>
              <a:t>Power System Stability, Dynamics and Control</a:t>
            </a:r>
          </a:p>
          <a:p>
            <a:pPr marL="171450" indent="-171450" algn="just">
              <a:buFont typeface="Arial" panose="020B0604020202020204" pitchFamily="34" charset="0"/>
              <a:buChar char="•"/>
            </a:pPr>
            <a:r>
              <a:rPr lang="en-US" sz="1100" dirty="0" smtClean="0">
                <a:solidFill>
                  <a:schemeClr val="bg1"/>
                </a:solidFill>
                <a:latin typeface="Times New Roman" panose="02020603050405020304" pitchFamily="18" charset="0"/>
                <a:cs typeface="Times New Roman" panose="02020603050405020304" pitchFamily="18" charset="0"/>
              </a:rPr>
              <a:t>Power System Automation, Protection and Relaying</a:t>
            </a:r>
          </a:p>
          <a:p>
            <a:pPr marL="171450" indent="-171450" algn="just">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Energy Storage Solutions with </a:t>
            </a:r>
            <a:r>
              <a:rPr lang="en-US" sz="1100" dirty="0" smtClean="0">
                <a:solidFill>
                  <a:schemeClr val="bg1"/>
                </a:solidFill>
                <a:latin typeface="Times New Roman" panose="02020603050405020304" pitchFamily="18" charset="0"/>
                <a:cs typeface="Times New Roman" panose="02020603050405020304" pitchFamily="18" charset="0"/>
              </a:rPr>
              <a:t>AI</a:t>
            </a:r>
          </a:p>
          <a:p>
            <a:pPr marL="171450" indent="-171450" algn="just">
              <a:buFont typeface="Arial" panose="020B0604020202020204" pitchFamily="34" charset="0"/>
              <a:buChar char="•"/>
            </a:pPr>
            <a:r>
              <a:rPr lang="en-US" sz="1100" dirty="0" smtClean="0">
                <a:solidFill>
                  <a:schemeClr val="bg1"/>
                </a:solidFill>
                <a:latin typeface="Times New Roman" panose="02020603050405020304" pitchFamily="18" charset="0"/>
                <a:cs typeface="Times New Roman" panose="02020603050405020304" pitchFamily="18" charset="0"/>
              </a:rPr>
              <a:t>Digital </a:t>
            </a:r>
            <a:r>
              <a:rPr lang="en-US" sz="1100" dirty="0">
                <a:solidFill>
                  <a:schemeClr val="bg1"/>
                </a:solidFill>
                <a:latin typeface="Times New Roman" panose="02020603050405020304" pitchFamily="18" charset="0"/>
                <a:cs typeface="Times New Roman" panose="02020603050405020304" pitchFamily="18" charset="0"/>
              </a:rPr>
              <a:t>Protection and SCADA</a:t>
            </a:r>
          </a:p>
          <a:p>
            <a:pPr marL="171450" indent="-171450" algn="just">
              <a:buFont typeface="Arial" panose="020B0604020202020204" pitchFamily="34" charset="0"/>
              <a:buChar char="•"/>
            </a:pPr>
            <a:r>
              <a:rPr lang="en-US" sz="1100" dirty="0" smtClean="0">
                <a:solidFill>
                  <a:schemeClr val="bg1"/>
                </a:solidFill>
                <a:latin typeface="Times New Roman" panose="02020603050405020304" pitchFamily="18" charset="0"/>
                <a:cs typeface="Times New Roman" panose="02020603050405020304" pitchFamily="18" charset="0"/>
              </a:rPr>
              <a:t>Intelligent Instrumentation</a:t>
            </a:r>
            <a:endParaRPr lang="en-US" sz="1100" dirty="0">
              <a:solidFill>
                <a:schemeClr val="bg1"/>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Decentralized Renewable Energy </a:t>
            </a:r>
            <a:r>
              <a:rPr lang="en-US" sz="1100" dirty="0" smtClean="0">
                <a:solidFill>
                  <a:schemeClr val="bg1"/>
                </a:solidFill>
                <a:latin typeface="Times New Roman" panose="02020603050405020304" pitchFamily="18" charset="0"/>
                <a:cs typeface="Times New Roman" panose="02020603050405020304" pitchFamily="18" charset="0"/>
              </a:rPr>
              <a:t>Systems</a:t>
            </a:r>
          </a:p>
          <a:p>
            <a:pPr marL="171450" indent="-171450" algn="just">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Environmental Impact </a:t>
            </a:r>
            <a:r>
              <a:rPr lang="en-US" sz="1100" dirty="0" smtClean="0">
                <a:solidFill>
                  <a:schemeClr val="bg1"/>
                </a:solidFill>
                <a:latin typeface="Times New Roman" panose="02020603050405020304" pitchFamily="18" charset="0"/>
                <a:cs typeface="Times New Roman" panose="02020603050405020304" pitchFamily="18" charset="0"/>
              </a:rPr>
              <a:t>Assessment</a:t>
            </a:r>
          </a:p>
          <a:p>
            <a:pPr marL="171450" indent="-171450" algn="just">
              <a:buFont typeface="Arial" panose="020B0604020202020204" pitchFamily="34" charset="0"/>
              <a:buChar char="•"/>
            </a:pPr>
            <a:r>
              <a:rPr lang="en-US" sz="1100" dirty="0">
                <a:solidFill>
                  <a:schemeClr val="bg1"/>
                </a:solidFill>
                <a:latin typeface="Times New Roman" panose="02020603050405020304" pitchFamily="18" charset="0"/>
                <a:cs typeface="Times New Roman" panose="02020603050405020304" pitchFamily="18" charset="0"/>
              </a:rPr>
              <a:t>AI for Carbon Sequestration</a:t>
            </a:r>
            <a:endParaRPr lang="en-US" sz="1100" dirty="0" smtClean="0">
              <a:solidFill>
                <a:schemeClr val="bg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612436" y="76200"/>
            <a:ext cx="3231863" cy="4816703"/>
          </a:xfrm>
          <a:prstGeom prst="rect">
            <a:avLst/>
          </a:prstGeom>
          <a:noFill/>
        </p:spPr>
        <p:txBody>
          <a:bodyPr wrap="square" rtlCol="0">
            <a:spAutoFit/>
          </a:bodyPr>
          <a:lstStyle/>
          <a:p>
            <a:pPr>
              <a:spcAft>
                <a:spcPts val="600"/>
              </a:spcAft>
            </a:pPr>
            <a:r>
              <a:rPr lang="en-US" sz="1600" b="1" dirty="0" smtClean="0">
                <a:latin typeface="Times New Roman" panose="02020603050405020304" pitchFamily="18" charset="0"/>
                <a:cs typeface="Times New Roman" panose="02020603050405020304" pitchFamily="18" charset="0"/>
              </a:rPr>
              <a:t>International Advisory Committee</a:t>
            </a:r>
          </a:p>
          <a:p>
            <a:r>
              <a:rPr lang="en-US" sz="1100" b="1" dirty="0" smtClean="0">
                <a:latin typeface="Times New Roman" panose="02020603050405020304" pitchFamily="18" charset="0"/>
                <a:cs typeface="Times New Roman" panose="02020603050405020304" pitchFamily="18" charset="0"/>
              </a:rPr>
              <a:t>Prof.(Dr.) </a:t>
            </a:r>
            <a:r>
              <a:rPr lang="en-US" sz="1100" b="1" dirty="0">
                <a:latin typeface="Times New Roman" panose="02020603050405020304" pitchFamily="18" charset="0"/>
                <a:cs typeface="Times New Roman" panose="02020603050405020304" pitchFamily="18" charset="0"/>
              </a:rPr>
              <a:t>Tariq Abdullah, </a:t>
            </a:r>
            <a:r>
              <a:rPr lang="en-US" sz="1100" dirty="0" smtClean="0">
                <a:latin typeface="Times New Roman" panose="02020603050405020304" pitchFamily="18" charset="0"/>
                <a:cs typeface="Times New Roman" panose="02020603050405020304" pitchFamily="18" charset="0"/>
              </a:rPr>
              <a:t>Computing </a:t>
            </a:r>
            <a:r>
              <a:rPr lang="en-US" sz="1100" dirty="0">
                <a:latin typeface="Times New Roman" panose="02020603050405020304" pitchFamily="18" charset="0"/>
                <a:cs typeface="Times New Roman" panose="02020603050405020304" pitchFamily="18" charset="0"/>
              </a:rPr>
              <a:t>&amp; IT College of Science and Engineering University of Derby, United Kingdom</a:t>
            </a:r>
            <a:endParaRPr lang="en-US" sz="1100" dirty="0" smtClean="0">
              <a:latin typeface="Times New Roman" panose="02020603050405020304" pitchFamily="18" charset="0"/>
              <a:cs typeface="Times New Roman" panose="02020603050405020304" pitchFamily="18" charset="0"/>
            </a:endParaRPr>
          </a:p>
          <a:p>
            <a:r>
              <a:rPr lang="en-US" sz="1100" b="1" dirty="0" smtClean="0">
                <a:latin typeface="Times New Roman" panose="02020603050405020304" pitchFamily="18" charset="0"/>
                <a:cs typeface="Times New Roman" panose="02020603050405020304" pitchFamily="18" charset="0"/>
              </a:rPr>
              <a:t>Prof.(Dr.) Ramesh C. Bansal, </a:t>
            </a:r>
            <a:r>
              <a:rPr lang="en-US" sz="1100" dirty="0">
                <a:latin typeface="Times New Roman" panose="02020603050405020304" pitchFamily="18" charset="0"/>
                <a:cs typeface="Times New Roman" panose="02020603050405020304" pitchFamily="18" charset="0"/>
              </a:rPr>
              <a:t>University of </a:t>
            </a:r>
            <a:r>
              <a:rPr lang="en-US" sz="1100" dirty="0" smtClean="0">
                <a:latin typeface="Times New Roman" panose="02020603050405020304" pitchFamily="18" charset="0"/>
                <a:cs typeface="Times New Roman" panose="02020603050405020304" pitchFamily="18" charset="0"/>
              </a:rPr>
              <a:t>Sharjah, UAE</a:t>
            </a:r>
            <a:endParaRPr lang="en-US" sz="1100" dirty="0">
              <a:latin typeface="Times New Roman" panose="02020603050405020304" pitchFamily="18" charset="0"/>
              <a:cs typeface="Times New Roman" panose="02020603050405020304" pitchFamily="18" charset="0"/>
            </a:endParaRPr>
          </a:p>
          <a:p>
            <a:r>
              <a:rPr lang="en-US" sz="1100" b="1" dirty="0" smtClean="0">
                <a:latin typeface="Times New Roman" panose="02020603050405020304" pitchFamily="18" charset="0"/>
                <a:cs typeface="Times New Roman" panose="02020603050405020304" pitchFamily="18" charset="0"/>
              </a:rPr>
              <a:t>Prof</a:t>
            </a:r>
            <a:r>
              <a:rPr lang="en-US" sz="1100" b="1" dirty="0">
                <a:latin typeface="Times New Roman" panose="02020603050405020304" pitchFamily="18" charset="0"/>
                <a:cs typeface="Times New Roman" panose="02020603050405020304" pitchFamily="18" charset="0"/>
              </a:rPr>
              <a:t>. Musa Yilmaz, </a:t>
            </a:r>
            <a:r>
              <a:rPr lang="en-US" sz="1100" dirty="0">
                <a:latin typeface="Times New Roman" panose="02020603050405020304" pitchFamily="18" charset="0"/>
                <a:cs typeface="Times New Roman" panose="02020603050405020304" pitchFamily="18" charset="0"/>
              </a:rPr>
              <a:t>University of California Riverside, USA</a:t>
            </a:r>
          </a:p>
          <a:p>
            <a:r>
              <a:rPr lang="en-US" sz="1100" b="1" dirty="0" smtClean="0">
                <a:latin typeface="Times New Roman" panose="02020603050405020304" pitchFamily="18" charset="0"/>
                <a:cs typeface="Times New Roman" panose="02020603050405020304" pitchFamily="18" charset="0"/>
              </a:rPr>
              <a:t>Mr</a:t>
            </a:r>
            <a:r>
              <a:rPr lang="en-US" sz="1100" b="1" dirty="0">
                <a:latin typeface="Times New Roman" panose="02020603050405020304" pitchFamily="18" charset="0"/>
                <a:cs typeface="Times New Roman" panose="02020603050405020304" pitchFamily="18" charset="0"/>
              </a:rPr>
              <a:t>. </a:t>
            </a:r>
            <a:r>
              <a:rPr lang="en-US" sz="1100" b="1" dirty="0" err="1">
                <a:latin typeface="Times New Roman" panose="02020603050405020304" pitchFamily="18" charset="0"/>
                <a:cs typeface="Times New Roman" panose="02020603050405020304" pitchFamily="18" charset="0"/>
              </a:rPr>
              <a:t>Shipij</a:t>
            </a:r>
            <a:r>
              <a:rPr lang="en-US" sz="1100" b="1" dirty="0">
                <a:latin typeface="Times New Roman" panose="02020603050405020304" pitchFamily="18" charset="0"/>
                <a:cs typeface="Times New Roman" panose="02020603050405020304" pitchFamily="18" charset="0"/>
              </a:rPr>
              <a:t> </a:t>
            </a:r>
            <a:r>
              <a:rPr lang="en-US" sz="1100" b="1" dirty="0" err="1">
                <a:latin typeface="Times New Roman" panose="02020603050405020304" pitchFamily="18" charset="0"/>
                <a:cs typeface="Times New Roman" panose="02020603050405020304" pitchFamily="18" charset="0"/>
              </a:rPr>
              <a:t>Rathore</a:t>
            </a:r>
            <a:r>
              <a:rPr lang="en-US" sz="1100" b="1"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Project Engineer, ABB, </a:t>
            </a:r>
            <a:r>
              <a:rPr lang="en-US" sz="1100" dirty="0" smtClean="0">
                <a:latin typeface="Times New Roman" panose="02020603050405020304" pitchFamily="18" charset="0"/>
                <a:cs typeface="Times New Roman" panose="02020603050405020304" pitchFamily="18" charset="0"/>
              </a:rPr>
              <a:t>Sweden</a:t>
            </a:r>
          </a:p>
          <a:p>
            <a:r>
              <a:rPr lang="en-US" sz="1100" b="1" dirty="0">
                <a:latin typeface="Times New Roman" panose="02020603050405020304" pitchFamily="18" charset="0"/>
                <a:cs typeface="Times New Roman" panose="02020603050405020304" pitchFamily="18" charset="0"/>
              </a:rPr>
              <a:t>Dr. </a:t>
            </a:r>
            <a:r>
              <a:rPr lang="en-US" sz="1100" b="1" dirty="0" smtClean="0">
                <a:latin typeface="Times New Roman" panose="02020603050405020304" pitchFamily="18" charset="0"/>
                <a:cs typeface="Times New Roman" panose="02020603050405020304" pitchFamily="18" charset="0"/>
              </a:rPr>
              <a:t>Rajeev </a:t>
            </a:r>
            <a:r>
              <a:rPr lang="en-US" sz="1100" b="1" dirty="0" err="1" smtClean="0">
                <a:latin typeface="Times New Roman" panose="02020603050405020304" pitchFamily="18" charset="0"/>
                <a:cs typeface="Times New Roman" panose="02020603050405020304" pitchFamily="18" charset="0"/>
              </a:rPr>
              <a:t>Papneja</a:t>
            </a:r>
            <a:r>
              <a:rPr lang="en-US" sz="1100" b="1"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AI/ ML Expert, Frederick Taylor International University, Arizona, USA</a:t>
            </a:r>
          </a:p>
          <a:p>
            <a:endParaRPr lang="en-US" sz="1600" b="1"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National </a:t>
            </a:r>
            <a:r>
              <a:rPr lang="en-US" sz="1600" b="1" dirty="0">
                <a:latin typeface="Times New Roman" panose="02020603050405020304" pitchFamily="18" charset="0"/>
                <a:cs typeface="Times New Roman" panose="02020603050405020304" pitchFamily="18" charset="0"/>
              </a:rPr>
              <a:t>Advisory Committee</a:t>
            </a:r>
          </a:p>
          <a:p>
            <a:r>
              <a:rPr lang="en-US" sz="1100" b="1" dirty="0" smtClean="0">
                <a:latin typeface="Times New Roman" panose="02020603050405020304" pitchFamily="18" charset="0"/>
                <a:cs typeface="Times New Roman" panose="02020603050405020304" pitchFamily="18" charset="0"/>
              </a:rPr>
              <a:t>Dr. </a:t>
            </a:r>
            <a:r>
              <a:rPr lang="en-US" sz="1100" b="1" dirty="0" err="1" smtClean="0">
                <a:latin typeface="Times New Roman" panose="02020603050405020304" pitchFamily="18" charset="0"/>
                <a:cs typeface="Times New Roman" panose="02020603050405020304" pitchFamily="18" charset="0"/>
              </a:rPr>
              <a:t>Avadhut</a:t>
            </a:r>
            <a:r>
              <a:rPr lang="en-US" sz="1100" b="1" dirty="0" smtClean="0">
                <a:latin typeface="Times New Roman" panose="02020603050405020304" pitchFamily="18" charset="0"/>
                <a:cs typeface="Times New Roman" panose="02020603050405020304" pitchFamily="18" charset="0"/>
              </a:rPr>
              <a:t> </a:t>
            </a:r>
            <a:r>
              <a:rPr lang="en-US" sz="1100" b="1" dirty="0" err="1" smtClean="0">
                <a:latin typeface="Times New Roman" panose="02020603050405020304" pitchFamily="18" charset="0"/>
                <a:cs typeface="Times New Roman" panose="02020603050405020304" pitchFamily="18" charset="0"/>
              </a:rPr>
              <a:t>Sardeshmukh</a:t>
            </a:r>
            <a:r>
              <a:rPr lang="en-US" sz="1100" b="1" dirty="0" smtClean="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Senior Scientist, Tata  Consultancy Services</a:t>
            </a:r>
          </a:p>
          <a:p>
            <a:r>
              <a:rPr lang="en-US" sz="1100" b="1" dirty="0">
                <a:latin typeface="Times New Roman" panose="02020603050405020304" pitchFamily="18" charset="0"/>
                <a:cs typeface="Times New Roman" panose="02020603050405020304" pitchFamily="18" charset="0"/>
              </a:rPr>
              <a:t>Dr. L. D. Arya, </a:t>
            </a:r>
            <a:r>
              <a:rPr lang="en-US" sz="1100" dirty="0" err="1">
                <a:latin typeface="Times New Roman" panose="02020603050405020304" pitchFamily="18" charset="0"/>
                <a:cs typeface="Times New Roman" panose="02020603050405020304" pitchFamily="18" charset="0"/>
              </a:rPr>
              <a:t>Retd</a:t>
            </a:r>
            <a:r>
              <a:rPr lang="en-US" sz="1100" b="1"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Professor at SGSITS, Indore, India</a:t>
            </a:r>
          </a:p>
          <a:p>
            <a:r>
              <a:rPr lang="en-US" sz="1100" b="1" dirty="0">
                <a:latin typeface="Times New Roman" panose="02020603050405020304" pitchFamily="18" charset="0"/>
                <a:cs typeface="Times New Roman" panose="02020603050405020304" pitchFamily="18" charset="0"/>
              </a:rPr>
              <a:t>Dr. R. S. Tare, </a:t>
            </a:r>
            <a:r>
              <a:rPr lang="en-US" sz="1100" dirty="0" err="1">
                <a:latin typeface="Times New Roman" panose="02020603050405020304" pitchFamily="18" charset="0"/>
                <a:cs typeface="Times New Roman" panose="02020603050405020304" pitchFamily="18" charset="0"/>
              </a:rPr>
              <a:t>Retd</a:t>
            </a:r>
            <a:r>
              <a:rPr lang="en-US" sz="1100" b="1"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Professor at SGSITS, Indore, India</a:t>
            </a:r>
          </a:p>
          <a:p>
            <a:r>
              <a:rPr lang="en-US" sz="1100" b="1" dirty="0" smtClean="0">
                <a:latin typeface="Times New Roman" panose="02020603050405020304" pitchFamily="18" charset="0"/>
                <a:cs typeface="Times New Roman" panose="02020603050405020304" pitchFamily="18" charset="0"/>
              </a:rPr>
              <a:t>Dr</a:t>
            </a:r>
            <a:r>
              <a:rPr lang="en-US" sz="1100" b="1" dirty="0">
                <a:latin typeface="Times New Roman" panose="02020603050405020304" pitchFamily="18" charset="0"/>
                <a:cs typeface="Times New Roman" panose="02020603050405020304" pitchFamily="18" charset="0"/>
              </a:rPr>
              <a:t>. Suresh </a:t>
            </a:r>
            <a:r>
              <a:rPr lang="en-US" sz="1100" b="1" dirty="0" err="1">
                <a:latin typeface="Times New Roman" panose="02020603050405020304" pitchFamily="18" charset="0"/>
                <a:cs typeface="Times New Roman" panose="02020603050405020304" pitchFamily="18" charset="0"/>
              </a:rPr>
              <a:t>Deshmukh</a:t>
            </a:r>
            <a:r>
              <a:rPr lang="en-US" sz="1100" b="1"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Professor at ICT, </a:t>
            </a:r>
            <a:r>
              <a:rPr lang="en-US" sz="1100" dirty="0" smtClean="0">
                <a:latin typeface="Times New Roman" panose="02020603050405020304" pitchFamily="18" charset="0"/>
                <a:cs typeface="Times New Roman" panose="02020603050405020304" pitchFamily="18" charset="0"/>
              </a:rPr>
              <a:t>Mumbai, India</a:t>
            </a:r>
            <a:endParaRPr lang="en-US" sz="1100" dirty="0">
              <a:latin typeface="Times New Roman" panose="02020603050405020304" pitchFamily="18" charset="0"/>
              <a:cs typeface="Times New Roman" panose="02020603050405020304" pitchFamily="18" charset="0"/>
            </a:endParaRPr>
          </a:p>
          <a:p>
            <a:r>
              <a:rPr lang="en-IN" sz="1100" b="1" dirty="0" err="1" smtClean="0">
                <a:latin typeface="Times New Roman" panose="02020603050405020304" pitchFamily="18" charset="0"/>
                <a:cs typeface="Times New Roman" panose="02020603050405020304" pitchFamily="18" charset="0"/>
              </a:rPr>
              <a:t>Dr</a:t>
            </a:r>
            <a:r>
              <a:rPr lang="en-IN" sz="1100" b="1" dirty="0" err="1">
                <a:latin typeface="Times New Roman" panose="02020603050405020304" pitchFamily="18" charset="0"/>
                <a:cs typeface="Times New Roman" panose="02020603050405020304" pitchFamily="18" charset="0"/>
              </a:rPr>
              <a:t>.</a:t>
            </a:r>
            <a:r>
              <a:rPr lang="en-IN" sz="1100" b="1" dirty="0">
                <a:latin typeface="Times New Roman" panose="02020603050405020304" pitchFamily="18" charset="0"/>
                <a:cs typeface="Times New Roman" panose="02020603050405020304" pitchFamily="18" charset="0"/>
              </a:rPr>
              <a:t> </a:t>
            </a:r>
            <a:r>
              <a:rPr lang="en-IN" sz="1100" b="1" dirty="0" err="1" smtClean="0">
                <a:latin typeface="Times New Roman" panose="02020603050405020304" pitchFamily="18" charset="0"/>
                <a:cs typeface="Times New Roman" panose="02020603050405020304" pitchFamily="18" charset="0"/>
              </a:rPr>
              <a:t>Pragnan</a:t>
            </a:r>
            <a:r>
              <a:rPr lang="en-IN" sz="1100" b="1" dirty="0" smtClean="0">
                <a:latin typeface="Times New Roman" panose="02020603050405020304" pitchFamily="18" charset="0"/>
                <a:cs typeface="Times New Roman" panose="02020603050405020304" pitchFamily="18" charset="0"/>
              </a:rPr>
              <a:t> Chakraborty, </a:t>
            </a:r>
            <a:r>
              <a:rPr lang="en-IN" sz="1100" dirty="0">
                <a:latin typeface="Times New Roman" panose="02020603050405020304" pitchFamily="18" charset="0"/>
                <a:cs typeface="Times New Roman" panose="02020603050405020304" pitchFamily="18" charset="0"/>
              </a:rPr>
              <a:t>Principal Director, CARET, </a:t>
            </a:r>
            <a:r>
              <a:rPr lang="en-IN" sz="1100" dirty="0" smtClean="0">
                <a:latin typeface="Times New Roman" panose="02020603050405020304" pitchFamily="18" charset="0"/>
                <a:cs typeface="Times New Roman" panose="02020603050405020304" pitchFamily="18" charset="0"/>
              </a:rPr>
              <a:t>Bhilai, India</a:t>
            </a:r>
          </a:p>
          <a:p>
            <a:r>
              <a:rPr lang="en-IN" sz="1100" b="1" dirty="0" err="1">
                <a:latin typeface="Times New Roman" panose="02020603050405020304" pitchFamily="18" charset="0"/>
                <a:cs typeface="Times New Roman" panose="02020603050405020304" pitchFamily="18" charset="0"/>
              </a:rPr>
              <a:t>Dr.</a:t>
            </a:r>
            <a:r>
              <a:rPr lang="en-IN" sz="1100" b="1" dirty="0">
                <a:latin typeface="Times New Roman" panose="02020603050405020304" pitchFamily="18" charset="0"/>
                <a:cs typeface="Times New Roman" panose="02020603050405020304" pitchFamily="18" charset="0"/>
              </a:rPr>
              <a:t> </a:t>
            </a:r>
            <a:r>
              <a:rPr lang="en-US" sz="1100" b="1" dirty="0" err="1" smtClean="0">
                <a:latin typeface="Times New Roman" panose="02020603050405020304" pitchFamily="18" charset="0"/>
                <a:cs typeface="Times New Roman" panose="02020603050405020304" pitchFamily="18" charset="0"/>
              </a:rPr>
              <a:t>Nilanjan</a:t>
            </a:r>
            <a:r>
              <a:rPr lang="en-US" sz="1100" b="1" dirty="0" smtClean="0">
                <a:latin typeface="Times New Roman" panose="02020603050405020304" pitchFamily="18" charset="0"/>
                <a:cs typeface="Times New Roman" panose="02020603050405020304" pitchFamily="18" charset="0"/>
              </a:rPr>
              <a:t> </a:t>
            </a:r>
            <a:r>
              <a:rPr lang="en-US" sz="1100" b="1" dirty="0" err="1">
                <a:latin typeface="Times New Roman" panose="02020603050405020304" pitchFamily="18" charset="0"/>
                <a:cs typeface="Times New Roman" panose="02020603050405020304" pitchFamily="18" charset="0"/>
              </a:rPr>
              <a:t>Dey</a:t>
            </a:r>
            <a:r>
              <a:rPr lang="en-US" sz="1100" b="1"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Associate Professor </a:t>
            </a:r>
            <a:r>
              <a:rPr lang="en-US" sz="1100" dirty="0" smtClean="0">
                <a:latin typeface="Times New Roman" panose="02020603050405020304" pitchFamily="18" charset="0"/>
                <a:cs typeface="Times New Roman" panose="02020603050405020304" pitchFamily="18" charset="0"/>
              </a:rPr>
              <a:t>Techno </a:t>
            </a:r>
            <a:r>
              <a:rPr lang="en-US" sz="1100" dirty="0">
                <a:latin typeface="Times New Roman" panose="02020603050405020304" pitchFamily="18" charset="0"/>
                <a:cs typeface="Times New Roman" panose="02020603050405020304" pitchFamily="18" charset="0"/>
              </a:rPr>
              <a:t>International New Town, Kolkata, India</a:t>
            </a:r>
            <a:endParaRPr lang="en-IN" sz="1100" dirty="0" smtClean="0">
              <a:latin typeface="Times New Roman" panose="02020603050405020304" pitchFamily="18" charset="0"/>
              <a:cs typeface="Times New Roman" panose="02020603050405020304" pitchFamily="18" charset="0"/>
            </a:endParaRPr>
          </a:p>
          <a:p>
            <a:endParaRPr lang="en-IN" sz="1200" dirty="0" smtClean="0">
              <a:latin typeface="Times New Roman" panose="02020603050405020304" pitchFamily="18" charset="0"/>
              <a:cs typeface="Times New Roman" panose="02020603050405020304" pitchFamily="18" charset="0"/>
            </a:endParaRPr>
          </a:p>
        </p:txBody>
      </p:sp>
      <p:sp>
        <p:nvSpPr>
          <p:cNvPr id="19" name="TextBox 18"/>
          <p:cNvSpPr txBox="1"/>
          <p:nvPr/>
        </p:nvSpPr>
        <p:spPr>
          <a:xfrm>
            <a:off x="6629399" y="4965174"/>
            <a:ext cx="3238501" cy="1892826"/>
          </a:xfrm>
          <a:prstGeom prst="rect">
            <a:avLst/>
          </a:prstGeom>
          <a:noFill/>
        </p:spPr>
        <p:txBody>
          <a:bodyPr wrap="square" rtlCol="0">
            <a:spAutoFit/>
          </a:bodyPr>
          <a:lstStyle/>
          <a:p>
            <a:pPr>
              <a:spcAft>
                <a:spcPts val="600"/>
              </a:spcAft>
            </a:pPr>
            <a:r>
              <a:rPr lang="en-US" sz="1600" b="1" dirty="0" smtClean="0">
                <a:latin typeface="Times New Roman" panose="02020603050405020304" pitchFamily="18" charset="0"/>
                <a:cs typeface="Times New Roman" panose="02020603050405020304" pitchFamily="18" charset="0"/>
              </a:rPr>
              <a:t>Organizing Committee</a:t>
            </a:r>
            <a:endParaRPr lang="en-US" sz="1200" dirty="0" smtClean="0">
              <a:latin typeface="Times New Roman" panose="02020603050405020304" pitchFamily="18" charset="0"/>
              <a:cs typeface="Times New Roman" panose="02020603050405020304" pitchFamily="18" charset="0"/>
            </a:endParaRPr>
          </a:p>
          <a:p>
            <a:r>
              <a:rPr lang="en-US" sz="1200" dirty="0" smtClean="0">
                <a:latin typeface="Times New Roman" panose="02020603050405020304" pitchFamily="18" charset="0"/>
                <a:cs typeface="Times New Roman" panose="02020603050405020304" pitchFamily="18" charset="0"/>
              </a:rPr>
              <a:t>Dr</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Rajkumar Jhapte </a:t>
            </a:r>
            <a:r>
              <a:rPr lang="en-US" sz="800" dirty="0">
                <a:solidFill>
                  <a:schemeClr val="accent1">
                    <a:lumMod val="75000"/>
                  </a:schemeClr>
                </a:solidFill>
                <a:latin typeface="Times New Roman" panose="02020603050405020304" pitchFamily="18" charset="0"/>
                <a:cs typeface="Times New Roman" panose="02020603050405020304" pitchFamily="18" charset="0"/>
              </a:rPr>
              <a:t>(</a:t>
            </a:r>
            <a:r>
              <a:rPr lang="en-US" sz="800" dirty="0" smtClean="0">
                <a:solidFill>
                  <a:schemeClr val="accent1">
                    <a:lumMod val="75000"/>
                  </a:schemeClr>
                </a:solidFill>
                <a:latin typeface="Times New Roman" panose="02020603050405020304" pitchFamily="18" charset="0"/>
                <a:cs typeface="Times New Roman" panose="02020603050405020304" pitchFamily="18" charset="0"/>
              </a:rPr>
              <a:t>Associate </a:t>
            </a:r>
            <a:r>
              <a:rPr lang="en-US" sz="800" dirty="0">
                <a:solidFill>
                  <a:schemeClr val="accent1">
                    <a:lumMod val="75000"/>
                  </a:schemeClr>
                </a:solidFill>
                <a:latin typeface="Times New Roman" panose="02020603050405020304" pitchFamily="18" charset="0"/>
                <a:cs typeface="Times New Roman" panose="02020603050405020304" pitchFamily="18" charset="0"/>
              </a:rPr>
              <a:t>Professor)</a:t>
            </a:r>
          </a:p>
          <a:p>
            <a:r>
              <a:rPr lang="en-US" sz="1200" dirty="0" smtClean="0">
                <a:latin typeface="Times New Roman" panose="02020603050405020304" pitchFamily="18" charset="0"/>
                <a:cs typeface="Times New Roman" panose="02020603050405020304" pitchFamily="18" charset="0"/>
              </a:rPr>
              <a:t>Dr</a:t>
            </a:r>
            <a:r>
              <a:rPr lang="en-US" sz="1200" dirty="0">
                <a:latin typeface="Times New Roman" panose="02020603050405020304" pitchFamily="18" charset="0"/>
                <a:cs typeface="Times New Roman" panose="02020603050405020304" pitchFamily="18" charset="0"/>
              </a:rPr>
              <a:t>. Gaurav B. Patil </a:t>
            </a:r>
            <a:r>
              <a:rPr lang="en-US" sz="800" dirty="0">
                <a:solidFill>
                  <a:schemeClr val="accent1">
                    <a:lumMod val="75000"/>
                  </a:schemeClr>
                </a:solidFill>
                <a:latin typeface="Times New Roman" panose="02020603050405020304" pitchFamily="18" charset="0"/>
                <a:cs typeface="Times New Roman" panose="02020603050405020304" pitchFamily="18" charset="0"/>
              </a:rPr>
              <a:t>(Assistant Professor)</a:t>
            </a:r>
          </a:p>
          <a:p>
            <a:r>
              <a:rPr lang="en-US" sz="1200" dirty="0" smtClean="0">
                <a:latin typeface="Times New Roman" panose="02020603050405020304" pitchFamily="18" charset="0"/>
                <a:cs typeface="Times New Roman" panose="02020603050405020304" pitchFamily="18" charset="0"/>
              </a:rPr>
              <a:t>Dr. M. </a:t>
            </a:r>
            <a:r>
              <a:rPr lang="en-US" sz="1200" dirty="0" err="1" smtClean="0">
                <a:latin typeface="Times New Roman" panose="02020603050405020304" pitchFamily="18" charset="0"/>
                <a:cs typeface="Times New Roman" panose="02020603050405020304" pitchFamily="18" charset="0"/>
              </a:rPr>
              <a:t>Ankushkumar</a:t>
            </a:r>
            <a:r>
              <a:rPr lang="en-US" sz="1200" dirty="0" smtClean="0">
                <a:latin typeface="Times New Roman" panose="02020603050405020304" pitchFamily="18" charset="0"/>
                <a:cs typeface="Times New Roman" panose="02020603050405020304" pitchFamily="18" charset="0"/>
              </a:rPr>
              <a:t>  </a:t>
            </a:r>
            <a:r>
              <a:rPr lang="en-US" sz="800" dirty="0">
                <a:solidFill>
                  <a:schemeClr val="accent1">
                    <a:lumMod val="75000"/>
                  </a:schemeClr>
                </a:solidFill>
                <a:latin typeface="Times New Roman" panose="02020603050405020304" pitchFamily="18" charset="0"/>
                <a:cs typeface="Times New Roman" panose="02020603050405020304" pitchFamily="18" charset="0"/>
              </a:rPr>
              <a:t>(Assistant Professor</a:t>
            </a:r>
            <a:r>
              <a:rPr lang="en-US" sz="800" dirty="0" smtClean="0">
                <a:solidFill>
                  <a:schemeClr val="accent1">
                    <a:lumMod val="75000"/>
                  </a:schemeClr>
                </a:solidFill>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Mr. Jagdish More </a:t>
            </a:r>
            <a:r>
              <a:rPr lang="en-US" sz="800" dirty="0">
                <a:solidFill>
                  <a:schemeClr val="accent1">
                    <a:lumMod val="75000"/>
                  </a:schemeClr>
                </a:solidFill>
                <a:latin typeface="Times New Roman" panose="02020603050405020304" pitchFamily="18" charset="0"/>
                <a:cs typeface="Times New Roman" panose="02020603050405020304" pitchFamily="18" charset="0"/>
              </a:rPr>
              <a:t>(Assistant Professor)</a:t>
            </a:r>
          </a:p>
          <a:p>
            <a:r>
              <a:rPr lang="en-US" sz="1200" dirty="0" smtClean="0">
                <a:latin typeface="Times New Roman" panose="02020603050405020304" pitchFamily="18" charset="0"/>
                <a:cs typeface="Times New Roman" panose="02020603050405020304" pitchFamily="18" charset="0"/>
              </a:rPr>
              <a:t>Ms</a:t>
            </a:r>
            <a:r>
              <a:rPr lang="en-US" sz="1200" dirty="0">
                <a:latin typeface="Times New Roman" panose="02020603050405020304" pitchFamily="18" charset="0"/>
                <a:cs typeface="Times New Roman" panose="02020603050405020304" pitchFamily="18" charset="0"/>
              </a:rPr>
              <a:t>. Farha </a:t>
            </a:r>
            <a:r>
              <a:rPr lang="en-US" sz="1200" dirty="0" err="1">
                <a:latin typeface="Times New Roman" panose="02020603050405020304" pitchFamily="18" charset="0"/>
                <a:cs typeface="Times New Roman" panose="02020603050405020304" pitchFamily="18" charset="0"/>
              </a:rPr>
              <a:t>Naz</a:t>
            </a:r>
            <a:r>
              <a:rPr lang="en-US" sz="1200" dirty="0">
                <a:latin typeface="Times New Roman" panose="02020603050405020304" pitchFamily="18" charset="0"/>
                <a:cs typeface="Times New Roman" panose="02020603050405020304" pitchFamily="18" charset="0"/>
              </a:rPr>
              <a:t> </a:t>
            </a:r>
            <a:r>
              <a:rPr lang="en-US" sz="800" dirty="0">
                <a:solidFill>
                  <a:schemeClr val="accent1">
                    <a:lumMod val="75000"/>
                  </a:schemeClr>
                </a:solidFill>
                <a:latin typeface="Times New Roman" panose="02020603050405020304" pitchFamily="18" charset="0"/>
                <a:cs typeface="Times New Roman" panose="02020603050405020304" pitchFamily="18" charset="0"/>
              </a:rPr>
              <a:t>(Assistant Professor)</a:t>
            </a:r>
          </a:p>
          <a:p>
            <a:r>
              <a:rPr lang="en-US" sz="1200" dirty="0" smtClean="0">
                <a:latin typeface="Times New Roman" panose="02020603050405020304" pitchFamily="18" charset="0"/>
                <a:cs typeface="Times New Roman" panose="02020603050405020304" pitchFamily="18" charset="0"/>
              </a:rPr>
              <a:t>Mr</a:t>
            </a:r>
            <a:r>
              <a:rPr lang="en-US" sz="1200" dirty="0">
                <a:latin typeface="Times New Roman" panose="02020603050405020304" pitchFamily="18" charset="0"/>
                <a:cs typeface="Times New Roman" panose="02020603050405020304" pitchFamily="18" charset="0"/>
              </a:rPr>
              <a:t>. T. M. </a:t>
            </a:r>
            <a:r>
              <a:rPr lang="en-US" sz="1200" dirty="0" err="1">
                <a:latin typeface="Times New Roman" panose="02020603050405020304" pitchFamily="18" charset="0"/>
                <a:cs typeface="Times New Roman" panose="02020603050405020304" pitchFamily="18" charset="0"/>
              </a:rPr>
              <a:t>Shubham</a:t>
            </a:r>
            <a:r>
              <a:rPr lang="en-US" sz="1200" dirty="0">
                <a:latin typeface="Times New Roman" panose="02020603050405020304" pitchFamily="18" charset="0"/>
                <a:cs typeface="Times New Roman" panose="02020603050405020304" pitchFamily="18" charset="0"/>
              </a:rPr>
              <a:t> </a:t>
            </a:r>
            <a:r>
              <a:rPr lang="en-US" sz="800" dirty="0">
                <a:solidFill>
                  <a:schemeClr val="accent1">
                    <a:lumMod val="75000"/>
                  </a:schemeClr>
                </a:solidFill>
                <a:latin typeface="Times New Roman" panose="02020603050405020304" pitchFamily="18" charset="0"/>
                <a:cs typeface="Times New Roman" panose="02020603050405020304" pitchFamily="18" charset="0"/>
              </a:rPr>
              <a:t>(Assistant </a:t>
            </a:r>
            <a:r>
              <a:rPr lang="en-US" sz="800" dirty="0" smtClean="0">
                <a:solidFill>
                  <a:schemeClr val="accent1">
                    <a:lumMod val="75000"/>
                  </a:schemeClr>
                </a:solidFill>
                <a:latin typeface="Times New Roman" panose="02020603050405020304" pitchFamily="18" charset="0"/>
                <a:cs typeface="Times New Roman" panose="02020603050405020304" pitchFamily="18" charset="0"/>
              </a:rPr>
              <a:t>Professor)</a:t>
            </a:r>
          </a:p>
          <a:p>
            <a:r>
              <a:rPr lang="en-US" sz="1200" dirty="0">
                <a:latin typeface="Times New Roman" panose="02020603050405020304" pitchFamily="18" charset="0"/>
                <a:cs typeface="Times New Roman" panose="02020603050405020304" pitchFamily="18" charset="0"/>
              </a:rPr>
              <a:t>Mr</a:t>
            </a:r>
            <a:r>
              <a:rPr lang="en-US" sz="1200" dirty="0" smtClean="0">
                <a:latin typeface="Times New Roman" panose="02020603050405020304" pitchFamily="18" charset="0"/>
                <a:cs typeface="Times New Roman" panose="02020603050405020304" pitchFamily="18" charset="0"/>
              </a:rPr>
              <a:t>. G. </a:t>
            </a:r>
            <a:r>
              <a:rPr lang="en-US" sz="1200" dirty="0" err="1">
                <a:latin typeface="Times New Roman" panose="02020603050405020304" pitchFamily="18" charset="0"/>
                <a:cs typeface="Times New Roman" panose="02020603050405020304" pitchFamily="18" charset="0"/>
              </a:rPr>
              <a:t>Chakrapani</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a:t>
            </a:r>
            <a:r>
              <a:rPr lang="en-US" sz="800" dirty="0">
                <a:solidFill>
                  <a:schemeClr val="accent1">
                    <a:lumMod val="75000"/>
                  </a:schemeClr>
                </a:solidFill>
                <a:latin typeface="Times New Roman" panose="02020603050405020304" pitchFamily="18" charset="0"/>
                <a:cs typeface="Times New Roman" panose="02020603050405020304" pitchFamily="18" charset="0"/>
              </a:rPr>
              <a:t>(Assistant Professor)</a:t>
            </a:r>
          </a:p>
          <a:p>
            <a:r>
              <a:rPr lang="en-US" sz="1200" dirty="0">
                <a:latin typeface="Times New Roman" panose="02020603050405020304" pitchFamily="18" charset="0"/>
                <a:cs typeface="Times New Roman" panose="02020603050405020304" pitchFamily="18" charset="0"/>
              </a:rPr>
              <a:t>Mr. </a:t>
            </a:r>
            <a:r>
              <a:rPr lang="en-US" sz="1200" dirty="0" smtClean="0">
                <a:latin typeface="Times New Roman" panose="02020603050405020304" pitchFamily="18" charset="0"/>
                <a:cs typeface="Times New Roman" panose="02020603050405020304" pitchFamily="18" charset="0"/>
              </a:rPr>
              <a:t>Adnan Khan </a:t>
            </a:r>
            <a:r>
              <a:rPr lang="en-US" sz="800" dirty="0">
                <a:solidFill>
                  <a:schemeClr val="accent1">
                    <a:lumMod val="75000"/>
                  </a:schemeClr>
                </a:solidFill>
                <a:latin typeface="Times New Roman" panose="02020603050405020304" pitchFamily="18" charset="0"/>
                <a:cs typeface="Times New Roman" panose="02020603050405020304" pitchFamily="18" charset="0"/>
              </a:rPr>
              <a:t>(Assistant Professor</a:t>
            </a:r>
            <a:r>
              <a:rPr lang="en-US" sz="800" dirty="0" smtClean="0">
                <a:solidFill>
                  <a:schemeClr val="accent1">
                    <a:lumMod val="75000"/>
                  </a:schemeClr>
                </a:solidFill>
                <a:latin typeface="Times New Roman" panose="02020603050405020304" pitchFamily="18" charset="0"/>
                <a:cs typeface="Times New Roman" panose="02020603050405020304" pitchFamily="18" charset="0"/>
              </a:rPr>
              <a:t>)</a:t>
            </a:r>
            <a:endParaRPr lang="en-US" sz="8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 y="0"/>
            <a:ext cx="3238500" cy="1639699"/>
          </a:xfrm>
          <a:prstGeom prst="rect">
            <a:avLst/>
          </a:prstGeom>
        </p:spPr>
      </p:pic>
    </p:spTree>
    <p:extLst>
      <p:ext uri="{BB962C8B-B14F-4D97-AF65-F5344CB8AC3E}">
        <p14:creationId xmlns:p14="http://schemas.microsoft.com/office/powerpoint/2010/main" val="20273962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1261</TotalTime>
  <Words>1143</Words>
  <Application>Microsoft Office PowerPoint</Application>
  <PresentationFormat>A4 Paper (210x297 mm)</PresentationFormat>
  <Paragraphs>122</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 Akhtar</dc:creator>
  <cp:lastModifiedBy>Vishal Moyal (Dr.)</cp:lastModifiedBy>
  <cp:revision>179</cp:revision>
  <cp:lastPrinted>2025-02-11T05:56:16Z</cp:lastPrinted>
  <dcterms:created xsi:type="dcterms:W3CDTF">2006-08-16T00:00:00Z</dcterms:created>
  <dcterms:modified xsi:type="dcterms:W3CDTF">2025-02-17T08:53:33Z</dcterms:modified>
</cp:coreProperties>
</file>