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785A-06B9-4DC9-B527-8CEE6BA10E5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D2DE-60DA-4312-AE46-B7249DE5A8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785A-06B9-4DC9-B527-8CEE6BA10E5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D2DE-60DA-4312-AE46-B7249DE5A8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785A-06B9-4DC9-B527-8CEE6BA10E5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D2DE-60DA-4312-AE46-B7249DE5A8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785A-06B9-4DC9-B527-8CEE6BA10E5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D2DE-60DA-4312-AE46-B7249DE5A8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785A-06B9-4DC9-B527-8CEE6BA10E5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D2DE-60DA-4312-AE46-B7249DE5A8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785A-06B9-4DC9-B527-8CEE6BA10E5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D2DE-60DA-4312-AE46-B7249DE5A8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785A-06B9-4DC9-B527-8CEE6BA10E59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D2DE-60DA-4312-AE46-B7249DE5A8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785A-06B9-4DC9-B527-8CEE6BA10E59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D2DE-60DA-4312-AE46-B7249DE5A8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785A-06B9-4DC9-B527-8CEE6BA10E59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D2DE-60DA-4312-AE46-B7249DE5A8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785A-06B9-4DC9-B527-8CEE6BA10E5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D2DE-60DA-4312-AE46-B7249DE5A8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785A-06B9-4DC9-B527-8CEE6BA10E5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D2DE-60DA-4312-AE46-B7249DE5A8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9785A-06B9-4DC9-B527-8CEE6BA10E5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6D2DE-60DA-4312-AE46-B7249DE5A82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hyperlink" Target="https://github.com/ShwetaProTest/ecom-aws-infrastructure/blob/main/Docs/User%20behavior%20data%20pipeline-Task1_Q2.pdf" TargetMode="Externa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ShwetaProTest/ecom-aws-infrastructure/blob/main/Docs/User%20behavior%20data%20pipeline-Task1_Q2.pdf" TargetMode="Externa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ShwetaProTest/ecom-aws-infrastructure/blob/main/Docs/2023_Senior_Data_Engineer_Task_Data_AI.pdf" TargetMode="Externa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hub.com/ShwetaProTest/ecom-aws-infrastructure/blob/main/Docs/User%20behavior%20data%20pipeline-Task1_Q2.pdf" TargetMode="External"/><Relationship Id="rId2" Type="http://schemas.openxmlformats.org/officeDocument/2006/relationships/image" Target="../media/image2.sv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ShwetaProTest/ecom-aws-infrastructure" TargetMode="External"/><Relationship Id="rId1" Type="http://schemas.openxmlformats.org/officeDocument/2006/relationships/hyperlink" Target="https://github.com/ShwetaProTest/ecom-aws-infrastructure/blob/main/User%20behavior%20data%20pipeline-Task1_Q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61" y="1526835"/>
            <a:ext cx="9448800" cy="1551449"/>
          </a:xfrm>
        </p:spPr>
        <p:txBody>
          <a:bodyPr>
            <a:normAutofit fontScale="90000"/>
          </a:bodyPr>
          <a:lstStyle/>
          <a:p>
            <a:r>
              <a:rPr lang="en-IN" dirty="0"/>
              <a:t>Ecom Behavioral AWS Infrastructure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3761" y="3928217"/>
            <a:ext cx="9144000" cy="819042"/>
          </a:xfrm>
        </p:spPr>
        <p:txBody>
          <a:bodyPr>
            <a:normAutofit/>
          </a:bodyPr>
          <a:lstStyle/>
          <a:p>
            <a:r>
              <a:rPr lang="en-US" dirty="0"/>
              <a:t>Tracking and Analyzing Online Shop User Behavior</a:t>
            </a:r>
            <a:endParaRPr lang="en-US" dirty="0"/>
          </a:p>
        </p:txBody>
      </p:sp>
      <p:sp>
        <p:nvSpPr>
          <p:cNvPr id="4" name="Subtitle 2"/>
          <p:cNvSpPr txBox="1"/>
          <p:nvPr/>
        </p:nvSpPr>
        <p:spPr>
          <a:xfrm>
            <a:off x="147961" y="5989638"/>
            <a:ext cx="2794987" cy="71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By: Shweta Shivamogga Dattatri</a:t>
            </a:r>
            <a:endParaRPr lang="en-IN" sz="1400" dirty="0"/>
          </a:p>
          <a:p>
            <a:r>
              <a:rPr lang="en-IN" sz="1400" dirty="0"/>
              <a:t>23.08.2023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91903" y="1671939"/>
            <a:ext cx="564499" cy="26143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6975443" y="6372916"/>
            <a:ext cx="3533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u="sng" dirty="0"/>
              <a:t>Reference Link</a:t>
            </a:r>
            <a:r>
              <a:rPr lang="en-IN" sz="1400" i="1" u="sng" dirty="0">
                <a:solidFill>
                  <a:srgbClr val="00B0F0"/>
                </a:solidFill>
              </a:rPr>
              <a:t>: </a:t>
            </a:r>
            <a:r>
              <a:rPr lang="en-IN" sz="1400" i="1" u="sng" dirty="0">
                <a:solidFill>
                  <a:srgbClr val="00B0F0"/>
                </a:solidFill>
                <a:hlinkClick r:id="rId2" tooltip="" action="ppaction://hlinkfile"/>
              </a:rPr>
              <a:t>User </a:t>
            </a:r>
            <a:r>
              <a:rPr lang="en-IN" sz="1400" i="1" u="sng" dirty="0" err="1">
                <a:solidFill>
                  <a:srgbClr val="00B0F0"/>
                </a:solidFill>
                <a:hlinkClick r:id="rId2" tooltip="" action="ppaction://hlinkfile"/>
              </a:rPr>
              <a:t>behavior</a:t>
            </a:r>
            <a:r>
              <a:rPr lang="en-IN" sz="1400" i="1" u="sng" dirty="0">
                <a:solidFill>
                  <a:srgbClr val="00B0F0"/>
                </a:solidFill>
                <a:hlinkClick r:id="rId2" tooltip="" action="ppaction://hlinkfile"/>
              </a:rPr>
              <a:t> data pipeline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81" b="28415"/>
          <a:stretch>
            <a:fillRect/>
          </a:stretch>
        </p:blipFill>
        <p:spPr>
          <a:xfrm>
            <a:off x="4534223" y="2976829"/>
            <a:ext cx="1743075" cy="8925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Task 2:</a:t>
            </a:r>
            <a:br>
              <a:rPr lang="en-IN" dirty="0"/>
            </a:br>
            <a:r>
              <a:rPr lang="en-IN" dirty="0"/>
              <a:t>Q 3: Environment Management in Terraform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848725" cy="4351338"/>
          </a:xfrm>
        </p:spPr>
        <p:txBody>
          <a:bodyPr>
            <a:normAutofit lnSpcReduction="10000"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IN" sz="1500" b="1" dirty="0"/>
              <a:t>Objective</a:t>
            </a:r>
            <a:endParaRPr lang="en-IN" sz="1500" b="1" dirty="0"/>
          </a:p>
          <a:p>
            <a:pPr marL="0" indent="0">
              <a:buNone/>
            </a:pPr>
            <a:r>
              <a:rPr lang="en-IN" sz="1500" dirty="0"/>
              <a:t>Efficiently handle dev, staging and production infrastructure setups without redundant code.</a:t>
            </a:r>
            <a:endParaRPr lang="en-IN" sz="1500" dirty="0"/>
          </a:p>
          <a:p>
            <a:pPr marL="0" indent="0">
              <a:buNone/>
            </a:pPr>
            <a:endParaRPr lang="en-IN" sz="1500" dirty="0"/>
          </a:p>
          <a:p>
            <a:pPr marL="0" indent="0">
              <a:buNone/>
            </a:pPr>
            <a:r>
              <a:rPr lang="en-IN" sz="1500" dirty="0"/>
              <a:t>Terraform Modules</a:t>
            </a:r>
            <a:endParaRPr lang="en-IN" sz="1500" dirty="0"/>
          </a:p>
          <a:p>
            <a:pPr lvl="1"/>
            <a:r>
              <a:rPr lang="en-IN" sz="1500" dirty="0"/>
              <a:t>Abstract and encapsulate reusable parts of the infrastructure.</a:t>
            </a:r>
            <a:endParaRPr lang="en-IN" sz="1500" dirty="0"/>
          </a:p>
          <a:p>
            <a:pPr marL="0" indent="0">
              <a:buNone/>
            </a:pPr>
            <a:r>
              <a:rPr lang="en-IN" sz="1500" dirty="0"/>
              <a:t>Environment-Specific Variable Files</a:t>
            </a:r>
            <a:endParaRPr lang="en-IN" sz="1500" dirty="0"/>
          </a:p>
          <a:p>
            <a:pPr lvl="1"/>
            <a:r>
              <a:rPr lang="en-IN" sz="1500" dirty="0"/>
              <a:t>Store unique configurations for each environment.</a:t>
            </a:r>
            <a:endParaRPr lang="en-IN" sz="1500" dirty="0"/>
          </a:p>
          <a:p>
            <a:pPr marL="0" indent="0">
              <a:buNone/>
            </a:pPr>
            <a:r>
              <a:rPr lang="en-IN" sz="1500" dirty="0"/>
              <a:t>Directory Structure </a:t>
            </a:r>
            <a:endParaRPr lang="en-IN" sz="1500" dirty="0"/>
          </a:p>
          <a:p>
            <a:pPr lvl="1"/>
            <a:r>
              <a:rPr lang="en-IN" sz="1500" dirty="0"/>
              <a:t>Separate folders for each environment (e.g., environments/staging and environments/production).</a:t>
            </a:r>
            <a:endParaRPr lang="en-IN" sz="1500" dirty="0"/>
          </a:p>
          <a:p>
            <a:endParaRPr lang="en-IN" sz="1500" dirty="0"/>
          </a:p>
          <a:p>
            <a:pPr marL="0" indent="0">
              <a:buNone/>
            </a:pPr>
            <a:r>
              <a:rPr lang="en-IN" sz="1500" b="1" dirty="0"/>
              <a:t>Execution</a:t>
            </a:r>
            <a:endParaRPr lang="en-IN" sz="1500" b="1" dirty="0"/>
          </a:p>
          <a:p>
            <a:pPr marL="0" indent="0">
              <a:buNone/>
            </a:pPr>
            <a:r>
              <a:rPr lang="en-IN" sz="1500" dirty="0"/>
              <a:t>Deploy with tailored config: </a:t>
            </a:r>
            <a:endParaRPr lang="en-IN" sz="1500" dirty="0"/>
          </a:p>
          <a:p>
            <a:pPr marL="0" indent="0">
              <a:buNone/>
            </a:pPr>
            <a:r>
              <a:rPr lang="en-IN" sz="1500" dirty="0"/>
              <a:t>terraform apply -var-file=environments/</a:t>
            </a:r>
            <a:r>
              <a:rPr lang="en-IN" sz="1500" dirty="0" err="1"/>
              <a:t>staging.tfvars</a:t>
            </a:r>
            <a:r>
              <a:rPr lang="en-IN" sz="1500" dirty="0"/>
              <a:t> </a:t>
            </a:r>
            <a:endParaRPr lang="en-IN" sz="15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198" y="1533803"/>
            <a:ext cx="3373978" cy="1971513"/>
          </a:xfrm>
        </p:spPr>
        <p:txBody>
          <a:bodyPr>
            <a:normAutofit/>
          </a:bodyPr>
          <a:lstStyle/>
          <a:p>
            <a:r>
              <a:rPr lang="de-DE" sz="6000" b="1" dirty="0"/>
              <a:t>Thank you</a:t>
            </a:r>
            <a:endParaRPr lang="en-IN" sz="6000" b="1" dirty="0"/>
          </a:p>
        </p:txBody>
      </p:sp>
      <p:pic>
        <p:nvPicPr>
          <p:cNvPr id="5" name="Graphic 4" descr="Handshake with solid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929326" y="2990850"/>
            <a:ext cx="2333347" cy="23333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0" y="1844675"/>
            <a:ext cx="10515600" cy="4351338"/>
          </a:xfrm>
        </p:spPr>
        <p:txBody>
          <a:bodyPr>
            <a:normAutofit/>
          </a:bodyPr>
          <a:lstStyle/>
          <a:p>
            <a:r>
              <a:rPr lang="de-DE" sz="2000" b="1" dirty="0"/>
              <a:t>Challenges</a:t>
            </a:r>
            <a:endParaRPr lang="de-DE" sz="1600" b="1" dirty="0"/>
          </a:p>
          <a:p>
            <a:pPr lvl="1"/>
            <a:r>
              <a:rPr lang="en-US" sz="1800" dirty="0"/>
              <a:t>Understanding user behavior is paramount</a:t>
            </a:r>
            <a:endParaRPr lang="en-US" sz="1800" dirty="0"/>
          </a:p>
          <a:p>
            <a:pPr lvl="1"/>
            <a:r>
              <a:rPr lang="en-US" sz="1800" dirty="0"/>
              <a:t>Digital age transforms shopping into an experience.</a:t>
            </a:r>
            <a:endParaRPr lang="en-US" sz="1800" dirty="0"/>
          </a:p>
          <a:p>
            <a:pPr lvl="1"/>
            <a:r>
              <a:rPr lang="en-US" sz="1800" dirty="0"/>
              <a:t>Online user interactions: A goldmine of insights.</a:t>
            </a:r>
            <a:endParaRPr lang="en-US" sz="1800" dirty="0"/>
          </a:p>
          <a:p>
            <a:pPr lvl="2"/>
            <a:r>
              <a:rPr lang="en-US" sz="1800" dirty="0"/>
              <a:t>Every click, hover, scroll tells a story.</a:t>
            </a:r>
            <a:endParaRPr lang="en-US" sz="1800" dirty="0"/>
          </a:p>
          <a:p>
            <a:pPr lvl="1"/>
            <a:r>
              <a:rPr lang="en-US" sz="1800" dirty="0"/>
              <a:t>Decoding interactions:</a:t>
            </a:r>
            <a:endParaRPr lang="en-US" sz="1800" dirty="0"/>
          </a:p>
          <a:p>
            <a:pPr lvl="2"/>
            <a:r>
              <a:rPr lang="en-US" sz="1800" dirty="0"/>
              <a:t>Boost sales vs. abandoned carts.</a:t>
            </a:r>
            <a:endParaRPr lang="en-US" sz="1800" dirty="0"/>
          </a:p>
          <a:p>
            <a:pPr lvl="2"/>
            <a:r>
              <a:rPr lang="en-US" sz="1800" dirty="0"/>
              <a:t>Loyal customers vs. one-time visitors.</a:t>
            </a:r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20652" y="127089"/>
            <a:ext cx="1423387" cy="65919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600200"/>
            <a:ext cx="6629400" cy="4576763"/>
          </a:xfrm>
        </p:spPr>
        <p:txBody>
          <a:bodyPr>
            <a:normAutofit/>
          </a:bodyPr>
          <a:lstStyle/>
          <a:p>
            <a:r>
              <a:rPr lang="en-IN" sz="1600" b="1" dirty="0"/>
              <a:t>Real-time Data Capture</a:t>
            </a:r>
            <a:endParaRPr lang="en-IN" sz="1600" b="1" dirty="0"/>
          </a:p>
          <a:p>
            <a:pPr lvl="1"/>
            <a:r>
              <a:rPr lang="en-IN" sz="1600" dirty="0"/>
              <a:t>Embedded JavaScript in online shops</a:t>
            </a:r>
            <a:endParaRPr lang="en-IN" sz="1600" dirty="0"/>
          </a:p>
          <a:p>
            <a:pPr lvl="1"/>
            <a:r>
              <a:rPr lang="en-IN" sz="1600" dirty="0"/>
              <a:t>Capture clicks, cart actions, purchases</a:t>
            </a:r>
            <a:endParaRPr lang="en-IN" sz="1600" dirty="0"/>
          </a:p>
          <a:p>
            <a:r>
              <a:rPr lang="en-IN" sz="1600" b="1" dirty="0"/>
              <a:t>Efficient Data Transfer</a:t>
            </a:r>
            <a:endParaRPr lang="en-IN" sz="1600" b="1" dirty="0"/>
          </a:p>
          <a:p>
            <a:pPr lvl="1"/>
            <a:r>
              <a:rPr lang="en-IN" sz="1600" dirty="0"/>
              <a:t>Use API Gateway to Lambda</a:t>
            </a:r>
            <a:endParaRPr lang="en-IN" sz="1600" dirty="0"/>
          </a:p>
          <a:p>
            <a:pPr lvl="1"/>
            <a:r>
              <a:rPr lang="en-IN" sz="1600" dirty="0"/>
              <a:t>Goal: Validate and prepare data</a:t>
            </a:r>
            <a:endParaRPr lang="en-IN" sz="1600" dirty="0"/>
          </a:p>
          <a:p>
            <a:r>
              <a:rPr lang="en-IN" sz="1600" b="1" dirty="0"/>
              <a:t>Robust Data Storage &amp; Streaming</a:t>
            </a:r>
            <a:endParaRPr lang="en-IN" sz="1600" b="1" dirty="0"/>
          </a:p>
          <a:p>
            <a:pPr lvl="1"/>
            <a:r>
              <a:rPr lang="en-IN" sz="1600" dirty="0"/>
              <a:t>Leverage Amazon Kinesis</a:t>
            </a:r>
            <a:endParaRPr lang="en-IN" sz="1600" dirty="0"/>
          </a:p>
          <a:p>
            <a:pPr lvl="1"/>
            <a:r>
              <a:rPr lang="en-IN" sz="1600" dirty="0"/>
              <a:t>Ensure data integrity in Amazon S3</a:t>
            </a:r>
            <a:endParaRPr lang="en-IN" sz="1600" dirty="0"/>
          </a:p>
          <a:p>
            <a:r>
              <a:rPr lang="en-IN" sz="1600" b="1" dirty="0"/>
              <a:t>In-depth Analysis &amp; Insights</a:t>
            </a:r>
            <a:endParaRPr lang="en-IN" sz="1600" b="1" dirty="0"/>
          </a:p>
          <a:p>
            <a:pPr lvl="1"/>
            <a:r>
              <a:rPr lang="en-IN" sz="1600" dirty="0"/>
              <a:t>Use AWS Glue for ETL</a:t>
            </a:r>
            <a:endParaRPr lang="en-IN" sz="1600" dirty="0"/>
          </a:p>
          <a:p>
            <a:pPr lvl="1"/>
            <a:r>
              <a:rPr lang="en-IN" sz="1600" dirty="0"/>
              <a:t>Derive insights with Athena, Redshift, SageMaker</a:t>
            </a:r>
            <a:endParaRPr lang="en-IN" sz="1600" dirty="0"/>
          </a:p>
          <a:p>
            <a:r>
              <a:rPr lang="en-IN" sz="1600" b="1" dirty="0"/>
              <a:t>Visualization &amp; Reporting</a:t>
            </a:r>
            <a:endParaRPr lang="en-IN" sz="1600" b="1" dirty="0"/>
          </a:p>
          <a:p>
            <a:pPr lvl="1"/>
            <a:r>
              <a:rPr lang="en-IN" sz="1600" dirty="0"/>
              <a:t>Convert data into visual reports</a:t>
            </a:r>
            <a:endParaRPr lang="en-IN" sz="1600" dirty="0"/>
          </a:p>
          <a:p>
            <a:pPr lvl="1"/>
            <a:r>
              <a:rPr lang="en-IN" sz="1600" dirty="0"/>
              <a:t>Use QuickSight for stakeholder </a:t>
            </a:r>
            <a:r>
              <a:rPr lang="en-IN" sz="1400" dirty="0"/>
              <a:t>decisions</a:t>
            </a:r>
            <a:endParaRPr lang="en-IN" sz="1600" dirty="0"/>
          </a:p>
        </p:txBody>
      </p:sp>
      <p:pic>
        <p:nvPicPr>
          <p:cNvPr id="7" name="Graphic 6" descr="Bullseye with solid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439400" y="432941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3525" y="1825624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1" dirty="0"/>
              <a:t>High-level flowchart </a:t>
            </a:r>
            <a:r>
              <a:rPr lang="en-US" sz="1800" dirty="0"/>
              <a:t>or diagram depicting the process </a:t>
            </a:r>
            <a:endParaRPr lang="en-US" sz="1800" dirty="0"/>
          </a:p>
          <a:p>
            <a:pPr lvl="1"/>
            <a:r>
              <a:rPr lang="en-US" sz="1800" dirty="0"/>
              <a:t>From user interaction to data analysis</a:t>
            </a:r>
            <a:endParaRPr lang="en-US" sz="1800" dirty="0"/>
          </a:p>
          <a:p>
            <a:r>
              <a:rPr lang="en-US" sz="1800" b="1" dirty="0"/>
              <a:t>Highlight main components</a:t>
            </a:r>
            <a:endParaRPr lang="en-US" sz="1800" b="1" dirty="0"/>
          </a:p>
          <a:p>
            <a:pPr lvl="1"/>
            <a:r>
              <a:rPr lang="en-US" sz="1800" dirty="0"/>
              <a:t>JavaScript tracking</a:t>
            </a:r>
            <a:endParaRPr lang="en-US" sz="1800" dirty="0"/>
          </a:p>
          <a:p>
            <a:pPr lvl="1"/>
            <a:r>
              <a:rPr lang="en-US" sz="1800" dirty="0"/>
              <a:t>API Gateway</a:t>
            </a:r>
            <a:endParaRPr lang="en-US" sz="1800" dirty="0"/>
          </a:p>
          <a:p>
            <a:pPr lvl="1"/>
            <a:r>
              <a:rPr lang="en-US" sz="1800" dirty="0"/>
              <a:t>Lambda</a:t>
            </a:r>
            <a:endParaRPr lang="en-US" sz="1800" dirty="0"/>
          </a:p>
          <a:p>
            <a:pPr lvl="1"/>
            <a:r>
              <a:rPr lang="en-US" sz="1800" dirty="0"/>
              <a:t>Kinesis</a:t>
            </a:r>
            <a:endParaRPr lang="en-US" sz="1800" dirty="0"/>
          </a:p>
          <a:p>
            <a:pPr lvl="1"/>
            <a:r>
              <a:rPr lang="en-US" sz="1800" dirty="0"/>
              <a:t>S3</a:t>
            </a:r>
            <a:endParaRPr lang="en-US" sz="1800" dirty="0"/>
          </a:p>
          <a:p>
            <a:pPr lvl="1"/>
            <a:r>
              <a:rPr lang="en-US" sz="1800" dirty="0"/>
              <a:t>AWS Glue</a:t>
            </a:r>
            <a:endParaRPr lang="en-IN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854" y="3429000"/>
            <a:ext cx="5752946" cy="24836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80732" y="6023074"/>
            <a:ext cx="353499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u="sng" dirty="0"/>
              <a:t>Reference link: </a:t>
            </a:r>
            <a:r>
              <a:rPr lang="de-DE" sz="1400" i="1" u="sng" dirty="0">
                <a:solidFill>
                  <a:srgbClr val="00B0F0"/>
                </a:solidFill>
                <a:hlinkClick r:id="rId2" tooltip="" action="ppaction://hlinkfile"/>
              </a:rPr>
              <a:t>Data</a:t>
            </a:r>
            <a:r>
              <a:rPr lang="de-DE" sz="1400" i="1" u="sng" dirty="0">
                <a:solidFill>
                  <a:srgbClr val="00B0F0"/>
                </a:solidFill>
                <a:sym typeface="+mn-ea"/>
                <a:hlinkClick r:id="rId2" tooltip="" action="ppaction://hlinkfile"/>
              </a:rPr>
              <a:t>pipeline </a:t>
            </a:r>
            <a:r>
              <a:rPr lang="de-DE" sz="1400" i="1" u="sng" dirty="0">
                <a:solidFill>
                  <a:srgbClr val="00B0F0"/>
                </a:solidFill>
                <a:hlinkClick r:id="rId2" tooltip="" action="ppaction://hlinkfile"/>
              </a:rPr>
              <a:t> block diagram </a:t>
            </a:r>
            <a:endParaRPr lang="en-IN" sz="1400" i="1" u="sng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255" y="377048"/>
            <a:ext cx="10656570" cy="1450757"/>
          </a:xfrm>
        </p:spPr>
        <p:txBody>
          <a:bodyPr>
            <a:normAutofit fontScale="90000"/>
          </a:bodyPr>
          <a:lstStyle/>
          <a:p>
            <a:r>
              <a:rPr lang="en-IN" dirty="0"/>
              <a:t>Task 1: </a:t>
            </a:r>
            <a:br>
              <a:rPr lang="en-IN" dirty="0"/>
            </a:br>
            <a:r>
              <a:rPr lang="en-US" dirty="0"/>
              <a:t>Q 1: Challenges and Risks in Current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3980" y="2758440"/>
            <a:ext cx="3994150" cy="2954020"/>
          </a:xfrm>
        </p:spPr>
        <p:txBody>
          <a:bodyPr>
            <a:normAutofit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Scalability</a:t>
            </a: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en-US" sz="1800" dirty="0">
                <a:latin typeface="Calibri" panose="020F0502020204030204" charset="0"/>
              </a:rPr>
              <a:t>Data Ingestion delays</a:t>
            </a:r>
            <a:endParaRPr lang="de-DE" altLang="en-US" sz="1800" dirty="0">
              <a:latin typeface="Calibri" panose="020F05020202040302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en-US" sz="1800" dirty="0">
                <a:latin typeface="Calibri" panose="020F0502020204030204" charset="0"/>
              </a:rPr>
              <a:t>Data Security &amp; Privacy</a:t>
            </a: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en-US" sz="1800" dirty="0">
                <a:latin typeface="Calibri" panose="020F0502020204030204" charset="0"/>
              </a:rPr>
              <a:t>Cost Management</a:t>
            </a:r>
            <a:endParaRPr lang="de-DE" altLang="en-US" sz="1800" dirty="0">
              <a:latin typeface="Calibri" panose="020F05020202040302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en-US" sz="1800" dirty="0">
                <a:latin typeface="Calibri" panose="020F0502020204030204" charset="0"/>
              </a:rPr>
              <a:t>Integration with other systems</a:t>
            </a:r>
            <a:endParaRPr lang="de-DE" altLang="en-US" sz="1800" dirty="0">
              <a:latin typeface="Calibri" panose="020F05020202040302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en-US" sz="1800" dirty="0">
                <a:latin typeface="Calibri" panose="020F0502020204030204" charset="0"/>
              </a:rPr>
              <a:t>Data Loss</a:t>
            </a: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Latency</a:t>
            </a: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API Gateway Limits</a:t>
            </a: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Data Integrity</a:t>
            </a: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Security Concerns</a:t>
            </a: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en-IN" sz="1800" dirty="0">
                <a:latin typeface="Calibri" panose="020F0502020204030204" charset="0"/>
              </a:rPr>
              <a:t>Data Retention &amp; Backup</a:t>
            </a:r>
            <a:endParaRPr lang="de-DE" altLang="en-IN" sz="1800" dirty="0">
              <a:latin typeface="Calibri" panose="020F050202020403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7820" y="2900508"/>
            <a:ext cx="6026460" cy="21400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93531" y="5125357"/>
            <a:ext cx="2788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u="sng" dirty="0"/>
              <a:t>Reference link: </a:t>
            </a:r>
            <a:r>
              <a:rPr lang="de-DE" sz="1400" i="1" u="sng" dirty="0">
                <a:solidFill>
                  <a:srgbClr val="00B0F0"/>
                </a:solidFill>
                <a:hlinkClick r:id="rId2" tooltip="" action="ppaction://hlinkfile"/>
              </a:rPr>
              <a:t>Task document </a:t>
            </a:r>
            <a:endParaRPr lang="en-IN" sz="1400" i="1" u="sng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58984"/>
          </a:xfrm>
        </p:spPr>
        <p:txBody>
          <a:bodyPr>
            <a:normAutofit fontScale="90000"/>
          </a:bodyPr>
          <a:lstStyle/>
          <a:p>
            <a:r>
              <a:rPr lang="en-IN" dirty="0"/>
              <a:t>Task 1: </a:t>
            </a:r>
            <a:br>
              <a:rPr lang="en-IN" dirty="0"/>
            </a:br>
            <a:r>
              <a:rPr lang="en-US" dirty="0"/>
              <a:t>Q 2: Advantages &amp; Disadvantages of </a:t>
            </a:r>
            <a:r>
              <a:rPr lang="en-US" dirty="0" err="1"/>
              <a:t>Ecom</a:t>
            </a:r>
            <a:r>
              <a:rPr lang="en-US" dirty="0"/>
              <a:t> Behavioral AWS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500" y="2384919"/>
            <a:ext cx="3867150" cy="374067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300" b="1" dirty="0"/>
              <a:t>Advantages</a:t>
            </a:r>
            <a:endParaRPr lang="en-US" sz="3300" b="1" dirty="0"/>
          </a:p>
          <a:p>
            <a:r>
              <a:rPr lang="en-US" dirty="0"/>
              <a:t>Unified Platform</a:t>
            </a:r>
            <a:endParaRPr lang="en-US" dirty="0"/>
          </a:p>
          <a:p>
            <a:pPr lvl="1"/>
            <a:r>
              <a:rPr lang="en-US" dirty="0"/>
              <a:t>Seamless AWS integration</a:t>
            </a:r>
            <a:endParaRPr lang="en-US" dirty="0"/>
          </a:p>
          <a:p>
            <a:pPr lvl="1"/>
            <a:r>
              <a:rPr lang="en-US" dirty="0"/>
              <a:t>centralized support</a:t>
            </a:r>
            <a:endParaRPr lang="en-US" dirty="0"/>
          </a:p>
          <a:p>
            <a:r>
              <a:rPr lang="en-US" dirty="0"/>
              <a:t>Scalability</a:t>
            </a:r>
            <a:endParaRPr lang="en-US" dirty="0"/>
          </a:p>
          <a:p>
            <a:pPr lvl="1"/>
            <a:r>
              <a:rPr lang="en-US" dirty="0"/>
              <a:t>Auto-scaling </a:t>
            </a:r>
            <a:endParaRPr lang="en-US" dirty="0"/>
          </a:p>
          <a:p>
            <a:pPr lvl="1"/>
            <a:r>
              <a:rPr lang="en-US" dirty="0"/>
              <a:t>high throughput for e-commerce needs</a:t>
            </a:r>
            <a:endParaRPr lang="en-US" dirty="0"/>
          </a:p>
          <a:p>
            <a:r>
              <a:rPr lang="en-US" dirty="0"/>
              <a:t>Reliable ML Features</a:t>
            </a:r>
            <a:endParaRPr lang="en-US" dirty="0"/>
          </a:p>
          <a:p>
            <a:pPr lvl="1"/>
            <a:r>
              <a:rPr lang="en-US" dirty="0"/>
              <a:t>Feature reuse</a:t>
            </a:r>
            <a:endParaRPr lang="en-US" dirty="0"/>
          </a:p>
          <a:p>
            <a:pPr lvl="1"/>
            <a:r>
              <a:rPr lang="en-US" dirty="0"/>
              <a:t>Transparent data lineage.</a:t>
            </a:r>
            <a:endParaRPr lang="en-US" dirty="0"/>
          </a:p>
          <a:p>
            <a:r>
              <a:rPr lang="en-US" dirty="0"/>
              <a:t>Data Quality</a:t>
            </a:r>
            <a:endParaRPr lang="en-US" dirty="0"/>
          </a:p>
          <a:p>
            <a:pPr lvl="1"/>
            <a:r>
              <a:rPr lang="en-US" dirty="0"/>
              <a:t>Automated cleaning</a:t>
            </a:r>
            <a:endParaRPr lang="en-US" dirty="0"/>
          </a:p>
          <a:p>
            <a:pPr lvl="1"/>
            <a:r>
              <a:rPr lang="en-US" dirty="0"/>
              <a:t>centralized metadata.</a:t>
            </a:r>
            <a:endParaRPr lang="en-US" dirty="0"/>
          </a:p>
          <a:p>
            <a:r>
              <a:rPr lang="en-US" dirty="0"/>
              <a:t>Security</a:t>
            </a:r>
            <a:endParaRPr lang="en-US" dirty="0"/>
          </a:p>
          <a:p>
            <a:pPr lvl="1"/>
            <a:r>
              <a:rPr lang="en-US" dirty="0"/>
              <a:t>Inherent AWS encryption</a:t>
            </a:r>
            <a:endParaRPr lang="en-US" dirty="0"/>
          </a:p>
          <a:p>
            <a:pPr lvl="1"/>
            <a:r>
              <a:rPr lang="en-US" dirty="0"/>
              <a:t>VPCs and compliance alignment.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51721" y="2384919"/>
            <a:ext cx="403933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Disadvantages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Complexity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Multi-service management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 steep learning curve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Costs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Pay-as-you-go model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potential hidden charges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Lock-In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High AWS dependency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potential migration challenges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Latency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Data passing through multi-service chains.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Transfer Fees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Costs associated with data egress.</a:t>
            </a:r>
            <a:endParaRPr lang="en-US" sz="1400" dirty="0"/>
          </a:p>
        </p:txBody>
      </p:sp>
      <p:pic>
        <p:nvPicPr>
          <p:cNvPr id="6" name="Graphic 5" descr="Scales of justice with solid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896600" y="578519"/>
            <a:ext cx="914400" cy="914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62198" y="5971704"/>
            <a:ext cx="3668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u="sng" dirty="0"/>
              <a:t>Reference link: </a:t>
            </a:r>
            <a:r>
              <a:rPr lang="de-DE" sz="1400" i="1" u="sng" dirty="0">
                <a:solidFill>
                  <a:srgbClr val="00B0F0"/>
                </a:solidFill>
                <a:hlinkClick r:id="rId3" tooltip="" action="ppaction://hlinkfile"/>
              </a:rPr>
              <a:t>AWS Data pipeline architecture</a:t>
            </a:r>
            <a:endParaRPr lang="en-IN" sz="1400" i="1" u="sng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Task 2:</a:t>
            </a:r>
            <a:br>
              <a:rPr lang="en-IN" dirty="0"/>
            </a:br>
            <a:r>
              <a:rPr lang="en-IN" dirty="0"/>
              <a:t>Q 1 : Importance of Infrastructure-as-Code (IaC)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7787" y="1758949"/>
            <a:ext cx="8410575" cy="4441825"/>
          </a:xfrm>
        </p:spPr>
        <p:txBody>
          <a:bodyPr>
            <a:normAutofit/>
          </a:bodyPr>
          <a:lstStyle/>
          <a:p>
            <a:r>
              <a:rPr lang="en-IN" sz="1800" b="1" dirty="0"/>
              <a:t>Consistency</a:t>
            </a:r>
            <a:endParaRPr lang="en-IN" sz="1800" b="1" dirty="0"/>
          </a:p>
          <a:p>
            <a:pPr lvl="1"/>
            <a:r>
              <a:rPr lang="en-IN" sz="1800" dirty="0"/>
              <a:t>Reproducible infrastructure setups</a:t>
            </a:r>
            <a:endParaRPr lang="en-IN" sz="1800" dirty="0"/>
          </a:p>
          <a:p>
            <a:pPr lvl="1"/>
            <a:r>
              <a:rPr lang="en-IN" sz="1800" dirty="0"/>
              <a:t>Reduce discrepancies.</a:t>
            </a:r>
            <a:endParaRPr lang="en-IN" sz="1800" dirty="0"/>
          </a:p>
          <a:p>
            <a:r>
              <a:rPr lang="en-IN" sz="1800" b="1" dirty="0"/>
              <a:t>Automation</a:t>
            </a:r>
            <a:endParaRPr lang="en-IN" sz="1800" b="1" dirty="0"/>
          </a:p>
          <a:p>
            <a:pPr lvl="1"/>
            <a:r>
              <a:rPr lang="en-IN" sz="1800" dirty="0"/>
              <a:t>Speedy deployments</a:t>
            </a:r>
            <a:endParaRPr lang="en-IN" sz="1800" dirty="0"/>
          </a:p>
          <a:p>
            <a:pPr lvl="1"/>
            <a:r>
              <a:rPr lang="en-IN" sz="1800" dirty="0"/>
              <a:t>Reduced manual interventions.</a:t>
            </a:r>
            <a:endParaRPr lang="en-IN" sz="1800" dirty="0"/>
          </a:p>
          <a:p>
            <a:r>
              <a:rPr lang="en-IN" sz="1800" b="1" dirty="0"/>
              <a:t>Version Control</a:t>
            </a:r>
            <a:endParaRPr lang="en-IN" sz="1800" b="1" dirty="0"/>
          </a:p>
          <a:p>
            <a:pPr lvl="1"/>
            <a:r>
              <a:rPr lang="en-IN" sz="1800" dirty="0"/>
              <a:t>Track changes, revert, and audit infrastructure changes.</a:t>
            </a:r>
            <a:endParaRPr lang="en-IN" sz="1800" dirty="0"/>
          </a:p>
          <a:p>
            <a:r>
              <a:rPr lang="en-IN" sz="1800" b="1" dirty="0"/>
              <a:t>Cost Efficiency</a:t>
            </a:r>
            <a:endParaRPr lang="en-IN" sz="1800" b="1" dirty="0"/>
          </a:p>
          <a:p>
            <a:pPr lvl="1"/>
            <a:r>
              <a:rPr lang="en-IN" sz="1800" dirty="0"/>
              <a:t>Optimize resources</a:t>
            </a:r>
            <a:endParaRPr lang="en-IN" sz="1800" dirty="0"/>
          </a:p>
          <a:p>
            <a:pPr lvl="1"/>
            <a:r>
              <a:rPr lang="en-IN" sz="1800" dirty="0"/>
              <a:t>Reduce wastage and human errors.</a:t>
            </a:r>
            <a:endParaRPr lang="en-IN" sz="1800" dirty="0"/>
          </a:p>
          <a:p>
            <a:r>
              <a:rPr lang="en-IN" sz="1800" b="1" dirty="0"/>
              <a:t>Scalability</a:t>
            </a:r>
            <a:endParaRPr lang="en-IN" sz="1800" b="1" dirty="0"/>
          </a:p>
          <a:p>
            <a:pPr lvl="1"/>
            <a:r>
              <a:rPr lang="en-IN" sz="1800" dirty="0"/>
              <a:t>Easily replicate configurations across different environments or regions.</a:t>
            </a:r>
            <a:endParaRPr lang="en-IN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00"/>
          <a:stretch>
            <a:fillRect/>
          </a:stretch>
        </p:blipFill>
        <p:spPr>
          <a:xfrm>
            <a:off x="8693150" y="2371725"/>
            <a:ext cx="2797024" cy="2114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5267325" y="3594563"/>
            <a:ext cx="6028677" cy="300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1800" b="1" dirty="0"/>
              <a:t>Difference in a Nutshell</a:t>
            </a:r>
            <a:endParaRPr lang="en-IN" sz="1800" b="1" dirty="0"/>
          </a:p>
          <a:p>
            <a:pPr lvl="1"/>
            <a:r>
              <a:rPr lang="en-IN" sz="1600" dirty="0"/>
              <a:t>CloudFormation</a:t>
            </a:r>
            <a:endParaRPr lang="en-IN" sz="1600" dirty="0"/>
          </a:p>
          <a:p>
            <a:pPr lvl="2"/>
            <a:r>
              <a:rPr lang="en-IN" sz="1400" dirty="0"/>
              <a:t>AWS-focused</a:t>
            </a:r>
            <a:endParaRPr lang="en-IN" sz="1400" dirty="0"/>
          </a:p>
          <a:p>
            <a:pPr lvl="2"/>
            <a:r>
              <a:rPr lang="en-IN" sz="1400" dirty="0"/>
              <a:t>Template-driven</a:t>
            </a:r>
            <a:endParaRPr lang="en-IN" sz="1400" dirty="0"/>
          </a:p>
          <a:p>
            <a:pPr lvl="1"/>
            <a:r>
              <a:rPr lang="en-IN" sz="1600" dirty="0"/>
              <a:t>Terraform</a:t>
            </a:r>
            <a:endParaRPr lang="en-IN" sz="1600" dirty="0"/>
          </a:p>
          <a:p>
            <a:pPr lvl="2"/>
            <a:r>
              <a:rPr lang="en-IN" sz="1400" dirty="0"/>
              <a:t>Cloud-agnostic</a:t>
            </a:r>
            <a:endParaRPr lang="en-IN" sz="1400" dirty="0"/>
          </a:p>
          <a:p>
            <a:pPr lvl="2"/>
            <a:r>
              <a:rPr lang="en-IN" sz="1400" dirty="0"/>
              <a:t>state management</a:t>
            </a:r>
            <a:endParaRPr lang="en-IN" sz="1400" dirty="0"/>
          </a:p>
          <a:p>
            <a:pPr lvl="2"/>
            <a:r>
              <a:rPr lang="en-IN" sz="1400" dirty="0"/>
              <a:t>modular</a:t>
            </a:r>
            <a:endParaRPr lang="en-IN" sz="1400" dirty="0"/>
          </a:p>
          <a:p>
            <a:pPr lvl="1"/>
            <a:r>
              <a:rPr lang="en-IN" sz="1600" dirty="0"/>
              <a:t>AWS CDK</a:t>
            </a:r>
            <a:endParaRPr lang="en-IN" sz="1600" dirty="0"/>
          </a:p>
          <a:p>
            <a:pPr lvl="2"/>
            <a:r>
              <a:rPr lang="en-IN" sz="1400" dirty="0"/>
              <a:t>Developer-centric</a:t>
            </a:r>
            <a:endParaRPr lang="en-IN" sz="1400" dirty="0"/>
          </a:p>
          <a:p>
            <a:pPr lvl="2"/>
            <a:r>
              <a:rPr lang="en-IN" sz="1400" dirty="0"/>
              <a:t>Uses traditional programming for infrastructure</a:t>
            </a:r>
            <a:endParaRPr lang="en-IN" sz="700" dirty="0"/>
          </a:p>
        </p:txBody>
      </p:sp>
      <p:sp>
        <p:nvSpPr>
          <p:cNvPr id="5" name="TextBox 4"/>
          <p:cNvSpPr txBox="1"/>
          <p:nvPr/>
        </p:nvSpPr>
        <p:spPr>
          <a:xfrm>
            <a:off x="829323" y="543170"/>
            <a:ext cx="772412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Tools for IaC on AWS</a:t>
            </a:r>
            <a:endParaRPr lang="en-IN" b="1" dirty="0"/>
          </a:p>
          <a:p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AWS CloudFormation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AWS-native</a:t>
            </a:r>
            <a:endParaRPr lang="en-I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Uses JSON or YAML templates to define the infrastructure</a:t>
            </a:r>
            <a:endParaRPr lang="en-I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Terraform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Open-source</a:t>
            </a:r>
            <a:endParaRPr lang="en-I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Uses </a:t>
            </a:r>
            <a:r>
              <a:rPr lang="en-IN" sz="1400" dirty="0" err="1"/>
              <a:t>HashiCorp</a:t>
            </a:r>
            <a:r>
              <a:rPr lang="en-IN" sz="1400" dirty="0"/>
              <a:t> Configuration Language (HCL); multi-cloud compatibility</a:t>
            </a:r>
            <a:endParaRPr lang="en-I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AWS CDK (Cloud Development Kit)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Uses familiar programming languages like TypeScript, Python</a:t>
            </a:r>
            <a:endParaRPr lang="en-I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Constructs to create cloud resources</a:t>
            </a:r>
            <a:endParaRPr lang="en-IN" sz="1400" dirty="0"/>
          </a:p>
          <a:p>
            <a:r>
              <a:rPr lang="en-IN" sz="1600" dirty="0"/>
              <a:t>	</a:t>
            </a:r>
            <a:endParaRPr lang="en-IN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0" t="7920" r="17750" b="30833"/>
          <a:stretch>
            <a:fillRect/>
          </a:stretch>
        </p:blipFill>
        <p:spPr>
          <a:xfrm>
            <a:off x="9439275" y="291972"/>
            <a:ext cx="2238271" cy="2333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1632"/>
          </a:xfrm>
        </p:spPr>
        <p:txBody>
          <a:bodyPr>
            <a:normAutofit fontScale="90000"/>
          </a:bodyPr>
          <a:lstStyle/>
          <a:p>
            <a:r>
              <a:rPr lang="en-IN" dirty="0"/>
              <a:t>Task 2:</a:t>
            </a:r>
            <a:br>
              <a:rPr lang="en-IN" dirty="0"/>
            </a:br>
            <a:r>
              <a:rPr lang="en-IN" dirty="0"/>
              <a:t>Q 2: Terraform Implementation of the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1863725"/>
            <a:ext cx="8258175" cy="4351338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sz="1600" dirty="0"/>
              <a:t>GitHub Repository: </a:t>
            </a:r>
            <a:r>
              <a:rPr lang="en-IN" sz="1600" i="1" dirty="0">
                <a:solidFill>
                  <a:srgbClr val="00B0F0"/>
                </a:solidFill>
                <a:hlinkClick r:id="rId1"/>
              </a:rPr>
              <a:t>Link: </a:t>
            </a:r>
            <a:r>
              <a:rPr lang="en-IN" sz="1600" i="1" dirty="0">
                <a:solidFill>
                  <a:srgbClr val="00B0F0"/>
                </a:solidFill>
                <a:hlinkClick r:id="rId2" tooltip="" action="ppaction://hlinkfile"/>
              </a:rPr>
              <a:t>ecom-aws-infrastructure</a:t>
            </a:r>
            <a:endParaRPr lang="en-IN" sz="1600" i="1" dirty="0">
              <a:solidFill>
                <a:srgbClr val="00B0F0"/>
              </a:solidFill>
            </a:endParaRPr>
          </a:p>
          <a:p>
            <a:r>
              <a:rPr lang="en-IN" sz="1600" dirty="0"/>
              <a:t>Using Terraform allows us to version control our infrastructure, making it reproducible and consistent across different environments.</a:t>
            </a:r>
            <a:endParaRPr lang="en-IN" sz="3200" dirty="0"/>
          </a:p>
          <a:p>
            <a:r>
              <a:rPr lang="en-IN" sz="1600" dirty="0"/>
              <a:t>Modules: Modular design for AWS services.</a:t>
            </a:r>
            <a:endParaRPr lang="en-IN" sz="1600" dirty="0"/>
          </a:p>
          <a:p>
            <a:r>
              <a:rPr lang="en-IN" sz="1600" dirty="0"/>
              <a:t>Environments: Config separation for different stages.</a:t>
            </a:r>
            <a:endParaRPr lang="en-IN" sz="1600" dirty="0"/>
          </a:p>
          <a:p>
            <a:r>
              <a:rPr lang="en-IN" sz="1600" dirty="0"/>
              <a:t>Main Files: Infrastructure blueprint in main.tf</a:t>
            </a:r>
            <a:endParaRPr lang="en-IN" sz="1600" dirty="0"/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3940</Words>
  <Application>WPS Presentation</Application>
  <PresentationFormat>Widescreen</PresentationFormat>
  <Paragraphs>173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Office Theme</vt:lpstr>
      <vt:lpstr>Ecom Behavioral AWS Infrastructure</vt:lpstr>
      <vt:lpstr>Introduction</vt:lpstr>
      <vt:lpstr>Project Objective</vt:lpstr>
      <vt:lpstr>Solution Overview</vt:lpstr>
      <vt:lpstr>Task 1:  Q 1: Challenges and Risks in Current Architecture</vt:lpstr>
      <vt:lpstr>Task 1:  Q 2: Advantages &amp; Disadvantages of Ecom Behavioral AWS architecture</vt:lpstr>
      <vt:lpstr>Task 2: Q 1 : Importance of Infrastructure-as-Code (IaC)</vt:lpstr>
      <vt:lpstr>PowerPoint 演示文稿</vt:lpstr>
      <vt:lpstr>Task 2: Q 2: Terraform Implementation of the Solution</vt:lpstr>
      <vt:lpstr>Task 2: Q 3: Environment Management in Terraform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 Behavioral AWS Infrastructure</dc:title>
  <dc:creator>shweta S D</dc:creator>
  <cp:lastModifiedBy>Shweta</cp:lastModifiedBy>
  <cp:revision>17</cp:revision>
  <dcterms:created xsi:type="dcterms:W3CDTF">2023-08-20T06:18:00Z</dcterms:created>
  <dcterms:modified xsi:type="dcterms:W3CDTF">2023-08-24T11:48:56Z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9B8EBE967AFB4358BF59A93CF3611606</vt:lpwstr>
  </property>
  <property fmtid="{D5CDD505-2E9C-101B-9397-08002B2CF9AE}" pid="3" name="KSOProductBuildVer">
    <vt:lpwstr>1033-11.2.0.11537</vt:lpwstr>
  </property>
</Properties>
</file>