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65" r:id="rId3"/>
    <p:sldId id="257" r:id="rId4"/>
    <p:sldId id="262" r:id="rId5"/>
    <p:sldId id="259" r:id="rId6"/>
    <p:sldId id="258" r:id="rId7"/>
    <p:sldId id="260" r:id="rId8"/>
    <p:sldId id="266" r:id="rId9"/>
    <p:sldId id="267" r:id="rId10"/>
    <p:sldId id="263" r:id="rId11"/>
    <p:sldId id="26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61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55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017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211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203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07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17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29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38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17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14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93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73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80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444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72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838397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ABBAB9-675C-4C23-98B5-949C5C9F5C08}"/>
              </a:ext>
            </a:extLst>
          </p:cNvPr>
          <p:cNvSpPr>
            <a:spLocks noGrp="1"/>
          </p:cNvSpPr>
          <p:nvPr>
            <p:ph type="subTitle" idx="1"/>
          </p:nvPr>
        </p:nvSpPr>
        <p:spPr>
          <a:xfrm>
            <a:off x="1240122" y="1823048"/>
            <a:ext cx="8398277" cy="4590631"/>
          </a:xfrm>
        </p:spPr>
        <p:txBody>
          <a:bodyPr>
            <a:normAutofit lnSpcReduction="10000"/>
          </a:bodyPr>
          <a:lstStyle/>
          <a:p>
            <a:pPr algn="ctr"/>
            <a:r>
              <a:rPr lang="en-IN" b="1" dirty="0">
                <a:latin typeface="Times New Roman" panose="02020603050405020304" pitchFamily="18" charset="0"/>
                <a:cs typeface="Times New Roman" panose="02020603050405020304" pitchFamily="18" charset="0"/>
              </a:rPr>
              <a:t>MSPM’S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rPr>
              <a:t>Deogiri</a:t>
            </a:r>
            <a:r>
              <a:rPr lang="en-IN" b="1" dirty="0">
                <a:latin typeface="Times New Roman" panose="02020603050405020304" pitchFamily="18" charset="0"/>
                <a:cs typeface="Times New Roman" panose="02020603050405020304" pitchFamily="18" charset="0"/>
              </a:rPr>
              <a:t> Institute of Engineering and Management Studies,</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Aurangabad</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Department of Computer Science and </a:t>
            </a:r>
            <a:r>
              <a:rPr lang="en-IN" b="1" dirty="0" smtClean="0">
                <a:latin typeface="Times New Roman" panose="02020603050405020304" pitchFamily="18" charset="0"/>
                <a:cs typeface="Times New Roman" panose="02020603050405020304" pitchFamily="18" charset="0"/>
              </a:rPr>
              <a:t>Engineering</a:t>
            </a:r>
          </a:p>
          <a:p>
            <a:pPr algn="ctr"/>
            <a:r>
              <a:rPr lang="en-IN" b="1" dirty="0" smtClean="0">
                <a:latin typeface="Times New Roman" panose="02020603050405020304" pitchFamily="18" charset="0"/>
                <a:cs typeface="Times New Roman" panose="02020603050405020304" pitchFamily="18" charset="0"/>
              </a:rPr>
              <a:t> Subject:- Theory of Computation</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Topic:- Pattern searching using naïve method</a:t>
            </a:r>
          </a:p>
          <a:p>
            <a:pPr algn="ctr"/>
            <a:r>
              <a:rPr lang="en-IN" dirty="0" smtClean="0">
                <a:latin typeface="Times New Roman" panose="02020603050405020304" pitchFamily="18" charset="0"/>
                <a:cs typeface="Times New Roman" panose="02020603050405020304" pitchFamily="18" charset="0"/>
              </a:rPr>
              <a:t>Submitted </a:t>
            </a:r>
            <a:r>
              <a:rPr lang="en-IN" dirty="0">
                <a:latin typeface="Times New Roman" panose="02020603050405020304" pitchFamily="18" charset="0"/>
                <a:cs typeface="Times New Roman" panose="02020603050405020304" pitchFamily="18" charset="0"/>
              </a:rPr>
              <a:t>by</a:t>
            </a:r>
            <a:br>
              <a:rPr lang="en-IN" dirty="0">
                <a:latin typeface="Times New Roman" panose="02020603050405020304" pitchFamily="18" charset="0"/>
                <a:cs typeface="Times New Roman" panose="02020603050405020304" pitchFamily="18" charset="0"/>
              </a:rPr>
            </a:br>
            <a:r>
              <a:rPr lang="en-IN" b="1" dirty="0" err="1" smtClean="0">
                <a:latin typeface="Times New Roman" panose="02020603050405020304" pitchFamily="18" charset="0"/>
                <a:cs typeface="Times New Roman" panose="02020603050405020304" pitchFamily="18" charset="0"/>
              </a:rPr>
              <a:t>Raviraj</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Sundararo</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Bondar</a:t>
            </a:r>
            <a:r>
              <a:rPr lang="en-IN" b="1" dirty="0" smtClean="0">
                <a:latin typeface="Times New Roman" panose="02020603050405020304" pitchFamily="18" charset="0"/>
                <a:cs typeface="Times New Roman" panose="02020603050405020304" pitchFamily="18" charset="0"/>
              </a:rPr>
              <a:t>(36161)</a:t>
            </a:r>
          </a:p>
          <a:p>
            <a:pPr algn="ct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Shweta</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Duragadas</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Rajurkar</a:t>
            </a:r>
            <a:r>
              <a:rPr lang="en-IN" b="1" dirty="0" smtClean="0">
                <a:latin typeface="Times New Roman" panose="02020603050405020304" pitchFamily="18" charset="0"/>
                <a:cs typeface="Times New Roman" panose="02020603050405020304" pitchFamily="18" charset="0"/>
              </a:rPr>
              <a:t>(36162)</a:t>
            </a:r>
          </a:p>
          <a:p>
            <a:pPr algn="ct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Under the Guidance of</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Prof.</a:t>
            </a: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Sarika Chavan</a:t>
            </a:r>
            <a:br>
              <a:rPr lang="en-IN" b="1"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Asst.Prof.Department</a:t>
            </a:r>
            <a:r>
              <a:rPr lang="en-IN" dirty="0">
                <a:latin typeface="Times New Roman" panose="02020603050405020304" pitchFamily="18" charset="0"/>
                <a:cs typeface="Times New Roman" panose="02020603050405020304" pitchFamily="18" charset="0"/>
              </a:rPr>
              <a:t> of CSE</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Deogiri</a:t>
            </a:r>
            <a:r>
              <a:rPr lang="en-IN" dirty="0">
                <a:latin typeface="Times New Roman" panose="02020603050405020304" pitchFamily="18" charset="0"/>
                <a:cs typeface="Times New Roman" panose="02020603050405020304" pitchFamily="18" charset="0"/>
              </a:rPr>
              <a:t> Institute Engineering and Management Studies)</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2019-2020 </a:t>
            </a:r>
            <a:endParaRPr lang="en-IN" dirty="0"/>
          </a:p>
        </p:txBody>
      </p:sp>
      <p:pic>
        <p:nvPicPr>
          <p:cNvPr id="4" name="Picture 3">
            <a:extLst>
              <a:ext uri="{FF2B5EF4-FFF2-40B4-BE49-F238E27FC236}">
                <a16:creationId xmlns:a16="http://schemas.microsoft.com/office/drawing/2014/main" xmlns="" id="{06E8CC0D-AC18-4CB3-998F-90E1AEE2CDF2}"/>
              </a:ext>
            </a:extLst>
          </p:cNvPr>
          <p:cNvPicPr>
            <a:picLocks noChangeAspect="1"/>
          </p:cNvPicPr>
          <p:nvPr/>
        </p:nvPicPr>
        <p:blipFill>
          <a:blip r:embed="rId2"/>
          <a:stretch>
            <a:fillRect/>
          </a:stretch>
        </p:blipFill>
        <p:spPr>
          <a:xfrm>
            <a:off x="4062667" y="450823"/>
            <a:ext cx="2753188" cy="1372225"/>
          </a:xfrm>
          <a:prstGeom prst="rect">
            <a:avLst/>
          </a:prstGeom>
        </p:spPr>
      </p:pic>
    </p:spTree>
    <p:extLst>
      <p:ext uri="{BB962C8B-B14F-4D97-AF65-F5344CB8AC3E}">
        <p14:creationId xmlns:p14="http://schemas.microsoft.com/office/powerpoint/2010/main" val="2792668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 search engine</a:t>
            </a:r>
          </a:p>
          <a:p>
            <a:r>
              <a:rPr lang="en-US" dirty="0" smtClean="0"/>
              <a:t>Spam filters</a:t>
            </a:r>
          </a:p>
          <a:p>
            <a:r>
              <a:rPr lang="en-US" dirty="0" smtClean="0"/>
              <a:t>Parser</a:t>
            </a:r>
          </a:p>
          <a:p>
            <a:r>
              <a:rPr lang="en-US" dirty="0" smtClean="0"/>
              <a:t>Digital library</a:t>
            </a:r>
          </a:p>
          <a:p>
            <a:r>
              <a:rPr lang="en-US" dirty="0" smtClean="0"/>
              <a:t>Word processor</a:t>
            </a:r>
          </a:p>
          <a:p>
            <a:r>
              <a:rPr lang="en-US" dirty="0" smtClean="0"/>
              <a:t>Screen scrapers</a:t>
            </a:r>
          </a:p>
          <a:p>
            <a:r>
              <a:rPr lang="en-US" dirty="0" smtClean="0"/>
              <a:t>Natural language processing</a:t>
            </a:r>
          </a:p>
          <a:p>
            <a:r>
              <a:rPr lang="en-US" dirty="0" smtClean="0"/>
              <a:t>Computational molecular biology</a:t>
            </a:r>
            <a:endParaRPr lang="en-US" dirty="0"/>
          </a:p>
        </p:txBody>
      </p:sp>
    </p:spTree>
    <p:extLst>
      <p:ext uri="{BB962C8B-B14F-4D97-AF65-F5344CB8AC3E}">
        <p14:creationId xmlns:p14="http://schemas.microsoft.com/office/powerpoint/2010/main" val="2742402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Hence we have </a:t>
            </a:r>
            <a:r>
              <a:rPr lang="en-US" smtClean="0"/>
              <a:t>to </a:t>
            </a:r>
            <a:r>
              <a:rPr lang="en-US" smtClean="0"/>
              <a:t>implemented </a:t>
            </a:r>
            <a:r>
              <a:rPr lang="en-IN" dirty="0" smtClean="0">
                <a:cs typeface="Times New Roman" panose="02020603050405020304" pitchFamily="18" charset="0"/>
              </a:rPr>
              <a:t>pattern searching using naïve method using python programming language.</a:t>
            </a:r>
          </a:p>
          <a:p>
            <a:endParaRPr lang="en-US" dirty="0"/>
          </a:p>
        </p:txBody>
      </p:sp>
    </p:spTree>
    <p:extLst>
      <p:ext uri="{BB962C8B-B14F-4D97-AF65-F5344CB8AC3E}">
        <p14:creationId xmlns:p14="http://schemas.microsoft.com/office/powerpoint/2010/main" val="2378710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76391D-4266-41C9-97FD-3B276113E833}"/>
              </a:ext>
            </a:extLst>
          </p:cNvPr>
          <p:cNvSpPr>
            <a:spLocks noGrp="1"/>
          </p:cNvSpPr>
          <p:nvPr>
            <p:ph idx="1"/>
          </p:nvPr>
        </p:nvSpPr>
        <p:spPr>
          <a:xfrm>
            <a:off x="475017" y="2069205"/>
            <a:ext cx="8682361" cy="3777622"/>
          </a:xfrm>
        </p:spPr>
        <p:txBody>
          <a:bodyPr/>
          <a:lstStyle/>
          <a:p>
            <a:pPr marL="0" indent="0">
              <a:buNone/>
            </a:pPr>
            <a:r>
              <a:rPr lang="en-IN" dirty="0"/>
              <a:t>                                                    </a:t>
            </a:r>
          </a:p>
          <a:p>
            <a:pPr marL="0" indent="0">
              <a:buNone/>
            </a:pPr>
            <a:endParaRPr lang="en-IN" dirty="0"/>
          </a:p>
          <a:p>
            <a:pPr marL="0" indent="0">
              <a:buNone/>
            </a:pPr>
            <a:r>
              <a:rPr lang="en-IN" sz="3600" dirty="0">
                <a:latin typeface="+mj-lt"/>
              </a:rPr>
              <a:t>      </a:t>
            </a:r>
            <a:r>
              <a:rPr lang="en-IN" sz="3600" dirty="0" smtClean="0">
                <a:latin typeface="+mj-lt"/>
              </a:rPr>
              <a:t>               </a:t>
            </a:r>
            <a:r>
              <a:rPr lang="en-IN" sz="3600" dirty="0">
                <a:latin typeface="+mj-lt"/>
                <a:cs typeface="Times New Roman" panose="02020603050405020304" pitchFamily="18" charset="0"/>
              </a:rPr>
              <a:t>THANK YOU!!</a:t>
            </a:r>
          </a:p>
        </p:txBody>
      </p:sp>
    </p:spTree>
    <p:extLst>
      <p:ext uri="{BB962C8B-B14F-4D97-AF65-F5344CB8AC3E}">
        <p14:creationId xmlns:p14="http://schemas.microsoft.com/office/powerpoint/2010/main" val="67600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IN" dirty="0">
                <a:cs typeface="Times New Roman" panose="02020603050405020304" pitchFamily="18" charset="0"/>
              </a:rPr>
              <a:t>Problem </a:t>
            </a:r>
            <a:r>
              <a:rPr lang="en-IN" dirty="0" smtClean="0">
                <a:cs typeface="Times New Roman" panose="02020603050405020304" pitchFamily="18" charset="0"/>
              </a:rPr>
              <a:t>Statement</a:t>
            </a:r>
          </a:p>
          <a:p>
            <a:r>
              <a:rPr lang="en-US" dirty="0" smtClean="0"/>
              <a:t>Introduction</a:t>
            </a:r>
          </a:p>
          <a:p>
            <a:r>
              <a:rPr lang="en-US" dirty="0" smtClean="0"/>
              <a:t>Method</a:t>
            </a:r>
          </a:p>
          <a:p>
            <a:r>
              <a:rPr lang="en-IN" dirty="0">
                <a:cs typeface="Times New Roman" panose="02020603050405020304" pitchFamily="18" charset="0"/>
              </a:rPr>
              <a:t>Approach </a:t>
            </a:r>
            <a:endParaRPr lang="en-IN" dirty="0" smtClean="0">
              <a:cs typeface="Times New Roman" panose="02020603050405020304" pitchFamily="18" charset="0"/>
            </a:endParaRPr>
          </a:p>
          <a:p>
            <a:r>
              <a:rPr lang="en-IN" dirty="0" smtClean="0"/>
              <a:t>Algorithm</a:t>
            </a:r>
          </a:p>
          <a:p>
            <a:r>
              <a:rPr lang="en-IN" dirty="0" smtClean="0"/>
              <a:t>Program</a:t>
            </a:r>
          </a:p>
          <a:p>
            <a:r>
              <a:rPr lang="en-IN" dirty="0" smtClean="0"/>
              <a:t>Output</a:t>
            </a:r>
            <a:endParaRPr lang="en-IN" dirty="0" smtClean="0"/>
          </a:p>
          <a:p>
            <a:r>
              <a:rPr lang="en-IN" dirty="0" smtClean="0"/>
              <a:t>Application</a:t>
            </a:r>
          </a:p>
          <a:p>
            <a:r>
              <a:rPr lang="en-IN" dirty="0" smtClean="0"/>
              <a:t>Conclusion</a:t>
            </a:r>
          </a:p>
          <a:p>
            <a:pPr marL="0" indent="0">
              <a:buNone/>
            </a:pPr>
            <a:endParaRPr lang="en-US" dirty="0"/>
          </a:p>
        </p:txBody>
      </p:sp>
    </p:spTree>
    <p:extLst>
      <p:ext uri="{BB962C8B-B14F-4D97-AF65-F5344CB8AC3E}">
        <p14:creationId xmlns:p14="http://schemas.microsoft.com/office/powerpoint/2010/main" val="4108635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3726B-7F27-4F32-928D-F47D8473396E}"/>
              </a:ext>
            </a:extLst>
          </p:cNvPr>
          <p:cNvSpPr>
            <a:spLocks noGrp="1"/>
          </p:cNvSpPr>
          <p:nvPr>
            <p:ph type="title"/>
          </p:nvPr>
        </p:nvSpPr>
        <p:spPr>
          <a:xfrm>
            <a:off x="1098975" y="1030684"/>
            <a:ext cx="8911687" cy="848557"/>
          </a:xfrm>
        </p:spPr>
        <p:txBody>
          <a:bodyPr/>
          <a:lstStyle/>
          <a:p>
            <a:r>
              <a:rPr lang="en-IN" dirty="0">
                <a:cs typeface="Times New Roman" panose="02020603050405020304" pitchFamily="18" charset="0"/>
              </a:rPr>
              <a:t>Problem </a:t>
            </a:r>
            <a:r>
              <a:rPr lang="en-IN" dirty="0" smtClean="0">
                <a:cs typeface="Times New Roman" panose="02020603050405020304" pitchFamily="18" charset="0"/>
              </a:rPr>
              <a:t>Statement</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88592A-152E-4ACE-8745-0CDC809DBC7A}"/>
              </a:ext>
            </a:extLst>
          </p:cNvPr>
          <p:cNvSpPr>
            <a:spLocks noGrp="1"/>
          </p:cNvSpPr>
          <p:nvPr>
            <p:ph idx="1"/>
          </p:nvPr>
        </p:nvSpPr>
        <p:spPr>
          <a:xfrm>
            <a:off x="1451812" y="2158148"/>
            <a:ext cx="6889072" cy="3727315"/>
          </a:xfrm>
        </p:spPr>
        <p:txBody>
          <a:bodyPr>
            <a:normAutofit/>
          </a:bodyPr>
          <a:lstStyle/>
          <a:p>
            <a:pPr marL="0" indent="0" algn="just">
              <a:buNone/>
            </a:pPr>
            <a:r>
              <a:rPr lang="en-IN" sz="2800" b="1" dirty="0" smtClean="0">
                <a:cs typeface="Times New Roman" panose="02020603050405020304" pitchFamily="18" charset="0"/>
              </a:rPr>
              <a:t>Pattern searching using naïve method</a:t>
            </a:r>
            <a:endParaRPr lang="en-IN" sz="2800" b="1" dirty="0">
              <a:cs typeface="Times New Roman" panose="02020603050405020304" pitchFamily="18" charset="0"/>
            </a:endParaRPr>
          </a:p>
        </p:txBody>
      </p:sp>
    </p:spTree>
    <p:extLst>
      <p:ext uri="{BB962C8B-B14F-4D97-AF65-F5344CB8AC3E}">
        <p14:creationId xmlns:p14="http://schemas.microsoft.com/office/powerpoint/2010/main" val="3629184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r>
              <a:rPr lang="en-US" dirty="0"/>
              <a:t/>
            </a:r>
            <a:br>
              <a:rPr lang="en-US" dirty="0"/>
            </a:br>
            <a:endParaRPr lang="en-US" dirty="0"/>
          </a:p>
        </p:txBody>
      </p:sp>
      <p:sp>
        <p:nvSpPr>
          <p:cNvPr id="3" name="Content Placeholder 2"/>
          <p:cNvSpPr>
            <a:spLocks noGrp="1"/>
          </p:cNvSpPr>
          <p:nvPr>
            <p:ph idx="1"/>
          </p:nvPr>
        </p:nvSpPr>
        <p:spPr>
          <a:xfrm>
            <a:off x="677334" y="2160589"/>
            <a:ext cx="8596668" cy="1265191"/>
          </a:xfrm>
        </p:spPr>
        <p:txBody>
          <a:bodyPr/>
          <a:lstStyle/>
          <a:p>
            <a:pPr fontAlgn="base"/>
            <a:r>
              <a:rPr lang="en-US" dirty="0" smtClean="0"/>
              <a:t>The </a:t>
            </a:r>
            <a:r>
              <a:rPr lang="en-US" dirty="0"/>
              <a:t>Pattern Searching algorithms are sometimes also referred to as String Searching Algorithms and are considered as a part of the String algorithms. These algorithms are useful in the case of searching a string within another string.</a:t>
            </a:r>
          </a:p>
          <a:p>
            <a:pPr marL="0" indent="0">
              <a:buNone/>
            </a:pPr>
            <a:endParaRPr lang="en-US" dirty="0"/>
          </a:p>
        </p:txBody>
      </p:sp>
      <p:pic>
        <p:nvPicPr>
          <p:cNvPr id="1030" name="Picture 6" descr="https://media.geeksforgeeks.org/wp-content/cdn-uploads/Pattern-Searching-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28" y="3655968"/>
            <a:ext cx="5355191" cy="292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52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02F4C-1C01-4B62-860D-88FD2973956B}"/>
              </a:ext>
            </a:extLst>
          </p:cNvPr>
          <p:cNvSpPr>
            <a:spLocks noGrp="1"/>
          </p:cNvSpPr>
          <p:nvPr>
            <p:ph type="title"/>
          </p:nvPr>
        </p:nvSpPr>
        <p:spPr>
          <a:xfrm>
            <a:off x="1124733" y="773233"/>
            <a:ext cx="8911687" cy="1106010"/>
          </a:xfrm>
        </p:spPr>
        <p:txBody>
          <a:bodyPr>
            <a:normAutofit/>
          </a:bodyPr>
          <a:lstStyle/>
          <a:p>
            <a:r>
              <a:rPr lang="en-IN" dirty="0" smtClean="0"/>
              <a:t>Method</a:t>
            </a:r>
            <a:endParaRPr lang="en-IN" dirty="0"/>
          </a:p>
        </p:txBody>
      </p:sp>
      <p:sp>
        <p:nvSpPr>
          <p:cNvPr id="3" name="Content Placeholder 2">
            <a:extLst>
              <a:ext uri="{FF2B5EF4-FFF2-40B4-BE49-F238E27FC236}">
                <a16:creationId xmlns:a16="http://schemas.microsoft.com/office/drawing/2014/main" xmlns="" id="{C02CAB2E-DED4-426E-9751-743D0E0FEE3B}"/>
              </a:ext>
            </a:extLst>
          </p:cNvPr>
          <p:cNvSpPr>
            <a:spLocks noGrp="1"/>
          </p:cNvSpPr>
          <p:nvPr>
            <p:ph idx="1"/>
          </p:nvPr>
        </p:nvSpPr>
        <p:spPr>
          <a:xfrm>
            <a:off x="1249809" y="2146479"/>
            <a:ext cx="8055114" cy="3777622"/>
          </a:xfrm>
        </p:spPr>
        <p:txBody>
          <a:bodyPr>
            <a:normAutofit/>
          </a:bodyPr>
          <a:lstStyle/>
          <a:p>
            <a:pPr algn="just">
              <a:lnSpc>
                <a:spcPct val="150000"/>
              </a:lnSpc>
            </a:pPr>
            <a:r>
              <a:rPr lang="en-US" sz="2000" dirty="0">
                <a:cs typeface="Times New Roman" panose="02020603050405020304" pitchFamily="18" charset="0"/>
              </a:rPr>
              <a:t>Naïve pattern searching is the simplest method among other pattern searching algorithms. It checks for all character of the main string to the pattern. This algorithm is helpful for smaller texts.</a:t>
            </a:r>
          </a:p>
          <a:p>
            <a:pPr algn="just">
              <a:lnSpc>
                <a:spcPct val="150000"/>
              </a:lnSpc>
            </a:pPr>
            <a:r>
              <a:rPr lang="en-US" sz="2000" dirty="0">
                <a:cs typeface="Times New Roman" panose="02020603050405020304" pitchFamily="18" charset="0"/>
              </a:rPr>
              <a:t>The time complexity of Naïve Pattern Search method is O(m*n). The m is the size of pattern and n is the size of the main string.</a:t>
            </a:r>
            <a:endParaRPr lang="en-IN" sz="2000" dirty="0">
              <a:cs typeface="Times New Roman" panose="02020603050405020304" pitchFamily="18" charset="0"/>
            </a:endParaRPr>
          </a:p>
        </p:txBody>
      </p:sp>
    </p:spTree>
    <p:extLst>
      <p:ext uri="{BB962C8B-B14F-4D97-AF65-F5344CB8AC3E}">
        <p14:creationId xmlns:p14="http://schemas.microsoft.com/office/powerpoint/2010/main" val="303666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E8616-4262-47C9-848C-F9F720C05BF5}"/>
              </a:ext>
            </a:extLst>
          </p:cNvPr>
          <p:cNvSpPr>
            <a:spLocks noGrp="1"/>
          </p:cNvSpPr>
          <p:nvPr>
            <p:ph type="title"/>
          </p:nvPr>
        </p:nvSpPr>
        <p:spPr>
          <a:xfrm>
            <a:off x="1121020" y="817990"/>
            <a:ext cx="8911687" cy="958222"/>
          </a:xfrm>
        </p:spPr>
        <p:txBody>
          <a:bodyPr>
            <a:normAutofit/>
          </a:bodyPr>
          <a:lstStyle/>
          <a:p>
            <a:r>
              <a:rPr lang="en-IN" dirty="0" smtClean="0">
                <a:cs typeface="Times New Roman" panose="02020603050405020304" pitchFamily="18" charset="0"/>
              </a:rPr>
              <a:t>Approach</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3830489-ADDA-423B-8DE2-61040095902C}"/>
              </a:ext>
            </a:extLst>
          </p:cNvPr>
          <p:cNvSpPr>
            <a:spLocks noGrp="1"/>
          </p:cNvSpPr>
          <p:nvPr>
            <p:ph idx="1"/>
          </p:nvPr>
        </p:nvSpPr>
        <p:spPr>
          <a:xfrm>
            <a:off x="1121020" y="2149271"/>
            <a:ext cx="8268178" cy="3736193"/>
          </a:xfrm>
        </p:spPr>
        <p:txBody>
          <a:bodyPr>
            <a:normAutofit/>
          </a:bodyPr>
          <a:lstStyle/>
          <a:p>
            <a:pPr algn="just">
              <a:lnSpc>
                <a:spcPct val="150000"/>
              </a:lnSpc>
            </a:pPr>
            <a:r>
              <a:rPr lang="en-US" dirty="0">
                <a:cs typeface="Times New Roman" panose="02020603050405020304" pitchFamily="18" charset="0"/>
              </a:rPr>
              <a:t>We are </a:t>
            </a:r>
            <a:r>
              <a:rPr lang="en-US" dirty="0" smtClean="0">
                <a:cs typeface="Times New Roman" panose="02020603050405020304" pitchFamily="18" charset="0"/>
              </a:rPr>
              <a:t>using </a:t>
            </a:r>
            <a:r>
              <a:rPr lang="en-US" dirty="0">
                <a:cs typeface="Times New Roman" panose="02020603050405020304" pitchFamily="18" charset="0"/>
              </a:rPr>
              <a:t>naive string search algorithm in this program.</a:t>
            </a:r>
          </a:p>
          <a:p>
            <a:pPr algn="just">
              <a:lnSpc>
                <a:spcPct val="150000"/>
              </a:lnSpc>
            </a:pPr>
            <a:r>
              <a:rPr lang="en-US" dirty="0">
                <a:cs typeface="Times New Roman" panose="02020603050405020304" pitchFamily="18" charset="0"/>
              </a:rPr>
              <a:t>We create a function match which receives two character arrays and returns the position if matching occurs otherwise returns -1. </a:t>
            </a:r>
            <a:endParaRPr lang="en-IN" dirty="0">
              <a:cs typeface="Times New Roman" panose="02020603050405020304" pitchFamily="18" charset="0"/>
            </a:endParaRPr>
          </a:p>
        </p:txBody>
      </p:sp>
    </p:spTree>
    <p:extLst>
      <p:ext uri="{BB962C8B-B14F-4D97-AF65-F5344CB8AC3E}">
        <p14:creationId xmlns:p14="http://schemas.microsoft.com/office/powerpoint/2010/main" val="3717712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3B654-4691-4DA4-9B44-98BE48A5BBBB}"/>
              </a:ext>
            </a:extLst>
          </p:cNvPr>
          <p:cNvSpPr>
            <a:spLocks noGrp="1"/>
          </p:cNvSpPr>
          <p:nvPr>
            <p:ph type="title"/>
          </p:nvPr>
        </p:nvSpPr>
        <p:spPr/>
        <p:txBody>
          <a:bodyPr/>
          <a:lstStyle/>
          <a:p>
            <a:r>
              <a:rPr lang="en-IN" dirty="0" smtClean="0">
                <a:cs typeface="Times New Roman" panose="02020603050405020304" pitchFamily="18" charset="0"/>
              </a:rPr>
              <a:t>Algorithm</a:t>
            </a:r>
            <a:endParaRPr lang="en-IN" dirty="0">
              <a:cs typeface="Times New Roman" panose="02020603050405020304" pitchFamily="18" charset="0"/>
            </a:endParaRPr>
          </a:p>
        </p:txBody>
      </p:sp>
      <p:sp>
        <p:nvSpPr>
          <p:cNvPr id="4" name="Rectangle 1">
            <a:extLst>
              <a:ext uri="{FF2B5EF4-FFF2-40B4-BE49-F238E27FC236}">
                <a16:creationId xmlns:a16="http://schemas.microsoft.com/office/drawing/2014/main" xmlns="" id="{120FD511-A3C2-431C-B386-CF0EEE9CE13F}"/>
              </a:ext>
            </a:extLst>
          </p:cNvPr>
          <p:cNvSpPr>
            <a:spLocks noGrp="1" noChangeArrowheads="1"/>
          </p:cNvSpPr>
          <p:nvPr>
            <p:ph idx="1"/>
          </p:nvPr>
        </p:nvSpPr>
        <p:spPr bwMode="auto">
          <a:xfrm>
            <a:off x="1408424" y="1361679"/>
            <a:ext cx="5646198" cy="48013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naivePatternSearch</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(pattern,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n-lt"/>
                <a:cs typeface="Times New Roman" panose="02020603050405020304" pitchFamily="18" charset="0"/>
              </a:rPr>
              <a:t>Input:</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 The text and the pattern</a:t>
            </a: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n-lt"/>
                <a:cs typeface="Times New Roman" panose="02020603050405020304" pitchFamily="18" charset="0"/>
              </a:rPr>
              <a:t>Output: </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location, where patterns are present in the text</a:t>
            </a: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Begin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 pattern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strLen</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 string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for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i</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 0 to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strLen</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do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cs typeface="Times New Roman" panose="02020603050405020304" pitchFamily="18" charset="0"/>
              </a:rPr>
              <a:t>            </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for j := 0 to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If text[</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i+j</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 pattern[j],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break the loop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if j ==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display the position </a:t>
            </a:r>
            <a:r>
              <a:rPr kumimoji="0" lang="en-US" altLang="en-US" b="0" i="0" u="none" strike="noStrike" cap="none" normalizeH="0" baseline="0" dirty="0" err="1">
                <a:ln>
                  <a:noFill/>
                </a:ln>
                <a:solidFill>
                  <a:schemeClr val="tx1"/>
                </a:solidFill>
                <a:effectLst/>
                <a:latin typeface="+mn-lt"/>
                <a:cs typeface="Times New Roman" panose="02020603050405020304" pitchFamily="18" charset="0"/>
              </a:rPr>
              <a:t>i</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as there pattern 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Times New Roman" panose="02020603050405020304" pitchFamily="18" charset="0"/>
              </a:rPr>
              <a:t>End </a:t>
            </a:r>
          </a:p>
        </p:txBody>
      </p:sp>
    </p:spTree>
    <p:extLst>
      <p:ext uri="{BB962C8B-B14F-4D97-AF65-F5344CB8AC3E}">
        <p14:creationId xmlns:p14="http://schemas.microsoft.com/office/powerpoint/2010/main" val="43462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88" y="55808"/>
            <a:ext cx="8596668" cy="907046"/>
          </a:xfrm>
        </p:spPr>
        <p:txBody>
          <a:bodyPr>
            <a:normAutofit fontScale="90000"/>
          </a:bodyPr>
          <a:lstStyle/>
          <a:p>
            <a:r>
              <a:rPr lang="en-US" dirty="0" smtClean="0"/>
              <a:t>Program</a:t>
            </a:r>
            <a:br>
              <a:rPr lang="en-US" dirty="0" smtClean="0"/>
            </a:br>
            <a:endParaRPr lang="en-US" dirty="0"/>
          </a:p>
        </p:txBody>
      </p:sp>
      <p:sp>
        <p:nvSpPr>
          <p:cNvPr id="3" name="Content Placeholder 2"/>
          <p:cNvSpPr>
            <a:spLocks noGrp="1"/>
          </p:cNvSpPr>
          <p:nvPr>
            <p:ph idx="1"/>
          </p:nvPr>
        </p:nvSpPr>
        <p:spPr>
          <a:xfrm>
            <a:off x="522788" y="962854"/>
            <a:ext cx="8596668" cy="5895146"/>
          </a:xfrm>
        </p:spPr>
        <p:txBody>
          <a:bodyPr>
            <a:noAutofit/>
          </a:bodyPr>
          <a:lstStyle/>
          <a:p>
            <a:pPr marL="0" indent="0" algn="just">
              <a:buNone/>
            </a:pPr>
            <a:r>
              <a:rPr lang="en-US" sz="1200" dirty="0" err="1"/>
              <a:t>def</a:t>
            </a:r>
            <a:r>
              <a:rPr lang="en-US" sz="1200" dirty="0"/>
              <a:t> search(pat, txt): </a:t>
            </a:r>
          </a:p>
          <a:p>
            <a:pPr marL="0" indent="0" algn="just">
              <a:buNone/>
            </a:pPr>
            <a:r>
              <a:rPr lang="en-US" sz="1200" dirty="0"/>
              <a:t>M = </a:t>
            </a:r>
            <a:r>
              <a:rPr lang="en-US" sz="1200" dirty="0" err="1"/>
              <a:t>len</a:t>
            </a:r>
            <a:r>
              <a:rPr lang="en-US" sz="1200" dirty="0"/>
              <a:t>(pat) </a:t>
            </a:r>
          </a:p>
          <a:p>
            <a:pPr marL="0" indent="0" algn="just">
              <a:buNone/>
            </a:pPr>
            <a:r>
              <a:rPr lang="en-US" sz="1200" dirty="0"/>
              <a:t>N = </a:t>
            </a:r>
            <a:r>
              <a:rPr lang="en-US" sz="1200" dirty="0" err="1"/>
              <a:t>len</a:t>
            </a:r>
            <a:r>
              <a:rPr lang="en-US" sz="1200" dirty="0"/>
              <a:t>(txt) </a:t>
            </a:r>
          </a:p>
          <a:p>
            <a:pPr marL="0" indent="0" algn="just">
              <a:buNone/>
            </a:pPr>
            <a:r>
              <a:rPr lang="en-US" sz="1200" dirty="0"/>
              <a:t># A loop to slide pat[] one by one */ </a:t>
            </a:r>
          </a:p>
          <a:p>
            <a:pPr marL="0" indent="0" algn="just">
              <a:buNone/>
            </a:pPr>
            <a:r>
              <a:rPr lang="en-US" sz="1200" dirty="0"/>
              <a:t>for </a:t>
            </a:r>
            <a:r>
              <a:rPr lang="en-US" sz="1200" dirty="0" err="1"/>
              <a:t>i</a:t>
            </a:r>
            <a:r>
              <a:rPr lang="en-US" sz="1200" dirty="0"/>
              <a:t> in range(N - M + 1): </a:t>
            </a:r>
          </a:p>
          <a:p>
            <a:pPr marL="0" indent="0" algn="just">
              <a:buNone/>
            </a:pPr>
            <a:r>
              <a:rPr lang="en-US" sz="1200" dirty="0"/>
              <a:t>j = 0</a:t>
            </a:r>
          </a:p>
          <a:p>
            <a:pPr marL="0" indent="0" algn="just">
              <a:buNone/>
            </a:pPr>
            <a:r>
              <a:rPr lang="en-US" sz="1200" dirty="0"/>
              <a:t># For current index </a:t>
            </a:r>
            <a:r>
              <a:rPr lang="en-US" sz="1200" dirty="0" err="1"/>
              <a:t>i</a:t>
            </a:r>
            <a:r>
              <a:rPr lang="en-US" sz="1200" dirty="0"/>
              <a:t>, check  </a:t>
            </a:r>
          </a:p>
          <a:p>
            <a:pPr marL="0" indent="0" algn="just">
              <a:buNone/>
            </a:pPr>
            <a:r>
              <a:rPr lang="en-US" sz="1200" dirty="0"/>
              <a:t># for pattern match */ </a:t>
            </a:r>
          </a:p>
          <a:p>
            <a:pPr marL="0" indent="0" algn="just">
              <a:buNone/>
            </a:pPr>
            <a:r>
              <a:rPr lang="en-US" sz="1200" dirty="0"/>
              <a:t>while(j &lt; M): </a:t>
            </a:r>
          </a:p>
          <a:p>
            <a:pPr marL="0" indent="0" algn="just">
              <a:buNone/>
            </a:pPr>
            <a:r>
              <a:rPr lang="en-US" sz="1200" dirty="0"/>
              <a:t>if (txt[</a:t>
            </a:r>
            <a:r>
              <a:rPr lang="en-US" sz="1200" dirty="0" err="1"/>
              <a:t>i</a:t>
            </a:r>
            <a:r>
              <a:rPr lang="en-US" sz="1200" dirty="0"/>
              <a:t> + j] != pat[j]): </a:t>
            </a:r>
          </a:p>
          <a:p>
            <a:pPr marL="0" indent="0" algn="just">
              <a:buNone/>
            </a:pPr>
            <a:r>
              <a:rPr lang="en-US" sz="1200" dirty="0"/>
              <a:t>break</a:t>
            </a:r>
          </a:p>
          <a:p>
            <a:pPr marL="0" indent="0" algn="just">
              <a:buNone/>
            </a:pPr>
            <a:r>
              <a:rPr lang="en-US" sz="1200" dirty="0"/>
              <a:t>j += 1</a:t>
            </a:r>
          </a:p>
          <a:p>
            <a:pPr marL="0" indent="0" algn="just">
              <a:buNone/>
            </a:pPr>
            <a:r>
              <a:rPr lang="en-US" sz="1200" dirty="0"/>
              <a:t>if (j == M):  </a:t>
            </a:r>
          </a:p>
          <a:p>
            <a:pPr marL="0" indent="0" algn="just">
              <a:buNone/>
            </a:pPr>
            <a:r>
              <a:rPr lang="en-US" sz="1200" dirty="0"/>
              <a:t>print("Pattern found at index ", </a:t>
            </a:r>
            <a:r>
              <a:rPr lang="en-US" sz="1200" dirty="0" err="1"/>
              <a:t>i</a:t>
            </a:r>
            <a:r>
              <a:rPr lang="en-US" sz="1200" dirty="0"/>
              <a:t>) </a:t>
            </a:r>
          </a:p>
          <a:p>
            <a:pPr marL="0" indent="0" algn="just">
              <a:buNone/>
            </a:pPr>
            <a:r>
              <a:rPr lang="en-US" sz="1200" dirty="0"/>
              <a:t># Driver Code </a:t>
            </a:r>
          </a:p>
          <a:p>
            <a:pPr marL="0" indent="0" algn="just">
              <a:buNone/>
            </a:pPr>
            <a:r>
              <a:rPr lang="en-US" sz="1200" dirty="0"/>
              <a:t>if __name__ == '__main__': </a:t>
            </a:r>
          </a:p>
          <a:p>
            <a:pPr marL="0" indent="0" algn="just">
              <a:buNone/>
            </a:pPr>
            <a:r>
              <a:rPr lang="en-US" sz="1200" dirty="0"/>
              <a:t>txt = (input("Enter the String : "))</a:t>
            </a:r>
          </a:p>
          <a:p>
            <a:pPr marL="0" indent="0" algn="just">
              <a:buNone/>
            </a:pPr>
            <a:r>
              <a:rPr lang="en-US" sz="1200" dirty="0"/>
              <a:t>pat = (input("Enter the Pattern : ")) </a:t>
            </a:r>
          </a:p>
          <a:p>
            <a:pPr marL="0" indent="0" algn="just">
              <a:buNone/>
            </a:pPr>
            <a:r>
              <a:rPr lang="en-US" sz="1200" dirty="0"/>
              <a:t>search(pat, txt) </a:t>
            </a:r>
          </a:p>
        </p:txBody>
      </p:sp>
    </p:spTree>
    <p:extLst>
      <p:ext uri="{BB962C8B-B14F-4D97-AF65-F5344CB8AC3E}">
        <p14:creationId xmlns:p14="http://schemas.microsoft.com/office/powerpoint/2010/main" val="2302001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Picture 3"/>
          <p:cNvPicPr>
            <a:picLocks noChangeAspect="1"/>
          </p:cNvPicPr>
          <p:nvPr/>
        </p:nvPicPr>
        <p:blipFill>
          <a:blip r:embed="rId2"/>
          <a:stretch>
            <a:fillRect/>
          </a:stretch>
        </p:blipFill>
        <p:spPr>
          <a:xfrm>
            <a:off x="990193" y="2235289"/>
            <a:ext cx="7534864" cy="3457173"/>
          </a:xfrm>
          <a:prstGeom prst="rect">
            <a:avLst/>
          </a:prstGeom>
        </p:spPr>
      </p:pic>
    </p:spTree>
    <p:extLst>
      <p:ext uri="{BB962C8B-B14F-4D97-AF65-F5344CB8AC3E}">
        <p14:creationId xmlns:p14="http://schemas.microsoft.com/office/powerpoint/2010/main" val="247006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391</TotalTime>
  <Words>259</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PowerPoint Presentation</vt:lpstr>
      <vt:lpstr>Content</vt:lpstr>
      <vt:lpstr>Problem Statement</vt:lpstr>
      <vt:lpstr>Introduction </vt:lpstr>
      <vt:lpstr>Method</vt:lpstr>
      <vt:lpstr>Approach</vt:lpstr>
      <vt:lpstr>Algorithm</vt:lpstr>
      <vt:lpstr>Program </vt:lpstr>
      <vt:lpstr>Output</vt:lpstr>
      <vt:lpstr>Application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dc:creator>
  <cp:lastModifiedBy>prasanna joshi</cp:lastModifiedBy>
  <cp:revision>29</cp:revision>
  <dcterms:created xsi:type="dcterms:W3CDTF">2019-10-09T15:34:15Z</dcterms:created>
  <dcterms:modified xsi:type="dcterms:W3CDTF">2019-10-14T09:07:01Z</dcterms:modified>
</cp:coreProperties>
</file>