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9" r:id="rId7"/>
    <p:sldMasterId id="2147483661"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y="6858000" cx="9144000"/>
  <p:notesSz cx="6858000" cy="9144000"/>
  <p:embeddedFontLst>
    <p:embeddedFont>
      <p:font typeface="Libre Franklin"/>
      <p:regular r:id="rId34"/>
      <p:bold r:id="rId35"/>
      <p:italic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1" roundtripDataSignature="AMtx7miqdEWSDJXbS6hZGrIdjuFlSG2g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6EF703-5A1D-4C33-967F-F956DC23BEF7}">
  <a:tblStyle styleId="{7A6EF703-5A1D-4C33-967F-F956DC23BE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20" Type="http://schemas.openxmlformats.org/officeDocument/2006/relationships/slide" Target="slides/slide10.xml"/><Relationship Id="rId41" Type="http://customschemas.google.com/relationships/presentationmetadata" Target="metadata"/><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font" Target="fonts/LibreFranklin-bold.fntdata"/><Relationship Id="rId12" Type="http://schemas.openxmlformats.org/officeDocument/2006/relationships/slide" Target="slides/slide2.xml"/><Relationship Id="rId34" Type="http://schemas.openxmlformats.org/officeDocument/2006/relationships/font" Target="fonts/LibreFranklin-regular.fntdata"/><Relationship Id="rId15" Type="http://schemas.openxmlformats.org/officeDocument/2006/relationships/slide" Target="slides/slide5.xml"/><Relationship Id="rId37" Type="http://schemas.openxmlformats.org/officeDocument/2006/relationships/font" Target="fonts/LibreFranklin-boldItalic.fntdata"/><Relationship Id="rId14" Type="http://schemas.openxmlformats.org/officeDocument/2006/relationships/slide" Target="slides/slide4.xml"/><Relationship Id="rId36" Type="http://schemas.openxmlformats.org/officeDocument/2006/relationships/font" Target="fonts/LibreFranklin-italic.fntdata"/><Relationship Id="rId17" Type="http://schemas.openxmlformats.org/officeDocument/2006/relationships/slide" Target="slides/slide7.xml"/><Relationship Id="rId39" Type="http://schemas.openxmlformats.org/officeDocument/2006/relationships/font" Target="fonts/LibreBaskerville-bold.fntdata"/><Relationship Id="rId16" Type="http://schemas.openxmlformats.org/officeDocument/2006/relationships/slide" Target="slides/slide6.xml"/><Relationship Id="rId38" Type="http://schemas.openxmlformats.org/officeDocument/2006/relationships/font" Target="fonts/LibreBaskerville-regular.fntdata"/><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8" name="Google Shape;18;p25"/>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9" name="Shape 89"/>
        <p:cNvGrpSpPr/>
        <p:nvPr/>
      </p:nvGrpSpPr>
      <p:grpSpPr>
        <a:xfrm>
          <a:off x="0" y="0"/>
          <a:ext cx="0" cy="0"/>
          <a:chOff x="0" y="0"/>
          <a:chExt cx="0" cy="0"/>
        </a:xfrm>
      </p:grpSpPr>
      <p:sp>
        <p:nvSpPr>
          <p:cNvPr id="90" name="Google Shape;90;p36"/>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6"/>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6"/>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3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38"/>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9" name="Google Shape;109;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4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6" name="Google Shape;126;p4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127" name="Google Shape;127;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0"/>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3" name="Google Shape;33;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6" name="Shape 36"/>
        <p:cNvGrpSpPr/>
        <p:nvPr/>
      </p:nvGrpSpPr>
      <p:grpSpPr>
        <a:xfrm>
          <a:off x="0" y="0"/>
          <a:ext cx="0" cy="0"/>
          <a:chOff x="0" y="0"/>
          <a:chExt cx="0" cy="0"/>
        </a:xfrm>
      </p:grpSpPr>
      <p:sp>
        <p:nvSpPr>
          <p:cNvPr id="37" name="Google Shape;37;p28"/>
          <p:cNvSpPr txBox="1"/>
          <p:nvPr>
            <p:ph type="title"/>
          </p:nvPr>
        </p:nvSpPr>
        <p:spPr>
          <a:xfrm>
            <a:off x="574675" y="304800"/>
            <a:ext cx="8001000" cy="121602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 name="Shape 41"/>
        <p:cNvGrpSpPr/>
        <p:nvPr/>
      </p:nvGrpSpPr>
      <p:grpSpPr>
        <a:xfrm>
          <a:off x="0" y="0"/>
          <a:ext cx="0" cy="0"/>
          <a:chOff x="0" y="0"/>
          <a:chExt cx="0" cy="0"/>
        </a:xfrm>
      </p:grpSpPr>
      <p:sp>
        <p:nvSpPr>
          <p:cNvPr id="42" name="Google Shape;42;p29"/>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33"/>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33"/>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33"/>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8" name="Google Shape;68;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34"/>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7" name="Google Shape;7;p24"/>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8" name="Google Shape;8;p24"/>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9" name="Google Shape;9;p24"/>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0" name="Google Shape;10;p24"/>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 name="Google Shape;11;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2" name="Google Shape;12;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 name="Google Shape;13;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4" name="Google Shape;14;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5" name="Google Shape;15;p2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26"/>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24" name="Google Shape;24;p26"/>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25" name="Google Shape;25;p2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26" name="Google Shape;26;p2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7" name="Google Shape;27;p2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28" name="Google Shape;28;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29" name="Google Shape;29;p2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8" name="Shape 78"/>
        <p:cNvGrpSpPr/>
        <p:nvPr/>
      </p:nvGrpSpPr>
      <p:grpSpPr>
        <a:xfrm>
          <a:off x="0" y="0"/>
          <a:ext cx="0" cy="0"/>
          <a:chOff x="0" y="0"/>
          <a:chExt cx="0" cy="0"/>
        </a:xfrm>
      </p:grpSpPr>
      <p:sp>
        <p:nvSpPr>
          <p:cNvPr id="79" name="Google Shape;79;p3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80" name="Google Shape;80;p35"/>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Verdana"/>
              <a:buNone/>
            </a:pPr>
            <a:r>
              <a:t/>
            </a:r>
            <a:endParaRPr b="0" i="0" sz="3000" u="none" cap="none" strike="noStrike">
              <a:solidFill>
                <a:schemeClr val="lt1"/>
              </a:solidFill>
              <a:latin typeface="Libre Baskerville"/>
              <a:ea typeface="Libre Baskerville"/>
              <a:cs typeface="Libre Baskerville"/>
              <a:sym typeface="Libre Baskerville"/>
            </a:endParaRPr>
          </a:p>
        </p:txBody>
      </p:sp>
      <p:sp>
        <p:nvSpPr>
          <p:cNvPr id="81" name="Google Shape;81;p35"/>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82" name="Google Shape;82;p35"/>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83" name="Google Shape;83;p35"/>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84" name="Google Shape;84;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5" name="Google Shape;85;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6" name="Google Shape;86;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87" name="Google Shape;87;p35"/>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88" name="Google Shape;88;p3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3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97" name="Google Shape;97;p3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98" name="Google Shape;98;p3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99" name="Google Shape;99;p3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00" name="Google Shape;100;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1" name="Google Shape;101;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2" name="Google Shape;102;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03" name="Google Shape;103;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04" name="Google Shape;104;p3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3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4" name="Google Shape;114;p39"/>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5" name="Google Shape;115;p39"/>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6" name="Google Shape;116;p39"/>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7" name="Google Shape;117;p39"/>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000" u="none">
              <a:solidFill>
                <a:schemeClr val="dk1"/>
              </a:solidFill>
              <a:latin typeface="Verdana"/>
              <a:ea typeface="Verdana"/>
              <a:cs typeface="Verdana"/>
              <a:sym typeface="Verdana"/>
            </a:endParaRPr>
          </a:p>
        </p:txBody>
      </p:sp>
      <p:sp>
        <p:nvSpPr>
          <p:cNvPr id="118" name="Google Shape;118;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9" name="Google Shape;119;p3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0" name="Google Shape;120;p3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21" name="Google Shape;121;p39"/>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0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3000" u="none" cap="none" strike="noStrike">
                <a:solidFill>
                  <a:schemeClr val="dk1"/>
                </a:solidFill>
                <a:latin typeface="Verdana"/>
                <a:ea typeface="Verdana"/>
                <a:cs typeface="Verdana"/>
                <a:sym typeface="Verdana"/>
              </a:defRPr>
            </a:lvl9pPr>
          </a:lstStyle>
          <a:p/>
        </p:txBody>
      </p:sp>
      <p:sp>
        <p:nvSpPr>
          <p:cNvPr id="122" name="Google Shape;122;p39"/>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381000" y="4038600"/>
            <a:ext cx="85344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1"/>
                </a:solidFill>
                <a:latin typeface="Libre Baskerville"/>
                <a:ea typeface="Libre Baskerville"/>
                <a:cs typeface="Libre Baskerville"/>
                <a:sym typeface="Libre Baskerville"/>
              </a:rPr>
              <a:t>Ref. book : </a:t>
            </a:r>
            <a:endParaRPr/>
          </a:p>
          <a:p>
            <a:pPr indent="0" lvl="0" marL="0" rtl="0" algn="ctr">
              <a:lnSpc>
                <a:spcPct val="100000"/>
              </a:lnSpc>
              <a:spcBef>
                <a:spcPts val="500"/>
              </a:spcBef>
              <a:spcAft>
                <a:spcPts val="0"/>
              </a:spcAft>
              <a:buSzPts val="2210"/>
              <a:buNone/>
            </a:pPr>
            <a:r>
              <a:rPr b="0" i="0" lang="en-US" sz="2600" u="none">
                <a:solidFill>
                  <a:schemeClr val="dk1"/>
                </a:solidFill>
                <a:latin typeface="Libre Baskerville"/>
                <a:ea typeface="Libre Baskerville"/>
                <a:cs typeface="Libre Baskerville"/>
                <a:sym typeface="Libre Baskerville"/>
              </a:rPr>
              <a:t>Software Engineering  by Roger Pressman</a:t>
            </a:r>
            <a:endParaRPr/>
          </a:p>
        </p:txBody>
      </p:sp>
      <p:sp>
        <p:nvSpPr>
          <p:cNvPr id="135" name="Google Shape;135;p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Libre Franklin"/>
              <a:buNone/>
            </a:pPr>
            <a:r>
              <a:rPr b="1" i="0" lang="en-US" sz="4000" u="none">
                <a:solidFill>
                  <a:schemeClr val="dk1"/>
                </a:solidFill>
                <a:latin typeface="Libre Franklin"/>
                <a:ea typeface="Libre Franklin"/>
                <a:cs typeface="Libre Franklin"/>
                <a:sym typeface="Libre Franklin"/>
              </a:rPr>
              <a:t>Software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Software characteristics</a:t>
            </a:r>
            <a:endParaRPr/>
          </a:p>
        </p:txBody>
      </p:sp>
      <p:sp>
        <p:nvSpPr>
          <p:cNvPr id="190" name="Google Shape;190;p10"/>
          <p:cNvSpPr txBox="1"/>
          <p:nvPr>
            <p:ph idx="1" type="body"/>
          </p:nvPr>
        </p:nvSpPr>
        <p:spPr>
          <a:xfrm>
            <a:off x="533400" y="1752600"/>
            <a:ext cx="8305800"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00"/>
              <a:buFont typeface="Noto Sans Symbols"/>
              <a:buChar char="⚫"/>
            </a:pPr>
            <a:r>
              <a:rPr b="0" i="0" lang="en-US" sz="2800" u="none">
                <a:solidFill>
                  <a:schemeClr val="dk1"/>
                </a:solidFill>
                <a:latin typeface="Libre Baskerville"/>
                <a:ea typeface="Libre Baskerville"/>
                <a:cs typeface="Libre Baskerville"/>
                <a:sym typeface="Libre Baskerville"/>
              </a:rPr>
              <a:t>Software is developed or engineered; it is not manufactured.</a:t>
            </a:r>
            <a:endParaRPr/>
          </a:p>
          <a:p>
            <a:pPr indent="-273050" lvl="0" marL="273050" marR="0" rtl="0" algn="l">
              <a:lnSpc>
                <a:spcPct val="100000"/>
              </a:lnSpc>
              <a:spcBef>
                <a:spcPts val="500"/>
              </a:spcBef>
              <a:spcAft>
                <a:spcPts val="0"/>
              </a:spcAft>
              <a:buClr>
                <a:schemeClr val="accent1"/>
              </a:buClr>
              <a:buSzPts val="1400"/>
              <a:buFont typeface="Noto Sans Symbols"/>
              <a:buChar char="⚫"/>
            </a:pPr>
            <a:r>
              <a:rPr b="0" i="0" lang="en-US" sz="2800" u="none">
                <a:solidFill>
                  <a:schemeClr val="dk1"/>
                </a:solidFill>
                <a:latin typeface="Libre Baskerville"/>
                <a:ea typeface="Libre Baskerville"/>
                <a:cs typeface="Libre Baskerville"/>
                <a:sym typeface="Libre Baskerville"/>
              </a:rPr>
              <a:t>Software does not “wear out” but it does deteriorate. </a:t>
            </a:r>
            <a:endParaRPr/>
          </a:p>
          <a:p>
            <a:pPr indent="-273050" lvl="0" marL="273050" marR="0" rtl="0" algn="l">
              <a:lnSpc>
                <a:spcPct val="100000"/>
              </a:lnSpc>
              <a:spcBef>
                <a:spcPts val="500"/>
              </a:spcBef>
              <a:spcAft>
                <a:spcPts val="0"/>
              </a:spcAft>
              <a:buClr>
                <a:schemeClr val="accent1"/>
              </a:buClr>
              <a:buSzPts val="1400"/>
              <a:buFont typeface="Noto Sans Symbols"/>
              <a:buChar char="⚫"/>
            </a:pPr>
            <a:r>
              <a:rPr b="0" i="0" lang="en-US" sz="2800" u="none">
                <a:solidFill>
                  <a:schemeClr val="dk1"/>
                </a:solidFill>
                <a:latin typeface="Libre Baskerville"/>
                <a:ea typeface="Libre Baskerville"/>
                <a:cs typeface="Libre Baskerville"/>
                <a:sym typeface="Libre Baskerville"/>
              </a:rPr>
              <a:t>Software continues to be custom built, as industry is moving toward component based construction. </a:t>
            </a:r>
            <a:endParaRPr/>
          </a:p>
          <a:p>
            <a:pPr indent="-273050" lvl="0" marL="273050" marR="0" rtl="0" algn="l">
              <a:lnSpc>
                <a:spcPct val="100000"/>
              </a:lnSpc>
              <a:spcBef>
                <a:spcPts val="500"/>
              </a:spcBef>
              <a:spcAft>
                <a:spcPts val="0"/>
              </a:spcAft>
              <a:buClr>
                <a:schemeClr val="accent1"/>
              </a:buClr>
              <a:buSzPts val="1400"/>
              <a:buFont typeface="Noto Sans Symbols"/>
              <a:buChar char="⚫"/>
            </a:pPr>
            <a:r>
              <a:rPr b="0" i="0" lang="en-US" sz="2800" u="none">
                <a:solidFill>
                  <a:schemeClr val="dk1"/>
                </a:solidFill>
                <a:latin typeface="Libre Baskerville"/>
                <a:ea typeface="Libre Baskerville"/>
                <a:cs typeface="Libre Baskerville"/>
                <a:sym typeface="Libre Baskerville"/>
              </a:rPr>
              <a:t>Intangible</a:t>
            </a:r>
            <a:endParaRPr/>
          </a:p>
          <a:p>
            <a:pPr indent="-121920" lvl="0" marL="273050" marR="0" rtl="0" algn="l">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idx="1" type="body"/>
          </p:nvPr>
        </p:nvSpPr>
        <p:spPr>
          <a:xfrm>
            <a:off x="228600" y="1371600"/>
            <a:ext cx="8915400" cy="4572000"/>
          </a:xfrm>
          <a:prstGeom prst="rect">
            <a:avLst/>
          </a:prstGeom>
          <a:noFill/>
          <a:ln>
            <a:noFill/>
          </a:ln>
        </p:spPr>
        <p:txBody>
          <a:bodyPr anchorCtr="0" anchor="t" bIns="45700" lIns="91425" spcFirstLastPara="1" rIns="91425" wrap="square" tIns="45700">
            <a:noAutofit/>
          </a:bodyPr>
          <a:lstStyle/>
          <a:p>
            <a:pPr indent="-247650" lvl="0" marL="273050" marR="0" rtl="0" algn="l">
              <a:lnSpc>
                <a:spcPct val="100000"/>
              </a:lnSpc>
              <a:spcBef>
                <a:spcPts val="0"/>
              </a:spcBef>
              <a:spcAft>
                <a:spcPts val="0"/>
              </a:spcAft>
              <a:buClr>
                <a:schemeClr val="accent1"/>
              </a:buClr>
              <a:buSzPts val="2660"/>
              <a:buFont typeface="Noto Sans Symbols"/>
              <a:buChar char="⚫"/>
            </a:pPr>
            <a:r>
              <a:rPr b="0" i="0" lang="en-US" sz="3200" u="none">
                <a:solidFill>
                  <a:schemeClr val="dk1"/>
                </a:solidFill>
                <a:latin typeface="Libre Baskerville"/>
                <a:ea typeface="Libre Baskerville"/>
                <a:cs typeface="Libre Baskerville"/>
                <a:sym typeface="Libre Baskerville"/>
              </a:rPr>
              <a:t>Modern software is integration of </a:t>
            </a:r>
            <a:endParaRPr sz="2200"/>
          </a:p>
          <a:p>
            <a:pPr indent="-203199" lvl="1" marL="547687" marR="0" rtl="0" algn="l">
              <a:lnSpc>
                <a:spcPct val="100000"/>
              </a:lnSpc>
              <a:spcBef>
                <a:spcPts val="300"/>
              </a:spcBef>
              <a:spcAft>
                <a:spcPts val="0"/>
              </a:spcAft>
              <a:buClr>
                <a:schemeClr val="accent2"/>
              </a:buClr>
              <a:buSzPts val="232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programs that execute for accomplishment of a task</a:t>
            </a:r>
            <a:endParaRPr sz="2000"/>
          </a:p>
          <a:p>
            <a:pPr indent="-203199" lvl="1" marL="547687" marR="0" rtl="0" algn="l">
              <a:lnSpc>
                <a:spcPct val="100000"/>
              </a:lnSpc>
              <a:spcBef>
                <a:spcPts val="300"/>
              </a:spcBef>
              <a:spcAft>
                <a:spcPts val="0"/>
              </a:spcAft>
              <a:buClr>
                <a:schemeClr val="accent2"/>
              </a:buClr>
              <a:buSzPts val="232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data on which the programs operate </a:t>
            </a:r>
            <a:endParaRPr sz="20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configuration files </a:t>
            </a:r>
            <a:endParaRPr sz="16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application data</a:t>
            </a:r>
            <a:endParaRPr sz="1600"/>
          </a:p>
          <a:p>
            <a:pPr indent="-203199" lvl="1" marL="547687" marR="0" rtl="0" algn="l">
              <a:lnSpc>
                <a:spcPct val="100000"/>
              </a:lnSpc>
              <a:spcBef>
                <a:spcPts val="300"/>
              </a:spcBef>
              <a:spcAft>
                <a:spcPts val="0"/>
              </a:spcAft>
              <a:buClr>
                <a:schemeClr val="accent2"/>
              </a:buClr>
              <a:buSzPts val="232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documentations to describe the software </a:t>
            </a:r>
            <a:endParaRPr sz="20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Training Material</a:t>
            </a:r>
            <a:endParaRPr sz="16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Reference Guides</a:t>
            </a:r>
            <a:endParaRPr sz="16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Development and support documents</a:t>
            </a:r>
            <a:endParaRPr sz="1600"/>
          </a:p>
          <a:p>
            <a:pPr indent="-203200" lvl="2" marL="822325" marR="0" rtl="0" algn="l">
              <a:lnSpc>
                <a:spcPct val="100000"/>
              </a:lnSpc>
              <a:spcBef>
                <a:spcPts val="300"/>
              </a:spcBef>
              <a:spcAft>
                <a:spcPts val="0"/>
              </a:spcAft>
              <a:buClr>
                <a:srgbClr val="E6B1AB"/>
              </a:buClr>
              <a:buSzPts val="198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Help Manuals</a:t>
            </a:r>
            <a:endParaRPr sz="1600"/>
          </a:p>
          <a:p>
            <a:pPr indent="-203199" lvl="3" marL="1096962" marR="0" rtl="0" algn="l">
              <a:lnSpc>
                <a:spcPct val="100000"/>
              </a:lnSpc>
              <a:spcBef>
                <a:spcPts val="300"/>
              </a:spcBef>
              <a:spcAft>
                <a:spcPts val="0"/>
              </a:spcAft>
              <a:buClr>
                <a:srgbClr val="A28E6A"/>
              </a:buClr>
              <a:buSzPts val="1200"/>
              <a:buFont typeface="Noto Sans Symbols"/>
              <a:buChar char="⚫"/>
            </a:pPr>
            <a:r>
              <a:rPr b="0" i="0" lang="en-US" sz="1600" u="none" cap="none" strike="noStrike">
                <a:solidFill>
                  <a:schemeClr val="dk1"/>
                </a:solidFill>
                <a:latin typeface="Libre Baskerville"/>
                <a:ea typeface="Libre Baskerville"/>
                <a:cs typeface="Libre Baskerville"/>
                <a:sym typeface="Libre Baskerville"/>
              </a:rPr>
              <a:t>installation guide, operation guides, maintenance &amp; support guides</a:t>
            </a:r>
            <a:endParaRPr sz="1600"/>
          </a:p>
        </p:txBody>
      </p:sp>
      <p:sp>
        <p:nvSpPr>
          <p:cNvPr id="196" name="Google Shape;196;p11"/>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Concept of Modern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Based on Application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System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Programming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Application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Administrative Software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Based on Distribution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Customized Software and Market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Retail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Freeware, Shareware, Demo 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Open Source Software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t>
            </a:r>
            <a:endParaRPr/>
          </a:p>
        </p:txBody>
      </p:sp>
      <p:sp>
        <p:nvSpPr>
          <p:cNvPr id="202" name="Google Shape;202;p12"/>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Classification of 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idx="1" type="body"/>
          </p:nvPr>
        </p:nvSpPr>
        <p:spPr>
          <a:xfrm>
            <a:off x="162400" y="121800"/>
            <a:ext cx="8887800" cy="6452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0" i="0" lang="en-US" sz="2900" u="none">
                <a:solidFill>
                  <a:schemeClr val="dk1"/>
                </a:solidFill>
                <a:latin typeface="Libre Baskerville"/>
                <a:ea typeface="Libre Baskerville"/>
                <a:cs typeface="Libre Baskerville"/>
                <a:sym typeface="Libre Baskerville"/>
              </a:rPr>
              <a:t>System Software:</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System software is a collection of programs written to service other programs.</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It is characterized by heavy interaction with computer hardware; heavy usage by multiple users; concurrent operation that requires scheduling, resource sharing, and sophisticated process management; complex data structures; and multiple external interfaces.</a:t>
            </a:r>
            <a:endParaRPr sz="2300"/>
          </a:p>
          <a:p>
            <a:pPr indent="-273050" lvl="0" marL="273050" marR="0" rtl="0" algn="l">
              <a:lnSpc>
                <a:spcPct val="100000"/>
              </a:lnSpc>
              <a:spcBef>
                <a:spcPts val="500"/>
              </a:spcBef>
              <a:spcAft>
                <a:spcPts val="0"/>
              </a:spcAft>
              <a:buClr>
                <a:schemeClr val="accent1"/>
              </a:buClr>
              <a:buSzPts val="1700"/>
              <a:buFont typeface="Noto Sans Symbols"/>
              <a:buNone/>
            </a:pPr>
            <a:r>
              <a:rPr b="1" i="0" lang="en-US" sz="1700" u="none">
                <a:solidFill>
                  <a:schemeClr val="dk1"/>
                </a:solidFill>
                <a:latin typeface="Libre Baskerville"/>
                <a:ea typeface="Libre Baskerville"/>
                <a:cs typeface="Libre Baskerville"/>
                <a:sym typeface="Libre Baskerville"/>
              </a:rPr>
              <a:t>Ex</a:t>
            </a:r>
            <a:r>
              <a:rPr b="0" i="0" lang="en-US" sz="1700" u="none">
                <a:solidFill>
                  <a:schemeClr val="dk1"/>
                </a:solidFill>
                <a:latin typeface="Libre Baskerville"/>
                <a:ea typeface="Libre Baskerville"/>
                <a:cs typeface="Libre Baskerville"/>
                <a:sym typeface="Libre Baskerville"/>
              </a:rPr>
              <a:t>. Compilers, operating system, drivers etc.</a:t>
            </a:r>
            <a:endParaRPr sz="2300"/>
          </a:p>
          <a:p>
            <a:pPr indent="-273050" lvl="0" marL="273050" marR="0" rtl="0" algn="l">
              <a:lnSpc>
                <a:spcPct val="100000"/>
              </a:lnSpc>
              <a:spcBef>
                <a:spcPts val="500"/>
              </a:spcBef>
              <a:spcAft>
                <a:spcPts val="0"/>
              </a:spcAft>
              <a:buClr>
                <a:schemeClr val="accent1"/>
              </a:buClr>
              <a:buSzPts val="2720"/>
              <a:buFont typeface="Noto Sans Symbols"/>
              <a:buNone/>
            </a:pPr>
            <a:r>
              <a:rPr b="0" i="0" lang="en-US" sz="2900" u="none">
                <a:solidFill>
                  <a:schemeClr val="dk1"/>
                </a:solidFill>
                <a:latin typeface="Libre Baskerville"/>
                <a:ea typeface="Libre Baskerville"/>
                <a:cs typeface="Libre Baskerville"/>
                <a:sym typeface="Libre Baskerville"/>
              </a:rPr>
              <a:t>Application Software :</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Application software consists of standalone programs that solve a specific business need. </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Application software is used to control the business function in real-time. </a:t>
            </a:r>
            <a:endParaRPr sz="2300"/>
          </a:p>
          <a:p>
            <a:pPr indent="-273050" lvl="0" marL="273050" marR="0" rtl="0" algn="l">
              <a:lnSpc>
                <a:spcPct val="100000"/>
              </a:lnSpc>
              <a:spcBef>
                <a:spcPts val="500"/>
              </a:spcBef>
              <a:spcAft>
                <a:spcPts val="0"/>
              </a:spcAft>
              <a:buClr>
                <a:schemeClr val="accent1"/>
              </a:buClr>
              <a:buSzPts val="2720"/>
              <a:buFont typeface="Noto Sans Symbols"/>
              <a:buNone/>
            </a:pPr>
            <a:r>
              <a:rPr b="0" i="0" lang="en-US" sz="2900" u="none">
                <a:solidFill>
                  <a:schemeClr val="dk1"/>
                </a:solidFill>
                <a:latin typeface="Libre Baskerville"/>
                <a:ea typeface="Libre Baskerville"/>
                <a:cs typeface="Libre Baskerville"/>
                <a:sym typeface="Libre Baskerville"/>
              </a:rPr>
              <a:t>Engineering /Scientific software:</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Characterized by "number crunching" algorithms.</a:t>
            </a:r>
            <a:endParaRPr sz="2300"/>
          </a:p>
          <a:p>
            <a:pPr indent="-254000" lvl="0" marL="273050" marR="0" rtl="0" algn="l">
              <a:lnSpc>
                <a:spcPct val="100000"/>
              </a:lnSpc>
              <a:spcBef>
                <a:spcPts val="500"/>
              </a:spcBef>
              <a:spcAft>
                <a:spcPts val="0"/>
              </a:spcAft>
              <a:buClr>
                <a:schemeClr val="accent1"/>
              </a:buClr>
              <a:buSzPts val="1400"/>
              <a:buFont typeface="Noto Sans Symbols"/>
              <a:buChar char="⚫"/>
            </a:pPr>
            <a:r>
              <a:rPr b="0" i="0" lang="en-US" sz="1700" u="none">
                <a:solidFill>
                  <a:schemeClr val="dk1"/>
                </a:solidFill>
                <a:latin typeface="Libre Baskerville"/>
                <a:ea typeface="Libre Baskerville"/>
                <a:cs typeface="Libre Baskerville"/>
                <a:sym typeface="Libre Baskerville"/>
              </a:rPr>
              <a:t>Applications range from astronomy to volcano logy, from automotive stress analysis to space shuttle orbital dynamics, and from molecular biology to automated manufacturing.</a:t>
            </a:r>
            <a:endParaRPr sz="2300"/>
          </a:p>
          <a:p>
            <a:pPr indent="-273050" lvl="0" marL="273050" marR="0" rtl="0" algn="l">
              <a:lnSpc>
                <a:spcPct val="100000"/>
              </a:lnSpc>
              <a:spcBef>
                <a:spcPts val="500"/>
              </a:spcBef>
              <a:spcAft>
                <a:spcPts val="0"/>
              </a:spcAft>
              <a:buClr>
                <a:schemeClr val="accent1"/>
              </a:buClr>
              <a:buSzPts val="1700"/>
              <a:buFont typeface="Noto Sans Symbols"/>
              <a:buNone/>
            </a:pPr>
            <a:r>
              <a:t/>
            </a:r>
            <a:endParaRPr b="1" i="0" sz="17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1700" u="none">
                <a:solidFill>
                  <a:schemeClr val="dk1"/>
                </a:solidFill>
                <a:latin typeface="Libre Baskerville"/>
                <a:ea typeface="Libre Baskerville"/>
                <a:cs typeface="Libre Baskerville"/>
                <a:sym typeface="Libre Baskerville"/>
              </a:rPr>
              <a:t>Ex</a:t>
            </a:r>
            <a:r>
              <a:rPr b="0" i="0" lang="en-US" sz="1700" u="none">
                <a:solidFill>
                  <a:schemeClr val="dk1"/>
                </a:solidFill>
                <a:latin typeface="Libre Baskerville"/>
                <a:ea typeface="Libre Baskerville"/>
                <a:cs typeface="Libre Baskerville"/>
                <a:sym typeface="Libre Baskerville"/>
              </a:rPr>
              <a:t>. Computer Aided Design (CAD), system stimulation etc.</a:t>
            </a:r>
            <a:endParaRPr sz="2300"/>
          </a:p>
          <a:p>
            <a:pPr indent="-165100" lvl="0" marL="273050" marR="0" rtl="0" algn="l">
              <a:spcBef>
                <a:spcPts val="575"/>
              </a:spcBef>
              <a:spcAft>
                <a:spcPts val="0"/>
              </a:spcAft>
              <a:buClr>
                <a:schemeClr val="accent1"/>
              </a:buClr>
              <a:buSzPts val="1700"/>
              <a:buFont typeface="Noto Sans Symbols"/>
              <a:buNone/>
            </a:pPr>
            <a:r>
              <a:t/>
            </a:r>
            <a:endParaRPr b="0" i="0" sz="1700" u="non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idx="1" type="body"/>
          </p:nvPr>
        </p:nvSpPr>
        <p:spPr>
          <a:xfrm>
            <a:off x="566737" y="152400"/>
            <a:ext cx="8001000" cy="6477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Embedded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It resides in read-only memory and is used to control products and systems</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Embedded software  can perform limited and esoteric functions. </a:t>
            </a:r>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Ex</a:t>
            </a:r>
            <a:r>
              <a:rPr b="0" i="0" lang="en-US" sz="2000" u="none">
                <a:solidFill>
                  <a:schemeClr val="dk1"/>
                </a:solidFill>
                <a:latin typeface="Libre Baskerville"/>
                <a:ea typeface="Libre Baskerville"/>
                <a:cs typeface="Libre Baskerville"/>
                <a:sym typeface="Libre Baskerville"/>
              </a:rPr>
              <a:t>.  keypad control for a microwave oven.</a:t>
            </a:r>
            <a:endParaRPr/>
          </a:p>
          <a:p>
            <a:pPr indent="-27305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Product line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Designed to provide a specific capability for use by many different customers, product line software can focus on a limited and esoteric marketplace.</a:t>
            </a:r>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Ex.</a:t>
            </a:r>
            <a:r>
              <a:rPr b="0" i="0" lang="en-US" sz="2000" u="none">
                <a:solidFill>
                  <a:schemeClr val="dk1"/>
                </a:solidFill>
                <a:latin typeface="Libre Baskerville"/>
                <a:ea typeface="Libre Baskerville"/>
                <a:cs typeface="Libre Baskerville"/>
                <a:sym typeface="Libre Baskerville"/>
              </a:rPr>
              <a:t> Word processing, spreadsheet, CG, multimedia, etc.</a:t>
            </a:r>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Web Applications:</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Web apps can be little more than a set of linked hypertext files.</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It evolving into sophisticated computing environments that not only provide standalone features, functions but also integrated with corporate database and business applications.</a:t>
            </a:r>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Artificial Intelligence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AI software makes use of non-numerical algorithms to solve complex problems that are not amenable to computation or straightforward analysis</a:t>
            </a:r>
            <a:endParaRPr/>
          </a:p>
          <a:p>
            <a:pPr indent="-273050" lvl="0" marL="273050" marR="0" rtl="0" algn="l">
              <a:lnSpc>
                <a:spcPct val="100000"/>
              </a:lnSpc>
              <a:spcBef>
                <a:spcPts val="50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Ex</a:t>
            </a:r>
            <a:r>
              <a:rPr b="0" i="0" lang="en-US" sz="2000" u="none">
                <a:solidFill>
                  <a:schemeClr val="dk1"/>
                </a:solidFill>
                <a:latin typeface="Libre Baskerville"/>
                <a:ea typeface="Libre Baskerville"/>
                <a:cs typeface="Libre Baskerville"/>
                <a:sym typeface="Libre Baskerville"/>
              </a:rPr>
              <a:t>. Robotics, expert system, game playing, etc.</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IEEE defines Software Engineering as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application of systematic, disciplined, quantifiable approach to the development, operation and maintenance of software i.e. application of engineering to software and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 study of approaches as in.</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Establishment and use of sound engineering principles in order to obtain reliable and efficient software economically.</a:t>
            </a:r>
            <a:endParaRPr/>
          </a:p>
        </p:txBody>
      </p:sp>
      <p:sp>
        <p:nvSpPr>
          <p:cNvPr id="218" name="Google Shape;218;p15"/>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Software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6"/>
          <p:cNvPicPr preferRelativeResize="0"/>
          <p:nvPr/>
        </p:nvPicPr>
        <p:blipFill rotWithShape="1">
          <a:blip r:embed="rId3">
            <a:alphaModFix/>
          </a:blip>
          <a:srcRect b="0" l="0" r="0" t="0"/>
          <a:stretch/>
        </p:blipFill>
        <p:spPr>
          <a:xfrm>
            <a:off x="1295400" y="1376362"/>
            <a:ext cx="6226175" cy="4948237"/>
          </a:xfrm>
          <a:prstGeom prst="rect">
            <a:avLst/>
          </a:prstGeom>
          <a:noFill/>
          <a:ln>
            <a:noFill/>
          </a:ln>
        </p:spPr>
      </p:pic>
      <p:sp>
        <p:nvSpPr>
          <p:cNvPr id="224" name="Google Shape;224;p16"/>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People in Software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1" type="body"/>
          </p:nvPr>
        </p:nvSpPr>
        <p:spPr>
          <a:xfrm>
            <a:off x="457200" y="1600200"/>
            <a:ext cx="8382000" cy="45259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Overshooting Budgets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Schedule Deviations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Changing requirements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Implementing unclear requirements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Configuration Management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Unavailability of universal tools, techniques and methods</a:t>
            </a:r>
            <a:endParaRPr/>
          </a:p>
        </p:txBody>
      </p:sp>
      <p:sp>
        <p:nvSpPr>
          <p:cNvPr id="230" name="Google Shape;230;p17"/>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Software Engineer’s Challenges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90000"/>
              </a:lnSpc>
              <a:spcBef>
                <a:spcPts val="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Myth1</a:t>
            </a:r>
            <a:r>
              <a:rPr b="1" i="1" lang="en-US" sz="22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If we get behind schedule, we can add more programmers and catch up</a:t>
            </a:r>
            <a:endParaRPr/>
          </a:p>
          <a:p>
            <a:pPr indent="-273050" lvl="0" marL="273050" marR="0" rtl="0" algn="just">
              <a:lnSpc>
                <a:spcPct val="90000"/>
              </a:lnSpc>
              <a:spcBef>
                <a:spcPts val="50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Reality</a:t>
            </a:r>
            <a:r>
              <a:rPr b="1"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Software development is not a mechanistic process like manufacturing. Adding people to a late software project makes it later. </a:t>
            </a:r>
            <a:endParaRPr/>
          </a:p>
          <a:p>
            <a:pPr indent="-273050" lvl="0" marL="273050" marR="0" rtl="0" algn="just">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People can be added but only in a planned and well-coordinated manner</a:t>
            </a:r>
            <a:endParaRPr/>
          </a:p>
          <a:p>
            <a:pPr indent="-143510" lvl="0" marL="273050" marR="0" rtl="0" algn="just">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90000"/>
              </a:lnSpc>
              <a:spcBef>
                <a:spcPts val="50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Myth2</a:t>
            </a:r>
            <a:r>
              <a:rPr b="1"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If I decide to outsource the software project to a third party, I can just relax and let that firm build it.</a:t>
            </a:r>
            <a:endParaRPr/>
          </a:p>
          <a:p>
            <a:pPr indent="-273050" lvl="0" marL="273050" marR="0" rtl="0" algn="just">
              <a:lnSpc>
                <a:spcPct val="90000"/>
              </a:lnSpc>
              <a:spcBef>
                <a:spcPts val="50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Reality</a:t>
            </a:r>
            <a:r>
              <a:rPr b="0"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If an organization does not understand how to manage and control software projects internally, it will invariably struggle when it outsource software projects</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236" name="Google Shape;236;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Software Myths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idx="1" type="body"/>
          </p:nvPr>
        </p:nvSpPr>
        <p:spPr>
          <a:xfrm>
            <a:off x="533400" y="604837"/>
            <a:ext cx="80010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Customer Myths</a:t>
            </a:r>
            <a:endParaRPr/>
          </a:p>
          <a:p>
            <a:pPr indent="0" lvl="0" marL="0" marR="0" rtl="0" algn="just">
              <a:lnSpc>
                <a:spcPct val="100000"/>
              </a:lnSpc>
              <a:spcBef>
                <a:spcPts val="500"/>
              </a:spcBef>
              <a:spcAft>
                <a:spcPts val="0"/>
              </a:spcAft>
              <a:buClr>
                <a:schemeClr val="accent1"/>
              </a:buClr>
              <a:buSzPts val="1870"/>
              <a:buFont typeface="Noto Sans Symbols"/>
              <a:buNone/>
            </a:pPr>
            <a:r>
              <a:rPr b="0" i="0" lang="en-US" sz="2200" u="none">
                <a:solidFill>
                  <a:schemeClr val="dk1"/>
                </a:solidFill>
                <a:latin typeface="Libre Baskerville"/>
                <a:ea typeface="Libre Baskerville"/>
                <a:cs typeface="Libre Baskerville"/>
                <a:sym typeface="Libre Baskerville"/>
              </a:rPr>
              <a:t>Customer may be a person from inside or outside the company that has requested software under contract.</a:t>
            </a:r>
            <a:endParaRPr/>
          </a:p>
          <a:p>
            <a:pPr indent="0" lvl="0" marL="0" marR="0" rtl="0" algn="just">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Myth</a:t>
            </a:r>
            <a:r>
              <a:rPr b="1" i="1" lang="en-US" sz="2200" u="none">
                <a:solidFill>
                  <a:schemeClr val="dk1"/>
                </a:solidFill>
                <a:latin typeface="Libre Baskerville"/>
                <a:ea typeface="Libre Baskerville"/>
                <a:cs typeface="Libre Baskerville"/>
                <a:sym typeface="Libre Baskerville"/>
              </a:rPr>
              <a:t>: </a:t>
            </a:r>
            <a:r>
              <a:rPr b="0" i="0" lang="en-US" sz="2200" u="none">
                <a:solidFill>
                  <a:schemeClr val="dk1"/>
                </a:solidFill>
                <a:latin typeface="Libre Baskerville"/>
                <a:ea typeface="Libre Baskerville"/>
                <a:cs typeface="Libre Baskerville"/>
                <a:sym typeface="Libre Baskerville"/>
              </a:rPr>
              <a:t>A general statement of objectives is sufficient to begin writing programs— we can fill in the details later.</a:t>
            </a:r>
            <a:endParaRPr/>
          </a:p>
          <a:p>
            <a:pPr indent="0" lvl="0" marL="0" marR="0" rtl="0" algn="just">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Reality</a:t>
            </a:r>
            <a:r>
              <a:rPr b="1" i="1" lang="en-US" sz="2200" u="none">
                <a:solidFill>
                  <a:schemeClr val="dk1"/>
                </a:solidFill>
                <a:latin typeface="Libre Baskerville"/>
                <a:ea typeface="Libre Baskerville"/>
                <a:cs typeface="Libre Baskerville"/>
                <a:sym typeface="Libre Baskerville"/>
              </a:rPr>
              <a:t>: </a:t>
            </a:r>
            <a:r>
              <a:rPr b="0" i="0" lang="en-US" sz="2200" u="none">
                <a:solidFill>
                  <a:schemeClr val="dk1"/>
                </a:solidFill>
                <a:latin typeface="Libre Baskerville"/>
                <a:ea typeface="Libre Baskerville"/>
                <a:cs typeface="Libre Baskerville"/>
                <a:sym typeface="Libre Baskerville"/>
              </a:rPr>
              <a:t>A poor up-front definition is the major cause of failed software efforts. A formal and detailed description of the information domain, function, behavior, performance, interfaces, design constraints, and validation criteria is essential. These characteristics can be determined only after thorough communication between customer and developer.</a:t>
            </a:r>
            <a:endParaRPr/>
          </a:p>
          <a:p>
            <a:pPr indent="0" lvl="0" marL="0" marR="0" rtl="0" algn="just">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Myth</a:t>
            </a:r>
            <a:r>
              <a:rPr b="1" i="1" lang="en-US" sz="2200" u="none">
                <a:solidFill>
                  <a:schemeClr val="dk1"/>
                </a:solidFill>
                <a:latin typeface="Libre Baskerville"/>
                <a:ea typeface="Libre Baskerville"/>
                <a:cs typeface="Libre Baskerville"/>
                <a:sym typeface="Libre Baskerville"/>
              </a:rPr>
              <a:t>: </a:t>
            </a:r>
            <a:r>
              <a:rPr b="0" i="0" lang="en-US" sz="2200" u="none">
                <a:solidFill>
                  <a:schemeClr val="dk1"/>
                </a:solidFill>
                <a:latin typeface="Libre Baskerville"/>
                <a:ea typeface="Libre Baskerville"/>
                <a:cs typeface="Libre Baskerville"/>
                <a:sym typeface="Libre Baskerville"/>
              </a:rPr>
              <a:t>Project requirements continually change, but change can be easily accommodated because software is flexible.</a:t>
            </a:r>
            <a:endParaRPr/>
          </a:p>
          <a:p>
            <a:pPr indent="0" lvl="0" marL="0" marR="0" rtl="0" algn="just">
              <a:lnSpc>
                <a:spcPct val="10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Reality:</a:t>
            </a:r>
            <a:r>
              <a:rPr b="0" i="0" lang="en-US" sz="2200" u="none">
                <a:solidFill>
                  <a:schemeClr val="dk1"/>
                </a:solidFill>
                <a:latin typeface="Libre Baskerville"/>
                <a:ea typeface="Libre Baskerville"/>
                <a:cs typeface="Libre Baskerville"/>
                <a:sym typeface="Libre Baskerville"/>
              </a:rPr>
              <a:t> Customer can review requirements and recommend modifications with relatively little impact on cost. When changes are requested during software design, the cost impact grows rapidly. Below mentioned </a:t>
            </a:r>
            <a:r>
              <a:rPr b="0" i="1" lang="en-US" sz="2200" u="none">
                <a:solidFill>
                  <a:schemeClr val="dk1"/>
                </a:solidFill>
                <a:latin typeface="Libre Baskerville"/>
                <a:ea typeface="Libre Baskerville"/>
                <a:cs typeface="Libre Baskerville"/>
                <a:sym typeface="Libre Baskerville"/>
              </a:rPr>
              <a:t>figure</a:t>
            </a:r>
            <a:r>
              <a:rPr b="0" i="0" lang="en-US" sz="2200" u="none">
                <a:solidFill>
                  <a:schemeClr val="dk1"/>
                </a:solidFill>
                <a:latin typeface="Libre Baskerville"/>
                <a:ea typeface="Libre Baskerville"/>
                <a:cs typeface="Libre Baskerville"/>
                <a:sym typeface="Libre Baskerville"/>
              </a:rPr>
              <a:t> for reference.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Chapter  : Topic Covered	</a:t>
            </a:r>
            <a:endParaRPr/>
          </a:p>
        </p:txBody>
      </p:sp>
      <p:sp>
        <p:nvSpPr>
          <p:cNvPr id="141" name="Google Shape;141;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Evolving Role of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Hardware vs.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Software characteristics</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Changing nature of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Evolution of Software</a:t>
            </a:r>
            <a:endParaRPr/>
          </a:p>
          <a:p>
            <a:pPr indent="-273050" lvl="0" marL="273050" marR="0" rtl="0" algn="l">
              <a:lnSpc>
                <a:spcPct val="10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Software Myths</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0"/>
          <p:cNvPicPr preferRelativeResize="0"/>
          <p:nvPr/>
        </p:nvPicPr>
        <p:blipFill rotWithShape="1">
          <a:blip r:embed="rId3">
            <a:alphaModFix/>
          </a:blip>
          <a:srcRect b="0" l="0" r="0" t="0"/>
          <a:stretch/>
        </p:blipFill>
        <p:spPr>
          <a:xfrm>
            <a:off x="533400" y="304800"/>
            <a:ext cx="8077200" cy="577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idx="1" type="body"/>
          </p:nvPr>
        </p:nvSpPr>
        <p:spPr>
          <a:xfrm>
            <a:off x="457200" y="1066800"/>
            <a:ext cx="8382000" cy="50292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Practitioner's myths</a:t>
            </a:r>
            <a:endParaRPr/>
          </a:p>
          <a:p>
            <a:pPr indent="0" lvl="0" marL="0" marR="0" rtl="0" algn="just">
              <a:lnSpc>
                <a:spcPct val="80000"/>
              </a:lnSpc>
              <a:spcBef>
                <a:spcPts val="500"/>
              </a:spcBef>
              <a:spcAft>
                <a:spcPts val="0"/>
              </a:spcAft>
              <a:buClr>
                <a:schemeClr val="accent1"/>
              </a:buClr>
              <a:buSzPts val="1870"/>
              <a:buFont typeface="Noto Sans Symbols"/>
              <a:buNone/>
            </a:pPr>
            <a:r>
              <a:t/>
            </a:r>
            <a:endParaRPr b="1" i="0" sz="2200" u="none">
              <a:solidFill>
                <a:schemeClr val="dk1"/>
              </a:solidFill>
              <a:latin typeface="Libre Baskerville"/>
              <a:ea typeface="Libre Baskerville"/>
              <a:cs typeface="Libre Baskerville"/>
              <a:sym typeface="Libre Baskerville"/>
            </a:endParaRPr>
          </a:p>
          <a:p>
            <a:pPr indent="0" lvl="0" marL="0" marR="0" rtl="0" algn="just">
              <a:lnSpc>
                <a:spcPct val="8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Myth1</a:t>
            </a:r>
            <a:r>
              <a:rPr b="1" i="1" lang="en-US" sz="2200" u="none">
                <a:solidFill>
                  <a:schemeClr val="dk1"/>
                </a:solidFill>
                <a:latin typeface="Libre Baskerville"/>
                <a:ea typeface="Libre Baskerville"/>
                <a:cs typeface="Libre Baskerville"/>
                <a:sym typeface="Libre Baskerville"/>
              </a:rPr>
              <a:t>: </a:t>
            </a:r>
            <a:r>
              <a:rPr b="0" i="0" lang="en-US" sz="2200" u="none">
                <a:solidFill>
                  <a:schemeClr val="dk1"/>
                </a:solidFill>
                <a:latin typeface="Libre Baskerville"/>
                <a:ea typeface="Libre Baskerville"/>
                <a:cs typeface="Libre Baskerville"/>
                <a:sym typeface="Libre Baskerville"/>
              </a:rPr>
              <a:t>Once we write the program and get it to work, our job is done.</a:t>
            </a:r>
            <a:endParaRPr/>
          </a:p>
          <a:p>
            <a:pPr indent="0" lvl="0" marL="0" marR="0" rtl="0" algn="just">
              <a:lnSpc>
                <a:spcPct val="80000"/>
              </a:lnSpc>
              <a:spcBef>
                <a:spcPts val="500"/>
              </a:spcBef>
              <a:spcAft>
                <a:spcPts val="0"/>
              </a:spcAft>
              <a:buClr>
                <a:schemeClr val="accent1"/>
              </a:buClr>
              <a:buSzPts val="1870"/>
              <a:buFont typeface="Noto Sans Symbols"/>
              <a:buNone/>
            </a:pPr>
            <a:r>
              <a:rPr b="1" i="0" lang="en-US" sz="2200" u="none">
                <a:solidFill>
                  <a:schemeClr val="dk1"/>
                </a:solidFill>
                <a:latin typeface="Libre Baskerville"/>
                <a:ea typeface="Libre Baskerville"/>
                <a:cs typeface="Libre Baskerville"/>
                <a:sym typeface="Libre Baskerville"/>
              </a:rPr>
              <a:t>Reality</a:t>
            </a:r>
            <a:r>
              <a:rPr b="1" i="1" lang="en-US" sz="2200" u="none">
                <a:solidFill>
                  <a:schemeClr val="dk1"/>
                </a:solidFill>
                <a:latin typeface="Arial"/>
                <a:ea typeface="Arial"/>
                <a:cs typeface="Arial"/>
                <a:sym typeface="Arial"/>
              </a:rPr>
              <a:t>: </a:t>
            </a:r>
            <a:r>
              <a:rPr b="0" i="0" lang="en-US" sz="2200" u="none">
                <a:solidFill>
                  <a:schemeClr val="dk1"/>
                </a:solidFill>
                <a:latin typeface="Libre Baskerville"/>
                <a:ea typeface="Libre Baskerville"/>
                <a:cs typeface="Libre Baskerville"/>
                <a:sym typeface="Libre Baskerville"/>
              </a:rPr>
              <a:t>Someone once said that "the sooner you begin 'writing code', the longer it'll take you to get done." Industry data indicate that between 60 and 80 percent of all effort expended on software will be expended after it is delivered to the customer for the first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t/>
            </a:r>
            <a:endParaRPr sz="4000">
              <a:solidFill>
                <a:schemeClr val="dk2"/>
              </a:solidFill>
              <a:latin typeface="Libre Franklin"/>
              <a:ea typeface="Libre Franklin"/>
              <a:cs typeface="Libre Franklin"/>
              <a:sym typeface="Libre Franklin"/>
            </a:endParaRPr>
          </a:p>
        </p:txBody>
      </p:sp>
      <p:sp>
        <p:nvSpPr>
          <p:cNvPr id="257" name="Google Shape;257;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870"/>
              <a:buFont typeface="Noto Sans Symbols"/>
              <a:buNone/>
            </a:pPr>
            <a:r>
              <a:rPr b="0" i="0" lang="en-US" sz="2200" u="none">
                <a:solidFill>
                  <a:schemeClr val="dk1"/>
                </a:solidFill>
                <a:latin typeface="Arial"/>
                <a:ea typeface="Arial"/>
                <a:cs typeface="Arial"/>
                <a:sym typeface="Arial"/>
              </a:rPr>
              <a:t>Software engineering is not about creating documents. It is about creating quality. Better quality leads to reduced rework. And reduced rework results in faster delivery times.</a:t>
            </a:r>
            <a:endParaRPr/>
          </a:p>
          <a:p>
            <a:pPr indent="-154305" lvl="0" marL="273050" marR="0" rtl="0" algn="l">
              <a:spcBef>
                <a:spcPts val="575"/>
              </a:spcBef>
              <a:spcAft>
                <a:spcPts val="0"/>
              </a:spcAft>
              <a:buClr>
                <a:schemeClr val="accent1"/>
              </a:buClr>
              <a:buSzPts val="187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idx="1" type="body"/>
          </p:nvPr>
        </p:nvSpPr>
        <p:spPr>
          <a:xfrm>
            <a:off x="228600" y="1371600"/>
            <a:ext cx="8686800" cy="5486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955"/>
              <a:buFont typeface="Noto Sans Symbols"/>
              <a:buNone/>
            </a:pPr>
            <a:r>
              <a:rPr b="0" i="0" lang="en-US" sz="2300" u="none">
                <a:solidFill>
                  <a:schemeClr val="dk1"/>
                </a:solidFill>
                <a:latin typeface="Libre Baskerville"/>
                <a:ea typeface="Libre Baskerville"/>
                <a:cs typeface="Libre Baskerville"/>
                <a:sym typeface="Libre Baskerville"/>
              </a:rPr>
              <a:t>Software is an important integrated part of modern computers and automated systems. It usually consumes more that 70% of the total cost of the system. Software components are widely different from hardware. They do not get aged with their continuous use but get outdated with changing technology. Software components are custom made hence termed as ‘developed’ and not ‘manufactured’. Software is an integration of programs, data structure and documents. Software Engineering involves different people with their diversified roles in software development process. They include software users, domain experts, analysts, technology experts, designers, programmers, software testers, and support staff. Software engineering suffers a huge number of myths about software development procedures and causes of failures. High costs of development, slips of schedules, management controls over technical aspects and customer satisfaction are some of the major challenges for software developing organization. Software engineers, like any professional, should follow set codes of ethics in their work and deliverables.</a:t>
            </a:r>
            <a:endParaRPr/>
          </a:p>
        </p:txBody>
      </p:sp>
      <p:sp>
        <p:nvSpPr>
          <p:cNvPr id="263" name="Google Shape;263;p23"/>
          <p:cNvSpPr txBox="1"/>
          <p:nvPr/>
        </p:nvSpPr>
        <p:spPr>
          <a:xfrm>
            <a:off x="25400" y="0"/>
            <a:ext cx="9144000" cy="1371600"/>
          </a:xfrm>
          <a:prstGeom prst="rect">
            <a:avLst/>
          </a:prstGeom>
          <a:solidFill>
            <a:srgbClr val="B4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Verdana"/>
              <a:buNone/>
            </a:pPr>
            <a:r>
              <a:rPr b="0" i="0" lang="en-US" sz="4400" u="none">
                <a:solidFill>
                  <a:schemeClr val="dk1"/>
                </a:solidFill>
                <a:latin typeface="Verdana"/>
                <a:ea typeface="Verdana"/>
                <a:cs typeface="Verdana"/>
                <a:sym typeface="Verdana"/>
              </a:rPr>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571500" y="286400"/>
            <a:ext cx="8001000" cy="6825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b="0" i="0" lang="en-US" sz="3600" u="none">
                <a:solidFill>
                  <a:schemeClr val="dk2"/>
                </a:solidFill>
                <a:latin typeface="Libre Franklin"/>
                <a:ea typeface="Libre Franklin"/>
                <a:cs typeface="Libre Franklin"/>
                <a:sym typeface="Libre Franklin"/>
              </a:rPr>
              <a:t>Evolving Role of Software</a:t>
            </a:r>
            <a:endParaRPr/>
          </a:p>
        </p:txBody>
      </p:sp>
      <p:sp>
        <p:nvSpPr>
          <p:cNvPr id="147" name="Google Shape;147;p3"/>
          <p:cNvSpPr txBox="1"/>
          <p:nvPr>
            <p:ph idx="1" type="body"/>
          </p:nvPr>
        </p:nvSpPr>
        <p:spPr>
          <a:xfrm>
            <a:off x="901250" y="968900"/>
            <a:ext cx="7310100" cy="4141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None/>
            </a:pPr>
            <a:r>
              <a:rPr b="0" i="0" lang="en-US" sz="2800" u="none">
                <a:solidFill>
                  <a:schemeClr val="accent2"/>
                </a:solidFill>
                <a:latin typeface="Libre Baskerville"/>
                <a:ea typeface="Libre Baskerville"/>
                <a:cs typeface="Libre Baskerville"/>
                <a:sym typeface="Libre Baskerville"/>
              </a:rPr>
              <a:t>Software is a product</a:t>
            </a:r>
            <a:endParaRPr sz="2200"/>
          </a:p>
          <a:p>
            <a:pPr indent="-247650" lvl="0" marL="273050" marR="0" rtl="0" algn="l">
              <a:lnSpc>
                <a:spcPct val="100000"/>
              </a:lnSpc>
              <a:spcBef>
                <a:spcPts val="500"/>
              </a:spcBef>
              <a:spcAft>
                <a:spcPts val="0"/>
              </a:spcAft>
              <a:buClr>
                <a:schemeClr val="accent1"/>
              </a:buClr>
              <a:buSzPts val="1980"/>
              <a:buFont typeface="Noto Sans Symbols"/>
              <a:buChar char="⚫"/>
            </a:pPr>
            <a:r>
              <a:rPr b="0" i="0" lang="en-US" sz="2400" u="none">
                <a:solidFill>
                  <a:schemeClr val="dk1"/>
                </a:solidFill>
                <a:latin typeface="Libre Baskerville"/>
                <a:ea typeface="Libre Baskerville"/>
                <a:cs typeface="Libre Baskerville"/>
                <a:sym typeface="Libre Baskerville"/>
              </a:rPr>
              <a:t>Transforms information - produces, manages, acquires, modifies, displays, or transmits information</a:t>
            </a:r>
            <a:endParaRPr sz="2200"/>
          </a:p>
          <a:p>
            <a:pPr indent="-247650" lvl="0" marL="273050" marR="0" rtl="0" algn="l">
              <a:lnSpc>
                <a:spcPct val="100000"/>
              </a:lnSpc>
              <a:spcBef>
                <a:spcPts val="500"/>
              </a:spcBef>
              <a:spcAft>
                <a:spcPts val="0"/>
              </a:spcAft>
              <a:buClr>
                <a:schemeClr val="accent1"/>
              </a:buClr>
              <a:buSzPts val="1980"/>
              <a:buFont typeface="Noto Sans Symbols"/>
              <a:buChar char="⚫"/>
            </a:pPr>
            <a:r>
              <a:rPr b="0" i="0" lang="en-US" sz="2400" u="none">
                <a:solidFill>
                  <a:schemeClr val="dk1"/>
                </a:solidFill>
                <a:latin typeface="Libre Baskerville"/>
                <a:ea typeface="Libre Baskerville"/>
                <a:cs typeface="Libre Baskerville"/>
                <a:sym typeface="Libre Baskerville"/>
              </a:rPr>
              <a:t>Delivers computing potential of hardware and networks</a:t>
            </a:r>
            <a:endParaRPr sz="2200"/>
          </a:p>
          <a:p>
            <a:pPr indent="-273050" lvl="0" marL="273050" marR="0" rtl="0" algn="l">
              <a:lnSpc>
                <a:spcPct val="100000"/>
              </a:lnSpc>
              <a:spcBef>
                <a:spcPts val="500"/>
              </a:spcBef>
              <a:spcAft>
                <a:spcPts val="0"/>
              </a:spcAft>
              <a:buClr>
                <a:schemeClr val="accent1"/>
              </a:buClr>
              <a:buSzPts val="2720"/>
              <a:buFont typeface="Noto Sans Symbols"/>
              <a:buNone/>
            </a:pPr>
            <a:r>
              <a:rPr b="0" i="0" lang="en-US" sz="2800" u="none">
                <a:solidFill>
                  <a:schemeClr val="accent2"/>
                </a:solidFill>
                <a:latin typeface="Libre Baskerville"/>
                <a:ea typeface="Libre Baskerville"/>
                <a:cs typeface="Libre Baskerville"/>
                <a:sym typeface="Libre Baskerville"/>
              </a:rPr>
              <a:t>Software is a vehicle for delivering a product</a:t>
            </a:r>
            <a:endParaRPr sz="2200"/>
          </a:p>
          <a:p>
            <a:pPr indent="-247650" lvl="0" marL="273050" marR="0" rtl="0" algn="l">
              <a:lnSpc>
                <a:spcPct val="100000"/>
              </a:lnSpc>
              <a:spcBef>
                <a:spcPts val="500"/>
              </a:spcBef>
              <a:spcAft>
                <a:spcPts val="0"/>
              </a:spcAft>
              <a:buClr>
                <a:schemeClr val="accent1"/>
              </a:buClr>
              <a:buSzPts val="1980"/>
              <a:buFont typeface="Noto Sans Symbols"/>
              <a:buChar char="⚫"/>
            </a:pPr>
            <a:r>
              <a:rPr b="0" i="0" lang="en-US" sz="2400" u="none">
                <a:solidFill>
                  <a:schemeClr val="dk1"/>
                </a:solidFill>
                <a:latin typeface="Libre Baskerville"/>
                <a:ea typeface="Libre Baskerville"/>
                <a:cs typeface="Libre Baskerville"/>
                <a:sym typeface="Libre Baskerville"/>
              </a:rPr>
              <a:t>Controls other programs (operating system)</a:t>
            </a:r>
            <a:endParaRPr sz="2200"/>
          </a:p>
          <a:p>
            <a:pPr indent="-247650" lvl="0" marL="273050" marR="0" rtl="0" algn="l">
              <a:lnSpc>
                <a:spcPct val="100000"/>
              </a:lnSpc>
              <a:spcBef>
                <a:spcPts val="500"/>
              </a:spcBef>
              <a:spcAft>
                <a:spcPts val="0"/>
              </a:spcAft>
              <a:buClr>
                <a:schemeClr val="accent1"/>
              </a:buClr>
              <a:buSzPts val="1980"/>
              <a:buFont typeface="Noto Sans Symbols"/>
              <a:buChar char="⚫"/>
            </a:pPr>
            <a:r>
              <a:rPr b="0" i="0" lang="en-US" sz="2400" u="none">
                <a:solidFill>
                  <a:schemeClr val="dk1"/>
                </a:solidFill>
                <a:latin typeface="Libre Baskerville"/>
                <a:ea typeface="Libre Baskerville"/>
                <a:cs typeface="Libre Baskerville"/>
                <a:sym typeface="Libre Baskerville"/>
              </a:rPr>
              <a:t>Effects communications (networking software)</a:t>
            </a:r>
            <a:endParaRPr sz="2200"/>
          </a:p>
          <a:p>
            <a:pPr indent="-247650" lvl="0" marL="273050" marR="0" rtl="0" algn="l">
              <a:lnSpc>
                <a:spcPct val="100000"/>
              </a:lnSpc>
              <a:spcBef>
                <a:spcPts val="500"/>
              </a:spcBef>
              <a:spcAft>
                <a:spcPts val="0"/>
              </a:spcAft>
              <a:buClr>
                <a:schemeClr val="accent1"/>
              </a:buClr>
              <a:buSzPts val="1980"/>
              <a:buFont typeface="Noto Sans Symbols"/>
              <a:buChar char="⚫"/>
            </a:pPr>
            <a:r>
              <a:rPr b="0" i="0" lang="en-US" sz="2400" u="none">
                <a:solidFill>
                  <a:schemeClr val="dk1"/>
                </a:solidFill>
                <a:latin typeface="Libre Baskerville"/>
                <a:ea typeface="Libre Baskerville"/>
                <a:cs typeface="Libre Baskerville"/>
                <a:sym typeface="Libre Baskerville"/>
              </a:rPr>
              <a:t>Helps build other software (software tools &amp; environments)</a:t>
            </a:r>
            <a:endParaRPr sz="2200"/>
          </a:p>
          <a:p>
            <a:pPr indent="-121920" lvl="0" marL="273050" marR="0" rtl="0" algn="l">
              <a:spcBef>
                <a:spcPts val="575"/>
              </a:spcBef>
              <a:spcAft>
                <a:spcPts val="0"/>
              </a:spcAft>
              <a:buClr>
                <a:schemeClr val="accent1"/>
              </a:buClr>
              <a:buSzPts val="238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304800" y="304800"/>
            <a:ext cx="7772400" cy="715962"/>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Software ?</a:t>
            </a:r>
            <a:endParaRPr/>
          </a:p>
        </p:txBody>
      </p:sp>
      <p:sp>
        <p:nvSpPr>
          <p:cNvPr id="153" name="Google Shape;153;p4"/>
          <p:cNvSpPr txBox="1"/>
          <p:nvPr>
            <p:ph idx="1" type="body"/>
          </p:nvPr>
        </p:nvSpPr>
        <p:spPr>
          <a:xfrm>
            <a:off x="228600" y="1143000"/>
            <a:ext cx="89154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Software can define as:</a:t>
            </a:r>
            <a:endParaRPr b="0" i="0" sz="3100" u="none">
              <a:solidFill>
                <a:schemeClr val="dk1"/>
              </a:solidFill>
              <a:latin typeface="Libre Baskerville"/>
              <a:ea typeface="Libre Baskerville"/>
              <a:cs typeface="Libre Baskerville"/>
              <a:sym typeface="Libre Baskerville"/>
            </a:endParaRPr>
          </a:p>
          <a:p>
            <a:pPr indent="-227012" lvl="1" marL="465137" marR="0" rtl="0" algn="l">
              <a:lnSpc>
                <a:spcPct val="100000"/>
              </a:lnSpc>
              <a:spcBef>
                <a:spcPts val="300"/>
              </a:spcBef>
              <a:spcAft>
                <a:spcPts val="0"/>
              </a:spcAft>
              <a:buClr>
                <a:schemeClr val="accent2"/>
              </a:buClr>
              <a:buSzPts val="110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Instruction – executed provide desire features, function &amp; performance.</a:t>
            </a:r>
            <a:endParaRPr sz="2300"/>
          </a:p>
          <a:p>
            <a:pPr indent="-227012" lvl="1" marL="465137" marR="0" rtl="0" algn="l">
              <a:lnSpc>
                <a:spcPct val="100000"/>
              </a:lnSpc>
              <a:spcBef>
                <a:spcPts val="300"/>
              </a:spcBef>
              <a:spcAft>
                <a:spcPts val="0"/>
              </a:spcAft>
              <a:buClr>
                <a:schemeClr val="accent2"/>
              </a:buClr>
              <a:buSzPts val="110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Data structure – to adequately manipulate operation.</a:t>
            </a:r>
            <a:endParaRPr sz="2300"/>
          </a:p>
          <a:p>
            <a:pPr indent="-227012" lvl="1" marL="465137" marR="0" rtl="0" algn="l">
              <a:lnSpc>
                <a:spcPct val="100000"/>
              </a:lnSpc>
              <a:spcBef>
                <a:spcPts val="300"/>
              </a:spcBef>
              <a:spcAft>
                <a:spcPts val="0"/>
              </a:spcAft>
              <a:buClr>
                <a:schemeClr val="accent2"/>
              </a:buClr>
              <a:buSzPts val="110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Documents – operation and use of the program.</a:t>
            </a:r>
            <a:endParaRPr sz="2300"/>
          </a:p>
          <a:p>
            <a:pPr indent="0" lvl="0" marL="0" marR="0" rtl="0" algn="l">
              <a:lnSpc>
                <a:spcPct val="100000"/>
              </a:lnSpc>
              <a:spcBef>
                <a:spcPts val="500"/>
              </a:spcBef>
              <a:spcAft>
                <a:spcPts val="0"/>
              </a:spcAft>
              <a:buClr>
                <a:schemeClr val="accent1"/>
              </a:buClr>
              <a:buSzPts val="2040"/>
              <a:buFont typeface="Noto Sans Symbols"/>
              <a:buNone/>
            </a:pPr>
            <a:r>
              <a:t/>
            </a:r>
            <a:endParaRPr b="0" i="0" sz="2300" u="none">
              <a:solidFill>
                <a:schemeClr val="dk1"/>
              </a:solidFill>
              <a:latin typeface="Libre Baskerville"/>
              <a:ea typeface="Libre Baskerville"/>
              <a:cs typeface="Libre Baskerville"/>
              <a:sym typeface="Libre Baskerville"/>
            </a:endParaRPr>
          </a:p>
          <a:p>
            <a:pPr indent="0" lvl="0" marL="0" marR="0" rtl="0" algn="l">
              <a:lnSpc>
                <a:spcPct val="100000"/>
              </a:lnSpc>
              <a:spcBef>
                <a:spcPts val="500"/>
              </a:spcBef>
              <a:spcAft>
                <a:spcPts val="0"/>
              </a:spcAft>
              <a:buClr>
                <a:schemeClr val="accent1"/>
              </a:buClr>
              <a:buSzPts val="2040"/>
              <a:buFont typeface="Noto Sans Symbols"/>
              <a:buNone/>
            </a:pPr>
            <a:r>
              <a:rPr b="0" i="0" lang="en-US" sz="2300" u="none">
                <a:solidFill>
                  <a:schemeClr val="dk1"/>
                </a:solidFill>
                <a:latin typeface="Libre Baskerville"/>
                <a:ea typeface="Libre Baskerville"/>
                <a:cs typeface="Libre Baskerville"/>
                <a:sym typeface="Libre Baskerville"/>
              </a:rPr>
              <a:t>Software products may be developed for a particular customer or may be developed for a general market.</a:t>
            </a:r>
            <a:endParaRPr sz="2500"/>
          </a:p>
          <a:p>
            <a:pPr indent="-233362" lvl="1" marL="465137" marR="0" rtl="0" algn="l">
              <a:lnSpc>
                <a:spcPct val="100000"/>
              </a:lnSpc>
              <a:spcBef>
                <a:spcPts val="300"/>
              </a:spcBef>
              <a:spcAft>
                <a:spcPts val="0"/>
              </a:spcAft>
              <a:buClr>
                <a:schemeClr val="accent2"/>
              </a:buClr>
              <a:buSzPts val="1200"/>
              <a:buFont typeface="Noto Sans Symbols"/>
              <a:buChar char="❑"/>
            </a:pPr>
            <a:r>
              <a:rPr b="0" i="0" lang="en-US" sz="2300" u="none" cap="none" strike="noStrike">
                <a:solidFill>
                  <a:schemeClr val="dk1"/>
                </a:solidFill>
                <a:latin typeface="Libre Baskerville"/>
                <a:ea typeface="Libre Baskerville"/>
                <a:cs typeface="Libre Baskerville"/>
                <a:sym typeface="Libre Baskerville"/>
              </a:rPr>
              <a:t>Software products may be</a:t>
            </a:r>
            <a:r>
              <a:rPr b="0" i="0" lang="en-US" sz="2700" u="none" cap="none" strike="noStrike">
                <a:solidFill>
                  <a:schemeClr val="dk1"/>
                </a:solidFill>
                <a:latin typeface="Libre Baskerville"/>
                <a:ea typeface="Libre Baskerville"/>
                <a:cs typeface="Libre Baskerville"/>
                <a:sym typeface="Libre Baskerville"/>
              </a:rPr>
              <a:t> </a:t>
            </a:r>
            <a:endParaRPr sz="2300"/>
          </a:p>
          <a:p>
            <a:pPr indent="-227012" lvl="2" marL="465137" marR="0" rtl="0" algn="l">
              <a:lnSpc>
                <a:spcPct val="100000"/>
              </a:lnSpc>
              <a:spcBef>
                <a:spcPts val="300"/>
              </a:spcBef>
              <a:spcAft>
                <a:spcPts val="0"/>
              </a:spcAft>
              <a:buClr>
                <a:srgbClr val="E6B1AB"/>
              </a:buClr>
              <a:buSzPts val="1100"/>
              <a:buFont typeface="Noto Sans Symbols"/>
              <a:buChar char="❑"/>
            </a:pPr>
            <a:r>
              <a:rPr b="1" i="0" lang="en-US" sz="2300" u="none" cap="none" strike="noStrike">
                <a:solidFill>
                  <a:schemeClr val="dk1"/>
                </a:solidFill>
                <a:latin typeface="Libre Baskerville"/>
                <a:ea typeface="Libre Baskerville"/>
                <a:cs typeface="Libre Baskerville"/>
                <a:sym typeface="Libre Baskerville"/>
              </a:rPr>
              <a:t>Generic</a:t>
            </a:r>
            <a:r>
              <a:rPr b="0" i="0" lang="en-US" sz="2300" u="none" cap="none" strike="noStrike">
                <a:solidFill>
                  <a:schemeClr val="dk1"/>
                </a:solidFill>
                <a:latin typeface="Libre Baskerville"/>
                <a:ea typeface="Libre Baskerville"/>
                <a:cs typeface="Libre Baskerville"/>
                <a:sym typeface="Libre Baskerville"/>
              </a:rPr>
              <a:t> - developed to be sold to a range of different customers e.g. PC software such as Excel or Word.</a:t>
            </a:r>
            <a:endParaRPr sz="1900"/>
          </a:p>
          <a:p>
            <a:pPr indent="-227012" lvl="2" marL="465137" marR="0" rtl="0" algn="l">
              <a:lnSpc>
                <a:spcPct val="100000"/>
              </a:lnSpc>
              <a:spcBef>
                <a:spcPts val="300"/>
              </a:spcBef>
              <a:spcAft>
                <a:spcPts val="0"/>
              </a:spcAft>
              <a:buClr>
                <a:srgbClr val="E6B1AB"/>
              </a:buClr>
              <a:buSzPts val="1100"/>
              <a:buFont typeface="Noto Sans Symbols"/>
              <a:buChar char="❑"/>
            </a:pPr>
            <a:r>
              <a:rPr b="1" i="0" lang="en-US" sz="2300" u="none" cap="none" strike="noStrike">
                <a:solidFill>
                  <a:schemeClr val="dk1"/>
                </a:solidFill>
                <a:latin typeface="Libre Baskerville"/>
                <a:ea typeface="Libre Baskerville"/>
                <a:cs typeface="Libre Baskerville"/>
                <a:sym typeface="Libre Baskerville"/>
              </a:rPr>
              <a:t>Bespoke</a:t>
            </a:r>
            <a:r>
              <a:rPr b="0" i="0" lang="en-US" sz="2300" u="none" cap="none" strike="noStrike">
                <a:solidFill>
                  <a:schemeClr val="dk1"/>
                </a:solidFill>
                <a:latin typeface="Libre Baskerville"/>
                <a:ea typeface="Libre Baskerville"/>
                <a:cs typeface="Libre Baskerville"/>
                <a:sym typeface="Libre Baskerville"/>
              </a:rPr>
              <a:t> (</a:t>
            </a:r>
            <a:r>
              <a:rPr b="1" i="0" lang="en-US" sz="2300" u="none" cap="none" strike="noStrike">
                <a:solidFill>
                  <a:schemeClr val="dk1"/>
                </a:solidFill>
                <a:latin typeface="Libre Baskerville"/>
                <a:ea typeface="Libre Baskerville"/>
                <a:cs typeface="Libre Baskerville"/>
                <a:sym typeface="Libre Baskerville"/>
              </a:rPr>
              <a:t>custom</a:t>
            </a:r>
            <a:r>
              <a:rPr b="0" i="0" lang="en-US" sz="2300" u="none" cap="none" strike="noStrike">
                <a:solidFill>
                  <a:schemeClr val="dk1"/>
                </a:solidFill>
                <a:latin typeface="Libre Baskerville"/>
                <a:ea typeface="Libre Baskerville"/>
                <a:cs typeface="Libre Baskerville"/>
                <a:sym typeface="Libre Baskerville"/>
              </a:rPr>
              <a:t>) - developed for a single customer according to their specification.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574675" y="304800"/>
            <a:ext cx="8001000" cy="121602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Hardware vs. Software</a:t>
            </a:r>
            <a:endParaRPr/>
          </a:p>
        </p:txBody>
      </p:sp>
      <p:graphicFrame>
        <p:nvGraphicFramePr>
          <p:cNvPr id="159" name="Google Shape;159;p5"/>
          <p:cNvGraphicFramePr/>
          <p:nvPr/>
        </p:nvGraphicFramePr>
        <p:xfrm>
          <a:off x="304800" y="1752600"/>
          <a:ext cx="3000000" cy="3000000"/>
        </p:xfrm>
        <a:graphic>
          <a:graphicData uri="http://schemas.openxmlformats.org/drawingml/2006/table">
            <a:tbl>
              <a:tblPr>
                <a:noFill/>
                <a:tableStyleId>{7A6EF703-5A1D-4C33-967F-F956DC23BEF7}</a:tableStyleId>
              </a:tblPr>
              <a:tblGrid>
                <a:gridCol w="4421175"/>
                <a:gridCol w="4418000"/>
              </a:tblGrid>
              <a:tr h="762000">
                <a:tc>
                  <a:txBody>
                    <a:bodyPr/>
                    <a:lstStyle/>
                    <a:p>
                      <a:pPr indent="0" lvl="0" marL="0" marR="0" rtl="0" algn="l">
                        <a:lnSpc>
                          <a:spcPct val="100000"/>
                        </a:lnSpc>
                        <a:spcBef>
                          <a:spcPts val="0"/>
                        </a:spcBef>
                        <a:spcAft>
                          <a:spcPts val="0"/>
                        </a:spcAft>
                        <a:buClr>
                          <a:schemeClr val="accent2"/>
                        </a:buClr>
                        <a:buSzPts val="2000"/>
                        <a:buFont typeface="Verdana"/>
                        <a:buNone/>
                      </a:pPr>
                      <a:r>
                        <a:rPr b="0" i="0" lang="en-US" sz="2000" u="none" cap="none" strike="noStrike">
                          <a:solidFill>
                            <a:schemeClr val="accent2"/>
                          </a:solidFill>
                          <a:latin typeface="Verdana"/>
                          <a:ea typeface="Verdana"/>
                          <a:cs typeface="Verdana"/>
                          <a:sym typeface="Verdana"/>
                        </a:rPr>
                        <a:t>Hardware</a:t>
                      </a:r>
                      <a:endParaRPr/>
                    </a:p>
                  </a:txBody>
                  <a:tcPr marT="228600" marB="228600" marR="457200" marL="457200"/>
                </a:tc>
                <a:tc>
                  <a:txBody>
                    <a:bodyPr/>
                    <a:lstStyle/>
                    <a:p>
                      <a:pPr indent="0" lvl="0" marL="0" marR="0" rtl="0" algn="l">
                        <a:lnSpc>
                          <a:spcPct val="100000"/>
                        </a:lnSpc>
                        <a:spcBef>
                          <a:spcPts val="0"/>
                        </a:spcBef>
                        <a:spcAft>
                          <a:spcPts val="0"/>
                        </a:spcAft>
                        <a:buClr>
                          <a:schemeClr val="accent2"/>
                        </a:buClr>
                        <a:buSzPts val="2000"/>
                        <a:buFont typeface="Verdana"/>
                        <a:buNone/>
                      </a:pPr>
                      <a:r>
                        <a:rPr b="0" i="0" lang="en-US" sz="2000" u="none" cap="none" strike="noStrike">
                          <a:solidFill>
                            <a:schemeClr val="accent2"/>
                          </a:solidFill>
                          <a:latin typeface="Verdana"/>
                          <a:ea typeface="Verdana"/>
                          <a:cs typeface="Verdana"/>
                          <a:sym typeface="Verdana"/>
                        </a:rPr>
                        <a:t>Software</a:t>
                      </a:r>
                      <a:endParaRPr/>
                    </a:p>
                  </a:txBody>
                  <a:tcPr marT="228600" marB="228600" marR="457200" marL="457200"/>
                </a:tc>
              </a:tr>
              <a:tr h="1998650">
                <a:tc>
                  <a:txBody>
                    <a:bodyPr/>
                    <a:lstStyle/>
                    <a:p>
                      <a:pPr indent="-127000" lvl="0" marL="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Manufactured</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wear out</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Built using components</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Relatively simple</a:t>
                      </a:r>
                      <a:endParaRPr/>
                    </a:p>
                  </a:txBody>
                  <a:tcPr marT="228600" marB="228600" marR="457200" marL="457200"/>
                </a:tc>
                <a:tc>
                  <a:txBody>
                    <a:bodyPr/>
                    <a:lstStyle/>
                    <a:p>
                      <a:pPr indent="-127000" lvl="0" marL="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Developed/ engineered</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deteriorate</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Custom built</a:t>
                      </a:r>
                      <a:endParaRPr/>
                    </a:p>
                    <a:p>
                      <a:pPr indent="-127000" lvl="0" marL="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Complex</a:t>
                      </a:r>
                      <a:endParaRPr/>
                    </a:p>
                  </a:txBody>
                  <a:tcPr marT="228600" marB="228600" marR="457200" marL="4572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Manufacturing vs. Development</a:t>
            </a:r>
            <a:endParaRPr/>
          </a:p>
        </p:txBody>
      </p:sp>
      <p:sp>
        <p:nvSpPr>
          <p:cNvPr id="165" name="Google Shape;165;p6"/>
          <p:cNvSpPr txBox="1"/>
          <p:nvPr>
            <p:ph idx="1" type="body"/>
          </p:nvPr>
        </p:nvSpPr>
        <p:spPr>
          <a:xfrm>
            <a:off x="566737" y="1752600"/>
            <a:ext cx="8196262" cy="4267200"/>
          </a:xfrm>
          <a:prstGeom prst="rect">
            <a:avLst/>
          </a:prstGeom>
          <a:noFill/>
          <a:ln>
            <a:noFill/>
          </a:ln>
        </p:spPr>
        <p:txBody>
          <a:bodyPr anchorCtr="0" anchor="t" bIns="45700" lIns="91425" spcFirstLastPara="1" rIns="91425" wrap="square" tIns="45700">
            <a:noAutofit/>
          </a:bodyPr>
          <a:lstStyle/>
          <a:p>
            <a:pPr indent="-247650" lvl="0" marL="273050" marR="0" rtl="0" algn="just">
              <a:lnSpc>
                <a:spcPct val="90000"/>
              </a:lnSpc>
              <a:spcBef>
                <a:spcPts val="0"/>
              </a:spcBef>
              <a:spcAft>
                <a:spcPts val="0"/>
              </a:spcAft>
              <a:buClr>
                <a:schemeClr val="accent1"/>
              </a:buClr>
              <a:buSzPts val="2320"/>
              <a:buFont typeface="Noto Sans Symbols"/>
              <a:buChar char="⚫"/>
            </a:pPr>
            <a:r>
              <a:rPr b="0" i="0" lang="en-US" sz="2800" u="none">
                <a:solidFill>
                  <a:schemeClr val="dk1"/>
                </a:solidFill>
                <a:latin typeface="Libre Baskerville"/>
                <a:ea typeface="Libre Baskerville"/>
                <a:cs typeface="Libre Baskerville"/>
                <a:sym typeface="Libre Baskerville"/>
              </a:rPr>
              <a:t>Once a hardware product has been manufactured, it is difficult or impossible to modify.  In contrast, software products are routinely modified and upgraded.</a:t>
            </a:r>
            <a:endParaRPr sz="2200"/>
          </a:p>
          <a:p>
            <a:pPr indent="-247650" lvl="0" marL="273050" marR="0" rtl="0" algn="just">
              <a:lnSpc>
                <a:spcPct val="90000"/>
              </a:lnSpc>
              <a:spcBef>
                <a:spcPts val="500"/>
              </a:spcBef>
              <a:spcAft>
                <a:spcPts val="0"/>
              </a:spcAft>
              <a:buClr>
                <a:schemeClr val="accent1"/>
              </a:buClr>
              <a:buSzPts val="2320"/>
              <a:buFont typeface="Noto Sans Symbols"/>
              <a:buChar char="⚫"/>
            </a:pPr>
            <a:r>
              <a:rPr b="0" i="0" lang="en-US" sz="2800" u="none">
                <a:solidFill>
                  <a:schemeClr val="dk1"/>
                </a:solidFill>
                <a:latin typeface="Libre Baskerville"/>
                <a:ea typeface="Libre Baskerville"/>
                <a:cs typeface="Libre Baskerville"/>
                <a:sym typeface="Libre Baskerville"/>
              </a:rPr>
              <a:t>In hardware, hiring more people allows you to accomplish more work, but the same does not necessarily hold true in software engineering.</a:t>
            </a:r>
            <a:endParaRPr sz="2200"/>
          </a:p>
          <a:p>
            <a:pPr indent="-247650" lvl="0" marL="273050" marR="0" rtl="0" algn="just">
              <a:lnSpc>
                <a:spcPct val="90000"/>
              </a:lnSpc>
              <a:spcBef>
                <a:spcPts val="500"/>
              </a:spcBef>
              <a:spcAft>
                <a:spcPts val="0"/>
              </a:spcAft>
              <a:buClr>
                <a:schemeClr val="accent1"/>
              </a:buClr>
              <a:buSzPts val="2320"/>
              <a:buFont typeface="Noto Sans Symbols"/>
              <a:buChar char="⚫"/>
            </a:pPr>
            <a:r>
              <a:rPr b="0" i="0" lang="en-US" sz="2800" u="none">
                <a:solidFill>
                  <a:schemeClr val="dk1"/>
                </a:solidFill>
                <a:latin typeface="Libre Baskerville"/>
                <a:ea typeface="Libre Baskerville"/>
                <a:cs typeface="Libre Baskerville"/>
                <a:sym typeface="Libre Baskerville"/>
              </a:rPr>
              <a:t>Unlike hardware, software costs are concentrated in design rather than production.</a:t>
            </a:r>
            <a:endParaRPr sz="2200"/>
          </a:p>
          <a:p>
            <a:pPr indent="-100329" lvl="0" marL="273050" marR="0" rtl="0" algn="l">
              <a:spcBef>
                <a:spcPts val="575"/>
              </a:spcBef>
              <a:spcAft>
                <a:spcPts val="0"/>
              </a:spcAft>
              <a:buClr>
                <a:schemeClr val="accent1"/>
              </a:buClr>
              <a:buSzPts val="272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Failure curve for Hardware</a:t>
            </a:r>
            <a:endParaRPr/>
          </a:p>
        </p:txBody>
      </p:sp>
      <p:pic>
        <p:nvPicPr>
          <p:cNvPr id="171" name="Google Shape;171;p7"/>
          <p:cNvPicPr preferRelativeResize="0"/>
          <p:nvPr/>
        </p:nvPicPr>
        <p:blipFill rotWithShape="1">
          <a:blip r:embed="rId3">
            <a:alphaModFix/>
          </a:blip>
          <a:srcRect b="0" l="0" r="0" t="0"/>
          <a:stretch/>
        </p:blipFill>
        <p:spPr>
          <a:xfrm>
            <a:off x="0" y="1905000"/>
            <a:ext cx="9144000" cy="472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381000" y="228600"/>
            <a:ext cx="8001000" cy="6826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Failure curve for Software</a:t>
            </a:r>
            <a:endParaRPr/>
          </a:p>
        </p:txBody>
      </p:sp>
      <p:pic>
        <p:nvPicPr>
          <p:cNvPr id="177" name="Google Shape;177;p8"/>
          <p:cNvPicPr preferRelativeResize="0"/>
          <p:nvPr/>
        </p:nvPicPr>
        <p:blipFill rotWithShape="1">
          <a:blip r:embed="rId3">
            <a:alphaModFix/>
          </a:blip>
          <a:srcRect b="0" l="0" r="0" t="0"/>
          <a:stretch/>
        </p:blipFill>
        <p:spPr>
          <a:xfrm>
            <a:off x="0" y="914400"/>
            <a:ext cx="9144000" cy="4114800"/>
          </a:xfrm>
          <a:prstGeom prst="rect">
            <a:avLst/>
          </a:prstGeom>
          <a:noFill/>
          <a:ln>
            <a:noFill/>
          </a:ln>
        </p:spPr>
      </p:pic>
      <p:sp>
        <p:nvSpPr>
          <p:cNvPr id="178" name="Google Shape;178;p8"/>
          <p:cNvSpPr txBox="1"/>
          <p:nvPr/>
        </p:nvSpPr>
        <p:spPr>
          <a:xfrm>
            <a:off x="228600" y="4876800"/>
            <a:ext cx="8610600" cy="16843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900"/>
              <a:buFont typeface="Verdana"/>
              <a:buNone/>
            </a:pPr>
            <a:r>
              <a:rPr b="0" i="0" lang="en-US" sz="1900" u="none">
                <a:solidFill>
                  <a:schemeClr val="dk1"/>
                </a:solidFill>
                <a:latin typeface="Verdana"/>
                <a:ea typeface="Verdana"/>
                <a:cs typeface="Verdana"/>
                <a:sym typeface="Verdana"/>
              </a:rPr>
              <a:t>When a hardware component wears out, it is replaced by a spare part.  There are no software spare parts. Every software failure indicates an error in design or in the process through which design was translated into machine executable code. Therefore, software maintenance involves considerably more complexity</a:t>
            </a:r>
            <a:endParaRPr/>
          </a:p>
          <a:p>
            <a:pPr indent="0" lvl="0" marL="0" marR="0" rtl="0" algn="l">
              <a:lnSpc>
                <a:spcPct val="100000"/>
              </a:lnSpc>
              <a:spcBef>
                <a:spcPts val="0"/>
              </a:spcBef>
              <a:spcAft>
                <a:spcPts val="0"/>
              </a:spcAft>
              <a:buNone/>
            </a:pPr>
            <a:r>
              <a:t/>
            </a:r>
            <a:endParaRPr b="0" i="0" sz="1900" u="none">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574675" y="838200"/>
            <a:ext cx="8001000" cy="68262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Component Based vs. Custom Built</a:t>
            </a:r>
            <a:endParaRPr/>
          </a:p>
        </p:txBody>
      </p:sp>
      <p:sp>
        <p:nvSpPr>
          <p:cNvPr id="184" name="Google Shape;184;p9"/>
          <p:cNvSpPr txBox="1"/>
          <p:nvPr>
            <p:ph idx="1" type="body"/>
          </p:nvPr>
        </p:nvSpPr>
        <p:spPr>
          <a:xfrm>
            <a:off x="566737" y="1752600"/>
            <a:ext cx="8196262" cy="4267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Hardware products typically employ many standardized design components.</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Most software continues to be custom built.</a:t>
            </a:r>
            <a:endParaRPr/>
          </a:p>
          <a:p>
            <a:pPr indent="-273050" lvl="0" marL="273050" marR="0" rtl="0" algn="l">
              <a:lnSpc>
                <a:spcPct val="100000"/>
              </a:lnSpc>
              <a:spcBef>
                <a:spcPts val="500"/>
              </a:spcBef>
              <a:spcAft>
                <a:spcPts val="0"/>
              </a:spcAft>
              <a:buClr>
                <a:schemeClr val="accent1"/>
              </a:buClr>
              <a:buSzPts val="2720"/>
              <a:buFont typeface="Noto Sans Symbols"/>
              <a:buChar char="⚫"/>
            </a:pPr>
            <a:r>
              <a:rPr b="0" i="0" lang="en-US" sz="3200" u="none">
                <a:solidFill>
                  <a:schemeClr val="dk1"/>
                </a:solidFill>
                <a:latin typeface="Libre Baskerville"/>
                <a:ea typeface="Libre Baskerville"/>
                <a:cs typeface="Libre Baskerville"/>
                <a:sym typeface="Libre Baskerville"/>
              </a:rPr>
              <a:t>The software industry does seem to be moving (slowly) toward component-based construction.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2009-06-19T04:03:10Z</dcterms:created>
  <dc:creator>Ashwin</dc:creator>
</cp:coreProperties>
</file>