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gokdg9h451wv8EVFgx34ayxgd3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4" name="Google Shape;5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5" name="Google Shape;5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5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7"/>
          <p:cNvSpPr txBox="1"/>
          <p:nvPr/>
        </p:nvSpPr>
        <p:spPr>
          <a:xfrm>
            <a:off x="1828800" y="6248400"/>
            <a:ext cx="4876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b="0" i="0" lang="en-US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Oxford University Press 2009.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Process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Models</a:t>
            </a:r>
            <a:endParaRPr/>
          </a:p>
        </p:txBody>
      </p:sp>
      <p:pic>
        <p:nvPicPr>
          <p:cNvPr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828800"/>
            <a:ext cx="8686801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228600" y="15240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Customer involvement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Evolving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and effort consuming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misled to wrong directions of focus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result in bad design</a:t>
            </a:r>
            <a:endParaRPr/>
          </a:p>
        </p:txBody>
      </p:sp>
      <p:grpSp>
        <p:nvGrpSpPr>
          <p:cNvPr id="150" name="Google Shape;150;p10"/>
          <p:cNvGrpSpPr/>
          <p:nvPr/>
        </p:nvGrpSpPr>
        <p:grpSpPr>
          <a:xfrm>
            <a:off x="3899835" y="1832967"/>
            <a:ext cx="4968591" cy="4303168"/>
            <a:chOff x="1551" y="-79"/>
            <a:chExt cx="9151" cy="7926"/>
          </a:xfrm>
        </p:grpSpPr>
        <p:sp>
          <p:nvSpPr>
            <p:cNvPr id="151" name="Google Shape;151;p10"/>
            <p:cNvSpPr/>
            <p:nvPr/>
          </p:nvSpPr>
          <p:spPr>
            <a:xfrm>
              <a:off x="3336" y="-79"/>
              <a:ext cx="5582" cy="5582"/>
            </a:xfrm>
            <a:custGeom>
              <a:rect b="b" l="l" r="r" t="t"/>
              <a:pathLst>
                <a:path extrusionOk="0" h="120000" w="120000">
                  <a:moveTo>
                    <a:pt x="15000" y="60000"/>
                  </a:moveTo>
                  <a:lnTo>
                    <a:pt x="15000" y="60000"/>
                  </a:lnTo>
                  <a:cubicBezTo>
                    <a:pt x="15000" y="43912"/>
                    <a:pt x="23589" y="29048"/>
                    <a:pt x="37527" y="21013"/>
                  </a:cubicBezTo>
                  <a:cubicBezTo>
                    <a:pt x="51466" y="12979"/>
                    <a:pt x="68633" y="12997"/>
                    <a:pt x="82554" y="21060"/>
                  </a:cubicBezTo>
                  <a:cubicBezTo>
                    <a:pt x="96476" y="29124"/>
                    <a:pt x="105034" y="44006"/>
                    <a:pt x="105000" y="60094"/>
                  </a:cubicBezTo>
                  <a:lnTo>
                    <a:pt x="120000" y="60126"/>
                  </a:lnTo>
                  <a:lnTo>
                    <a:pt x="105000" y="60094"/>
                  </a:lnTo>
                  <a:lnTo>
                    <a:pt x="90000" y="60063"/>
                  </a:lnTo>
                  <a:lnTo>
                    <a:pt x="105000" y="60094"/>
                  </a:lnTo>
                  <a:cubicBezTo>
                    <a:pt x="105034" y="44006"/>
                    <a:pt x="96476" y="29124"/>
                    <a:pt x="82554" y="21060"/>
                  </a:cubicBezTo>
                  <a:cubicBezTo>
                    <a:pt x="68633" y="12997"/>
                    <a:pt x="51466" y="12979"/>
                    <a:pt x="37527" y="21013"/>
                  </a:cubicBezTo>
                  <a:cubicBezTo>
                    <a:pt x="23589" y="29048"/>
                    <a:pt x="15000" y="43912"/>
                    <a:pt x="15000" y="60000"/>
                  </a:cubicBez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 rot="7200000">
              <a:off x="4099" y="1242"/>
              <a:ext cx="5582" cy="5582"/>
            </a:xfrm>
            <a:custGeom>
              <a:rect b="b" l="l" r="r" t="t"/>
              <a:pathLst>
                <a:path extrusionOk="0" h="120000" w="120000">
                  <a:moveTo>
                    <a:pt x="15000" y="60000"/>
                  </a:moveTo>
                  <a:lnTo>
                    <a:pt x="15000" y="60000"/>
                  </a:lnTo>
                  <a:cubicBezTo>
                    <a:pt x="15000" y="43912"/>
                    <a:pt x="23589" y="29048"/>
                    <a:pt x="37527" y="21013"/>
                  </a:cubicBezTo>
                  <a:cubicBezTo>
                    <a:pt x="51466" y="12979"/>
                    <a:pt x="68633" y="12997"/>
                    <a:pt x="82554" y="21060"/>
                  </a:cubicBezTo>
                  <a:cubicBezTo>
                    <a:pt x="96476" y="29124"/>
                    <a:pt x="105034" y="44006"/>
                    <a:pt x="105000" y="60094"/>
                  </a:cubicBezTo>
                  <a:lnTo>
                    <a:pt x="120000" y="60126"/>
                  </a:lnTo>
                  <a:lnTo>
                    <a:pt x="105000" y="60094"/>
                  </a:lnTo>
                  <a:lnTo>
                    <a:pt x="90000" y="60063"/>
                  </a:lnTo>
                  <a:lnTo>
                    <a:pt x="105000" y="60094"/>
                  </a:lnTo>
                  <a:cubicBezTo>
                    <a:pt x="105034" y="44006"/>
                    <a:pt x="96476" y="29124"/>
                    <a:pt x="82554" y="21060"/>
                  </a:cubicBezTo>
                  <a:cubicBezTo>
                    <a:pt x="68633" y="12997"/>
                    <a:pt x="51466" y="12979"/>
                    <a:pt x="37527" y="21013"/>
                  </a:cubicBezTo>
                  <a:cubicBezTo>
                    <a:pt x="23589" y="29048"/>
                    <a:pt x="15000" y="43912"/>
                    <a:pt x="15000" y="60000"/>
                  </a:cubicBez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 rot="-7200000">
              <a:off x="2573" y="1243"/>
              <a:ext cx="5582" cy="5582"/>
            </a:xfrm>
            <a:custGeom>
              <a:rect b="b" l="l" r="r" t="t"/>
              <a:pathLst>
                <a:path extrusionOk="0" h="120000" w="120000">
                  <a:moveTo>
                    <a:pt x="15000" y="60000"/>
                  </a:moveTo>
                  <a:lnTo>
                    <a:pt x="15000" y="60000"/>
                  </a:lnTo>
                  <a:cubicBezTo>
                    <a:pt x="15000" y="43912"/>
                    <a:pt x="23589" y="29048"/>
                    <a:pt x="37527" y="21013"/>
                  </a:cubicBezTo>
                  <a:cubicBezTo>
                    <a:pt x="51466" y="12979"/>
                    <a:pt x="68633" y="12997"/>
                    <a:pt x="82554" y="21060"/>
                  </a:cubicBezTo>
                  <a:cubicBezTo>
                    <a:pt x="96476" y="29124"/>
                    <a:pt x="105034" y="44006"/>
                    <a:pt x="105000" y="60094"/>
                  </a:cubicBezTo>
                  <a:lnTo>
                    <a:pt x="120000" y="60126"/>
                  </a:lnTo>
                  <a:lnTo>
                    <a:pt x="105000" y="60094"/>
                  </a:lnTo>
                  <a:lnTo>
                    <a:pt x="90000" y="60063"/>
                  </a:lnTo>
                  <a:lnTo>
                    <a:pt x="105000" y="60094"/>
                  </a:lnTo>
                  <a:cubicBezTo>
                    <a:pt x="105034" y="44006"/>
                    <a:pt x="96476" y="29124"/>
                    <a:pt x="82554" y="21060"/>
                  </a:cubicBezTo>
                  <a:cubicBezTo>
                    <a:pt x="68633" y="12997"/>
                    <a:pt x="51466" y="12979"/>
                    <a:pt x="37527" y="21013"/>
                  </a:cubicBezTo>
                  <a:cubicBezTo>
                    <a:pt x="23589" y="29048"/>
                    <a:pt x="15000" y="43912"/>
                    <a:pt x="15000" y="60000"/>
                  </a:cubicBez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 txBox="1"/>
            <p:nvPr/>
          </p:nvSpPr>
          <p:spPr>
            <a:xfrm>
              <a:off x="7657" y="943"/>
              <a:ext cx="2240" cy="2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Quickly design and implement the partial requirement specifications </a:t>
              </a:r>
              <a:endParaRPr/>
            </a:p>
          </p:txBody>
        </p:sp>
        <p:sp>
          <p:nvSpPr>
            <p:cNvPr id="155" name="Google Shape;155;p10"/>
            <p:cNvSpPr txBox="1"/>
            <p:nvPr/>
          </p:nvSpPr>
          <p:spPr>
            <a:xfrm>
              <a:off x="5007" y="5532"/>
              <a:ext cx="2240" cy="2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 customer/user feedback on the development</a:t>
              </a:r>
              <a:endParaRPr/>
            </a:p>
          </p:txBody>
        </p:sp>
        <p:sp>
          <p:nvSpPr>
            <p:cNvPr id="156" name="Google Shape;156;p10"/>
            <p:cNvSpPr txBox="1"/>
            <p:nvPr/>
          </p:nvSpPr>
          <p:spPr>
            <a:xfrm>
              <a:off x="2357" y="943"/>
              <a:ext cx="2240" cy="2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Modify/Update the requirement specifications</a:t>
              </a:r>
              <a:endParaRPr/>
            </a:p>
          </p:txBody>
        </p:sp>
      </p:grpSp>
      <p:sp>
        <p:nvSpPr>
          <p:cNvPr id="157" name="Google Shape;157;p10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SDLC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685800" y="1524000"/>
            <a:ext cx="3657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Customer involvement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Evolving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Wasting Time and effort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misled to wrong directions of focus</a:t>
            </a: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4953000" y="1346200"/>
            <a:ext cx="2979367" cy="4902200"/>
            <a:chOff x="3240" y="1590"/>
            <a:chExt cx="5752" cy="11940"/>
          </a:xfrm>
        </p:grpSpPr>
        <p:sp>
          <p:nvSpPr>
            <p:cNvPr id="164" name="Google Shape;164;p11"/>
            <p:cNvSpPr/>
            <p:nvPr/>
          </p:nvSpPr>
          <p:spPr>
            <a:xfrm>
              <a:off x="4703" y="2311"/>
              <a:ext cx="3251" cy="3250"/>
            </a:xfrm>
            <a:custGeom>
              <a:rect b="b" l="l" r="r" t="t"/>
              <a:pathLst>
                <a:path extrusionOk="0" h="21600" w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 rot="7200000">
              <a:off x="5147" y="3079"/>
              <a:ext cx="3250" cy="3251"/>
            </a:xfrm>
            <a:custGeom>
              <a:rect b="b" l="l" r="r" t="t"/>
              <a:pathLst>
                <a:path extrusionOk="0" h="21600" w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 rot="-7200000">
              <a:off x="4259" y="3080"/>
              <a:ext cx="3251" cy="3251"/>
            </a:xfrm>
            <a:custGeom>
              <a:rect b="b" l="l" r="r" t="t"/>
              <a:pathLst>
                <a:path extrusionOk="0" h="21600" w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 txBox="1"/>
            <p:nvPr/>
          </p:nvSpPr>
          <p:spPr>
            <a:xfrm>
              <a:off x="6888" y="3571"/>
              <a:ext cx="1636" cy="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Calibri"/>
                <a:buNone/>
              </a:pPr>
              <a:r>
                <a:rPr b="1" i="0" lang="en-US" sz="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Modify/Update requirement specifications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1"/>
            <p:cNvSpPr txBox="1"/>
            <p:nvPr/>
          </p:nvSpPr>
          <p:spPr>
            <a:xfrm>
              <a:off x="5622" y="5612"/>
              <a:ext cx="1536" cy="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Calibri"/>
                <a:buNone/>
              </a:pPr>
              <a:r>
                <a:rPr b="1" i="0" lang="en-US" sz="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Customer/User Review</a:t>
              </a:r>
              <a:endParaRPr/>
            </a:p>
          </p:txBody>
        </p:sp>
        <p:sp>
          <p:nvSpPr>
            <p:cNvPr id="169" name="Google Shape;169;p11"/>
            <p:cNvSpPr txBox="1"/>
            <p:nvPr/>
          </p:nvSpPr>
          <p:spPr>
            <a:xfrm>
              <a:off x="3516" y="3756"/>
              <a:ext cx="2160" cy="1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Calibri"/>
                <a:buNone/>
              </a:pPr>
              <a:r>
                <a:rPr b="1" i="0" lang="en-US" sz="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Quickly design and implement partial requirement specifications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240" y="1590"/>
              <a:ext cx="1907" cy="953"/>
            </a:xfrm>
            <a:prstGeom prst="flowChartAlternateProcess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Initial Specifications</a:t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4110" y="2541"/>
              <a:ext cx="457" cy="797"/>
            </a:xfrm>
            <a:prstGeom prst="downArrow">
              <a:avLst>
                <a:gd fmla="val 16219" name="adj1"/>
                <a:gd fmla="val 50000" name="adj2"/>
              </a:avLst>
            </a:prstGeom>
            <a:solidFill>
              <a:srgbClr val="4F81BD"/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243F60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536" y="6218"/>
              <a:ext cx="293" cy="79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F81BD"/>
            </a:solidFill>
            <a:ln cap="flat" cmpd="dbl" w="127000">
              <a:solidFill>
                <a:srgbClr val="4F81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5225" y="7318"/>
              <a:ext cx="2378" cy="619"/>
            </a:xfrm>
            <a:prstGeom prst="flowChartAlternateProcess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 Specifications</a:t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5222" y="11150"/>
              <a:ext cx="2378" cy="619"/>
            </a:xfrm>
            <a:prstGeom prst="flowChartAlternateProcess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 &amp; Delivery</a:t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4950" y="9335"/>
              <a:ext cx="2923" cy="619"/>
            </a:xfrm>
            <a:prstGeom prst="flowChartAlternateProcess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&amp; Implement</a:t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508" y="12911"/>
              <a:ext cx="3821" cy="619"/>
            </a:xfrm>
            <a:prstGeom prst="flowChartAlternateProcess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Operation and Maintenance</a:t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6277" y="8295"/>
              <a:ext cx="293" cy="79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F81BD"/>
            </a:solidFill>
            <a:ln cap="flat" cmpd="dbl" w="127000">
              <a:solidFill>
                <a:srgbClr val="4F81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6277" y="10155"/>
              <a:ext cx="293" cy="79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F81BD"/>
            </a:solidFill>
            <a:ln cap="flat" cmpd="dbl" w="127000">
              <a:solidFill>
                <a:srgbClr val="4F81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6277" y="11895"/>
              <a:ext cx="293" cy="79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F81BD"/>
            </a:solidFill>
            <a:ln cap="flat" cmpd="dbl" w="127000">
              <a:solidFill>
                <a:srgbClr val="4F81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1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Throwaway Prototype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685800" y="15240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Customer involvement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Evolving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Delivery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misled to wrong directions of focus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good in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are less maintainable</a:t>
            </a:r>
            <a:endParaRPr/>
          </a:p>
        </p:txBody>
      </p:sp>
      <p:grpSp>
        <p:nvGrpSpPr>
          <p:cNvPr id="186" name="Google Shape;186;p12"/>
          <p:cNvGrpSpPr/>
          <p:nvPr/>
        </p:nvGrpSpPr>
        <p:grpSpPr>
          <a:xfrm>
            <a:off x="4953000" y="1371600"/>
            <a:ext cx="2979367" cy="4902200"/>
            <a:chOff x="3240" y="1590"/>
            <a:chExt cx="5752" cy="11940"/>
          </a:xfrm>
        </p:grpSpPr>
        <p:sp>
          <p:nvSpPr>
            <p:cNvPr id="187" name="Google Shape;187;p12"/>
            <p:cNvSpPr/>
            <p:nvPr/>
          </p:nvSpPr>
          <p:spPr>
            <a:xfrm>
              <a:off x="4703" y="2311"/>
              <a:ext cx="3251" cy="3250"/>
            </a:xfrm>
            <a:custGeom>
              <a:rect b="b" l="l" r="r" t="t"/>
              <a:pathLst>
                <a:path extrusionOk="0" h="21600" w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 rot="7200000">
              <a:off x="5147" y="3079"/>
              <a:ext cx="3250" cy="3251"/>
            </a:xfrm>
            <a:custGeom>
              <a:rect b="b" l="l" r="r" t="t"/>
              <a:pathLst>
                <a:path extrusionOk="0" h="21600" w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 rot="-7200000">
              <a:off x="4259" y="3080"/>
              <a:ext cx="3251" cy="3251"/>
            </a:xfrm>
            <a:custGeom>
              <a:rect b="b" l="l" r="r" t="t"/>
              <a:pathLst>
                <a:path extrusionOk="0" h="21600" w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2"/>
            <p:cNvSpPr txBox="1"/>
            <p:nvPr/>
          </p:nvSpPr>
          <p:spPr>
            <a:xfrm>
              <a:off x="6888" y="3571"/>
              <a:ext cx="1636" cy="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Modify/Update requirement specifications</a:t>
              </a:r>
              <a:endParaRPr/>
            </a:p>
          </p:txBody>
        </p:sp>
        <p:sp>
          <p:nvSpPr>
            <p:cNvPr id="191" name="Google Shape;191;p12"/>
            <p:cNvSpPr txBox="1"/>
            <p:nvPr/>
          </p:nvSpPr>
          <p:spPr>
            <a:xfrm>
              <a:off x="5622" y="5612"/>
              <a:ext cx="1536" cy="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Customer/User Review</a:t>
              </a:r>
              <a:endParaRPr/>
            </a:p>
          </p:txBody>
        </p:sp>
        <p:sp>
          <p:nvSpPr>
            <p:cNvPr id="192" name="Google Shape;192;p12"/>
            <p:cNvSpPr txBox="1"/>
            <p:nvPr/>
          </p:nvSpPr>
          <p:spPr>
            <a:xfrm>
              <a:off x="3516" y="3756"/>
              <a:ext cx="2160" cy="1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Quickly design and implement partial requirement specifications</a:t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3240" y="1590"/>
              <a:ext cx="1907" cy="953"/>
            </a:xfrm>
            <a:prstGeom prst="flowChartAlternateProcess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Initial Specifications</a:t>
              </a: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4110" y="2541"/>
              <a:ext cx="457" cy="797"/>
            </a:xfrm>
            <a:prstGeom prst="downArrow">
              <a:avLst>
                <a:gd fmla="val 16219" name="adj1"/>
                <a:gd fmla="val 50000" name="adj2"/>
              </a:avLst>
            </a:prstGeom>
            <a:solidFill>
              <a:srgbClr val="4F81BD"/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243F60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5536" y="6218"/>
              <a:ext cx="293" cy="79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F81BD"/>
            </a:solidFill>
            <a:ln cap="flat" cmpd="dbl" w="127000">
              <a:solidFill>
                <a:srgbClr val="4F81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225" y="7318"/>
              <a:ext cx="2378" cy="619"/>
            </a:xfrm>
            <a:prstGeom prst="flowChartAlternateProcess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 Selected Prototype</a:t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5222" y="11150"/>
              <a:ext cx="2378" cy="619"/>
            </a:xfrm>
            <a:prstGeom prst="flowChartAlternateProcess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 &amp; Delivery</a:t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4950" y="9335"/>
              <a:ext cx="2923" cy="619"/>
            </a:xfrm>
            <a:prstGeom prst="flowChartAlternateProcess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Quality improvement</a:t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4508" y="12911"/>
              <a:ext cx="3821" cy="619"/>
            </a:xfrm>
            <a:prstGeom prst="flowChartAlternateProcess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Operation and Maintenance</a:t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277" y="8295"/>
              <a:ext cx="293" cy="79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F81BD"/>
            </a:solidFill>
            <a:ln cap="flat" cmpd="dbl" w="127000">
              <a:solidFill>
                <a:srgbClr val="4F81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277" y="10155"/>
              <a:ext cx="293" cy="79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F81BD"/>
            </a:solidFill>
            <a:ln cap="flat" cmpd="dbl" w="127000">
              <a:solidFill>
                <a:srgbClr val="4F81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277" y="11895"/>
              <a:ext cx="293" cy="79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F81BD"/>
            </a:solidFill>
            <a:ln cap="flat" cmpd="dbl" w="127000">
              <a:solidFill>
                <a:srgbClr val="4F81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2"/>
          <p:cNvSpPr txBox="1"/>
          <p:nvPr/>
        </p:nvSpPr>
        <p:spPr>
          <a:xfrm>
            <a:off x="25400" y="0"/>
            <a:ext cx="9144000" cy="12954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SDLC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76200" y="1447800"/>
            <a:ext cx="304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Huge projects accommodated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wise output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strong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strong Configuration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is a challenge</a:t>
            </a: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4200" y="1447800"/>
            <a:ext cx="6019800" cy="4619625"/>
            <a:chOff x="2129" y="3268"/>
            <a:chExt cx="8415" cy="7274"/>
          </a:xfrm>
        </p:grpSpPr>
        <p:sp>
          <p:nvSpPr>
            <p:cNvPr id="210" name="Google Shape;210;p13"/>
            <p:cNvSpPr txBox="1"/>
            <p:nvPr/>
          </p:nvSpPr>
          <p:spPr>
            <a:xfrm>
              <a:off x="2129" y="3268"/>
              <a:ext cx="8415" cy="72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" name="Google Shape;211;p13"/>
            <p:cNvGrpSpPr/>
            <p:nvPr/>
          </p:nvGrpSpPr>
          <p:grpSpPr>
            <a:xfrm>
              <a:off x="2368" y="3463"/>
              <a:ext cx="8012" cy="6831"/>
              <a:chOff x="2368" y="3463"/>
              <a:chExt cx="8012" cy="6831"/>
            </a:xfrm>
          </p:grpSpPr>
          <p:cxnSp>
            <p:nvCxnSpPr>
              <p:cNvPr id="212" name="Google Shape;212;p13"/>
              <p:cNvCxnSpPr/>
              <p:nvPr/>
            </p:nvCxnSpPr>
            <p:spPr>
              <a:xfrm flipH="1" rot="10800000">
                <a:off x="8356" y="4802"/>
                <a:ext cx="367" cy="5010"/>
              </a:xfrm>
              <a:prstGeom prst="bentConnector3">
                <a:avLst>
                  <a:gd fmla="val 4649" name="adj1"/>
                </a:avLst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oval"/>
                <a:tailEnd len="med" w="med" type="triangle"/>
              </a:ln>
            </p:spPr>
          </p:cxnSp>
          <p:cxnSp>
            <p:nvCxnSpPr>
              <p:cNvPr id="213" name="Google Shape;213;p13"/>
              <p:cNvCxnSpPr/>
              <p:nvPr/>
            </p:nvCxnSpPr>
            <p:spPr>
              <a:xfrm flipH="1" rot="10800000">
                <a:off x="6193" y="4802"/>
                <a:ext cx="416" cy="5012"/>
              </a:xfrm>
              <a:prstGeom prst="bentConnector3">
                <a:avLst>
                  <a:gd fmla="val 10159" name="adj1"/>
                </a:avLst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oval"/>
                <a:tailEnd len="med" w="med" type="triangle"/>
              </a:ln>
            </p:spPr>
          </p:cxnSp>
          <p:cxnSp>
            <p:nvCxnSpPr>
              <p:cNvPr id="214" name="Google Shape;214;p13"/>
              <p:cNvCxnSpPr/>
              <p:nvPr/>
            </p:nvCxnSpPr>
            <p:spPr>
              <a:xfrm>
                <a:off x="5353" y="4009"/>
                <a:ext cx="1" cy="443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15" name="Google Shape;215;p13"/>
              <p:cNvSpPr/>
              <p:nvPr/>
            </p:nvSpPr>
            <p:spPr>
              <a:xfrm>
                <a:off x="4562" y="4443"/>
                <a:ext cx="1590" cy="717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Elicitation</a:t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4524" y="5778"/>
                <a:ext cx="1666" cy="684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Elaboration</a:t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4524" y="7963"/>
                <a:ext cx="1666" cy="623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Transition</a:t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4524" y="6867"/>
                <a:ext cx="1666" cy="657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Construction</a:t>
                </a:r>
                <a:endParaRPr/>
              </a:p>
            </p:txBody>
          </p:sp>
          <p:cxnSp>
            <p:nvCxnSpPr>
              <p:cNvPr id="219" name="Google Shape;219;p13"/>
              <p:cNvCxnSpPr/>
              <p:nvPr/>
            </p:nvCxnSpPr>
            <p:spPr>
              <a:xfrm rot="5400000">
                <a:off x="5049" y="5468"/>
                <a:ext cx="618" cy="1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20" name="Google Shape;220;p13"/>
              <p:cNvCxnSpPr/>
              <p:nvPr/>
            </p:nvCxnSpPr>
            <p:spPr>
              <a:xfrm rot="5400000">
                <a:off x="5156" y="6664"/>
                <a:ext cx="405" cy="1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21" name="Google Shape;221;p13"/>
              <p:cNvCxnSpPr/>
              <p:nvPr/>
            </p:nvCxnSpPr>
            <p:spPr>
              <a:xfrm rot="5400000">
                <a:off x="5139" y="7743"/>
                <a:ext cx="439" cy="1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22" name="Google Shape;222;p13"/>
              <p:cNvSpPr/>
              <p:nvPr/>
            </p:nvSpPr>
            <p:spPr>
              <a:xfrm>
                <a:off x="4453" y="9332"/>
                <a:ext cx="1818" cy="960"/>
              </a:xfrm>
              <a:prstGeom prst="diamond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Version</a:t>
                </a:r>
                <a:r>
                  <a:rPr b="1" i="0" lang="en-US" sz="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B</a:t>
                </a:r>
                <a:endParaRPr/>
              </a:p>
            </p:txBody>
          </p:sp>
          <p:cxnSp>
            <p:nvCxnSpPr>
              <p:cNvPr id="223" name="Google Shape;223;p13"/>
              <p:cNvCxnSpPr/>
              <p:nvPr/>
            </p:nvCxnSpPr>
            <p:spPr>
              <a:xfrm flipH="1" rot="-5400000">
                <a:off x="4987" y="8957"/>
                <a:ext cx="746" cy="4"/>
              </a:xfrm>
              <a:prstGeom prst="bentConnector3">
                <a:avLst>
                  <a:gd fmla="val 10771" name="adj1"/>
                </a:avLst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24" name="Google Shape;224;p13"/>
              <p:cNvCxnSpPr/>
              <p:nvPr/>
            </p:nvCxnSpPr>
            <p:spPr>
              <a:xfrm flipH="1" rot="10800000">
                <a:off x="4048" y="4802"/>
                <a:ext cx="536" cy="5012"/>
              </a:xfrm>
              <a:prstGeom prst="bentConnector3">
                <a:avLst>
                  <a:gd fmla="val 10034" name="adj1"/>
                </a:avLst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oval"/>
                <a:tailEnd len="med" w="med" type="triangle"/>
              </a:ln>
            </p:spPr>
          </p:cxnSp>
          <p:cxnSp>
            <p:nvCxnSpPr>
              <p:cNvPr id="225" name="Google Shape;225;p13"/>
              <p:cNvCxnSpPr/>
              <p:nvPr/>
            </p:nvCxnSpPr>
            <p:spPr>
              <a:xfrm>
                <a:off x="7438" y="4009"/>
                <a:ext cx="1" cy="443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26" name="Google Shape;226;p13"/>
              <p:cNvSpPr/>
              <p:nvPr/>
            </p:nvSpPr>
            <p:spPr>
              <a:xfrm>
                <a:off x="6647" y="4443"/>
                <a:ext cx="1590" cy="717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Elicitation</a:t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6609" y="5778"/>
                <a:ext cx="1666" cy="684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Elaboration</a:t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6609" y="7963"/>
                <a:ext cx="1666" cy="623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Transition</a:t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6609" y="6867"/>
                <a:ext cx="1666" cy="657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Construction</a:t>
                </a:r>
                <a:endParaRPr/>
              </a:p>
            </p:txBody>
          </p:sp>
          <p:cxnSp>
            <p:nvCxnSpPr>
              <p:cNvPr id="230" name="Google Shape;230;p13"/>
              <p:cNvCxnSpPr/>
              <p:nvPr/>
            </p:nvCxnSpPr>
            <p:spPr>
              <a:xfrm rot="5400000">
                <a:off x="7134" y="5468"/>
                <a:ext cx="618" cy="1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31" name="Google Shape;231;p13"/>
              <p:cNvCxnSpPr/>
              <p:nvPr/>
            </p:nvCxnSpPr>
            <p:spPr>
              <a:xfrm rot="5400000">
                <a:off x="7241" y="6664"/>
                <a:ext cx="405" cy="1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32" name="Google Shape;232;p13"/>
              <p:cNvCxnSpPr/>
              <p:nvPr/>
            </p:nvCxnSpPr>
            <p:spPr>
              <a:xfrm rot="5400000">
                <a:off x="7224" y="7743"/>
                <a:ext cx="439" cy="1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33" name="Google Shape;233;p13"/>
              <p:cNvSpPr/>
              <p:nvPr/>
            </p:nvSpPr>
            <p:spPr>
              <a:xfrm>
                <a:off x="6538" y="9332"/>
                <a:ext cx="1818" cy="960"/>
              </a:xfrm>
              <a:prstGeom prst="diamond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Version</a:t>
                </a:r>
                <a:r>
                  <a:rPr b="1" i="0" lang="en-US" sz="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C</a:t>
                </a:r>
                <a:endParaRPr/>
              </a:p>
            </p:txBody>
          </p:sp>
          <p:cxnSp>
            <p:nvCxnSpPr>
              <p:cNvPr id="234" name="Google Shape;234;p13"/>
              <p:cNvCxnSpPr/>
              <p:nvPr/>
            </p:nvCxnSpPr>
            <p:spPr>
              <a:xfrm flipH="1" rot="-5400000">
                <a:off x="7072" y="8957"/>
                <a:ext cx="746" cy="4"/>
              </a:xfrm>
              <a:prstGeom prst="bentConnector3">
                <a:avLst>
                  <a:gd fmla="val 10771" name="adj1"/>
                </a:avLst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35" name="Google Shape;235;p13"/>
              <p:cNvCxnSpPr/>
              <p:nvPr/>
            </p:nvCxnSpPr>
            <p:spPr>
              <a:xfrm>
                <a:off x="3253" y="3935"/>
                <a:ext cx="2" cy="448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36" name="Google Shape;236;p13"/>
              <p:cNvSpPr/>
              <p:nvPr/>
            </p:nvSpPr>
            <p:spPr>
              <a:xfrm>
                <a:off x="2475" y="4374"/>
                <a:ext cx="1564" cy="726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Elicitation</a:t>
                </a: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2438" y="5725"/>
                <a:ext cx="1638" cy="693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Elaboration</a:t>
                </a: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2438" y="7937"/>
                <a:ext cx="1638" cy="630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Transition</a:t>
                </a: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2438" y="6828"/>
                <a:ext cx="1638" cy="665"/>
              </a:xfrm>
              <a:prstGeom prst="ellipse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Construction</a:t>
                </a:r>
                <a:endParaRPr/>
              </a:p>
            </p:txBody>
          </p:sp>
          <p:cxnSp>
            <p:nvCxnSpPr>
              <p:cNvPr id="240" name="Google Shape;240;p13"/>
              <p:cNvCxnSpPr/>
              <p:nvPr/>
            </p:nvCxnSpPr>
            <p:spPr>
              <a:xfrm rot="5400000">
                <a:off x="2946" y="5412"/>
                <a:ext cx="625" cy="1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1" name="Google Shape;241;p13"/>
              <p:cNvCxnSpPr/>
              <p:nvPr/>
            </p:nvCxnSpPr>
            <p:spPr>
              <a:xfrm rot="5400000">
                <a:off x="3053" y="6622"/>
                <a:ext cx="410" cy="1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2" name="Google Shape;242;p13"/>
              <p:cNvCxnSpPr/>
              <p:nvPr/>
            </p:nvCxnSpPr>
            <p:spPr>
              <a:xfrm rot="5400000">
                <a:off x="3036" y="7714"/>
                <a:ext cx="444" cy="1"/>
              </a:xfrm>
              <a:prstGeom prst="straightConnector1">
                <a:avLst/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43" name="Google Shape;243;p13"/>
              <p:cNvSpPr/>
              <p:nvPr/>
            </p:nvSpPr>
            <p:spPr>
              <a:xfrm>
                <a:off x="2368" y="9322"/>
                <a:ext cx="1788" cy="972"/>
              </a:xfrm>
              <a:prstGeom prst="diamond">
                <a:avLst/>
              </a:prstGeom>
              <a:solidFill>
                <a:srgbClr val="FFFFFF"/>
              </a:solidFill>
              <a:ln cap="flat" cmpd="thickThin" w="635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000"/>
                  <a:buFont typeface="Calibri"/>
                  <a:buNone/>
                </a:pPr>
                <a:r>
                  <a:rPr b="1" i="0" lang="en-US" sz="1000" u="none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Version</a:t>
                </a:r>
                <a:r>
                  <a:rPr b="1" i="0" lang="en-US" sz="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</a:t>
                </a:r>
                <a:endParaRPr/>
              </a:p>
            </p:txBody>
          </p:sp>
          <p:cxnSp>
            <p:nvCxnSpPr>
              <p:cNvPr id="244" name="Google Shape;244;p13"/>
              <p:cNvCxnSpPr/>
              <p:nvPr/>
            </p:nvCxnSpPr>
            <p:spPr>
              <a:xfrm flipH="1" rot="-5400000">
                <a:off x="2882" y="8942"/>
                <a:ext cx="755" cy="4"/>
              </a:xfrm>
              <a:prstGeom prst="bentConnector3">
                <a:avLst>
                  <a:gd fmla="val 10771" name="adj1"/>
                </a:avLst>
              </a:prstGeom>
              <a:noFill/>
              <a:ln cap="flat" cmpd="sng" w="317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grpSp>
            <p:nvGrpSpPr>
              <p:cNvPr id="245" name="Google Shape;245;p13"/>
              <p:cNvGrpSpPr/>
              <p:nvPr/>
            </p:nvGrpSpPr>
            <p:grpSpPr>
              <a:xfrm>
                <a:off x="8617" y="3981"/>
                <a:ext cx="1761" cy="6283"/>
                <a:chOff x="8572" y="4026"/>
                <a:chExt cx="1761" cy="6283"/>
              </a:xfrm>
            </p:grpSpPr>
            <p:cxnSp>
              <p:nvCxnSpPr>
                <p:cNvPr id="246" name="Google Shape;246;p13"/>
                <p:cNvCxnSpPr/>
                <p:nvPr/>
              </p:nvCxnSpPr>
              <p:spPr>
                <a:xfrm>
                  <a:off x="9444" y="4026"/>
                  <a:ext cx="1" cy="44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247" name="Google Shape;247;p13"/>
                <p:cNvSpPr/>
                <p:nvPr/>
              </p:nvSpPr>
              <p:spPr>
                <a:xfrm>
                  <a:off x="8678" y="4460"/>
                  <a:ext cx="1540" cy="717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35100" lIns="70225" spcFirstLastPara="1" rIns="70225" wrap="square" tIns="351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FA"/>
                    </a:buClr>
                    <a:buSzPts val="1000"/>
                    <a:buFont typeface="Calibri"/>
                    <a:buNone/>
                  </a:pPr>
                  <a:r>
                    <a:rPr b="1" i="0" lang="en-US" sz="1000" u="none">
                      <a:solidFill>
                        <a:srgbClr val="0000FA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Elicitation</a:t>
                  </a:r>
                  <a:endParaRPr/>
                </a:p>
              </p:txBody>
            </p:sp>
            <p:sp>
              <p:nvSpPr>
                <p:cNvPr id="248" name="Google Shape;248;p13"/>
                <p:cNvSpPr/>
                <p:nvPr/>
              </p:nvSpPr>
              <p:spPr>
                <a:xfrm>
                  <a:off x="8641" y="5795"/>
                  <a:ext cx="1613" cy="684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35100" lIns="70225" spcFirstLastPara="1" rIns="70225" wrap="square" tIns="351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FA"/>
                    </a:buClr>
                    <a:buSzPts val="1000"/>
                    <a:buFont typeface="Calibri"/>
                    <a:buNone/>
                  </a:pPr>
                  <a:r>
                    <a:rPr b="1" i="0" lang="en-US" sz="1000" u="none">
                      <a:solidFill>
                        <a:srgbClr val="0000FA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Elaboration</a:t>
                  </a:r>
                  <a:endParaRPr/>
                </a:p>
              </p:txBody>
            </p:sp>
            <p:sp>
              <p:nvSpPr>
                <p:cNvPr id="249" name="Google Shape;249;p13"/>
                <p:cNvSpPr/>
                <p:nvPr/>
              </p:nvSpPr>
              <p:spPr>
                <a:xfrm>
                  <a:off x="8641" y="7980"/>
                  <a:ext cx="1613" cy="623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35100" lIns="70225" spcFirstLastPara="1" rIns="70225" wrap="square" tIns="351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FA"/>
                    </a:buClr>
                    <a:buSzPts val="1000"/>
                    <a:buFont typeface="Calibri"/>
                    <a:buNone/>
                  </a:pPr>
                  <a:r>
                    <a:rPr b="1" i="0" lang="en-US" sz="1000" u="none">
                      <a:solidFill>
                        <a:srgbClr val="0000FA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Transition</a:t>
                  </a:r>
                  <a:endParaRPr/>
                </a:p>
              </p:txBody>
            </p:sp>
            <p:sp>
              <p:nvSpPr>
                <p:cNvPr id="250" name="Google Shape;250;p13"/>
                <p:cNvSpPr/>
                <p:nvPr/>
              </p:nvSpPr>
              <p:spPr>
                <a:xfrm>
                  <a:off x="8641" y="6884"/>
                  <a:ext cx="1613" cy="657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35100" lIns="70225" spcFirstLastPara="1" rIns="70225" wrap="square" tIns="351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FA"/>
                    </a:buClr>
                    <a:buSzPts val="1000"/>
                    <a:buFont typeface="Calibri"/>
                    <a:buNone/>
                  </a:pPr>
                  <a:r>
                    <a:rPr b="1" i="0" lang="en-US" sz="1000" u="none">
                      <a:solidFill>
                        <a:srgbClr val="0000FA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Construction</a:t>
                  </a:r>
                  <a:endParaRPr/>
                </a:p>
              </p:txBody>
            </p:sp>
            <p:cxnSp>
              <p:nvCxnSpPr>
                <p:cNvPr id="251" name="Google Shape;251;p13"/>
                <p:cNvCxnSpPr/>
                <p:nvPr/>
              </p:nvCxnSpPr>
              <p:spPr>
                <a:xfrm rot="5400000">
                  <a:off x="9139" y="5485"/>
                  <a:ext cx="618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52" name="Google Shape;252;p13"/>
                <p:cNvCxnSpPr/>
                <p:nvPr/>
              </p:nvCxnSpPr>
              <p:spPr>
                <a:xfrm rot="5400000">
                  <a:off x="9246" y="6681"/>
                  <a:ext cx="405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53" name="Google Shape;253;p13"/>
                <p:cNvCxnSpPr/>
                <p:nvPr/>
              </p:nvCxnSpPr>
              <p:spPr>
                <a:xfrm rot="5400000">
                  <a:off x="9229" y="7760"/>
                  <a:ext cx="439" cy="1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254" name="Google Shape;254;p13"/>
                <p:cNvSpPr/>
                <p:nvPr/>
              </p:nvSpPr>
              <p:spPr>
                <a:xfrm>
                  <a:off x="8572" y="9349"/>
                  <a:ext cx="1761" cy="960"/>
                </a:xfrm>
                <a:prstGeom prst="diamond">
                  <a:avLst/>
                </a:prstGeom>
                <a:solidFill>
                  <a:srgbClr val="FFFFFF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FA"/>
                    </a:buClr>
                    <a:buSzPts val="1000"/>
                    <a:buFont typeface="Calibri"/>
                    <a:buNone/>
                  </a:pPr>
                  <a:r>
                    <a:rPr b="1" i="0" lang="en-US" sz="1000" u="none">
                      <a:solidFill>
                        <a:srgbClr val="0000FA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Version</a:t>
                  </a:r>
                  <a:r>
                    <a:rPr b="1" i="0" lang="en-US" sz="80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X</a:t>
                  </a:r>
                  <a:endParaRPr/>
                </a:p>
              </p:txBody>
            </p:sp>
            <p:cxnSp>
              <p:nvCxnSpPr>
                <p:cNvPr id="255" name="Google Shape;255;p13"/>
                <p:cNvCxnSpPr/>
                <p:nvPr/>
              </p:nvCxnSpPr>
              <p:spPr>
                <a:xfrm flipH="1" rot="-5400000">
                  <a:off x="9077" y="8973"/>
                  <a:ext cx="746" cy="5"/>
                </a:xfrm>
                <a:prstGeom prst="bentConnector3">
                  <a:avLst>
                    <a:gd fmla="val 16803" name="adj1"/>
                  </a:avLst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256" name="Google Shape;256;p13"/>
              <p:cNvSpPr/>
              <p:nvPr/>
            </p:nvSpPr>
            <p:spPr>
              <a:xfrm>
                <a:off x="2369" y="3463"/>
                <a:ext cx="8011" cy="472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thickThin" w="63500">
                <a:solidFill>
                  <a:srgbClr val="9BBB5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5100" lIns="70225" spcFirstLastPara="1" rIns="70225" wrap="square" tIns="35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A"/>
                  </a:buClr>
                  <a:buSzPts val="1100"/>
                  <a:buFont typeface="Calibri"/>
                  <a:buNone/>
                </a:pPr>
                <a:r>
                  <a:rPr b="1" i="0" lang="en-US" sz="1100" u="sng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Iteration</a:t>
                </a:r>
                <a:r>
                  <a:rPr b="1" i="0" lang="en-US" sz="11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100" u="sng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i="0" lang="en-US" sz="1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         </a:t>
                </a:r>
                <a:r>
                  <a:rPr b="1" i="0" lang="en-US" sz="1100" u="sng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Iteration 2</a:t>
                </a:r>
                <a:r>
                  <a:rPr b="1" i="0" lang="en-US" sz="1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	</a:t>
                </a:r>
                <a:r>
                  <a:rPr b="1" i="0" lang="en-US" sz="1100" u="sng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Iteration</a:t>
                </a:r>
                <a:r>
                  <a:rPr b="1" i="0" lang="en-US" sz="11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100" u="sng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r>
                  <a:rPr b="1" i="0" lang="en-US" sz="1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</a:t>
                </a:r>
                <a:r>
                  <a:rPr b="1" i="0" lang="en-US" sz="10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r>
                  <a:rPr b="1" i="0" lang="en-US" sz="1100" u="sng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Iteration</a:t>
                </a:r>
                <a:r>
                  <a:rPr b="1" i="0" lang="en-US" sz="11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100" u="sng">
                    <a:solidFill>
                      <a:srgbClr val="0000F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endParaRPr/>
              </a:p>
            </p:txBody>
          </p:sp>
          <p:cxnSp>
            <p:nvCxnSpPr>
              <p:cNvPr id="257" name="Google Shape;257;p13"/>
              <p:cNvCxnSpPr/>
              <p:nvPr/>
            </p:nvCxnSpPr>
            <p:spPr>
              <a:xfrm flipH="1" rot="10800000">
                <a:off x="3968" y="3747"/>
                <a:ext cx="676" cy="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58" name="Google Shape;258;p13"/>
              <p:cNvCxnSpPr/>
              <p:nvPr/>
            </p:nvCxnSpPr>
            <p:spPr>
              <a:xfrm flipH="1" rot="10800000">
                <a:off x="6145" y="3746"/>
                <a:ext cx="676" cy="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59" name="Google Shape;259;p13"/>
              <p:cNvCxnSpPr/>
              <p:nvPr/>
            </p:nvCxnSpPr>
            <p:spPr>
              <a:xfrm>
                <a:off x="8237" y="3745"/>
                <a:ext cx="581" cy="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60" name="Google Shape;260;p13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Enhancement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idx="1" type="body"/>
          </p:nvPr>
        </p:nvSpPr>
        <p:spPr>
          <a:xfrm>
            <a:off x="685800" y="1447800"/>
            <a:ext cx="3276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Huge projects accommodated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wise output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benefits of all models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strong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strong Configuration management</a:t>
            </a:r>
            <a:endParaRPr/>
          </a:p>
        </p:txBody>
      </p:sp>
      <p:sp>
        <p:nvSpPr>
          <p:cNvPr id="266" name="Google Shape;266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14"/>
          <p:cNvGrpSpPr/>
          <p:nvPr/>
        </p:nvGrpSpPr>
        <p:grpSpPr>
          <a:xfrm>
            <a:off x="4038600" y="1408112"/>
            <a:ext cx="4343400" cy="4840287"/>
            <a:chOff x="1463" y="1444"/>
            <a:chExt cx="9313" cy="10376"/>
          </a:xfrm>
        </p:grpSpPr>
        <p:sp>
          <p:nvSpPr>
            <p:cNvPr id="268" name="Google Shape;268;p14"/>
            <p:cNvSpPr/>
            <p:nvPr/>
          </p:nvSpPr>
          <p:spPr>
            <a:xfrm>
              <a:off x="1463" y="1444"/>
              <a:ext cx="9313" cy="10376"/>
            </a:xfrm>
            <a:prstGeom prst="rect">
              <a:avLst/>
            </a:prstGeom>
            <a:solidFill>
              <a:srgbClr val="9BBB59"/>
            </a:solidFill>
            <a:ln cap="flat" cmpd="dbl" w="127000">
              <a:solidFill>
                <a:srgbClr val="9BBB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3" y="1444"/>
              <a:ext cx="9313" cy="8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14"/>
            <p:cNvSpPr/>
            <p:nvPr/>
          </p:nvSpPr>
          <p:spPr>
            <a:xfrm>
              <a:off x="7785" y="10605"/>
              <a:ext cx="1935" cy="43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0225" lIns="80450" spcFirstLastPara="1" rIns="80450" wrap="square" tIns="40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A"/>
                </a:buClr>
                <a:buSzPts val="1000"/>
                <a:buFont typeface="Arial"/>
                <a:buNone/>
              </a:pPr>
              <a:r>
                <a:rPr b="1" i="1" lang="en-US" sz="1000" u="none">
                  <a:solidFill>
                    <a:srgbClr val="0000FA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7835" y="11327"/>
              <a:ext cx="2875" cy="493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0225" lIns="80450" spcFirstLastPara="1" rIns="80450" wrap="square" tIns="40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A"/>
                </a:buClr>
                <a:buSzPts val="1000"/>
                <a:buFont typeface="Arial"/>
                <a:buNone/>
              </a:pPr>
              <a:r>
                <a:rPr b="1" i="1" lang="en-US" sz="1000" u="none">
                  <a:solidFill>
                    <a:srgbClr val="0000FA"/>
                  </a:solidFill>
                  <a:latin typeface="Arial"/>
                  <a:ea typeface="Arial"/>
                  <a:cs typeface="Arial"/>
                  <a:sym typeface="Arial"/>
                </a:rPr>
                <a:t>Project</a:t>
              </a:r>
              <a:r>
                <a:rPr b="1" i="1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initiation</a:t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6031" y="6285"/>
              <a:ext cx="4199" cy="5062"/>
            </a:xfrm>
            <a:custGeom>
              <a:rect b="b" l="l" r="r" t="t"/>
              <a:pathLst>
                <a:path extrusionOk="0" fill="none" h="31708" w="21600">
                  <a:moveTo>
                    <a:pt x="463" y="-1"/>
                  </a:moveTo>
                  <a:cubicBezTo>
                    <a:pt x="12209" y="251"/>
                    <a:pt x="21600" y="9846"/>
                    <a:pt x="21600" y="21595"/>
                  </a:cubicBezTo>
                  <a:cubicBezTo>
                    <a:pt x="21600" y="25120"/>
                    <a:pt x="20736" y="28592"/>
                    <a:pt x="19086" y="31708"/>
                  </a:cubicBezTo>
                </a:path>
                <a:path extrusionOk="0" h="31708" w="21600">
                  <a:moveTo>
                    <a:pt x="463" y="-1"/>
                  </a:moveTo>
                  <a:cubicBezTo>
                    <a:pt x="12209" y="251"/>
                    <a:pt x="21600" y="9846"/>
                    <a:pt x="21600" y="21595"/>
                  </a:cubicBezTo>
                  <a:cubicBezTo>
                    <a:pt x="21600" y="25120"/>
                    <a:pt x="20736" y="28592"/>
                    <a:pt x="19086" y="31708"/>
                  </a:cubicBezTo>
                  <a:lnTo>
                    <a:pt x="0" y="21595"/>
                  </a:lnTo>
                  <a:lnTo>
                    <a:pt x="463" y="-1"/>
                  </a:lnTo>
                  <a:close/>
                </a:path>
              </a:pathLst>
            </a:custGeom>
            <a:noFill/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911" y="8504"/>
              <a:ext cx="3153" cy="2268"/>
            </a:xfrm>
            <a:custGeom>
              <a:rect b="b" l="l" r="r" t="t"/>
              <a:pathLst>
                <a:path extrusionOk="0" fill="none" h="21600" w="21888">
                  <a:moveTo>
                    <a:pt x="-1" y="2"/>
                  </a:moveTo>
                  <a:cubicBezTo>
                    <a:pt x="110" y="0"/>
                    <a:pt x="220" y="-1"/>
                    <a:pt x="331" y="0"/>
                  </a:cubicBezTo>
                  <a:cubicBezTo>
                    <a:pt x="11731" y="0"/>
                    <a:pt x="21169" y="8860"/>
                    <a:pt x="21888" y="20238"/>
                  </a:cubicBezTo>
                </a:path>
                <a:path extrusionOk="0" h="21600" w="21888">
                  <a:moveTo>
                    <a:pt x="-1" y="2"/>
                  </a:moveTo>
                  <a:cubicBezTo>
                    <a:pt x="110" y="0"/>
                    <a:pt x="220" y="-1"/>
                    <a:pt x="331" y="0"/>
                  </a:cubicBezTo>
                  <a:cubicBezTo>
                    <a:pt x="11731" y="0"/>
                    <a:pt x="21169" y="8860"/>
                    <a:pt x="21888" y="20238"/>
                  </a:cubicBezTo>
                  <a:lnTo>
                    <a:pt x="331" y="21600"/>
                  </a:lnTo>
                  <a:lnTo>
                    <a:pt x="-1" y="2"/>
                  </a:lnTo>
                  <a:close/>
                </a:path>
              </a:pathLst>
            </a:custGeom>
            <a:noFill/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 flipH="1">
              <a:off x="4552" y="9192"/>
              <a:ext cx="1463" cy="2268"/>
            </a:xfrm>
            <a:custGeom>
              <a:rect b="b" l="l" r="r" t="t"/>
              <a:pathLst>
                <a:path extrusionOk="0" fill="none" h="21599" w="21492">
                  <a:moveTo>
                    <a:pt x="188" y="-1"/>
                  </a:moveTo>
                  <a:cubicBezTo>
                    <a:pt x="11210" y="95"/>
                    <a:pt x="20393" y="8476"/>
                    <a:pt x="21492" y="19444"/>
                  </a:cubicBezTo>
                </a:path>
                <a:path extrusionOk="0" h="21599" w="21492">
                  <a:moveTo>
                    <a:pt x="188" y="-1"/>
                  </a:moveTo>
                  <a:cubicBezTo>
                    <a:pt x="11210" y="95"/>
                    <a:pt x="20393" y="8476"/>
                    <a:pt x="21492" y="19444"/>
                  </a:cubicBezTo>
                  <a:lnTo>
                    <a:pt x="0" y="21599"/>
                  </a:lnTo>
                  <a:lnTo>
                    <a:pt x="188" y="-1"/>
                  </a:lnTo>
                  <a:close/>
                </a:path>
              </a:pathLst>
            </a:custGeom>
            <a:noFill/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251" y="10635"/>
              <a:ext cx="1935" cy="46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0225" lIns="80450" spcFirstLastPara="1" rIns="80450" wrap="square" tIns="40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A"/>
                </a:buClr>
                <a:buSzPts val="1000"/>
                <a:buFont typeface="Arial"/>
                <a:buNone/>
              </a:pPr>
              <a:r>
                <a:rPr b="1" i="1" lang="en-US" sz="1000" u="none">
                  <a:solidFill>
                    <a:srgbClr val="0000FA"/>
                  </a:solidFill>
                  <a:latin typeface="Arial"/>
                  <a:ea typeface="Arial"/>
                  <a:cs typeface="Arial"/>
                  <a:sym typeface="Arial"/>
                </a:rPr>
                <a:t>Delivery</a:t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424" y="11220"/>
              <a:ext cx="2502" cy="44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0225" lIns="80450" spcFirstLastPara="1" rIns="80450" wrap="square" tIns="40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A"/>
                </a:buClr>
                <a:buSzPts val="1000"/>
                <a:buFont typeface="Arial"/>
                <a:buNone/>
              </a:pPr>
              <a:r>
                <a:rPr b="1" i="1" lang="en-US" sz="1000" u="none">
                  <a:solidFill>
                    <a:srgbClr val="0000FA"/>
                  </a:solidFill>
                  <a:latin typeface="Arial"/>
                  <a:ea typeface="Arial"/>
                  <a:cs typeface="Arial"/>
                  <a:sym typeface="Arial"/>
                </a:rPr>
                <a:t>Maintenance</a:t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5221" y="10687"/>
              <a:ext cx="2474" cy="38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0225" lIns="80450" spcFirstLastPara="1" rIns="80450" wrap="square" tIns="40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A"/>
                </a:buClr>
                <a:buSzPts val="1000"/>
                <a:buFont typeface="Arial"/>
                <a:buNone/>
              </a:pPr>
              <a:r>
                <a:rPr b="1" i="1" lang="en-US" sz="1000" u="none">
                  <a:solidFill>
                    <a:srgbClr val="0000FA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6033" y="7146"/>
              <a:ext cx="3568" cy="3444"/>
            </a:xfrm>
            <a:custGeom>
              <a:rect b="b" l="l" r="r" t="t"/>
              <a:pathLst>
                <a:path extrusionOk="0" fill="none" h="28670" w="24127">
                  <a:moveTo>
                    <a:pt x="0" y="148"/>
                  </a:moveTo>
                  <a:cubicBezTo>
                    <a:pt x="838" y="49"/>
                    <a:pt x="1682" y="-1"/>
                    <a:pt x="2527" y="0"/>
                  </a:cubicBezTo>
                  <a:cubicBezTo>
                    <a:pt x="14456" y="0"/>
                    <a:pt x="24127" y="9670"/>
                    <a:pt x="24127" y="21600"/>
                  </a:cubicBezTo>
                  <a:cubicBezTo>
                    <a:pt x="24127" y="24006"/>
                    <a:pt x="23724" y="26396"/>
                    <a:pt x="22937" y="28670"/>
                  </a:cubicBezTo>
                </a:path>
                <a:path extrusionOk="0" h="28670" w="24127">
                  <a:moveTo>
                    <a:pt x="0" y="148"/>
                  </a:moveTo>
                  <a:cubicBezTo>
                    <a:pt x="838" y="49"/>
                    <a:pt x="1682" y="-1"/>
                    <a:pt x="2527" y="0"/>
                  </a:cubicBezTo>
                  <a:cubicBezTo>
                    <a:pt x="14456" y="0"/>
                    <a:pt x="24127" y="9670"/>
                    <a:pt x="24127" y="21600"/>
                  </a:cubicBezTo>
                  <a:cubicBezTo>
                    <a:pt x="24127" y="24006"/>
                    <a:pt x="23724" y="26396"/>
                    <a:pt x="22937" y="28670"/>
                  </a:cubicBezTo>
                  <a:lnTo>
                    <a:pt x="2527" y="21600"/>
                  </a:lnTo>
                  <a:lnTo>
                    <a:pt x="0" y="148"/>
                  </a:lnTo>
                  <a:close/>
                </a:path>
              </a:pathLst>
            </a:custGeom>
            <a:noFill/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061" y="7692"/>
              <a:ext cx="1394" cy="2886"/>
            </a:xfrm>
            <a:custGeom>
              <a:rect b="b" l="l" r="r" t="t"/>
              <a:pathLst>
                <a:path extrusionOk="0" fill="none" h="27481" w="21600">
                  <a:moveTo>
                    <a:pt x="188" y="-1"/>
                  </a:moveTo>
                  <a:cubicBezTo>
                    <a:pt x="12043" y="103"/>
                    <a:pt x="21600" y="9743"/>
                    <a:pt x="21600" y="21599"/>
                  </a:cubicBezTo>
                  <a:cubicBezTo>
                    <a:pt x="21600" y="23587"/>
                    <a:pt x="21325" y="25567"/>
                    <a:pt x="20783" y="27480"/>
                  </a:cubicBezTo>
                </a:path>
                <a:path extrusionOk="0" h="27481" w="21600">
                  <a:moveTo>
                    <a:pt x="188" y="-1"/>
                  </a:moveTo>
                  <a:cubicBezTo>
                    <a:pt x="12043" y="103"/>
                    <a:pt x="21600" y="9743"/>
                    <a:pt x="21600" y="21599"/>
                  </a:cubicBezTo>
                  <a:cubicBezTo>
                    <a:pt x="21600" y="23587"/>
                    <a:pt x="21325" y="25567"/>
                    <a:pt x="20783" y="27480"/>
                  </a:cubicBezTo>
                  <a:lnTo>
                    <a:pt x="0" y="21599"/>
                  </a:lnTo>
                  <a:lnTo>
                    <a:pt x="188" y="-1"/>
                  </a:lnTo>
                  <a:close/>
                </a:path>
              </a:pathLst>
            </a:custGeom>
            <a:noFill/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14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Spiral SDLC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idx="1" type="body"/>
          </p:nvPr>
        </p:nvSpPr>
        <p:spPr>
          <a:xfrm>
            <a:off x="685800" y="15240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Huge projects accommodated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Delivery in minimum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use of reusable off-the-shelf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relies on availability of required reusable 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of result depends on quality of components</a:t>
            </a:r>
            <a:endParaRPr/>
          </a:p>
        </p:txBody>
      </p:sp>
      <p:sp>
        <p:nvSpPr>
          <p:cNvPr id="286" name="Google Shape;286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15"/>
          <p:cNvGrpSpPr/>
          <p:nvPr/>
        </p:nvGrpSpPr>
        <p:grpSpPr>
          <a:xfrm>
            <a:off x="5334000" y="1336675"/>
            <a:ext cx="3124200" cy="4987925"/>
            <a:chOff x="2110" y="5232"/>
            <a:chExt cx="7715" cy="12315"/>
          </a:xfrm>
        </p:grpSpPr>
        <p:sp>
          <p:nvSpPr>
            <p:cNvPr id="288" name="Google Shape;288;p15"/>
            <p:cNvSpPr txBox="1"/>
            <p:nvPr/>
          </p:nvSpPr>
          <p:spPr>
            <a:xfrm>
              <a:off x="2110" y="5232"/>
              <a:ext cx="7715" cy="1231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CCC0D9"/>
                </a:gs>
              </a:gsLst>
              <a:lin ang="5400000" scaled="0"/>
            </a:gradFill>
            <a:ln cap="flat" cmpd="sng" w="12700">
              <a:solidFill>
                <a:srgbClr val="B2A1C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275" y="5318"/>
              <a:ext cx="1450" cy="123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0"/>
            </a:gradFill>
            <a:ln cap="flat" cmpd="sng" w="12700">
              <a:solidFill>
                <a:srgbClr val="C2D69B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27900" lIns="55825" spcFirstLastPara="1" rIns="55825" wrap="square" tIns="27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A"/>
                </a:buClr>
                <a:buSzPts val="800"/>
                <a:buFont typeface="Calibri"/>
                <a:buNone/>
              </a:pPr>
              <a:r>
                <a:rPr b="1" i="0" lang="en-US" sz="800" u="none">
                  <a:solidFill>
                    <a:srgbClr val="0000FA"/>
                  </a:solidFill>
                  <a:latin typeface="Calibri"/>
                  <a:ea typeface="Calibri"/>
                  <a:cs typeface="Calibri"/>
                  <a:sym typeface="Calibri"/>
                </a:rPr>
                <a:t>Analyze </a:t>
              </a:r>
              <a:br>
                <a:rPr b="1" i="0" lang="en-US" sz="800" u="none">
                  <a:solidFill>
                    <a:srgbClr val="0000FA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en-US" sz="800" u="none">
                  <a:solidFill>
                    <a:srgbClr val="0000FA"/>
                  </a:solidFill>
                  <a:latin typeface="Calibri"/>
                  <a:ea typeface="Calibri"/>
                  <a:cs typeface="Calibri"/>
                  <a:sym typeface="Calibri"/>
                </a:rPr>
                <a:t>&amp; </a:t>
              </a:r>
              <a:br>
                <a:rPr b="1" i="0" lang="en-US" sz="800" u="none">
                  <a:solidFill>
                    <a:srgbClr val="0000FA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en-US" sz="800" u="none">
                  <a:solidFill>
                    <a:srgbClr val="0000FA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/>
            </a:p>
          </p:txBody>
        </p:sp>
        <p:grpSp>
          <p:nvGrpSpPr>
            <p:cNvPr id="290" name="Google Shape;290;p15"/>
            <p:cNvGrpSpPr/>
            <p:nvPr/>
          </p:nvGrpSpPr>
          <p:grpSpPr>
            <a:xfrm>
              <a:off x="4065" y="6825"/>
              <a:ext cx="5220" cy="5451"/>
              <a:chOff x="4065" y="5265"/>
              <a:chExt cx="5220" cy="5451"/>
            </a:xfrm>
          </p:grpSpPr>
          <p:sp>
            <p:nvSpPr>
              <p:cNvPr id="291" name="Google Shape;291;p15"/>
              <p:cNvSpPr/>
              <p:nvPr/>
            </p:nvSpPr>
            <p:spPr>
              <a:xfrm>
                <a:off x="4065" y="5265"/>
                <a:ext cx="4395" cy="495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E5B8B7"/>
                  </a:gs>
                </a:gsLst>
                <a:lin ang="5400000" scaled="0"/>
              </a:gradFill>
              <a:ln cap="flat" cmpd="sng" w="12700">
                <a:solidFill>
                  <a:srgbClr val="D995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27900" lIns="55825" spcFirstLastPara="1" rIns="55825" wrap="square" tIns="27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Calibri"/>
                  <a:buNone/>
                </a:pPr>
                <a:r>
                  <a:rPr b="1" i="0" lang="en-US" sz="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Cycles of selecting reusable modules and Integration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92" name="Google Shape;292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875" y="6306"/>
                <a:ext cx="4410" cy="4410"/>
              </a:xfrm>
              <a:prstGeom prst="rect">
                <a:avLst/>
              </a:prstGeom>
              <a:noFill/>
              <a:ln cap="flat" cmpd="sng" w="12700">
                <a:solidFill>
                  <a:srgbClr val="D995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93" name="Google Shape;293;p15"/>
            <p:cNvSpPr/>
            <p:nvPr/>
          </p:nvSpPr>
          <p:spPr>
            <a:xfrm>
              <a:off x="7739" y="13255"/>
              <a:ext cx="1384" cy="51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0"/>
            </a:gradFill>
            <a:ln cap="flat" cmpd="sng" w="12700">
              <a:solidFill>
                <a:srgbClr val="C2D69B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27900" lIns="55825" spcFirstLastPara="1" rIns="55825" wrap="square" tIns="27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A"/>
                </a:buClr>
                <a:buSzPts val="800"/>
                <a:buFont typeface="Calibri"/>
                <a:buNone/>
              </a:pPr>
              <a:r>
                <a:rPr b="1" i="0" lang="en-US" sz="800" u="none">
                  <a:solidFill>
                    <a:srgbClr val="0000FA"/>
                  </a:solidFill>
                  <a:latin typeface="Calibri"/>
                  <a:ea typeface="Calibri"/>
                  <a:cs typeface="Calibri"/>
                  <a:sym typeface="Calibri"/>
                </a:rPr>
                <a:t>Testing</a:t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99" y="14247"/>
              <a:ext cx="1952" cy="51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0"/>
            </a:gradFill>
            <a:ln cap="flat" cmpd="sng" w="12700">
              <a:solidFill>
                <a:srgbClr val="C2D69B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27900" lIns="55825" spcFirstLastPara="1" rIns="55825" wrap="square" tIns="27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A"/>
                </a:buClr>
                <a:buSzPts val="800"/>
                <a:buFont typeface="Calibri"/>
                <a:buNone/>
              </a:pPr>
              <a:r>
                <a:rPr b="1" i="0" lang="en-US" sz="800" u="none">
                  <a:solidFill>
                    <a:srgbClr val="0000FA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721" y="16465"/>
              <a:ext cx="2360" cy="87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0"/>
            </a:gradFill>
            <a:ln cap="flat" cmpd="sng" w="12700">
              <a:solidFill>
                <a:srgbClr val="C2D69B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27900" lIns="55825" spcFirstLastPara="1" rIns="55825" wrap="square" tIns="27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A"/>
                </a:buClr>
                <a:buSzPts val="800"/>
                <a:buFont typeface="Calibri"/>
                <a:buNone/>
              </a:pPr>
              <a:r>
                <a:rPr b="1" i="0" lang="en-US" sz="800" u="none">
                  <a:solidFill>
                    <a:srgbClr val="0000FA"/>
                  </a:solidFill>
                  <a:latin typeface="Calibri"/>
                  <a:ea typeface="Calibri"/>
                  <a:cs typeface="Calibri"/>
                  <a:sym typeface="Calibri"/>
                </a:rPr>
                <a:t>Operation and Learning</a:t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7163" y="15289"/>
              <a:ext cx="1960" cy="51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0"/>
            </a:gradFill>
            <a:ln cap="flat" cmpd="sng" w="12700">
              <a:solidFill>
                <a:srgbClr val="C2D69B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27900" lIns="55825" spcFirstLastPara="1" rIns="55825" wrap="square" tIns="27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A"/>
                </a:buClr>
                <a:buSzPts val="800"/>
                <a:buFont typeface="Calibri"/>
                <a:buNone/>
              </a:pPr>
              <a:r>
                <a:rPr b="1" i="0" lang="en-US" sz="800" u="none">
                  <a:solidFill>
                    <a:srgbClr val="0000FA"/>
                  </a:solidFill>
                  <a:latin typeface="Calibri"/>
                  <a:ea typeface="Calibri"/>
                  <a:cs typeface="Calibri"/>
                  <a:sym typeface="Calibri"/>
                </a:rPr>
                <a:t>Maintenance</a:t>
              </a:r>
              <a:endParaRPr/>
            </a:p>
          </p:txBody>
        </p:sp>
        <p:cxnSp>
          <p:nvCxnSpPr>
            <p:cNvPr id="297" name="Google Shape;297;p15"/>
            <p:cNvCxnSpPr/>
            <p:nvPr/>
          </p:nvCxnSpPr>
          <p:spPr>
            <a:xfrm>
              <a:off x="3727" y="5934"/>
              <a:ext cx="2536" cy="890"/>
            </a:xfrm>
            <a:prstGeom prst="bentConnector2">
              <a:avLst/>
            </a:prstGeom>
            <a:noFill/>
            <a:ln cap="flat" cmpd="sng" w="3175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98" name="Google Shape;298;p15"/>
            <p:cNvCxnSpPr/>
            <p:nvPr/>
          </p:nvCxnSpPr>
          <p:spPr>
            <a:xfrm flipH="1" rot="-5400000">
              <a:off x="7264" y="12091"/>
              <a:ext cx="981" cy="1350"/>
            </a:xfrm>
            <a:prstGeom prst="bentConnector3">
              <a:avLst>
                <a:gd fmla="val 50000" name="adj1"/>
              </a:avLst>
            </a:prstGeom>
            <a:noFill/>
            <a:ln cap="flat" cmpd="sng" w="3175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299" name="Google Shape;299;p15"/>
            <p:cNvCxnSpPr/>
            <p:nvPr/>
          </p:nvCxnSpPr>
          <p:spPr>
            <a:xfrm flipH="1">
              <a:off x="5776" y="13515"/>
              <a:ext cx="1962" cy="732"/>
            </a:xfrm>
            <a:prstGeom prst="bentConnector2">
              <a:avLst/>
            </a:prstGeom>
            <a:noFill/>
            <a:ln cap="flat" cmpd="sng" w="3175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300" name="Google Shape;300;p15"/>
            <p:cNvCxnSpPr/>
            <p:nvPr/>
          </p:nvCxnSpPr>
          <p:spPr>
            <a:xfrm>
              <a:off x="6752" y="14506"/>
              <a:ext cx="1390" cy="781"/>
            </a:xfrm>
            <a:prstGeom prst="bentConnector2">
              <a:avLst/>
            </a:prstGeom>
            <a:noFill/>
            <a:ln cap="flat" cmpd="sng" w="3175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301" name="Google Shape;301;p15"/>
            <p:cNvCxnSpPr/>
            <p:nvPr/>
          </p:nvCxnSpPr>
          <p:spPr>
            <a:xfrm flipH="1">
              <a:off x="5900" y="15547"/>
              <a:ext cx="1262" cy="920"/>
            </a:xfrm>
            <a:prstGeom prst="bentConnector2">
              <a:avLst/>
            </a:prstGeom>
            <a:noFill/>
            <a:ln cap="flat" cmpd="sng" w="3175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</p:grpSp>
      <p:sp>
        <p:nvSpPr>
          <p:cNvPr id="302" name="Google Shape;302;p15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 SDLC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457200" y="1600200"/>
            <a:ext cx="3886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CMM is NOT SDLC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Measures maturity of SDP of organization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as a guideline for software process improvement efforts</a:t>
            </a:r>
            <a:endParaRPr/>
          </a:p>
        </p:txBody>
      </p:sp>
      <p:pic>
        <p:nvPicPr>
          <p:cNvPr id="308" name="Google Shape;3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3400" y="1628775"/>
            <a:ext cx="3482001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Capability Maturity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idx="1" type="body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of Software Development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Phases &amp; Activities in SDP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a mature SDP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and Characteristics of SDP Models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SDP Models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Ad-hoc, Waterfall, V-Shape, Prototyping, Incremental Enhancement, Spiral, RAD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Capability Maturity Model</a:t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 Software Development Life Cycle (SDLC)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SDP is process of developing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Starts with a need, gets mature to a plan and ends with producing a software meeting the need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🡪 Proposal 🡪 Plan 🡪 Solution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Development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Set of Guidelines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management control over technical efforts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Efforts and Schedule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 defined plan of action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Measureable for progress and performance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Verifiable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Mature SDP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04950"/>
            <a:ext cx="7772400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Phases and Activities in SDP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of SDP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Specialization of Generalization in SDP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 in embodiment of SDP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for different conditions and circumstances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of SDLC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457200" y="1600200"/>
            <a:ext cx="4572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&amp; Quick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working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oriented</a:t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7"/>
          <p:cNvGrpSpPr/>
          <p:nvPr/>
        </p:nvGrpSpPr>
        <p:grpSpPr>
          <a:xfrm>
            <a:off x="5105400" y="1600200"/>
            <a:ext cx="3100387" cy="2165350"/>
            <a:chOff x="3135" y="8034"/>
            <a:chExt cx="4883" cy="3409"/>
          </a:xfrm>
        </p:grpSpPr>
        <p:sp>
          <p:nvSpPr>
            <p:cNvPr id="112" name="Google Shape;112;p7"/>
            <p:cNvSpPr/>
            <p:nvPr/>
          </p:nvSpPr>
          <p:spPr>
            <a:xfrm>
              <a:off x="3135" y="8034"/>
              <a:ext cx="4883" cy="34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 rot="-6240000">
              <a:off x="2897" y="9388"/>
              <a:ext cx="2204" cy="1025"/>
            </a:xfrm>
            <a:prstGeom prst="curvedDownArrow">
              <a:avLst>
                <a:gd fmla="val 12830" name="adj1"/>
                <a:gd fmla="val 19150" name="adj2"/>
                <a:gd fmla="val 13947" name="adj3"/>
              </a:avLst>
            </a:prstGeom>
            <a:solidFill>
              <a:srgbClr val="EAEAEA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rot="5220000">
              <a:off x="6271" y="9401"/>
              <a:ext cx="1952" cy="818"/>
            </a:xfrm>
            <a:prstGeom prst="curvedDownArrow">
              <a:avLst>
                <a:gd fmla="val 12819" name="adj1"/>
                <a:gd fmla="val 19147" name="adj2"/>
                <a:gd fmla="val 13947" name="adj3"/>
              </a:avLst>
            </a:prstGeom>
            <a:solidFill>
              <a:srgbClr val="EAEAEA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4500" y="8299"/>
              <a:ext cx="2340" cy="106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AFD7FF"/>
                </a:gs>
              </a:gsLst>
              <a:path path="circle">
                <a:fillToRect b="100%" r="100%"/>
              </a:path>
              <a:tileRect l="-100%" t="-100%"/>
            </a:gradFill>
            <a:ln cap="flat" cmpd="sng" w="19050">
              <a:solidFill>
                <a:srgbClr val="99CC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808080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B5"/>
                </a:buClr>
                <a:buSzPts val="1100"/>
                <a:buFont typeface="Arial"/>
                <a:buNone/>
              </a:pPr>
              <a:br>
                <a:rPr b="1" i="0" lang="en-US" sz="1100" u="none" cap="none" strike="noStrike">
                  <a:solidFill>
                    <a:srgbClr val="1616B5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1616B5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 b="1" i="0" sz="1800" u="none" cap="none" strike="noStrike">
                <a:solidFill>
                  <a:srgbClr val="1616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4515" y="9956"/>
              <a:ext cx="2340" cy="1062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AFD7FF"/>
                </a:gs>
              </a:gsLst>
              <a:path path="circle">
                <a:fillToRect b="100%" r="100%"/>
              </a:path>
              <a:tileRect l="-100%" t="-100%"/>
            </a:gradFill>
            <a:ln cap="flat" cmpd="sng" w="19050">
              <a:solidFill>
                <a:srgbClr val="99CC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rgbClr val="808080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B5"/>
                </a:buClr>
                <a:buSzPts val="1100"/>
                <a:buFont typeface="Arial"/>
                <a:buNone/>
              </a:pPr>
              <a:br>
                <a:rPr b="1" i="0" lang="en-US" sz="1100" u="none" cap="none" strike="noStrike">
                  <a:solidFill>
                    <a:srgbClr val="1616B5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1616B5"/>
                  </a:solidFill>
                  <a:latin typeface="Arial"/>
                  <a:ea typeface="Arial"/>
                  <a:cs typeface="Arial"/>
                  <a:sym typeface="Arial"/>
                </a:rPr>
                <a:t>Fix</a:t>
              </a:r>
              <a:endParaRPr b="1" i="0" sz="1800" u="none" cap="none" strike="noStrike">
                <a:solidFill>
                  <a:srgbClr val="1616B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7"/>
          <p:cNvSpPr txBox="1"/>
          <p:nvPr/>
        </p:nvSpPr>
        <p:spPr>
          <a:xfrm>
            <a:off x="609600" y="3886200"/>
            <a:ext cx="76200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planning, Do not suit to big projects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Documentation, No tracing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risky relying on expertise of team</a:t>
            </a:r>
            <a:endParaRPr/>
          </a:p>
        </p:txBody>
      </p:sp>
      <p:sp>
        <p:nvSpPr>
          <p:cNvPr id="118" name="Google Shape;118;p7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Ad-hoc SDLC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228600" y="1447800"/>
            <a:ext cx="2895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&amp; Simple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documented and traceable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closure of each step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looking back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iterations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waiting to product feel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Customer interaction</a:t>
            </a:r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3124200" y="1447800"/>
            <a:ext cx="5867400" cy="4876800"/>
            <a:chOff x="1809" y="1440"/>
            <a:chExt cx="8193" cy="9178"/>
          </a:xfrm>
        </p:grpSpPr>
        <p:sp>
          <p:nvSpPr>
            <p:cNvPr id="125" name="Google Shape;125;p8"/>
            <p:cNvSpPr txBox="1"/>
            <p:nvPr/>
          </p:nvSpPr>
          <p:spPr>
            <a:xfrm>
              <a:off x="1809" y="1440"/>
              <a:ext cx="8193" cy="9178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 txBox="1"/>
            <p:nvPr/>
          </p:nvSpPr>
          <p:spPr>
            <a:xfrm>
              <a:off x="1980" y="1619"/>
              <a:ext cx="1620" cy="1046"/>
            </a:xfrm>
            <a:prstGeom prst="rect">
              <a:avLst/>
            </a:prstGeom>
            <a:solidFill>
              <a:srgbClr val="9BBB59">
                <a:alpha val="28627"/>
              </a:srgbClr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Requirement analysis</a:t>
              </a:r>
              <a:endParaRPr/>
            </a:p>
          </p:txBody>
        </p:sp>
        <p:sp>
          <p:nvSpPr>
            <p:cNvPr id="127" name="Google Shape;127;p8"/>
            <p:cNvSpPr txBox="1"/>
            <p:nvPr/>
          </p:nvSpPr>
          <p:spPr>
            <a:xfrm>
              <a:off x="2729" y="3000"/>
              <a:ext cx="2101" cy="1446"/>
            </a:xfrm>
            <a:prstGeom prst="rect">
              <a:avLst/>
            </a:prstGeom>
            <a:solidFill>
              <a:srgbClr val="9BBB59">
                <a:alpha val="28627"/>
              </a:srgbClr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 Design &amp; Detailed Design</a:t>
              </a:r>
              <a:endParaRPr/>
            </a:p>
          </p:txBody>
        </p:sp>
        <p:sp>
          <p:nvSpPr>
            <p:cNvPr id="128" name="Google Shape;128;p8"/>
            <p:cNvSpPr txBox="1"/>
            <p:nvPr/>
          </p:nvSpPr>
          <p:spPr>
            <a:xfrm>
              <a:off x="3899" y="4440"/>
              <a:ext cx="2281" cy="1446"/>
            </a:xfrm>
            <a:prstGeom prst="rect">
              <a:avLst/>
            </a:prstGeom>
            <a:solidFill>
              <a:srgbClr val="9BBB59">
                <a:alpha val="28627"/>
              </a:srgbClr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 Implementation &amp; Unit Testing</a:t>
              </a:r>
              <a:endParaRPr/>
            </a:p>
          </p:txBody>
        </p:sp>
        <p:sp>
          <p:nvSpPr>
            <p:cNvPr id="129" name="Google Shape;129;p8"/>
            <p:cNvSpPr txBox="1"/>
            <p:nvPr/>
          </p:nvSpPr>
          <p:spPr>
            <a:xfrm>
              <a:off x="5429" y="5999"/>
              <a:ext cx="1922" cy="1046"/>
            </a:xfrm>
            <a:prstGeom prst="rect">
              <a:avLst/>
            </a:prstGeom>
            <a:solidFill>
              <a:srgbClr val="9BBB59">
                <a:alpha val="28627"/>
              </a:srgbClr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 &amp; System Testing</a:t>
              </a:r>
              <a:endParaRPr/>
            </a:p>
          </p:txBody>
        </p:sp>
        <p:sp>
          <p:nvSpPr>
            <p:cNvPr id="130" name="Google Shape;130;p8"/>
            <p:cNvSpPr txBox="1"/>
            <p:nvPr/>
          </p:nvSpPr>
          <p:spPr>
            <a:xfrm>
              <a:off x="6599" y="7499"/>
              <a:ext cx="1920" cy="1046"/>
            </a:xfrm>
            <a:prstGeom prst="rect">
              <a:avLst/>
            </a:prstGeom>
            <a:solidFill>
              <a:srgbClr val="9BBB59">
                <a:alpha val="28627"/>
              </a:srgbClr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Installation &amp; Operation</a:t>
              </a:r>
              <a:endParaRPr/>
            </a:p>
          </p:txBody>
        </p:sp>
        <p:sp>
          <p:nvSpPr>
            <p:cNvPr id="131" name="Google Shape;131;p8"/>
            <p:cNvSpPr txBox="1"/>
            <p:nvPr/>
          </p:nvSpPr>
          <p:spPr>
            <a:xfrm>
              <a:off x="7770" y="8999"/>
              <a:ext cx="1800" cy="1446"/>
            </a:xfrm>
            <a:prstGeom prst="rect">
              <a:avLst/>
            </a:prstGeom>
            <a:solidFill>
              <a:srgbClr val="9BBB59">
                <a:alpha val="28627"/>
              </a:srgbClr>
            </a:solidFill>
            <a:ln cap="flat" cmpd="sng" w="381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3806097" dist="28398">
                <a:srgbClr val="4E6128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Maintenance &amp; Enhancement</a:t>
              </a:r>
              <a:endParaRPr/>
            </a:p>
          </p:txBody>
        </p:sp>
        <p:cxnSp>
          <p:nvCxnSpPr>
            <p:cNvPr id="132" name="Google Shape;132;p8"/>
            <p:cNvCxnSpPr/>
            <p:nvPr/>
          </p:nvCxnSpPr>
          <p:spPr>
            <a:xfrm>
              <a:off x="3622" y="2070"/>
              <a:ext cx="157" cy="908"/>
            </a:xfrm>
            <a:prstGeom prst="bentConnector2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  <a:effectLst>
              <a:outerShdw blurRad="63500" dist="38100">
                <a:srgbClr val="808080">
                  <a:alpha val="49803"/>
                </a:srgbClr>
              </a:outerShdw>
            </a:effectLst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4853" y="3421"/>
              <a:ext cx="188" cy="998"/>
            </a:xfrm>
            <a:prstGeom prst="bentConnector2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  <a:effectLst>
              <a:outerShdw blurRad="63500" dist="38100">
                <a:srgbClr val="808080">
                  <a:alpha val="49803"/>
                </a:srgbClr>
              </a:outerShdw>
            </a:effectLst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6203" y="4980"/>
              <a:ext cx="188" cy="998"/>
            </a:xfrm>
            <a:prstGeom prst="bentConnector2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  <a:effectLst>
              <a:outerShdw blurRad="63500" dist="38100">
                <a:srgbClr val="808080">
                  <a:alpha val="49803"/>
                </a:srgbClr>
              </a:outerShdw>
            </a:effectLst>
          </p:spPr>
        </p:cxnSp>
        <p:cxnSp>
          <p:nvCxnSpPr>
            <p:cNvPr id="135" name="Google Shape;135;p8"/>
            <p:cNvCxnSpPr/>
            <p:nvPr/>
          </p:nvCxnSpPr>
          <p:spPr>
            <a:xfrm>
              <a:off x="7373" y="6420"/>
              <a:ext cx="186" cy="1058"/>
            </a:xfrm>
            <a:prstGeom prst="bentConnector2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  <a:effectLst>
              <a:outerShdw blurRad="63500" dist="38100">
                <a:srgbClr val="808080">
                  <a:alpha val="49803"/>
                </a:srgbClr>
              </a:outerShdw>
            </a:effectLst>
          </p:spPr>
        </p:cxnSp>
        <p:cxnSp>
          <p:nvCxnSpPr>
            <p:cNvPr id="136" name="Google Shape;136;p8"/>
            <p:cNvCxnSpPr/>
            <p:nvPr/>
          </p:nvCxnSpPr>
          <p:spPr>
            <a:xfrm>
              <a:off x="8541" y="7890"/>
              <a:ext cx="129" cy="1087"/>
            </a:xfrm>
            <a:prstGeom prst="bentConnector2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  <a:effectLst>
              <a:outerShdw blurRad="63500" dist="38100">
                <a:srgbClr val="808080">
                  <a:alpha val="49803"/>
                </a:srgbClr>
              </a:outerShdw>
            </a:effectLst>
          </p:spPr>
        </p:cxnSp>
      </p:grpSp>
      <p:sp>
        <p:nvSpPr>
          <p:cNvPr id="137" name="Google Shape;137;p8"/>
          <p:cNvSpPr txBox="1"/>
          <p:nvPr/>
        </p:nvSpPr>
        <p:spPr>
          <a:xfrm>
            <a:off x="25400" y="0"/>
            <a:ext cx="9144000" cy="13716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Waterfall SDLC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228600" y="1447800"/>
            <a:ext cx="3657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Testing Made possible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&amp; Simple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documented and traceable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looking back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iterations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waiting to product feel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Customer intration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408112"/>
            <a:ext cx="4730750" cy="491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25400" y="0"/>
            <a:ext cx="9144000" cy="1295400"/>
          </a:xfrm>
          <a:prstGeom prst="rect">
            <a:avLst/>
          </a:prstGeom>
          <a:solidFill>
            <a:srgbClr val="B4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V-Shape SDLC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Custom 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2009-07-24T09:58:34Z</dcterms:created>
  <dc:creator>manisha.mathews</dc:creator>
</cp:coreProperties>
</file>