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53" roundtripDataSignature="AMtx7mgOrEykiktzQb0cZnrlOODmukWL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8"/>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8"/>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9" name="Google Shape;19;p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5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0" name="Google Shape;80;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1" name="Google Shape;81;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2" name="Google Shape;82;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3" name="Google Shape;83;p5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5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9"/>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9" name="Google Shape;89;p59"/>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90" name="Google Shape;90;p5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3" name="Shape 93"/>
        <p:cNvGrpSpPr/>
        <p:nvPr/>
      </p:nvGrpSpPr>
      <p:grpSpPr>
        <a:xfrm>
          <a:off x="0" y="0"/>
          <a:ext cx="0" cy="0"/>
          <a:chOff x="0" y="0"/>
          <a:chExt cx="0" cy="0"/>
        </a:xfrm>
      </p:grpSpPr>
      <p:sp>
        <p:nvSpPr>
          <p:cNvPr id="94" name="Google Shape;94;p6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96" name="Google Shape;96;p6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3" name="Google Shape;33;p5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36" name="Shape 36"/>
        <p:cNvGrpSpPr/>
        <p:nvPr/>
      </p:nvGrpSpPr>
      <p:grpSpPr>
        <a:xfrm>
          <a:off x="0" y="0"/>
          <a:ext cx="0" cy="0"/>
          <a:chOff x="0" y="0"/>
          <a:chExt cx="0" cy="0"/>
        </a:xfrm>
      </p:grpSpPr>
      <p:sp>
        <p:nvSpPr>
          <p:cNvPr id="37" name="Google Shape;37;p5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p:nvPr>
            <p:ph idx="2" type="chart"/>
          </p:nvPr>
        </p:nvSpPr>
        <p:spPr>
          <a:xfrm>
            <a:off x="566738" y="1752600"/>
            <a:ext cx="8001000" cy="4267200"/>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Clr>
                <a:schemeClr val="accent2"/>
              </a:buClr>
              <a:buSzPts val="3000"/>
              <a:buFont typeface="Noto Sans Symbols"/>
              <a:buChar char="□"/>
              <a:defRPr sz="3000">
                <a:solidFill>
                  <a:schemeClr val="dk1"/>
                </a:solidFill>
                <a:latin typeface="Verdana"/>
                <a:ea typeface="Verdana"/>
                <a:cs typeface="Verdana"/>
                <a:sym typeface="Verdana"/>
              </a:defRPr>
            </a:lvl1pPr>
            <a:lvl2pPr lvl="1"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lvl="2"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lvl="4"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lvl="5"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lvl="6"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lvl="7"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lvl="8"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39" name="Google Shape;39;p5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52"/>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2"/>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5" name="Google Shape;45;p5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 name="Shape 48"/>
        <p:cNvGrpSpPr/>
        <p:nvPr/>
      </p:nvGrpSpPr>
      <p:grpSpPr>
        <a:xfrm>
          <a:off x="0" y="0"/>
          <a:ext cx="0" cy="0"/>
          <a:chOff x="0" y="0"/>
          <a:chExt cx="0" cy="0"/>
        </a:xfrm>
      </p:grpSpPr>
      <p:sp>
        <p:nvSpPr>
          <p:cNvPr id="49" name="Google Shape;49;p5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3"/>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51" name="Google Shape;51;p5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5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p:nvPr>
            <p:ph idx="2" type="pic"/>
          </p:nvPr>
        </p:nvSpPr>
        <p:spPr>
          <a:xfrm>
            <a:off x="1792288" y="612775"/>
            <a:ext cx="5486400" cy="4114800"/>
          </a:xfrm>
          <a:prstGeom prst="rect">
            <a:avLst/>
          </a:prstGeom>
          <a:noFill/>
          <a:ln>
            <a:noFill/>
          </a:ln>
        </p:spPr>
      </p:sp>
      <p:sp>
        <p:nvSpPr>
          <p:cNvPr id="57" name="Google Shape;57;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58" name="Google Shape;58;p5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5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5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5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p:nvPr/>
        </p:nvSpPr>
        <p:spPr>
          <a:xfrm>
            <a:off x="685800" y="2393950"/>
            <a:ext cx="7772400" cy="109537"/>
          </a:xfrm>
          <a:custGeom>
            <a:rect b="b" l="l" r="r" t="t"/>
            <a:pathLst>
              <a:path extrusionOk="0" h="1000" w="1000">
                <a:moveTo>
                  <a:pt x="0" y="0"/>
                </a:moveTo>
                <a:lnTo>
                  <a:pt x="618" y="0"/>
                </a:lnTo>
                <a:lnTo>
                  <a:pt x="618"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 name="Google Shape;11;p4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2" name="Google Shape;12;p4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 name="Google Shape;13;p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4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24" name="Google Shape;24;p4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5" name="Google Shape;25;p49"/>
          <p:cNvSpPr/>
          <p:nvPr/>
        </p:nvSpPr>
        <p:spPr>
          <a:xfrm>
            <a:off x="609600" y="1566862"/>
            <a:ext cx="7958137" cy="109537"/>
          </a:xfrm>
          <a:custGeom>
            <a:rect b="b" l="l" r="r" t="t"/>
            <a:pathLst>
              <a:path extrusionOk="0" h="1000" w="1000">
                <a:moveTo>
                  <a:pt x="0" y="0"/>
                </a:moveTo>
                <a:lnTo>
                  <a:pt x="585" y="0"/>
                </a:lnTo>
                <a:lnTo>
                  <a:pt x="585"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6" name="Google Shape;26;p49"/>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27" name="Google Shape;27;p4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9" name="Google Shape;29;p4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0" y="9906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Chapter: Requirement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Verdana"/>
              <a:buNone/>
            </a:pPr>
            <a:r>
              <a:rPr b="0" i="0" lang="en-US" sz="3000" u="none">
                <a:solidFill>
                  <a:schemeClr val="dk2"/>
                </a:solidFill>
                <a:latin typeface="Verdana"/>
                <a:ea typeface="Verdana"/>
                <a:cs typeface="Verdana"/>
                <a:sym typeface="Verdana"/>
              </a:rPr>
              <a:t>Characteristics of a Good Requirement</a:t>
            </a:r>
            <a:endParaRPr/>
          </a:p>
        </p:txBody>
      </p:sp>
      <p:sp>
        <p:nvSpPr>
          <p:cNvPr id="156" name="Google Shape;156;p10"/>
          <p:cNvSpPr txBox="1"/>
          <p:nvPr>
            <p:ph idx="1" type="body"/>
          </p:nvPr>
        </p:nvSpPr>
        <p:spPr>
          <a:xfrm>
            <a:off x="566737" y="1752600"/>
            <a:ext cx="8001000" cy="48768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Clear and Unambiguous </a:t>
            </a:r>
            <a:endParaRPr/>
          </a:p>
          <a:p>
            <a:pPr indent="-436562" lvl="1" marL="90805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standard structure</a:t>
            </a:r>
            <a:endParaRPr/>
          </a:p>
          <a:p>
            <a:pPr indent="-436562" lvl="1" marL="90805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has only one possible interpretation</a:t>
            </a:r>
            <a:endParaRPr/>
          </a:p>
          <a:p>
            <a:pPr indent="-436562" lvl="1" marL="90805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Not more than one requirement in one sentence</a:t>
            </a:r>
            <a:endParaRPr/>
          </a:p>
          <a:p>
            <a:pPr indent="-469900" lvl="0" marL="46990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Correct</a:t>
            </a:r>
            <a:endParaRPr/>
          </a:p>
          <a:p>
            <a:pPr indent="-436562" lvl="1" marL="90805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A requirement contributes to a real need</a:t>
            </a:r>
            <a:endParaRPr/>
          </a:p>
          <a:p>
            <a:pPr indent="-469900" lvl="0" marL="46990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Understandable</a:t>
            </a:r>
            <a:endParaRPr/>
          </a:p>
          <a:p>
            <a:pPr indent="-436562" lvl="1" marL="90805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A reader can easily understand the meaning of the requirement</a:t>
            </a:r>
            <a:endParaRPr/>
          </a:p>
          <a:p>
            <a:pPr indent="-469900" lvl="0" marL="46990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Verifiable</a:t>
            </a:r>
            <a:endParaRPr/>
          </a:p>
          <a:p>
            <a:pPr indent="-436562" lvl="1" marL="90805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A requirement can be tested</a:t>
            </a:r>
            <a:endParaRPr/>
          </a:p>
          <a:p>
            <a:pPr indent="-469900" lvl="0" marL="46990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Complete</a:t>
            </a:r>
            <a:endParaRPr/>
          </a:p>
          <a:p>
            <a:pPr indent="-469900" lvl="0" marL="46990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Consistent</a:t>
            </a:r>
            <a:endParaRPr/>
          </a:p>
          <a:p>
            <a:pPr indent="-469900" lvl="0" marL="469900" rtl="0" algn="l">
              <a:lnSpc>
                <a:spcPct val="90000"/>
              </a:lnSpc>
              <a:spcBef>
                <a:spcPts val="11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Traceable</a:t>
            </a:r>
            <a:endParaRPr/>
          </a:p>
          <a:p>
            <a:pPr indent="-330200" lvl="0" marL="469900" rtl="0" algn="l">
              <a:spcBef>
                <a:spcPts val="440"/>
              </a:spcBef>
              <a:spcAft>
                <a:spcPts val="0"/>
              </a:spcAft>
              <a:buSzPts val="2200"/>
              <a:buNone/>
            </a:pPr>
            <a:r>
              <a:t/>
            </a:r>
            <a:endParaRPr b="0" i="0" sz="2200" u="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1" i="0" lang="en-US" sz="2800" u="none">
                <a:solidFill>
                  <a:schemeClr val="dk2"/>
                </a:solidFill>
                <a:latin typeface="Verdana"/>
                <a:ea typeface="Verdana"/>
                <a:cs typeface="Verdana"/>
                <a:sym typeface="Verdana"/>
              </a:rPr>
              <a:t>Why is Getting Good Requirements Hard?</a:t>
            </a:r>
            <a:endParaRPr/>
          </a:p>
        </p:txBody>
      </p:sp>
      <p:sp>
        <p:nvSpPr>
          <p:cNvPr id="162" name="Google Shape;162;p1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Stakeholders don’t know what they really want.</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Stakeholders express requirements in their own terms.</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Different stakeholders may have conflicting requirements.</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Organisational and political factors may influence the system requirements.</a:t>
            </a:r>
            <a:endParaRPr/>
          </a:p>
          <a:p>
            <a:pPr indent="-469900" lvl="0" marL="469900" rtl="0" algn="l">
              <a:lnSpc>
                <a:spcPct val="8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requirements change during the RE process. New stakeholders may emerge and the business environment change.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574675" y="762000"/>
            <a:ext cx="8001000" cy="758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Requirements Engineering Tasks</a:t>
            </a:r>
            <a:endParaRPr/>
          </a:p>
        </p:txBody>
      </p:sp>
      <p:sp>
        <p:nvSpPr>
          <p:cNvPr id="168" name="Google Shape;168;p1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80000"/>
              </a:lnSpc>
              <a:spcBef>
                <a:spcPts val="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Inception</a:t>
            </a:r>
            <a:r>
              <a:rPr b="0" i="0" lang="en-US" sz="2000" u="none">
                <a:solidFill>
                  <a:srgbClr val="F3FF07"/>
                </a:solidFill>
                <a:latin typeface="Verdana"/>
                <a:ea typeface="Verdana"/>
                <a:cs typeface="Verdana"/>
                <a:sym typeface="Verdana"/>
              </a:rPr>
              <a:t> </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Establish a basic understanding of the problem and the nature of the solution. </a:t>
            </a:r>
            <a:endParaRPr/>
          </a:p>
          <a:p>
            <a:pPr indent="-469900" lvl="0" marL="469900" rtl="0" algn="just">
              <a:lnSpc>
                <a:spcPct val="80000"/>
              </a:lnSpc>
              <a:spcBef>
                <a:spcPts val="40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Elicitation</a:t>
            </a:r>
            <a:r>
              <a:rPr b="0" i="0" lang="en-US" sz="2000" u="none">
                <a:solidFill>
                  <a:srgbClr val="F3FF07"/>
                </a:solidFill>
                <a:latin typeface="Verdana"/>
                <a:ea typeface="Verdana"/>
                <a:cs typeface="Verdana"/>
                <a:sym typeface="Verdana"/>
              </a:rPr>
              <a:t> </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Draw out the requirements from stakeholders.</a:t>
            </a:r>
            <a:endParaRPr/>
          </a:p>
          <a:p>
            <a:pPr indent="-469900" lvl="0" marL="469900" rtl="0" algn="just">
              <a:lnSpc>
                <a:spcPct val="80000"/>
              </a:lnSpc>
              <a:spcBef>
                <a:spcPts val="40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Elaboration (Highly structured)</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Create an analysis model that represents information, functional, and behavioral aspects of the requirements.</a:t>
            </a:r>
            <a:endParaRPr/>
          </a:p>
          <a:p>
            <a:pPr indent="-469900" lvl="0" marL="469900" rtl="0" algn="just">
              <a:lnSpc>
                <a:spcPct val="80000"/>
              </a:lnSpc>
              <a:spcBef>
                <a:spcPts val="40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Negotiation</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Agree on a deliverable system that is realistic for developers and customers.</a:t>
            </a:r>
            <a:endParaRPr/>
          </a:p>
          <a:p>
            <a:pPr indent="-469900" lvl="0" marL="469900" rtl="0" algn="just">
              <a:lnSpc>
                <a:spcPct val="80000"/>
              </a:lnSpc>
              <a:spcBef>
                <a:spcPts val="40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Specification</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Describe the requirements formally or informally.</a:t>
            </a:r>
            <a:endParaRPr/>
          </a:p>
          <a:p>
            <a:pPr indent="-469900" lvl="0" marL="469900" rtl="0" algn="just">
              <a:lnSpc>
                <a:spcPct val="80000"/>
              </a:lnSpc>
              <a:spcBef>
                <a:spcPts val="40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Validation</a:t>
            </a:r>
            <a:r>
              <a:rPr b="0" i="0" lang="en-US" sz="2000" u="none">
                <a:solidFill>
                  <a:srgbClr val="F3FF07"/>
                </a:solidFill>
                <a:latin typeface="Verdana"/>
                <a:ea typeface="Verdana"/>
                <a:cs typeface="Verdana"/>
                <a:sym typeface="Verdana"/>
              </a:rPr>
              <a:t> </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Review the requirement specification for errors, ambiguities, omissions, and conflicts. </a:t>
            </a:r>
            <a:endParaRPr/>
          </a:p>
          <a:p>
            <a:pPr indent="-469900" lvl="0" marL="469900" rtl="0" algn="just">
              <a:lnSpc>
                <a:spcPct val="80000"/>
              </a:lnSpc>
              <a:spcBef>
                <a:spcPts val="400"/>
              </a:spcBef>
              <a:spcAft>
                <a:spcPts val="0"/>
              </a:spcAft>
              <a:buClr>
                <a:schemeClr val="accent2"/>
              </a:buClr>
              <a:buSzPts val="2000"/>
              <a:buFont typeface="Noto Sans Symbols"/>
              <a:buChar char="□"/>
            </a:pPr>
            <a:r>
              <a:rPr b="0" i="0" lang="en-US" sz="2000" u="none">
                <a:solidFill>
                  <a:schemeClr val="accent2"/>
                </a:solidFill>
                <a:latin typeface="Verdana"/>
                <a:ea typeface="Verdana"/>
                <a:cs typeface="Verdana"/>
                <a:sym typeface="Verdana"/>
              </a:rPr>
              <a:t>Requirements management</a:t>
            </a:r>
            <a:r>
              <a:rPr b="0" i="0" lang="en-US" sz="2000" u="none">
                <a:solidFill>
                  <a:srgbClr val="F3FF07"/>
                </a:solidFill>
                <a:latin typeface="Verdana"/>
                <a:ea typeface="Verdana"/>
                <a:cs typeface="Verdana"/>
                <a:sym typeface="Verdana"/>
              </a:rPr>
              <a:t> </a:t>
            </a:r>
            <a:r>
              <a:rPr b="0" i="0" lang="en-US" sz="2000" u="none">
                <a:solidFill>
                  <a:schemeClr val="dk1"/>
                </a:solidFill>
                <a:latin typeface="Palatino"/>
                <a:ea typeface="Palatino"/>
                <a:cs typeface="Palatino"/>
                <a:sym typeface="Palatino"/>
              </a:rPr>
              <a:t>—</a:t>
            </a:r>
            <a:r>
              <a:rPr b="0" i="0" lang="en-US" sz="2000" u="none">
                <a:solidFill>
                  <a:schemeClr val="dk1"/>
                </a:solidFill>
                <a:latin typeface="Verdana"/>
                <a:ea typeface="Verdana"/>
                <a:cs typeface="Verdana"/>
                <a:sym typeface="Verdana"/>
              </a:rPr>
              <a:t>Manage changing requirements</a:t>
            </a:r>
            <a:r>
              <a:rPr b="0" i="0" lang="en-US" sz="1900" u="none">
                <a:solidFill>
                  <a:schemeClr val="dk1"/>
                </a:solidFill>
                <a:latin typeface="Verdana"/>
                <a:ea typeface="Verdana"/>
                <a:cs typeface="Verdana"/>
                <a:sym typeface="Verdana"/>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Inception</a:t>
            </a:r>
            <a:endParaRPr/>
          </a:p>
        </p:txBody>
      </p:sp>
      <p:sp>
        <p:nvSpPr>
          <p:cNvPr id="174" name="Google Shape;174;p1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Inception— </a:t>
            </a:r>
            <a:r>
              <a:rPr b="0" i="0" lang="en-US" sz="3400" u="none">
                <a:solidFill>
                  <a:schemeClr val="accent2"/>
                </a:solidFill>
                <a:latin typeface="Verdana"/>
                <a:ea typeface="Verdana"/>
                <a:cs typeface="Verdana"/>
                <a:sym typeface="Verdana"/>
              </a:rPr>
              <a:t>Ask </a:t>
            </a:r>
            <a:r>
              <a:rPr b="0" i="0" lang="en-US" sz="3400" u="none">
                <a:solidFill>
                  <a:schemeClr val="accent2"/>
                </a:solidFill>
                <a:latin typeface="Palatino"/>
                <a:ea typeface="Palatino"/>
                <a:cs typeface="Palatino"/>
                <a:sym typeface="Palatino"/>
              </a:rPr>
              <a:t>“</a:t>
            </a:r>
            <a:r>
              <a:rPr b="0" i="0" lang="en-US" sz="3400" u="none">
                <a:solidFill>
                  <a:schemeClr val="accent2"/>
                </a:solidFill>
                <a:latin typeface="Verdana"/>
                <a:ea typeface="Verdana"/>
                <a:cs typeface="Verdana"/>
                <a:sym typeface="Verdana"/>
              </a:rPr>
              <a:t>context-free</a:t>
            </a:r>
            <a:r>
              <a:rPr b="0" i="0" lang="en-US" sz="3400" u="none">
                <a:solidFill>
                  <a:schemeClr val="accent2"/>
                </a:solidFill>
                <a:latin typeface="Palatino"/>
                <a:ea typeface="Palatino"/>
                <a:cs typeface="Palatino"/>
                <a:sym typeface="Palatino"/>
              </a:rPr>
              <a:t>”</a:t>
            </a:r>
            <a:r>
              <a:rPr b="0" i="0" lang="en-US" sz="3400" u="none">
                <a:solidFill>
                  <a:schemeClr val="accent2"/>
                </a:solidFill>
                <a:latin typeface="Verdana"/>
                <a:ea typeface="Verdana"/>
                <a:cs typeface="Verdana"/>
                <a:sym typeface="Verdana"/>
              </a:rPr>
              <a:t> questions </a:t>
            </a:r>
            <a:r>
              <a:rPr b="0" i="0" lang="en-US" sz="3000" u="none">
                <a:solidFill>
                  <a:schemeClr val="dk1"/>
                </a:solidFill>
                <a:latin typeface="Verdana"/>
                <a:ea typeface="Verdana"/>
                <a:cs typeface="Verdana"/>
                <a:sym typeface="Verdana"/>
              </a:rPr>
              <a:t>that establish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Basic understanding of the problem</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people who want a solution</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nature of the solution that is desired, and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effectiveness of preliminary communication and collaboration between the customer and the developer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pic>
        <p:nvPicPr>
          <p:cNvPr id="180" name="Google Shape;180;p14"/>
          <p:cNvPicPr preferRelativeResize="0"/>
          <p:nvPr>
            <p:ph idx="1" type="body"/>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Elicitation </a:t>
            </a:r>
            <a:endParaRPr/>
          </a:p>
        </p:txBody>
      </p:sp>
      <p:sp>
        <p:nvSpPr>
          <p:cNvPr id="186" name="Google Shape;186;p1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3000"/>
              <a:buFont typeface="Noto Sans Symbols"/>
              <a:buChar char="□"/>
            </a:pPr>
            <a:r>
              <a:rPr b="0" i="0" lang="en-US" sz="3000" u="none">
                <a:solidFill>
                  <a:schemeClr val="accent2"/>
                </a:solidFill>
                <a:latin typeface="Times New Roman"/>
                <a:ea typeface="Times New Roman"/>
                <a:cs typeface="Times New Roman"/>
                <a:sym typeface="Times New Roman"/>
              </a:rPr>
              <a:t>Elicitation</a:t>
            </a:r>
            <a:r>
              <a:rPr b="0" i="0" lang="en-US" sz="3000" u="none">
                <a:solidFill>
                  <a:srgbClr val="F3FF07"/>
                </a:solidFill>
                <a:latin typeface="Times New Roman"/>
                <a:ea typeface="Times New Roman"/>
                <a:cs typeface="Times New Roman"/>
                <a:sym typeface="Times New Roman"/>
              </a:rPr>
              <a:t> - </a:t>
            </a:r>
            <a:r>
              <a:rPr b="0" i="0" lang="en-US" sz="3000" u="none">
                <a:solidFill>
                  <a:schemeClr val="dk1"/>
                </a:solidFill>
                <a:latin typeface="Times New Roman"/>
                <a:ea typeface="Times New Roman"/>
                <a:cs typeface="Times New Roman"/>
                <a:sym typeface="Times New Roman"/>
              </a:rPr>
              <a:t>elicit requirements from customers, users and others.</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Find out from customers, </a:t>
            </a:r>
            <a:r>
              <a:rPr b="0" i="0" lang="en-US" sz="2600" u="none">
                <a:solidFill>
                  <a:schemeClr val="dk1"/>
                </a:solidFill>
                <a:latin typeface="Times New Roman"/>
                <a:ea typeface="Times New Roman"/>
                <a:cs typeface="Times New Roman"/>
                <a:sym typeface="Times New Roman"/>
              </a:rPr>
              <a:t>users and others</a:t>
            </a:r>
            <a:r>
              <a:rPr b="0" i="0" lang="en-US" sz="3100" u="none">
                <a:solidFill>
                  <a:schemeClr val="dk1"/>
                </a:solidFill>
                <a:latin typeface="Times New Roman"/>
                <a:ea typeface="Times New Roman"/>
                <a:cs typeface="Times New Roman"/>
                <a:sym typeface="Times New Roman"/>
              </a:rPr>
              <a:t> what the product objectives are</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what is to be done </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how the product fits into business needs, and </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how the product is used on a day to day basis  </a:t>
            </a:r>
            <a:endParaRPr/>
          </a:p>
          <a:p>
            <a:pPr indent="-273050" lvl="0" marL="469900" rtl="0" algn="l">
              <a:spcBef>
                <a:spcPts val="620"/>
              </a:spcBef>
              <a:spcAft>
                <a:spcPts val="0"/>
              </a:spcAft>
              <a:buSzPts val="3100"/>
              <a:buNone/>
            </a:pPr>
            <a:r>
              <a:t/>
            </a:r>
            <a:endParaRPr b="0" i="0" sz="31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Why Requirement elicitation is difficult?</a:t>
            </a:r>
            <a:endParaRPr/>
          </a:p>
        </p:txBody>
      </p:sp>
      <p:sp>
        <p:nvSpPr>
          <p:cNvPr id="192" name="Google Shape;192;p16"/>
          <p:cNvSpPr txBox="1"/>
          <p:nvPr>
            <p:ph idx="1" type="body"/>
          </p:nvPr>
        </p:nvSpPr>
        <p:spPr>
          <a:xfrm>
            <a:off x="152400" y="1752600"/>
            <a:ext cx="89916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Problems of scope:</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The boundary of the system is ill-defined.</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Customers/users specify unnecessary technical detail that may confuse rather than clarify objectives.</a:t>
            </a:r>
            <a:endParaRPr/>
          </a:p>
          <a:p>
            <a:pPr indent="-469900" lvl="0" marL="46990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Problem of understanding:</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are not completely sure of what is needed.</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have a poor understanding of the capabilities and limitations of the computing environment.</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don</a:t>
            </a:r>
            <a:r>
              <a:rPr b="0" i="0" lang="en-US" sz="1800" u="none">
                <a:solidFill>
                  <a:schemeClr val="dk1"/>
                </a:solidFill>
                <a:latin typeface="Palatino"/>
                <a:ea typeface="Palatino"/>
                <a:cs typeface="Palatino"/>
                <a:sym typeface="Palatino"/>
              </a:rPr>
              <a:t>’</a:t>
            </a:r>
            <a:r>
              <a:rPr b="0" i="0" lang="en-US" sz="1800" u="none">
                <a:solidFill>
                  <a:schemeClr val="dk1"/>
                </a:solidFill>
                <a:latin typeface="Verdana"/>
                <a:ea typeface="Verdana"/>
                <a:cs typeface="Verdana"/>
                <a:sym typeface="Verdana"/>
              </a:rPr>
              <a:t>t have a full understanding of their problem domain.</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have trouble communicating needs to the system engineer.</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omit detail that is believed to be obvious.</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specify requirements that conflict with other requirements.</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Customers specify requirements that are ambiguous or not able to test.</a:t>
            </a:r>
            <a:endParaRPr/>
          </a:p>
          <a:p>
            <a:pPr indent="-469900" lvl="0" marL="46990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Problems of volatility:</a:t>
            </a:r>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Requirement change over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Elaboration </a:t>
            </a:r>
            <a:endParaRPr/>
          </a:p>
        </p:txBody>
      </p:sp>
      <p:sp>
        <p:nvSpPr>
          <p:cNvPr id="198" name="Google Shape;198;p1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Focuses on developing a refined technical model of software functions, features, and constraints using the information obtained during inception and elicitation</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Create an analysis model that identifies data, function and behavioral requirements.</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is driven by the creation and refinement of user scenarios that describe how the end-user will interact with the system.</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Each event parsed into extracted.</a:t>
            </a:r>
            <a:endParaRPr/>
          </a:p>
          <a:p>
            <a:pPr indent="-469900" lvl="0" marL="469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End result defines informational, functional and behavioral domain of the problem </a:t>
            </a:r>
            <a:endParaRPr/>
          </a:p>
          <a:p>
            <a:pPr indent="-342900" lvl="0" marL="469900" rtl="0" algn="l">
              <a:spcBef>
                <a:spcPts val="400"/>
              </a:spcBef>
              <a:spcAft>
                <a:spcPts val="0"/>
              </a:spcAft>
              <a:buSzPts val="2000"/>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Negotiation</a:t>
            </a:r>
            <a:endParaRPr/>
          </a:p>
        </p:txBody>
      </p:sp>
      <p:sp>
        <p:nvSpPr>
          <p:cNvPr id="204" name="Google Shape;204;p1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 </a:t>
            </a:r>
            <a:r>
              <a:rPr b="0" i="0" lang="en-US" sz="2400" u="none">
                <a:solidFill>
                  <a:schemeClr val="accent2"/>
                </a:solidFill>
                <a:latin typeface="Verdana"/>
                <a:ea typeface="Verdana"/>
                <a:cs typeface="Verdana"/>
                <a:sym typeface="Verdana"/>
              </a:rPr>
              <a:t>Negotiation</a:t>
            </a:r>
            <a:r>
              <a:rPr b="0" i="0" lang="en-US" sz="2400" u="none">
                <a:solidFill>
                  <a:srgbClr val="F3FF07"/>
                </a:solidFill>
                <a:latin typeface="Verdana"/>
                <a:ea typeface="Verdana"/>
                <a:cs typeface="Verdana"/>
                <a:sym typeface="Verdana"/>
              </a:rPr>
              <a:t> - </a:t>
            </a:r>
            <a:r>
              <a:rPr b="0" i="0" lang="en-US" sz="2400" u="none">
                <a:solidFill>
                  <a:schemeClr val="dk1"/>
                </a:solidFill>
                <a:latin typeface="Verdana"/>
                <a:ea typeface="Verdana"/>
                <a:cs typeface="Verdana"/>
                <a:sym typeface="Verdana"/>
              </a:rPr>
              <a:t>agree on a deliverable system that is realistic for developers and customers</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are categorized and organized into subsets</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Relations among requirements identified</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reviewed for correctness</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Requirements prioritized based on customer needs </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Negotiation about requirements, project cost and project timeline. </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There should be no winner and no loser in effective negotiation.   </a:t>
            </a:r>
            <a:endParaRPr/>
          </a:p>
          <a:p>
            <a:pPr indent="-317500" lvl="0" marL="469900" rtl="0" algn="l">
              <a:spcBef>
                <a:spcPts val="480"/>
              </a:spcBef>
              <a:spcAft>
                <a:spcPts val="0"/>
              </a:spcAft>
              <a:buSzPts val="2400"/>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a:t>
            </a:r>
            <a:endParaRPr/>
          </a:p>
        </p:txBody>
      </p:sp>
      <p:sp>
        <p:nvSpPr>
          <p:cNvPr id="210" name="Google Shape;210;p1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Specification – Different things to different people.</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can be –</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Written Document</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set of graphical models,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formal mathematical models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Collection of usage scenario.</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prototype</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Combination of above.</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The Formality and format of a specification varies with the size and the complexity of the software to be built.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For large systems, written document, language descriptions, and graphical models may be the best approach.</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For small systems or products, usage scenarios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pic>
        <p:nvPicPr>
          <p:cNvPr id="109" name="Google Shape;109;p2"/>
          <p:cNvPicPr preferRelativeResize="0"/>
          <p:nvPr>
            <p:ph idx="1" type="body"/>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Validation</a:t>
            </a:r>
            <a:endParaRPr/>
          </a:p>
        </p:txBody>
      </p:sp>
      <p:sp>
        <p:nvSpPr>
          <p:cNvPr id="216" name="Google Shape;216;p2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3000"/>
              <a:buFont typeface="Noto Sans Symbols"/>
              <a:buChar char="□"/>
            </a:pPr>
            <a:r>
              <a:rPr b="0" i="0" lang="en-US" sz="3000" u="none">
                <a:solidFill>
                  <a:schemeClr val="accent2"/>
                </a:solidFill>
                <a:latin typeface="Times New Roman"/>
                <a:ea typeface="Times New Roman"/>
                <a:cs typeface="Times New Roman"/>
                <a:sym typeface="Times New Roman"/>
              </a:rPr>
              <a:t>Requirements Validation -</a:t>
            </a:r>
            <a:r>
              <a:rPr b="0" i="0" lang="en-US" sz="3000" u="none">
                <a:solidFill>
                  <a:srgbClr val="F3FF07"/>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formal technical review mechanism that looks for</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Errors in content or interpretation</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Areas where clarification may be required</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Missing information</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Inconsistencies (a major problem when large products or systems are engineered)</a:t>
            </a:r>
            <a:endParaRPr/>
          </a:p>
          <a:p>
            <a:pPr indent="-436562" lvl="1" marL="908050" rtl="0" algn="l">
              <a:lnSpc>
                <a:spcPct val="80000"/>
              </a:lnSpc>
              <a:spcBef>
                <a:spcPts val="620"/>
              </a:spcBef>
              <a:spcAft>
                <a:spcPts val="0"/>
              </a:spcAft>
              <a:buClr>
                <a:schemeClr val="accent2"/>
              </a:buClr>
              <a:buSzPts val="3100"/>
              <a:buFont typeface="Noto Sans Symbols"/>
              <a:buChar char="■"/>
            </a:pPr>
            <a:r>
              <a:rPr b="0" i="0" lang="en-US" sz="3100" u="none">
                <a:solidFill>
                  <a:schemeClr val="dk1"/>
                </a:solidFill>
                <a:latin typeface="Times New Roman"/>
                <a:ea typeface="Times New Roman"/>
                <a:cs typeface="Times New Roman"/>
                <a:sym typeface="Times New Roman"/>
              </a:rPr>
              <a:t>Conflicting or unrealistic (unachievable) requirements. </a:t>
            </a:r>
            <a:endParaRPr/>
          </a:p>
          <a:p>
            <a:pPr indent="-273050" lvl="0" marL="469900" rtl="0" algn="l">
              <a:spcBef>
                <a:spcPts val="620"/>
              </a:spcBef>
              <a:spcAft>
                <a:spcPts val="0"/>
              </a:spcAft>
              <a:buSzPts val="3100"/>
              <a:buNone/>
            </a:pPr>
            <a:r>
              <a:t/>
            </a:r>
            <a:endParaRPr b="0" i="0" sz="31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574675" y="685800"/>
            <a:ext cx="8001000" cy="835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Requirement Management</a:t>
            </a:r>
            <a:endParaRPr/>
          </a:p>
        </p:txBody>
      </p:sp>
      <p:sp>
        <p:nvSpPr>
          <p:cNvPr id="222" name="Google Shape;222;p21"/>
          <p:cNvSpPr txBox="1"/>
          <p:nvPr>
            <p:ph idx="1" type="body"/>
          </p:nvPr>
        </p:nvSpPr>
        <p:spPr>
          <a:xfrm>
            <a:off x="566737" y="1752600"/>
            <a:ext cx="8001000" cy="4724400"/>
          </a:xfrm>
          <a:prstGeom prst="rect">
            <a:avLst/>
          </a:prstGeom>
          <a:noFill/>
          <a:ln>
            <a:noFill/>
          </a:ln>
        </p:spPr>
        <p:txBody>
          <a:bodyPr anchorCtr="0" anchor="t" bIns="45700" lIns="91425" spcFirstLastPara="1" rIns="91425" wrap="square" tIns="45700">
            <a:noAutofit/>
          </a:bodyPr>
          <a:lstStyle/>
          <a:p>
            <a:pPr indent="-107950" lvl="1" marL="11430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 Set of activities that help project team to identify, control, and track requirements and changes as project proceeds </a:t>
            </a:r>
            <a:endParaRPr/>
          </a:p>
          <a:p>
            <a:pPr indent="-107950" lvl="1" marL="114300" rtl="0" algn="l">
              <a:lnSpc>
                <a:spcPct val="80000"/>
              </a:lnSpc>
              <a:spcBef>
                <a:spcPts val="68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Requirements begin with identification. Each requirement is assigned a unique identifier. Once requirement have been identified, traceability table are developed.  </a:t>
            </a:r>
            <a:endParaRPr/>
          </a:p>
          <a:p>
            <a:pPr indent="0" lvl="1" marL="114300" rtl="0" algn="l">
              <a:lnSpc>
                <a:spcPct val="80000"/>
              </a:lnSpc>
              <a:spcBef>
                <a:spcPts val="680"/>
              </a:spcBef>
              <a:spcAft>
                <a:spcPts val="0"/>
              </a:spcAft>
              <a:buSzPts val="1700"/>
              <a:buNone/>
            </a:pPr>
            <a:r>
              <a:rPr b="1" i="0" lang="en-US" sz="1700" u="none">
                <a:solidFill>
                  <a:schemeClr val="dk1"/>
                </a:solidFill>
                <a:latin typeface="Verdana"/>
                <a:ea typeface="Verdana"/>
                <a:cs typeface="Verdana"/>
                <a:sym typeface="Verdana"/>
              </a:rPr>
              <a:t>Traceability Table</a:t>
            </a:r>
            <a:r>
              <a:rPr b="0" i="0" lang="en-US" sz="1700" u="none">
                <a:solidFill>
                  <a:schemeClr val="dk1"/>
                </a:solidFill>
                <a:latin typeface="Verdana"/>
                <a:ea typeface="Verdana"/>
                <a:cs typeface="Verdana"/>
                <a:sym typeface="Verdana"/>
              </a:rPr>
              <a:t>:</a:t>
            </a:r>
            <a:endParaRPr/>
          </a:p>
          <a:p>
            <a:pPr indent="-107950" lvl="1" marL="114300" rtl="0" algn="l">
              <a:lnSpc>
                <a:spcPct val="80000"/>
              </a:lnSpc>
              <a:spcBef>
                <a:spcPts val="68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 </a:t>
            </a:r>
            <a:r>
              <a:rPr b="1" i="0" lang="en-US" sz="1700" u="none">
                <a:solidFill>
                  <a:schemeClr val="dk1"/>
                </a:solidFill>
                <a:latin typeface="Verdana"/>
                <a:ea typeface="Verdana"/>
                <a:cs typeface="Verdana"/>
                <a:sym typeface="Verdana"/>
              </a:rPr>
              <a:t>Features traceability table</a:t>
            </a:r>
            <a:r>
              <a:rPr b="0" i="0" lang="en-US" sz="1700" u="none">
                <a:solidFill>
                  <a:schemeClr val="dk1"/>
                </a:solidFill>
                <a:latin typeface="Verdana"/>
                <a:ea typeface="Verdana"/>
                <a:cs typeface="Verdana"/>
                <a:sym typeface="Verdana"/>
              </a:rPr>
              <a:t> - shows how requirements relate to customer observable features</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Source traceability table</a:t>
            </a:r>
            <a:r>
              <a:rPr b="0" i="0" lang="en-US" sz="1700" u="none">
                <a:solidFill>
                  <a:schemeClr val="dk1"/>
                </a:solidFill>
                <a:latin typeface="Verdana"/>
                <a:ea typeface="Verdana"/>
                <a:cs typeface="Verdana"/>
                <a:sym typeface="Verdana"/>
              </a:rPr>
              <a:t> - identifies source of each requirement</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Dependency traceability table</a:t>
            </a:r>
            <a:r>
              <a:rPr b="0" i="0" lang="en-US" sz="1700" u="none">
                <a:solidFill>
                  <a:schemeClr val="dk1"/>
                </a:solidFill>
                <a:latin typeface="Verdana"/>
                <a:ea typeface="Verdana"/>
                <a:cs typeface="Verdana"/>
                <a:sym typeface="Verdana"/>
              </a:rPr>
              <a:t> - indicate relations among requirements</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Subsystem traceability table</a:t>
            </a:r>
            <a:r>
              <a:rPr b="0" i="0" lang="en-US" sz="1700" u="none">
                <a:solidFill>
                  <a:schemeClr val="dk1"/>
                </a:solidFill>
                <a:latin typeface="Verdana"/>
                <a:ea typeface="Verdana"/>
                <a:cs typeface="Verdana"/>
                <a:sym typeface="Verdana"/>
              </a:rPr>
              <a:t> - requirements categorized by subsystem</a:t>
            </a:r>
            <a:endParaRPr/>
          </a:p>
          <a:p>
            <a:pPr indent="-107950" lvl="1" marL="114300" rtl="0" algn="l">
              <a:lnSpc>
                <a:spcPct val="80000"/>
              </a:lnSpc>
              <a:spcBef>
                <a:spcPts val="68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Interface traceability table</a:t>
            </a:r>
            <a:r>
              <a:rPr b="0" i="0" lang="en-US" sz="1700" u="none">
                <a:solidFill>
                  <a:schemeClr val="dk1"/>
                </a:solidFill>
                <a:latin typeface="Verdana"/>
                <a:ea typeface="Verdana"/>
                <a:cs typeface="Verdana"/>
                <a:sym typeface="Verdana"/>
              </a:rPr>
              <a:t> - shows requirement relations to internal and external interfaces</a:t>
            </a:r>
            <a:endParaRPr/>
          </a:p>
          <a:p>
            <a:pPr indent="0" lvl="1" marL="114300" rtl="0" algn="l">
              <a:lnSpc>
                <a:spcPct val="80000"/>
              </a:lnSpc>
              <a:spcBef>
                <a:spcPts val="680"/>
              </a:spcBef>
              <a:spcAft>
                <a:spcPts val="0"/>
              </a:spcAft>
              <a:buSzPts val="1700"/>
              <a:buNone/>
            </a:pPr>
            <a:r>
              <a:rPr b="0" i="0" lang="en-US" sz="1700" u="none">
                <a:solidFill>
                  <a:schemeClr val="dk1"/>
                </a:solidFill>
                <a:latin typeface="Verdana"/>
                <a:ea typeface="Verdana"/>
                <a:cs typeface="Verdana"/>
                <a:sym typeface="Verdana"/>
              </a:rPr>
              <a:t>It will help to track, if change in one requirement will affect different aspects of the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Initiating Requirements Engineering Process</a:t>
            </a:r>
            <a:endParaRPr/>
          </a:p>
        </p:txBody>
      </p:sp>
      <p:sp>
        <p:nvSpPr>
          <p:cNvPr id="228" name="Google Shape;228;p2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Identify stakeholders</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Stakeholder can be “anyone who benefits in a direct or indirect way from the system which is being developed”</a:t>
            </a:r>
            <a:endParaRPr/>
          </a:p>
          <a:p>
            <a:pPr indent="-436562" lvl="1" marL="908050" rtl="0" algn="l">
              <a:lnSpc>
                <a:spcPct val="80000"/>
              </a:lnSpc>
              <a:spcBef>
                <a:spcPts val="340"/>
              </a:spcBef>
              <a:spcAft>
                <a:spcPts val="0"/>
              </a:spcAft>
              <a:buSzPts val="1700"/>
              <a:buNone/>
            </a:pPr>
            <a:r>
              <a:rPr b="0" i="0" lang="en-US" sz="1700" u="none">
                <a:solidFill>
                  <a:schemeClr val="dk1"/>
                </a:solidFill>
                <a:latin typeface="Verdana"/>
                <a:ea typeface="Verdana"/>
                <a:cs typeface="Verdana"/>
                <a:sym typeface="Verdana"/>
              </a:rPr>
              <a:t>Ex. Business manager, project manager, marketing people, software engineer, support engineer, end-users, internal-external customers, consultants, maintenance engineer.</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Each one of them has different view of the system.</a:t>
            </a:r>
            <a:endParaRPr/>
          </a:p>
          <a:p>
            <a:pPr indent="-469900" lvl="0" marL="469900" rtl="0" algn="l">
              <a:lnSpc>
                <a:spcPct val="80000"/>
              </a:lnSpc>
              <a:spcBef>
                <a:spcPts val="340"/>
              </a:spcBef>
              <a:spcAft>
                <a:spcPts val="0"/>
              </a:spcAft>
              <a:buClr>
                <a:schemeClr val="accent2"/>
              </a:buClr>
              <a:buSzPts val="1700"/>
              <a:buFont typeface="Noto Sans Symbols"/>
              <a:buChar char="□"/>
            </a:pPr>
            <a:r>
              <a:rPr b="1" i="0" lang="en-US" sz="1700" u="none">
                <a:solidFill>
                  <a:schemeClr val="dk1"/>
                </a:solidFill>
                <a:latin typeface="Verdana"/>
                <a:ea typeface="Verdana"/>
                <a:cs typeface="Verdana"/>
                <a:sym typeface="Verdana"/>
              </a:rPr>
              <a:t>Recognize multiple points of view</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Marketing group concern about feature and function to excite potential market. To sell easily in the market.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Business manager concern about feature built within budget and will be ready to meet market.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End user – Easy to learn and use.</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SE – product functioning at various infrastructure support.</a:t>
            </a:r>
            <a:endParaRPr/>
          </a:p>
          <a:p>
            <a:pPr indent="-436562" lvl="1" marL="90805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Support engineer – Maintainability of software.</a:t>
            </a:r>
            <a:endParaRPr/>
          </a:p>
          <a:p>
            <a:pPr indent="-469900" lvl="0" marL="469900" rtl="0" algn="l">
              <a:lnSpc>
                <a:spcPct val="80000"/>
              </a:lnSpc>
              <a:spcBef>
                <a:spcPts val="340"/>
              </a:spcBef>
              <a:spcAft>
                <a:spcPts val="0"/>
              </a:spcAft>
              <a:buSzPts val="1700"/>
              <a:buNone/>
            </a:pPr>
            <a:r>
              <a:rPr b="0" i="0" lang="en-US" sz="1700" u="none">
                <a:solidFill>
                  <a:schemeClr val="dk1"/>
                </a:solidFill>
                <a:latin typeface="Verdana"/>
                <a:ea typeface="Verdana"/>
                <a:cs typeface="Verdana"/>
                <a:sym typeface="Verdana"/>
              </a:rPr>
              <a:t>Role of RE is to categorize all stakeholder information in a way that there could be no inconsistent or conflict requirement with one another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234" name="Google Shape;234;p2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900"/>
              <a:buFont typeface="Noto Sans Symbols"/>
              <a:buChar char="□"/>
            </a:pPr>
            <a:r>
              <a:rPr b="1" i="0" lang="en-US" sz="1900" u="none">
                <a:solidFill>
                  <a:schemeClr val="dk1"/>
                </a:solidFill>
                <a:latin typeface="Verdana"/>
                <a:ea typeface="Verdana"/>
                <a:cs typeface="Verdana"/>
                <a:sym typeface="Verdana"/>
              </a:rPr>
              <a:t>Work toward collaboration</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 identify areas of commonality (i.e. Agreed requirement) and areas of conflict or inconsistency.</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It does not mean requirement defined by committee. It may happened they providing just view of their requirement.</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Business manager or senior technologist may make final decision.</a:t>
            </a:r>
            <a:endParaRPr/>
          </a:p>
          <a:p>
            <a:pPr indent="-469900" lvl="0" marL="469900" rtl="0" algn="l">
              <a:lnSpc>
                <a:spcPct val="80000"/>
              </a:lnSpc>
              <a:spcBef>
                <a:spcPts val="380"/>
              </a:spcBef>
              <a:spcAft>
                <a:spcPts val="0"/>
              </a:spcAft>
              <a:buClr>
                <a:schemeClr val="accent2"/>
              </a:buClr>
              <a:buSzPts val="1900"/>
              <a:buFont typeface="Noto Sans Symbols"/>
              <a:buChar char="□"/>
            </a:pPr>
            <a:r>
              <a:rPr b="1" i="0" lang="en-US" sz="1900" u="none">
                <a:solidFill>
                  <a:schemeClr val="dk1"/>
                </a:solidFill>
                <a:latin typeface="Verdana"/>
                <a:ea typeface="Verdana"/>
                <a:cs typeface="Verdana"/>
                <a:sym typeface="Verdana"/>
              </a:rPr>
              <a:t>Asking the first questions</a:t>
            </a:r>
            <a:endParaRPr b="1" i="0" sz="1900" u="none">
              <a:solidFill>
                <a:schemeClr val="dk1"/>
              </a:solidFill>
              <a:latin typeface="Verdana"/>
              <a:ea typeface="Verdana"/>
              <a:cs typeface="Verdana"/>
              <a:sym typeface="Verdana"/>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Who is behind the request for this work?</a:t>
            </a:r>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Who will use the solution?</a:t>
            </a:r>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What will be the economic benefit of a successful solution</a:t>
            </a:r>
            <a:endParaRPr/>
          </a:p>
          <a:p>
            <a:pPr indent="-436562" lvl="1" marL="90805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Is there another source for the solution that you need?</a:t>
            </a:r>
            <a:endParaRPr b="0" i="0" sz="1700" u="none">
              <a:solidFill>
                <a:schemeClr val="dk1"/>
              </a:solidFill>
              <a:latin typeface="Verdana"/>
              <a:ea typeface="Verdana"/>
              <a:cs typeface="Verdana"/>
              <a:sym typeface="Verdana"/>
            </a:endParaRPr>
          </a:p>
          <a:p>
            <a:pPr indent="-469900" lvl="0" marL="469900" rtl="0" algn="l">
              <a:lnSpc>
                <a:spcPct val="80000"/>
              </a:lnSpc>
              <a:spcBef>
                <a:spcPts val="380"/>
              </a:spcBef>
              <a:spcAft>
                <a:spcPts val="0"/>
              </a:spcAft>
              <a:buSzPts val="1900"/>
              <a:buNone/>
            </a:pPr>
            <a:r>
              <a:rPr b="0" i="0" lang="en-US" sz="1900" u="none">
                <a:solidFill>
                  <a:schemeClr val="dk1"/>
                </a:solidFill>
                <a:latin typeface="Verdana"/>
                <a:ea typeface="Verdana"/>
                <a:cs typeface="Verdana"/>
                <a:sym typeface="Verdana"/>
              </a:rPr>
              <a:t>These questions will help – stakeholder interest in the software &amp; measurable benefit of successful implementation.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Asking the question</a:t>
            </a:r>
            <a:endParaRPr/>
          </a:p>
        </p:txBody>
      </p:sp>
      <p:sp>
        <p:nvSpPr>
          <p:cNvPr id="240" name="Google Shape;240;p2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Next set of questions – better  understanding of the problem.</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What business problem (s) will this solution address?</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Describe business environment in which the solution will be used?</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will performance or productivity issues affect the solution is approached?</a:t>
            </a:r>
            <a:endParaRPr/>
          </a:p>
          <a:p>
            <a:pPr indent="0" lvl="0" marL="0" rtl="0" algn="l">
              <a:lnSpc>
                <a:spcPct val="100000"/>
              </a:lnSpc>
              <a:spcBef>
                <a:spcPts val="400"/>
              </a:spcBef>
              <a:spcAft>
                <a:spcPts val="0"/>
              </a:spcAft>
              <a:buSzPts val="2000"/>
              <a:buNone/>
            </a:pPr>
            <a:r>
              <a:rPr b="0" i="0" lang="en-US" sz="2000" u="none">
                <a:solidFill>
                  <a:schemeClr val="dk1"/>
                </a:solidFill>
                <a:latin typeface="Verdana"/>
                <a:ea typeface="Verdana"/>
                <a:cs typeface="Verdana"/>
                <a:sym typeface="Verdana"/>
              </a:rPr>
              <a:t>Final set of questions – Effectiveness of communication</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Are my questions relevant to the problem?</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Am I asking too many questions?</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Can anyone else provide additional information?</a:t>
            </a:r>
            <a:endParaRPr/>
          </a:p>
          <a:p>
            <a:pPr indent="-127000" lvl="0" marL="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should I be asking you anything else?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Eliciting Requirement</a:t>
            </a:r>
            <a:endParaRPr/>
          </a:p>
        </p:txBody>
      </p:sp>
      <p:sp>
        <p:nvSpPr>
          <p:cNvPr id="246" name="Google Shape;246;p2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3000"/>
              <a:buNone/>
            </a:pPr>
            <a:r>
              <a:rPr b="0" i="0" lang="en-US" sz="3000" u="none">
                <a:solidFill>
                  <a:schemeClr val="dk1"/>
                </a:solidFill>
                <a:latin typeface="Verdana"/>
                <a:ea typeface="Verdana"/>
                <a:cs typeface="Verdana"/>
                <a:sym typeface="Verdana"/>
              </a:rPr>
              <a:t>Approach for eliciting requirement: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Collaborative Requirement Gathering</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Quality Function Deployment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User Scenarios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Elicitation Work Products</a:t>
            </a:r>
            <a:endParaRPr/>
          </a:p>
          <a:p>
            <a:pPr indent="-279400" lvl="0" marL="469900" rtl="0" algn="l">
              <a:spcBef>
                <a:spcPts val="600"/>
              </a:spcBef>
              <a:spcAft>
                <a:spcPts val="0"/>
              </a:spcAft>
              <a:buSzPts val="3000"/>
              <a:buNone/>
            </a:pPr>
            <a:r>
              <a:t/>
            </a:r>
            <a:endParaRPr b="0" i="0" sz="30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Collaborative Requirement Gathering</a:t>
            </a:r>
            <a:endParaRPr/>
          </a:p>
        </p:txBody>
      </p:sp>
      <p:sp>
        <p:nvSpPr>
          <p:cNvPr id="252" name="Google Shape;252;p2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Meetings are attended by all interested stakeholders.</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Rules established for preparation and participation.</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Agenda should be formal enough to cover all important points, but informal enough to encourage the free flow of ideas.</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 facilitator controls the meeting.</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 definition mechanism (blackboard, flip charts, etc.) is used.</a:t>
            </a:r>
            <a:endParaRPr/>
          </a:p>
          <a:p>
            <a:pPr indent="-469900" lvl="0" marL="46990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During the meeting:</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The problem is identified.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Elements of the solution are proposed.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Different approaches are negotiated.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 preliminary set of solution requirements are obtained.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The atmosphere is collaborative and non-threatening. </a:t>
            </a:r>
            <a:endParaRPr/>
          </a:p>
          <a:p>
            <a:pPr indent="-469900" lvl="0" marL="46990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Flow of event – Outline the sequence of events occurs 	</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Requirement  gathering meeting ( initial meeting)</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During meeting</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Follow the meeting.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Collaborative requirement gathering (contd.)</a:t>
            </a:r>
            <a:endParaRPr/>
          </a:p>
        </p:txBody>
      </p:sp>
      <p:sp>
        <p:nvSpPr>
          <p:cNvPr id="258" name="Google Shape;258;p2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In initial meeting, distribute “Product request” (defined by stakeholder) to all attendee. </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Based on product request, each attendee is asked to make</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objects (Internal or external system objects)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services( Processes or functions)</a:t>
            </a:r>
            <a:endParaRPr/>
          </a:p>
          <a:p>
            <a:pPr indent="-436562" lvl="1" marL="90805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constraints ( cost, size, business rules) and performance criteria( speed, accuracy) are developed.</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Collect lists from everyone and combined. </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Combined list eliminates redundant entries, add new ideas , but does not delete anything.</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Objective is to develop a consensus list in each topic area (objects, services, constraints and performance).</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Based on lists, team is divided into smaller sub-teams : each works to develop mini-specification for one or more entries on each of the lists.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Each sub-team the presents its mini-specification to all attendees for discussion. Addition, deletion and further elaboration are made. </a:t>
            </a:r>
            <a:endParaRPr/>
          </a:p>
          <a:p>
            <a:pPr indent="-469900" lvl="0" marL="46990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Now each team makes a list of validation criteria for the product and present to team. </a:t>
            </a:r>
            <a:endParaRPr/>
          </a:p>
          <a:p>
            <a:pPr indent="-469900" lvl="0" marL="46990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Finally, one or more participants is assigned the task of writing a complete draft specification.</a:t>
            </a:r>
            <a:endParaRPr/>
          </a:p>
        </p:txBody>
      </p:sp>
      <p:sp>
        <p:nvSpPr>
          <p:cNvPr id="264" name="Google Shape;264;p2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Collaborative requirement gathering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Quality Function Deployment</a:t>
            </a:r>
            <a:endParaRPr/>
          </a:p>
        </p:txBody>
      </p:sp>
      <p:sp>
        <p:nvSpPr>
          <p:cNvPr id="270" name="Google Shape;270;p29"/>
          <p:cNvSpPr txBox="1"/>
          <p:nvPr>
            <p:ph idx="1" type="body"/>
          </p:nvPr>
        </p:nvSpPr>
        <p:spPr>
          <a:xfrm>
            <a:off x="566737" y="1676400"/>
            <a:ext cx="8001000" cy="4267200"/>
          </a:xfrm>
          <a:prstGeom prst="rect">
            <a:avLst/>
          </a:prstGeom>
          <a:noFill/>
          <a:ln>
            <a:noFill/>
          </a:ln>
        </p:spPr>
        <p:txBody>
          <a:bodyPr anchorCtr="0" anchor="t" bIns="45700" lIns="91425" spcFirstLastPara="1" rIns="91425" wrap="square" tIns="45700">
            <a:noAutofit/>
          </a:bodyPr>
          <a:lstStyle/>
          <a:p>
            <a:pPr indent="-571500" lvl="0" marL="571500" rtl="0" algn="l">
              <a:lnSpc>
                <a:spcPct val="8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It is a technique that translate the needs of the customer into technical requirement for software.</a:t>
            </a:r>
            <a:endParaRPr/>
          </a:p>
          <a:p>
            <a:pPr indent="-571500" lvl="0" marL="57150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Concentrates on maximizing customer satisfaction.</a:t>
            </a:r>
            <a:endParaRPr/>
          </a:p>
          <a:p>
            <a:pPr indent="-571500" lvl="0" marL="57150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QFD emphasizes – what is valuable to the customer and then deploys these values throughout the engineering process.</a:t>
            </a:r>
            <a:endParaRPr/>
          </a:p>
          <a:p>
            <a:pPr indent="-571500" lvl="0" marL="571500" rtl="0" algn="l">
              <a:lnSpc>
                <a:spcPct val="80000"/>
              </a:lnSpc>
              <a:spcBef>
                <a:spcPts val="320"/>
              </a:spcBef>
              <a:spcAft>
                <a:spcPts val="0"/>
              </a:spcAft>
              <a:buSzPts val="1600"/>
              <a:buNone/>
            </a:pPr>
            <a:r>
              <a:rPr b="0" i="0" lang="en-US" sz="1600" u="none">
                <a:solidFill>
                  <a:schemeClr val="dk1"/>
                </a:solidFill>
                <a:latin typeface="Verdana"/>
                <a:ea typeface="Verdana"/>
                <a:cs typeface="Verdana"/>
                <a:sym typeface="Verdana"/>
              </a:rPr>
              <a:t>Three types of requirement:</a:t>
            </a:r>
            <a:endParaRPr/>
          </a:p>
          <a:p>
            <a:pPr indent="-571500" lvl="0" marL="571500" rtl="0" algn="l">
              <a:lnSpc>
                <a:spcPct val="80000"/>
              </a:lnSpc>
              <a:spcBef>
                <a:spcPts val="320"/>
              </a:spcBef>
              <a:spcAft>
                <a:spcPts val="0"/>
              </a:spcAft>
              <a:buClr>
                <a:schemeClr val="accent2"/>
              </a:buClr>
              <a:buSzPts val="1600"/>
              <a:buFont typeface="Noto Sans Symbols"/>
              <a:buAutoNum type="arabicPeriod"/>
            </a:pPr>
            <a:r>
              <a:rPr b="0" i="0" lang="en-US" sz="1600" u="none">
                <a:solidFill>
                  <a:schemeClr val="dk1"/>
                </a:solidFill>
                <a:latin typeface="Verdana"/>
                <a:ea typeface="Verdana"/>
                <a:cs typeface="Verdana"/>
                <a:sym typeface="Verdana"/>
              </a:rPr>
              <a:t>Normal Requirements – reflect objectives and goals stated for product. If requirement are present in final products, customer is satisfied.</a:t>
            </a:r>
            <a:endParaRPr/>
          </a:p>
          <a:p>
            <a:pPr indent="-571500" lvl="0" marL="571500" rtl="0" algn="l">
              <a:lnSpc>
                <a:spcPct val="80000"/>
              </a:lnSpc>
              <a:spcBef>
                <a:spcPts val="320"/>
              </a:spcBef>
              <a:spcAft>
                <a:spcPts val="0"/>
              </a:spcAft>
              <a:buClr>
                <a:schemeClr val="accent2"/>
              </a:buClr>
              <a:buSzPts val="1600"/>
              <a:buFont typeface="Noto Sans Symbols"/>
              <a:buAutoNum type="arabicPeriod"/>
            </a:pPr>
            <a:r>
              <a:rPr b="0" i="0" lang="en-US" sz="1600" u="none">
                <a:solidFill>
                  <a:schemeClr val="dk1"/>
                </a:solidFill>
                <a:latin typeface="Verdana"/>
                <a:ea typeface="Verdana"/>
                <a:cs typeface="Verdana"/>
                <a:sym typeface="Verdana"/>
              </a:rPr>
              <a:t>Expected Requirements –  customer does not explicitly state them. Customer assumes it is implicitly available with the system.</a:t>
            </a:r>
            <a:endParaRPr/>
          </a:p>
          <a:p>
            <a:pPr indent="-571500" lvl="0" marL="571500" rtl="0" algn="l">
              <a:lnSpc>
                <a:spcPct val="80000"/>
              </a:lnSpc>
              <a:spcBef>
                <a:spcPts val="320"/>
              </a:spcBef>
              <a:spcAft>
                <a:spcPts val="0"/>
              </a:spcAft>
              <a:buClr>
                <a:schemeClr val="accent2"/>
              </a:buClr>
              <a:buSzPts val="1600"/>
              <a:buFont typeface="Noto Sans Symbols"/>
              <a:buAutoNum type="arabicPeriod"/>
            </a:pPr>
            <a:r>
              <a:rPr b="0" i="0" lang="en-US" sz="1600" u="none">
                <a:solidFill>
                  <a:schemeClr val="dk1"/>
                </a:solidFill>
                <a:latin typeface="Verdana"/>
                <a:ea typeface="Verdana"/>
                <a:cs typeface="Verdana"/>
                <a:sym typeface="Verdana"/>
              </a:rPr>
              <a:t>Exciting Requirements- Features that go beyond the customer’s expectation.</a:t>
            </a:r>
            <a:endParaRPr/>
          </a:p>
          <a:p>
            <a:pPr indent="-571500" lvl="0" marL="571500" rtl="0" algn="l">
              <a:lnSpc>
                <a:spcPct val="80000"/>
              </a:lnSpc>
              <a:spcBef>
                <a:spcPts val="320"/>
              </a:spcBef>
              <a:spcAft>
                <a:spcPts val="0"/>
              </a:spcAft>
              <a:buSzPts val="1600"/>
              <a:buNone/>
            </a:pPr>
            <a:r>
              <a:rPr b="0" i="0" lang="en-US" sz="1600" u="none">
                <a:solidFill>
                  <a:schemeClr val="dk1"/>
                </a:solidFill>
                <a:latin typeface="Verdana"/>
                <a:ea typeface="Verdana"/>
                <a:cs typeface="Verdana"/>
                <a:sym typeface="Verdana"/>
              </a:rPr>
              <a:t>During meeting with customer – </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Function deployment</a:t>
            </a:r>
            <a:r>
              <a:rPr b="0" i="0" lang="en-US" sz="1600" u="none">
                <a:solidFill>
                  <a:schemeClr val="dk1"/>
                </a:solidFill>
                <a:latin typeface="Verdana"/>
                <a:ea typeface="Verdana"/>
                <a:cs typeface="Verdana"/>
                <a:sym typeface="Verdana"/>
              </a:rPr>
              <a:t> determines the “value” of each function required of the system.</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Information deployment</a:t>
            </a:r>
            <a:r>
              <a:rPr b="0" i="0" lang="en-US" sz="1600" u="none">
                <a:solidFill>
                  <a:schemeClr val="dk1"/>
                </a:solidFill>
                <a:latin typeface="Verdana"/>
                <a:ea typeface="Verdana"/>
                <a:cs typeface="Verdana"/>
                <a:sym typeface="Verdana"/>
              </a:rPr>
              <a:t> identifies data objects and events and also tied with functions. </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Task</a:t>
            </a:r>
            <a:r>
              <a:rPr b="0" i="0" lang="en-US" sz="1600" u="none">
                <a:solidFill>
                  <a:srgbClr val="F3FF07"/>
                </a:solidFill>
                <a:latin typeface="Verdana"/>
                <a:ea typeface="Verdana"/>
                <a:cs typeface="Verdana"/>
                <a:sym typeface="Verdana"/>
              </a:rPr>
              <a:t> </a:t>
            </a:r>
            <a:r>
              <a:rPr b="0" i="0" lang="en-US" sz="1600" u="none">
                <a:solidFill>
                  <a:schemeClr val="accent2"/>
                </a:solidFill>
                <a:latin typeface="Verdana"/>
                <a:ea typeface="Verdana"/>
                <a:cs typeface="Verdana"/>
                <a:sym typeface="Verdana"/>
              </a:rPr>
              <a:t>deployment</a:t>
            </a:r>
            <a:r>
              <a:rPr b="0" i="0" lang="en-US" sz="1600" u="none">
                <a:solidFill>
                  <a:schemeClr val="dk1"/>
                </a:solidFill>
                <a:latin typeface="Verdana"/>
                <a:ea typeface="Verdana"/>
                <a:cs typeface="Verdana"/>
                <a:sym typeface="Verdana"/>
              </a:rPr>
              <a:t> examines the behavior of the system. </a:t>
            </a:r>
            <a:endParaRPr/>
          </a:p>
          <a:p>
            <a:pPr indent="-571500" lvl="0" marL="571500" rtl="0" algn="l">
              <a:lnSpc>
                <a:spcPct val="80000"/>
              </a:lnSpc>
              <a:spcBef>
                <a:spcPts val="320"/>
              </a:spcBef>
              <a:spcAft>
                <a:spcPts val="0"/>
              </a:spcAft>
              <a:buSzPts val="1600"/>
              <a:buNone/>
            </a:pPr>
            <a:r>
              <a:rPr b="0" i="0" lang="en-US" sz="1600" u="none">
                <a:solidFill>
                  <a:schemeClr val="accent2"/>
                </a:solidFill>
                <a:latin typeface="Verdana"/>
                <a:ea typeface="Verdana"/>
                <a:cs typeface="Verdana"/>
                <a:sym typeface="Verdana"/>
              </a:rPr>
              <a:t>Value</a:t>
            </a:r>
            <a:r>
              <a:rPr b="0" i="0" lang="en-US" sz="1600" u="none">
                <a:solidFill>
                  <a:srgbClr val="F3FF07"/>
                </a:solidFill>
                <a:latin typeface="Verdana"/>
                <a:ea typeface="Verdana"/>
                <a:cs typeface="Verdana"/>
                <a:sym typeface="Verdana"/>
              </a:rPr>
              <a:t> </a:t>
            </a:r>
            <a:r>
              <a:rPr b="0" i="0" lang="en-US" sz="1600" u="none">
                <a:solidFill>
                  <a:schemeClr val="accent2"/>
                </a:solidFill>
                <a:latin typeface="Verdana"/>
                <a:ea typeface="Verdana"/>
                <a:cs typeface="Verdana"/>
                <a:sym typeface="Verdana"/>
              </a:rPr>
              <a:t>analysis</a:t>
            </a:r>
            <a:r>
              <a:rPr b="0" i="0" lang="en-US" sz="1600" u="none">
                <a:solidFill>
                  <a:schemeClr val="dk1"/>
                </a:solidFill>
                <a:latin typeface="Verdana"/>
                <a:ea typeface="Verdana"/>
                <a:cs typeface="Verdana"/>
                <a:sym typeface="Verdana"/>
              </a:rPr>
              <a:t> determines the priority of requirements during these 3 deployments.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3550" lvl="0" marL="469900" marR="0" rtl="0" algn="l">
              <a:lnSpc>
                <a:spcPct val="100000"/>
              </a:lnSpc>
              <a:spcBef>
                <a:spcPts val="0"/>
              </a:spcBef>
              <a:spcAft>
                <a:spcPts val="0"/>
              </a:spcAft>
              <a:buClr>
                <a:schemeClr val="accent2"/>
              </a:buClr>
              <a:buSzPts val="2900"/>
              <a:buFont typeface="Noto Sans Symbols"/>
              <a:buChar char="□"/>
            </a:pPr>
            <a:r>
              <a:rPr b="0" i="0" lang="en-US" sz="2900" u="none" cap="none" strike="noStrike">
                <a:solidFill>
                  <a:schemeClr val="dk1"/>
                </a:solidFill>
                <a:latin typeface="Verdana"/>
                <a:ea typeface="Verdana"/>
                <a:cs typeface="Verdana"/>
                <a:sym typeface="Verdana"/>
              </a:rPr>
              <a:t>Requirement:</a:t>
            </a:r>
            <a:endParaRPr sz="2900"/>
          </a:p>
          <a:p>
            <a:pPr indent="-430212" lvl="1" marL="908050" marR="0" rtl="0" algn="l">
              <a:lnSpc>
                <a:spcPct val="100000"/>
              </a:lnSpc>
              <a:spcBef>
                <a:spcPts val="520"/>
              </a:spcBef>
              <a:spcAft>
                <a:spcPts val="0"/>
              </a:spcAft>
              <a:buClr>
                <a:schemeClr val="accent2"/>
              </a:buClr>
              <a:buSzPts val="2500"/>
              <a:buFont typeface="Noto Sans Symbols"/>
              <a:buChar char="■"/>
            </a:pPr>
            <a:r>
              <a:rPr b="0" i="0" lang="en-US" sz="2500" u="none" cap="none" strike="noStrike">
                <a:solidFill>
                  <a:schemeClr val="dk1"/>
                </a:solidFill>
                <a:latin typeface="Verdana"/>
                <a:ea typeface="Verdana"/>
                <a:cs typeface="Verdana"/>
                <a:sym typeface="Verdana"/>
              </a:rPr>
              <a:t>attribute to be possessed by the product or a function to be performed by the product.</a:t>
            </a:r>
            <a:endParaRPr sz="2500"/>
          </a:p>
          <a:p>
            <a:pPr indent="-430212" lvl="1" marL="908050" marR="0" rtl="0" algn="l">
              <a:lnSpc>
                <a:spcPct val="100000"/>
              </a:lnSpc>
              <a:spcBef>
                <a:spcPts val="520"/>
              </a:spcBef>
              <a:spcAft>
                <a:spcPts val="0"/>
              </a:spcAft>
              <a:buClr>
                <a:schemeClr val="accent2"/>
              </a:buClr>
              <a:buSzPts val="2500"/>
              <a:buFont typeface="Noto Sans Symbols"/>
              <a:buChar char="■"/>
            </a:pPr>
            <a:r>
              <a:rPr b="0" i="0" lang="en-US" sz="2500" u="none" cap="none" strike="noStrike">
                <a:solidFill>
                  <a:schemeClr val="dk1"/>
                </a:solidFill>
                <a:latin typeface="Verdana"/>
                <a:ea typeface="Verdana"/>
                <a:cs typeface="Verdana"/>
                <a:sym typeface="Verdana"/>
              </a:rPr>
              <a:t>performance standard for the attribute or function.</a:t>
            </a:r>
            <a:endParaRPr sz="2500"/>
          </a:p>
          <a:p>
            <a:pPr indent="-430212" lvl="1" marL="908050" marR="0" rtl="0" algn="l">
              <a:lnSpc>
                <a:spcPct val="100000"/>
              </a:lnSpc>
              <a:spcBef>
                <a:spcPts val="520"/>
              </a:spcBef>
              <a:spcAft>
                <a:spcPts val="0"/>
              </a:spcAft>
              <a:buClr>
                <a:schemeClr val="accent2"/>
              </a:buClr>
              <a:buSzPts val="2500"/>
              <a:buFont typeface="Noto Sans Symbols"/>
              <a:buChar char="■"/>
            </a:pPr>
            <a:r>
              <a:rPr b="0" i="0" lang="en-US" sz="2500" u="none" cap="none" strike="noStrike">
                <a:solidFill>
                  <a:schemeClr val="dk1"/>
                </a:solidFill>
                <a:latin typeface="Verdana"/>
                <a:ea typeface="Verdana"/>
                <a:cs typeface="Verdana"/>
                <a:sym typeface="Verdana"/>
              </a:rPr>
              <a:t>measuring process to be used in verifying that the standard has been met.</a:t>
            </a:r>
            <a:endParaRPr sz="2500"/>
          </a:p>
          <a:p>
            <a:pPr indent="-463550" lvl="0" marL="469900" marR="0" rtl="0" algn="l">
              <a:lnSpc>
                <a:spcPct val="100000"/>
              </a:lnSpc>
              <a:spcBef>
                <a:spcPts val="600"/>
              </a:spcBef>
              <a:spcAft>
                <a:spcPts val="0"/>
              </a:spcAft>
              <a:buClr>
                <a:schemeClr val="accent2"/>
              </a:buClr>
              <a:buSzPts val="2900"/>
              <a:buFont typeface="Noto Sans Symbols"/>
              <a:buChar char="□"/>
            </a:pPr>
            <a:r>
              <a:rPr b="0" i="0" lang="en-US" sz="2900" u="none" cap="none" strike="noStrike">
                <a:solidFill>
                  <a:schemeClr val="dk1"/>
                </a:solidFill>
                <a:latin typeface="Verdana"/>
                <a:ea typeface="Verdana"/>
                <a:cs typeface="Verdana"/>
                <a:sym typeface="Verdana"/>
              </a:rPr>
              <a:t>Software Requirement</a:t>
            </a:r>
            <a:endParaRPr sz="2900"/>
          </a:p>
          <a:p>
            <a:pPr indent="-430212" lvl="1" marL="908050" marR="0" rtl="0" algn="l">
              <a:lnSpc>
                <a:spcPct val="100000"/>
              </a:lnSpc>
              <a:spcBef>
                <a:spcPts val="520"/>
              </a:spcBef>
              <a:spcAft>
                <a:spcPts val="0"/>
              </a:spcAft>
              <a:buClr>
                <a:schemeClr val="accent2"/>
              </a:buClr>
              <a:buSzPts val="2500"/>
              <a:buFont typeface="Noto Sans Symbols"/>
              <a:buChar char="■"/>
            </a:pPr>
            <a:r>
              <a:rPr b="0" i="0" lang="en-US" sz="2500" u="none" cap="none" strike="noStrike">
                <a:solidFill>
                  <a:schemeClr val="dk1"/>
                </a:solidFill>
                <a:latin typeface="Verdana"/>
                <a:ea typeface="Verdana"/>
                <a:cs typeface="Verdana"/>
                <a:sym typeface="Verdana"/>
              </a:rPr>
              <a:t>Need, the software is expected to meet</a:t>
            </a:r>
            <a:endParaRPr sz="2500"/>
          </a:p>
        </p:txBody>
      </p:sp>
      <p:sp>
        <p:nvSpPr>
          <p:cNvPr id="115" name="Google Shape;115;p3"/>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Verdana"/>
              <a:buNone/>
            </a:pPr>
            <a:r>
              <a:rPr b="0" i="0" lang="en-US" sz="4000" u="none">
                <a:solidFill>
                  <a:schemeClr val="dk1"/>
                </a:solidFill>
                <a:latin typeface="Verdana"/>
                <a:ea typeface="Verdana"/>
                <a:cs typeface="Verdana"/>
                <a:sym typeface="Verdana"/>
              </a:rPr>
              <a:t>Software Requirement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User Scenario</a:t>
            </a:r>
            <a:endParaRPr/>
          </a:p>
        </p:txBody>
      </p:sp>
      <p:sp>
        <p:nvSpPr>
          <p:cNvPr id="276" name="Google Shape;276;p3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It is difficult to move into more software engineering activities until s/w team understands how these functions and features will be used by diff. end-users.</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Developers and users create a set of usage threads for the system to be constructed</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use-case scenario is a story about how someone or something external to the software (known as an </a:t>
            </a:r>
            <a:r>
              <a:rPr b="0" i="0" lang="en-US" sz="2000" u="none">
                <a:solidFill>
                  <a:schemeClr val="accent2"/>
                </a:solidFill>
                <a:latin typeface="Verdana"/>
                <a:ea typeface="Verdana"/>
                <a:cs typeface="Verdana"/>
                <a:sym typeface="Verdana"/>
              </a:rPr>
              <a:t>actor</a:t>
            </a:r>
            <a:r>
              <a:rPr b="0" i="0" lang="en-US" sz="2000" u="none">
                <a:solidFill>
                  <a:schemeClr val="dk1"/>
                </a:solidFill>
                <a:latin typeface="Verdana"/>
                <a:ea typeface="Verdana"/>
                <a:cs typeface="Verdana"/>
                <a:sym typeface="Verdana"/>
              </a:rPr>
              <a:t>) interacts with the system.</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Describe how the system will be used </a:t>
            </a:r>
            <a:endParaRPr/>
          </a:p>
          <a:p>
            <a:pPr indent="-469900" lvl="0" marL="469900" rtl="0" algn="l">
              <a:lnSpc>
                <a:spcPct val="80000"/>
              </a:lnSpc>
              <a:spcBef>
                <a:spcPts val="820"/>
              </a:spcBef>
              <a:spcAft>
                <a:spcPts val="0"/>
              </a:spcAft>
              <a:buClr>
                <a:schemeClr val="accent2"/>
              </a:buClr>
              <a:buSzPts val="2100"/>
              <a:buFont typeface="Noto Sans Symbols"/>
              <a:buChar char="□"/>
            </a:pPr>
            <a:r>
              <a:rPr b="0" i="0" lang="en-US" sz="2100" u="none">
                <a:solidFill>
                  <a:schemeClr val="dk1"/>
                </a:solidFill>
                <a:latin typeface="Times New Roman"/>
                <a:ea typeface="Times New Roman"/>
                <a:cs typeface="Times New Roman"/>
                <a:sym typeface="Times New Roman"/>
              </a:rPr>
              <a:t>Each scenario is described from the point-of-view of an “actor”—a person or device that interacts with the software in some way</a:t>
            </a:r>
            <a:endParaRPr/>
          </a:p>
          <a:p>
            <a:pPr indent="-336550" lvl="0" marL="469900" rtl="0" algn="l">
              <a:spcBef>
                <a:spcPts val="420"/>
              </a:spcBef>
              <a:spcAft>
                <a:spcPts val="0"/>
              </a:spcAft>
              <a:buSzPts val="2100"/>
              <a:buNone/>
            </a:pPr>
            <a:r>
              <a:t/>
            </a:r>
            <a:endParaRPr b="0" i="0" sz="21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Elicitation Work Products</a:t>
            </a:r>
            <a:endParaRPr/>
          </a:p>
        </p:txBody>
      </p:sp>
      <p:sp>
        <p:nvSpPr>
          <p:cNvPr id="282" name="Google Shape;282;p3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2000"/>
              <a:buNone/>
            </a:pPr>
            <a:r>
              <a:rPr b="0" i="0" lang="en-US" sz="2000" u="none">
                <a:solidFill>
                  <a:schemeClr val="dk1"/>
                </a:solidFill>
                <a:latin typeface="Verdana"/>
                <a:ea typeface="Verdana"/>
                <a:cs typeface="Verdana"/>
                <a:sym typeface="Verdana"/>
              </a:rPr>
              <a:t>Elicitation work product will vary depending upon the size of the system or product to be built.</a:t>
            </a:r>
            <a:endParaRPr/>
          </a:p>
          <a:p>
            <a:pPr indent="-469900" lvl="0" marL="469900" rtl="0" algn="l">
              <a:lnSpc>
                <a:spcPct val="80000"/>
              </a:lnSpc>
              <a:spcBef>
                <a:spcPts val="3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Statement of </a:t>
            </a:r>
            <a:r>
              <a:rPr b="0" i="0" lang="en-US" sz="2000" u="none">
                <a:solidFill>
                  <a:schemeClr val="accent2"/>
                </a:solidFill>
                <a:latin typeface="Verdana"/>
                <a:ea typeface="Verdana"/>
                <a:cs typeface="Verdana"/>
                <a:sym typeface="Verdana"/>
              </a:rPr>
              <a:t>need</a:t>
            </a:r>
            <a:r>
              <a:rPr b="0" i="0" lang="en-US" sz="2000" u="none">
                <a:solidFill>
                  <a:schemeClr val="dk1"/>
                </a:solidFill>
                <a:latin typeface="Verdana"/>
                <a:ea typeface="Verdana"/>
                <a:cs typeface="Verdana"/>
                <a:sym typeface="Verdana"/>
              </a:rPr>
              <a:t> and </a:t>
            </a:r>
            <a:r>
              <a:rPr b="0" i="0" lang="en-US" sz="2000" u="none">
                <a:solidFill>
                  <a:schemeClr val="accent2"/>
                </a:solidFill>
                <a:latin typeface="Verdana"/>
                <a:ea typeface="Verdana"/>
                <a:cs typeface="Verdana"/>
                <a:sym typeface="Verdana"/>
              </a:rPr>
              <a:t>feasibility</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Statement of </a:t>
            </a:r>
            <a:r>
              <a:rPr b="0" i="0" lang="en-US" sz="2000" u="none">
                <a:solidFill>
                  <a:schemeClr val="accent2"/>
                </a:solidFill>
                <a:latin typeface="Verdana"/>
                <a:ea typeface="Verdana"/>
                <a:cs typeface="Verdana"/>
                <a:sym typeface="Verdana"/>
              </a:rPr>
              <a:t>scope</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a:t>
            </a:r>
            <a:r>
              <a:rPr b="0" i="0" lang="en-US" sz="2000" u="none">
                <a:solidFill>
                  <a:schemeClr val="accent2"/>
                </a:solidFill>
                <a:latin typeface="Verdana"/>
                <a:ea typeface="Verdana"/>
                <a:cs typeface="Verdana"/>
                <a:sym typeface="Verdana"/>
              </a:rPr>
              <a:t>participants</a:t>
            </a:r>
            <a:r>
              <a:rPr b="0" i="0" lang="en-US" sz="2000" u="none">
                <a:solidFill>
                  <a:schemeClr val="dk1"/>
                </a:solidFill>
                <a:latin typeface="Verdana"/>
                <a:ea typeface="Verdana"/>
                <a:cs typeface="Verdana"/>
                <a:sym typeface="Verdana"/>
              </a:rPr>
              <a:t> in requirements elicitation.</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Description of the system’s technical </a:t>
            </a:r>
            <a:r>
              <a:rPr b="0" i="0" lang="en-US" sz="2000" u="none">
                <a:solidFill>
                  <a:schemeClr val="accent2"/>
                </a:solidFill>
                <a:latin typeface="Verdana"/>
                <a:ea typeface="Verdana"/>
                <a:cs typeface="Verdana"/>
                <a:sym typeface="Verdana"/>
              </a:rPr>
              <a:t>environment</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a:t>
            </a:r>
            <a:r>
              <a:rPr b="0" i="0" lang="en-US" sz="2000" u="none">
                <a:solidFill>
                  <a:schemeClr val="accent2"/>
                </a:solidFill>
                <a:latin typeface="Verdana"/>
                <a:ea typeface="Verdana"/>
                <a:cs typeface="Verdana"/>
                <a:sym typeface="Verdana"/>
              </a:rPr>
              <a:t>requirements</a:t>
            </a:r>
            <a:r>
              <a:rPr b="0" i="0" lang="en-US" sz="2000" u="none">
                <a:solidFill>
                  <a:schemeClr val="dk1"/>
                </a:solidFill>
                <a:latin typeface="Verdana"/>
                <a:ea typeface="Verdana"/>
                <a:cs typeface="Verdana"/>
                <a:sym typeface="Verdana"/>
              </a:rPr>
              <a:t> and associated domain </a:t>
            </a:r>
            <a:r>
              <a:rPr b="0" i="0" lang="en-US" sz="2000" u="none">
                <a:solidFill>
                  <a:schemeClr val="accent2"/>
                </a:solidFill>
                <a:latin typeface="Verdana"/>
                <a:ea typeface="Verdana"/>
                <a:cs typeface="Verdana"/>
                <a:sym typeface="Verdana"/>
              </a:rPr>
              <a:t>constraints</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List of usage </a:t>
            </a:r>
            <a:r>
              <a:rPr b="0" i="0" lang="en-US" sz="2000" u="none">
                <a:solidFill>
                  <a:schemeClr val="accent2"/>
                </a:solidFill>
                <a:latin typeface="Verdana"/>
                <a:ea typeface="Verdana"/>
                <a:cs typeface="Verdana"/>
                <a:sym typeface="Verdana"/>
              </a:rPr>
              <a:t>scenarios</a:t>
            </a:r>
            <a:r>
              <a:rPr b="0" i="0" lang="en-US" sz="2000" u="none">
                <a:solidFill>
                  <a:schemeClr val="dk1"/>
                </a:solidFill>
                <a:latin typeface="Verdana"/>
                <a:ea typeface="Verdana"/>
                <a:cs typeface="Verdana"/>
                <a:sym typeface="Verdana"/>
              </a:rPr>
              <a:t>.</a:t>
            </a:r>
            <a:endParaRPr/>
          </a:p>
          <a:p>
            <a:pPr indent="-469900" lvl="0" marL="469900" rtl="0" algn="l">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Any </a:t>
            </a:r>
            <a:r>
              <a:rPr b="0" i="0" lang="en-US" sz="2000" u="none">
                <a:solidFill>
                  <a:schemeClr val="accent2"/>
                </a:solidFill>
                <a:latin typeface="Verdana"/>
                <a:ea typeface="Verdana"/>
                <a:cs typeface="Verdana"/>
                <a:sym typeface="Verdana"/>
              </a:rPr>
              <a:t>prototypes</a:t>
            </a:r>
            <a:r>
              <a:rPr b="1" i="0" lang="en-US" sz="2000" u="none">
                <a:solidFill>
                  <a:schemeClr val="dk1"/>
                </a:solidFill>
                <a:latin typeface="Verdana"/>
                <a:ea typeface="Verdana"/>
                <a:cs typeface="Verdana"/>
                <a:sym typeface="Verdana"/>
              </a:rPr>
              <a:t> </a:t>
            </a:r>
            <a:r>
              <a:rPr b="0" i="0" lang="en-US" sz="2000" u="none">
                <a:solidFill>
                  <a:schemeClr val="dk1"/>
                </a:solidFill>
                <a:latin typeface="Verdana"/>
                <a:ea typeface="Verdana"/>
                <a:cs typeface="Verdana"/>
                <a:sym typeface="Verdana"/>
              </a:rPr>
              <a:t>developed to refine requirements</a:t>
            </a:r>
            <a:r>
              <a:rPr b="1" i="0" lang="en-US" sz="2000" u="none">
                <a:solidFill>
                  <a:schemeClr val="dk1"/>
                </a:solidFill>
                <a:latin typeface="Verdana"/>
                <a:ea typeface="Verdana"/>
                <a:cs typeface="Verdana"/>
                <a:sym typeface="Verdana"/>
              </a:rPr>
              <a:t>.</a:t>
            </a:r>
            <a:endParaRPr/>
          </a:p>
          <a:p>
            <a:pPr indent="-342900" lvl="0" marL="469900" rtl="0" algn="l">
              <a:spcBef>
                <a:spcPts val="400"/>
              </a:spcBef>
              <a:spcAft>
                <a:spcPts val="0"/>
              </a:spcAft>
              <a:buSzPts val="2000"/>
              <a:buNone/>
            </a:pPr>
            <a:r>
              <a:t/>
            </a:r>
            <a:endParaRPr b="1" i="0" sz="2000" u="non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574675" y="228600"/>
            <a:ext cx="8001000" cy="758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Software Prototype</a:t>
            </a:r>
            <a:endParaRPr/>
          </a:p>
        </p:txBody>
      </p:sp>
      <p:sp>
        <p:nvSpPr>
          <p:cNvPr id="288" name="Google Shape;288;p32"/>
          <p:cNvSpPr txBox="1"/>
          <p:nvPr>
            <p:ph idx="1" type="body"/>
          </p:nvPr>
        </p:nvSpPr>
        <p:spPr>
          <a:xfrm>
            <a:off x="533400" y="914400"/>
            <a:ext cx="8001000" cy="5334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Prototype constructed for customer and developer assessment.</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In some circumstances construction of prototype is require in beginning of analysis. (To derive requirement effectively)</a:t>
            </a:r>
            <a:endParaRPr/>
          </a:p>
          <a:p>
            <a:pPr indent="-469900" lvl="0" marL="46990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Selecting Prototype Approach</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cap="none" strike="noStrike">
                <a:solidFill>
                  <a:schemeClr val="dk1"/>
                </a:solidFill>
                <a:latin typeface="Verdana"/>
                <a:ea typeface="Verdana"/>
                <a:cs typeface="Verdana"/>
                <a:sym typeface="Verdana"/>
              </a:rPr>
              <a:t>Close ended (Throwaway Approach)</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cap="none" strike="noStrike">
                <a:solidFill>
                  <a:schemeClr val="dk1"/>
                </a:solidFill>
                <a:latin typeface="Verdana"/>
                <a:ea typeface="Verdana"/>
                <a:cs typeface="Verdana"/>
                <a:sym typeface="Verdana"/>
              </a:rPr>
              <a:t>Open ended (Evolutionary Approach)</a:t>
            </a:r>
            <a:endParaRPr/>
          </a:p>
          <a:p>
            <a:pPr indent="-469900" lvl="0" marL="469900" marR="0" rtl="0" algn="l">
              <a:lnSpc>
                <a:spcPct val="100000"/>
              </a:lnSpc>
              <a:spcBef>
                <a:spcPts val="4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Close Ended </a:t>
            </a:r>
            <a:r>
              <a:rPr b="0" i="0" lang="en-US" sz="2000" u="none" cap="none" strike="noStrike">
                <a:solidFill>
                  <a:schemeClr val="dk1"/>
                </a:solidFill>
                <a:latin typeface="Verdana"/>
                <a:ea typeface="Verdana"/>
                <a:cs typeface="Verdana"/>
                <a:sym typeface="Verdana"/>
              </a:rPr>
              <a:t>– It serves as a rough demonstration of requirement. It is then discarded, and the software engineered using a different paradigm.</a:t>
            </a:r>
            <a:endParaRPr/>
          </a:p>
          <a:p>
            <a:pPr indent="-469900" lvl="0" marL="469900" marR="0" rtl="0" algn="l">
              <a:lnSpc>
                <a:spcPct val="100000"/>
              </a:lnSpc>
              <a:spcBef>
                <a:spcPts val="4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Open Ended </a:t>
            </a:r>
            <a:r>
              <a:rPr b="0" i="0" lang="en-US" sz="2000" u="none" cap="none" strike="noStrike">
                <a:solidFill>
                  <a:schemeClr val="dk1"/>
                </a:solidFill>
                <a:latin typeface="Verdana"/>
                <a:ea typeface="Verdana"/>
                <a:cs typeface="Verdana"/>
                <a:sym typeface="Verdana"/>
              </a:rPr>
              <a:t>-  uses the prototype as the first part of an analysis activity that will be continued into design and construction. The prototype of the software is the first evolution of the finished system.</a:t>
            </a:r>
            <a:endParaRPr/>
          </a:p>
          <a:p>
            <a:pPr indent="-469900" lvl="0" marL="469900" marR="0" rtl="0" algn="l">
              <a:lnSpc>
                <a:spcPct val="100000"/>
              </a:lnSpc>
              <a:spcBef>
                <a:spcPts val="4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a:p>
            <a:pPr indent="-342900" lvl="0" marL="469900" marR="0" rtl="0" algn="l">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Approaches to prototyping</a:t>
            </a:r>
            <a:endParaRPr/>
          </a:p>
        </p:txBody>
      </p:sp>
      <p:pic>
        <p:nvPicPr>
          <p:cNvPr id="294" name="Google Shape;294;p33"/>
          <p:cNvPicPr preferRelativeResize="0"/>
          <p:nvPr/>
        </p:nvPicPr>
        <p:blipFill rotWithShape="1">
          <a:blip r:embed="rId3">
            <a:alphaModFix/>
          </a:blip>
          <a:srcRect b="0" l="0" r="0" t="0"/>
          <a:stretch/>
        </p:blipFill>
        <p:spPr>
          <a:xfrm>
            <a:off x="298450" y="2501900"/>
            <a:ext cx="8548687" cy="274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Evolutionary prototyping</a:t>
            </a:r>
            <a:endParaRPr/>
          </a:p>
        </p:txBody>
      </p:sp>
      <p:pic>
        <p:nvPicPr>
          <p:cNvPr id="300" name="Google Shape;300;p34"/>
          <p:cNvPicPr preferRelativeResize="0"/>
          <p:nvPr/>
        </p:nvPicPr>
        <p:blipFill rotWithShape="1">
          <a:blip r:embed="rId3">
            <a:alphaModFix/>
          </a:blip>
          <a:srcRect b="0" l="0" r="0" t="0"/>
          <a:stretch/>
        </p:blipFill>
        <p:spPr>
          <a:xfrm>
            <a:off x="514350" y="2184400"/>
            <a:ext cx="8161337" cy="3441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Evolutionary prototyping advantages</a:t>
            </a:r>
            <a:endParaRPr/>
          </a:p>
        </p:txBody>
      </p:sp>
      <p:sp>
        <p:nvSpPr>
          <p:cNvPr id="306" name="Google Shape;306;p3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Accelerated delivery of the system</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Rapid delivery and deployment are sometimes more important than functionality or long-term software maintainability</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User engagement with the system</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Not only is the system more likely to meet user requirements, they are more likely to commit to the use of the system</a:t>
            </a:r>
            <a:endParaRPr/>
          </a:p>
          <a:p>
            <a:pPr indent="-304800" lvl="0" marL="469900" rtl="0" algn="l">
              <a:spcBef>
                <a:spcPts val="520"/>
              </a:spcBef>
              <a:spcAft>
                <a:spcPts val="0"/>
              </a:spcAft>
              <a:buSzPts val="2600"/>
              <a:buNone/>
            </a:pPr>
            <a:r>
              <a:t/>
            </a:r>
            <a:endParaRPr b="0" i="0" sz="2600" u="none">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Evolutionary prototyping problems</a:t>
            </a:r>
            <a:endParaRPr/>
          </a:p>
        </p:txBody>
      </p:sp>
      <p:sp>
        <p:nvSpPr>
          <p:cNvPr id="312" name="Google Shape;312;p3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Management problems</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Existing management processes assume a waterfall model of development</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Specialist skills are required which may not be available in all development teams</a:t>
            </a:r>
            <a:endParaRPr/>
          </a:p>
          <a:p>
            <a:pPr indent="-469900" lvl="0" marL="4699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Maintenance problems</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Continual change tends to corrupt system structure so long-term maintenance is expensive</a:t>
            </a:r>
            <a:endParaRPr/>
          </a:p>
          <a:p>
            <a:pPr indent="-469900" lvl="0" marL="46990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Contractual problems</a:t>
            </a:r>
            <a:endParaRPr/>
          </a:p>
          <a:p>
            <a:pPr indent="-436562" lvl="1" marL="90805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Due to cost or time line agreed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Throw-away prototyping</a:t>
            </a:r>
            <a:endParaRPr/>
          </a:p>
        </p:txBody>
      </p:sp>
      <p:pic>
        <p:nvPicPr>
          <p:cNvPr id="318" name="Google Shape;318;p37"/>
          <p:cNvPicPr preferRelativeResize="0"/>
          <p:nvPr/>
        </p:nvPicPr>
        <p:blipFill rotWithShape="1">
          <a:blip r:embed="rId3">
            <a:alphaModFix/>
          </a:blip>
          <a:srcRect b="0" l="0" r="0" t="0"/>
          <a:stretch/>
        </p:blipFill>
        <p:spPr>
          <a:xfrm>
            <a:off x="152400" y="2057400"/>
            <a:ext cx="8726487" cy="3359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Throw-away prototyping</a:t>
            </a:r>
            <a:endParaRPr/>
          </a:p>
        </p:txBody>
      </p:sp>
      <p:sp>
        <p:nvSpPr>
          <p:cNvPr id="324" name="Google Shape;324;p3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Used to reduce requirements risk</a:t>
            </a:r>
            <a:endParaRPr/>
          </a:p>
          <a:p>
            <a:pPr indent="-469900" lvl="0" marL="46990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prototype is developed from an initial specification, delivered for experiment then discarded</a:t>
            </a:r>
            <a:endParaRPr/>
          </a:p>
          <a:p>
            <a:pPr indent="-469900" lvl="0" marL="46990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throw-away prototype should NOT be considered as a final system</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Some system characteristics may have been left out</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There is no specification for long-term maintenance</a:t>
            </a:r>
            <a:endParaRPr/>
          </a:p>
          <a:p>
            <a:pPr indent="-436562" lvl="1" marL="90805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system will be poorly structured and difficult to maintain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574675" y="152400"/>
            <a:ext cx="8001000" cy="6826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Prototyping Methods and Tools</a:t>
            </a:r>
            <a:endParaRPr/>
          </a:p>
        </p:txBody>
      </p:sp>
      <p:sp>
        <p:nvSpPr>
          <p:cNvPr id="330" name="Google Shape;330;p39"/>
          <p:cNvSpPr txBox="1"/>
          <p:nvPr>
            <p:ph idx="1" type="body"/>
          </p:nvPr>
        </p:nvSpPr>
        <p:spPr>
          <a:xfrm>
            <a:off x="533400" y="990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A prototype must be developed rapidly so that the customer may assess results and recommend changes.</a:t>
            </a:r>
            <a:endParaRPr/>
          </a:p>
          <a:p>
            <a:pPr indent="-469900" lvl="0" marL="469900" marR="0" rtl="0" algn="l">
              <a:lnSpc>
                <a:spcPct val="100000"/>
              </a:lnSpc>
              <a:spcBef>
                <a:spcPts val="360"/>
              </a:spcBef>
              <a:spcAft>
                <a:spcPts val="0"/>
              </a:spcAft>
              <a:buClr>
                <a:schemeClr val="accent2"/>
              </a:buClr>
              <a:buSzPts val="1800"/>
              <a:buFont typeface="Noto Sans Symbols"/>
              <a:buNone/>
            </a:pPr>
            <a:r>
              <a:rPr b="0" i="0" lang="en-US" sz="1800" u="none">
                <a:solidFill>
                  <a:schemeClr val="dk1"/>
                </a:solidFill>
                <a:latin typeface="Verdana"/>
                <a:ea typeface="Verdana"/>
                <a:cs typeface="Verdana"/>
                <a:sym typeface="Verdana"/>
              </a:rPr>
              <a:t>3 methods are available:</a:t>
            </a:r>
            <a:endParaRPr/>
          </a:p>
          <a:p>
            <a:pPr indent="-469900" lvl="0" marL="469900" marR="0" rtl="0" algn="l">
              <a:lnSpc>
                <a:spcPct val="100000"/>
              </a:lnSpc>
              <a:spcBef>
                <a:spcPts val="360"/>
              </a:spcBef>
              <a:spcAft>
                <a:spcPts val="0"/>
              </a:spcAft>
              <a:buClr>
                <a:schemeClr val="accent2"/>
              </a:buClr>
              <a:buSzPts val="1800"/>
              <a:buFont typeface="Verdana"/>
              <a:buAutoNum type="arabicPeriod"/>
            </a:pPr>
            <a:r>
              <a:rPr b="0" i="0" lang="en-US" sz="1800" u="none">
                <a:solidFill>
                  <a:schemeClr val="dk1"/>
                </a:solidFill>
                <a:latin typeface="Verdana"/>
                <a:ea typeface="Verdana"/>
                <a:cs typeface="Verdana"/>
                <a:sym typeface="Verdana"/>
              </a:rPr>
              <a:t>Fourth Generation Techniques (4GT) </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4GT enable the software engineer to generate executable code quickly, they are ideal for rapid prototyping.</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Ex. Tool for Database query language or reporting language.</a:t>
            </a:r>
            <a:endParaRPr/>
          </a:p>
          <a:p>
            <a:pPr indent="-469900" lvl="0" marL="469900" marR="0" rtl="0" algn="l">
              <a:lnSpc>
                <a:spcPct val="100000"/>
              </a:lnSpc>
              <a:spcBef>
                <a:spcPts val="360"/>
              </a:spcBef>
              <a:spcAft>
                <a:spcPts val="0"/>
              </a:spcAft>
              <a:buClr>
                <a:schemeClr val="accent2"/>
              </a:buClr>
              <a:buSzPts val="1800"/>
              <a:buFont typeface="Verdana"/>
              <a:buAutoNum type="arabicPeriod"/>
            </a:pPr>
            <a:r>
              <a:rPr b="0" i="0" lang="en-US" sz="1800" u="none">
                <a:solidFill>
                  <a:schemeClr val="dk1"/>
                </a:solidFill>
                <a:latin typeface="Verdana"/>
                <a:ea typeface="Verdana"/>
                <a:cs typeface="Verdana"/>
                <a:sym typeface="Verdana"/>
              </a:rPr>
              <a:t>Reusable software components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To rapid prototyping is to assemble, rather than build, the prototype by using a set of existing software components.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Should maintain library for existing software components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An existing software product can be used as a prototype for a "new, improved" competitive product</a:t>
            </a:r>
            <a:endParaRPr/>
          </a:p>
          <a:p>
            <a:pPr indent="-469900" lvl="0" marL="469900" marR="0" rtl="0" algn="l">
              <a:lnSpc>
                <a:spcPct val="100000"/>
              </a:lnSpc>
              <a:spcBef>
                <a:spcPts val="360"/>
              </a:spcBef>
              <a:spcAft>
                <a:spcPts val="0"/>
              </a:spcAft>
              <a:buClr>
                <a:schemeClr val="accent2"/>
              </a:buClr>
              <a:buSzPts val="1800"/>
              <a:buFont typeface="Verdana"/>
              <a:buAutoNum type="arabicPeriod"/>
            </a:pPr>
            <a:r>
              <a:rPr b="0" i="0" lang="en-US" sz="1800" u="none">
                <a:solidFill>
                  <a:schemeClr val="dk1"/>
                </a:solidFill>
                <a:latin typeface="Verdana"/>
                <a:ea typeface="Verdana"/>
                <a:cs typeface="Verdana"/>
                <a:sym typeface="Verdana"/>
              </a:rPr>
              <a:t>Formal specification and prototyping environments</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Enable an analyst to interactively create language-based specifications of a system or software, </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Invoke automated tools that translate the language-based specifications into executable code,</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Enable the customer to use the prototype executable code to refine formal requirements.</a:t>
            </a:r>
            <a:endParaRPr/>
          </a:p>
          <a:p>
            <a:pPr indent="-355600" lvl="0" marL="469900" marR="0" rtl="0" algn="l">
              <a:lnSpc>
                <a:spcPct val="100000"/>
              </a:lnSpc>
              <a:spcBef>
                <a:spcPts val="360"/>
              </a:spcBef>
              <a:spcAft>
                <a:spcPts val="0"/>
              </a:spcAft>
              <a:buClr>
                <a:schemeClr val="accent2"/>
              </a:buClr>
              <a:buSzPts val="1800"/>
              <a:buFont typeface="Verdana"/>
              <a:buNone/>
            </a:pPr>
            <a:r>
              <a:t/>
            </a:r>
            <a:endParaRPr b="0" i="0" sz="1800" u="none">
              <a:solidFill>
                <a:schemeClr val="dk1"/>
              </a:solidFill>
              <a:latin typeface="Verdana"/>
              <a:ea typeface="Verdana"/>
              <a:cs typeface="Verdana"/>
              <a:sym typeface="Verdana"/>
            </a:endParaRPr>
          </a:p>
          <a:p>
            <a:pPr indent="-355600" lvl="0" marL="469900" marR="0" rtl="0" algn="l">
              <a:spcBef>
                <a:spcPts val="360"/>
              </a:spcBef>
              <a:spcAft>
                <a:spcPts val="0"/>
              </a:spcAft>
              <a:buClr>
                <a:schemeClr val="accent2"/>
              </a:buClr>
              <a:buSzPts val="1800"/>
              <a:buFont typeface="Noto Sans Symbols"/>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Verdana"/>
              <a:buNone/>
            </a:pPr>
            <a:r>
              <a:rPr b="0" i="0" lang="en-US" sz="4000" u="none">
                <a:solidFill>
                  <a:schemeClr val="dk1"/>
                </a:solidFill>
                <a:latin typeface="Verdana"/>
                <a:ea typeface="Verdana"/>
                <a:cs typeface="Verdana"/>
                <a:sym typeface="Verdana"/>
              </a:rPr>
              <a:t>Types of Software Requirement</a:t>
            </a:r>
            <a:endParaRPr/>
          </a:p>
        </p:txBody>
      </p:sp>
      <p:pic>
        <p:nvPicPr>
          <p:cNvPr id="121" name="Google Shape;121;p4"/>
          <p:cNvPicPr preferRelativeResize="0"/>
          <p:nvPr/>
        </p:nvPicPr>
        <p:blipFill rotWithShape="1">
          <a:blip r:embed="rId3">
            <a:alphaModFix/>
          </a:blip>
          <a:srcRect b="0" l="0" r="0" t="0"/>
          <a:stretch/>
        </p:blipFill>
        <p:spPr>
          <a:xfrm>
            <a:off x="2133600" y="1676400"/>
            <a:ext cx="4181475" cy="1543050"/>
          </a:xfrm>
          <a:prstGeom prst="rect">
            <a:avLst/>
          </a:prstGeom>
          <a:noFill/>
          <a:ln>
            <a:noFill/>
          </a:ln>
        </p:spPr>
      </p:pic>
      <p:pic>
        <p:nvPicPr>
          <p:cNvPr id="122" name="Google Shape;122;p4"/>
          <p:cNvPicPr preferRelativeResize="0"/>
          <p:nvPr/>
        </p:nvPicPr>
        <p:blipFill rotWithShape="1">
          <a:blip r:embed="rId4">
            <a:alphaModFix/>
          </a:blip>
          <a:srcRect b="0" l="0" r="0" t="0"/>
          <a:stretch/>
        </p:blipFill>
        <p:spPr>
          <a:xfrm>
            <a:off x="0" y="3200400"/>
            <a:ext cx="9144000" cy="3581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a:t>
            </a:r>
            <a:r>
              <a:rPr b="1" i="0" lang="en-US" sz="3800" u="none">
                <a:solidFill>
                  <a:schemeClr val="dk2"/>
                </a:solidFill>
                <a:latin typeface="Verdana"/>
                <a:ea typeface="Verdana"/>
                <a:cs typeface="Verdana"/>
                <a:sym typeface="Verdana"/>
              </a:rPr>
              <a:t>	</a:t>
            </a:r>
            <a:endParaRPr/>
          </a:p>
        </p:txBody>
      </p:sp>
      <p:sp>
        <p:nvSpPr>
          <p:cNvPr id="336" name="Google Shape;336;p4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Mode of specification has much to do with the quality of solution.</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If specification incomplete, inconsistent, or misleading specifications have experienced the frustration and confusion that invariably results.</a:t>
            </a:r>
            <a:endParaRPr/>
          </a:p>
          <a:p>
            <a:pPr indent="-469900" lvl="0" marL="469900" marR="0" rtl="0" algn="l">
              <a:lnSpc>
                <a:spcPct val="100000"/>
              </a:lnSpc>
              <a:spcBef>
                <a:spcPts val="480"/>
              </a:spcBef>
              <a:spcAft>
                <a:spcPts val="0"/>
              </a:spcAft>
              <a:buClr>
                <a:schemeClr val="accent2"/>
              </a:buClr>
              <a:buSzPts val="2400"/>
              <a:buFont typeface="Noto Sans Symbols"/>
              <a:buNone/>
            </a:pPr>
            <a:r>
              <a:rPr b="1" i="0" lang="en-US" sz="2400" u="none">
                <a:solidFill>
                  <a:schemeClr val="dk1"/>
                </a:solidFill>
                <a:latin typeface="Verdana"/>
                <a:ea typeface="Verdana"/>
                <a:cs typeface="Verdana"/>
                <a:sym typeface="Verdana"/>
              </a:rPr>
              <a:t>Specification Principles</a:t>
            </a:r>
            <a:r>
              <a:rPr b="0" i="0" lang="en-US" sz="2000" u="none">
                <a:solidFill>
                  <a:schemeClr val="dk1"/>
                </a:solidFill>
                <a:latin typeface="Verdana"/>
                <a:ea typeface="Verdana"/>
                <a:cs typeface="Verdana"/>
                <a:sym typeface="Verdana"/>
              </a:rPr>
              <a:t>: May be viewed as representation process.</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Separate functionality from implementation.</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Develop a model of the desired behavior of a system.</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Establish the context in which software operates by specifying the manner.</a:t>
            </a:r>
            <a:endParaRPr/>
          </a:p>
          <a:p>
            <a:pPr indent="-469900" lvl="0" marL="469900" marR="0" rtl="0" algn="l">
              <a:lnSpc>
                <a:spcPct val="100000"/>
              </a:lnSpc>
              <a:spcBef>
                <a:spcPts val="400"/>
              </a:spcBef>
              <a:spcAft>
                <a:spcPts val="0"/>
              </a:spcAft>
              <a:buClr>
                <a:schemeClr val="accent2"/>
              </a:buClr>
              <a:buSzPts val="2000"/>
              <a:buFont typeface="Verdana"/>
              <a:buAutoNum type="arabicPeriod"/>
            </a:pPr>
            <a:r>
              <a:rPr b="0" i="0" lang="en-US" sz="2000" u="none">
                <a:solidFill>
                  <a:schemeClr val="dk1"/>
                </a:solidFill>
                <a:latin typeface="Verdana"/>
                <a:ea typeface="Verdana"/>
                <a:cs typeface="Verdana"/>
                <a:sym typeface="Verdana"/>
              </a:rPr>
              <a:t>Define the environment in which the system operates and indicate how.</a:t>
            </a:r>
            <a:endParaRPr/>
          </a:p>
          <a:p>
            <a:pPr indent="-342900" lvl="0" marL="469900" marR="0" rtl="0" algn="l">
              <a:lnSpc>
                <a:spcPct val="100000"/>
              </a:lnSpc>
              <a:spcBef>
                <a:spcPts val="400"/>
              </a:spcBef>
              <a:spcAft>
                <a:spcPts val="0"/>
              </a:spcAft>
              <a:buClr>
                <a:schemeClr val="accent2"/>
              </a:buClr>
              <a:buSzPts val="2000"/>
              <a:buFont typeface="Verdana"/>
              <a:buNone/>
            </a:pPr>
            <a:r>
              <a:t/>
            </a:r>
            <a:endParaRPr b="0" i="0" sz="2000" u="none">
              <a:solidFill>
                <a:schemeClr val="dk1"/>
              </a:solidFill>
              <a:latin typeface="Verdana"/>
              <a:ea typeface="Verdana"/>
              <a:cs typeface="Verdana"/>
              <a:sym typeface="Verdana"/>
            </a:endParaRPr>
          </a:p>
          <a:p>
            <a:pPr indent="-469900" lvl="0" marL="469900" marR="0" rtl="0" algn="l">
              <a:lnSpc>
                <a:spcPct val="100000"/>
              </a:lnSpc>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a:p>
            <a:pPr indent="-342900" lvl="0" marL="469900" marR="0" rtl="0" algn="l">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574675" y="685800"/>
            <a:ext cx="8001000" cy="835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Verdana"/>
              <a:buNone/>
            </a:pPr>
            <a:r>
              <a:rPr b="0" i="0" lang="en-US" sz="3600" u="none">
                <a:solidFill>
                  <a:schemeClr val="dk1"/>
                </a:solidFill>
                <a:latin typeface="Verdana"/>
                <a:ea typeface="Verdana"/>
                <a:cs typeface="Verdana"/>
                <a:sym typeface="Verdana"/>
              </a:rPr>
              <a:t>Specification Principles (cont.)</a:t>
            </a:r>
            <a:endParaRPr/>
          </a:p>
        </p:txBody>
      </p:sp>
      <p:sp>
        <p:nvSpPr>
          <p:cNvPr id="342" name="Google Shape;342;p4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2"/>
              </a:buClr>
              <a:buSzPts val="2000"/>
              <a:buFont typeface="Verdana"/>
              <a:buAutoNum type="arabicPeriod" startAt="5"/>
            </a:pPr>
            <a:r>
              <a:rPr b="0" i="0" lang="en-US" sz="2000" u="none">
                <a:solidFill>
                  <a:schemeClr val="dk1"/>
                </a:solidFill>
                <a:latin typeface="Verdana"/>
                <a:ea typeface="Verdana"/>
                <a:cs typeface="Verdana"/>
                <a:sym typeface="Verdana"/>
              </a:rPr>
              <a:t>Create a cognitive model rather than a design or implementation model. The cognitive model describes a system as perceived by its user community.</a:t>
            </a:r>
            <a:endParaRPr/>
          </a:p>
          <a:p>
            <a:pPr indent="-514350" lvl="0" marL="514350" marR="0" rtl="0" algn="l">
              <a:lnSpc>
                <a:spcPct val="100000"/>
              </a:lnSpc>
              <a:spcBef>
                <a:spcPts val="400"/>
              </a:spcBef>
              <a:spcAft>
                <a:spcPts val="0"/>
              </a:spcAft>
              <a:buClr>
                <a:schemeClr val="accent2"/>
              </a:buClr>
              <a:buSzPts val="2000"/>
              <a:buFont typeface="Verdana"/>
              <a:buAutoNum type="arabicPeriod" startAt="5"/>
            </a:pPr>
            <a:r>
              <a:rPr b="0" i="0" lang="en-US" sz="2000" u="none">
                <a:solidFill>
                  <a:schemeClr val="dk1"/>
                </a:solidFill>
                <a:latin typeface="Verdana"/>
                <a:ea typeface="Verdana"/>
                <a:cs typeface="Verdana"/>
                <a:sym typeface="Verdana"/>
              </a:rPr>
              <a:t>The specifications must be tolerant of incompleteness and augmentable. </a:t>
            </a:r>
            <a:endParaRPr/>
          </a:p>
          <a:p>
            <a:pPr indent="-514350" lvl="0" marL="514350" marR="0" rtl="0" algn="l">
              <a:lnSpc>
                <a:spcPct val="100000"/>
              </a:lnSpc>
              <a:spcBef>
                <a:spcPts val="400"/>
              </a:spcBef>
              <a:spcAft>
                <a:spcPts val="0"/>
              </a:spcAft>
              <a:buClr>
                <a:schemeClr val="accent2"/>
              </a:buClr>
              <a:buSzPts val="2000"/>
              <a:buFont typeface="Verdana"/>
              <a:buAutoNum type="arabicPeriod" startAt="5"/>
            </a:pPr>
            <a:r>
              <a:rPr b="0" i="0" lang="en-US" sz="2000" u="none">
                <a:solidFill>
                  <a:schemeClr val="dk1"/>
                </a:solidFill>
                <a:latin typeface="Verdana"/>
                <a:ea typeface="Verdana"/>
                <a:cs typeface="Verdana"/>
                <a:sym typeface="Verdana"/>
              </a:rPr>
              <a:t>Establish the content and structure of a specification in a way that will enable it to be amenable to change.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 Representation</a:t>
            </a:r>
            <a:endParaRPr/>
          </a:p>
        </p:txBody>
      </p:sp>
      <p:sp>
        <p:nvSpPr>
          <p:cNvPr id="348" name="Google Shape;348;p4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127000" lvl="0" marL="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Representation format and content should be relevant to the problem.</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For example, a specification for a manufacturing automation system might use different symbology, diagrams and language than the specification for a programming language compiler.</a:t>
            </a:r>
            <a:endParaRPr b="1" i="0" sz="1000" u="none">
              <a:solidFill>
                <a:schemeClr val="dk1"/>
              </a:solidFill>
              <a:latin typeface="Verdana"/>
              <a:ea typeface="Verdana"/>
              <a:cs typeface="Verdana"/>
              <a:sym typeface="Verdana"/>
            </a:endParaRPr>
          </a:p>
          <a:p>
            <a:pPr indent="-127000" lvl="0" marL="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Information contained within the specification should be nested (layered).</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Paragraph and diagram numbering schemes should indicate the level of detail that is being presented.</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It is sometimes worthwhile to present the same information at different levels of abstraction to aid in understanding.</a:t>
            </a:r>
            <a:endParaRPr/>
          </a:p>
          <a:p>
            <a:pPr indent="-127000" lvl="0" marL="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Diagrams and other notational forms should be restricted in number and consistent in use</a:t>
            </a:r>
            <a:r>
              <a:rPr b="0" i="1" lang="en-US" sz="2000" u="none">
                <a:solidFill>
                  <a:schemeClr val="dk1"/>
                </a:solidFill>
                <a:latin typeface="Verdana"/>
                <a:ea typeface="Verdana"/>
                <a:cs typeface="Verdana"/>
                <a:sym typeface="Verdana"/>
              </a:rPr>
              <a:t>.</a:t>
            </a:r>
            <a:endParaRPr/>
          </a:p>
          <a:p>
            <a:pPr indent="-285749" lvl="1" marL="912812" rtl="0" algn="l">
              <a:lnSpc>
                <a:spcPct val="10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Confusing or inconsistent notation, whether graphical or symbolic, degrades understanding and fosters errors.</a:t>
            </a:r>
            <a:endParaRPr/>
          </a:p>
          <a:p>
            <a:pPr indent="-127000" lvl="0" marL="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Verdana"/>
                <a:ea typeface="Verdana"/>
                <a:cs typeface="Verdana"/>
                <a:sym typeface="Verdana"/>
              </a:rPr>
              <a:t>Representations should be revisable.</a:t>
            </a:r>
            <a:endParaRPr/>
          </a:p>
          <a:p>
            <a:pPr indent="-342900" lvl="0" marL="469900" rtl="0" algn="l">
              <a:spcBef>
                <a:spcPts val="400"/>
              </a:spcBef>
              <a:spcAft>
                <a:spcPts val="0"/>
              </a:spcAft>
              <a:buSzPts val="2000"/>
              <a:buNone/>
            </a:pPr>
            <a:r>
              <a:t/>
            </a:r>
            <a:endParaRPr b="1" i="0" sz="2000" u="none">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Verdana"/>
              <a:buNone/>
            </a:pPr>
            <a:r>
              <a:rPr b="0" i="0" lang="en-US" sz="3000" u="none">
                <a:solidFill>
                  <a:schemeClr val="dk2"/>
                </a:solidFill>
                <a:latin typeface="Verdana"/>
                <a:ea typeface="Verdana"/>
                <a:cs typeface="Verdana"/>
                <a:sym typeface="Verdana"/>
              </a:rPr>
              <a:t>Software Requirements Specification</a:t>
            </a:r>
            <a:endParaRPr/>
          </a:p>
        </p:txBody>
      </p:sp>
      <p:sp>
        <p:nvSpPr>
          <p:cNvPr id="354" name="Google Shape;354;p4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It contains a complete information description, a detailed functional description, a representation of system behavior, an indication of performance requirements and design constraints, appropriate validation criteria, and other information pertinent to requirements.</a:t>
            </a:r>
            <a:endParaRPr/>
          </a:p>
          <a:p>
            <a:pPr indent="-469900" lvl="0" marL="469900" rtl="0" algn="l">
              <a:lnSpc>
                <a:spcPct val="90000"/>
              </a:lnSpc>
              <a:spcBef>
                <a:spcPts val="280"/>
              </a:spcBef>
              <a:spcAft>
                <a:spcPts val="0"/>
              </a:spcAft>
              <a:buSzPts val="1400"/>
              <a:buNone/>
            </a:pPr>
            <a:r>
              <a:rPr b="1" i="0" lang="en-US" sz="1400" u="none">
                <a:solidFill>
                  <a:schemeClr val="dk1"/>
                </a:solidFill>
                <a:latin typeface="Verdana"/>
                <a:ea typeface="Verdana"/>
                <a:cs typeface="Verdana"/>
                <a:sym typeface="Verdana"/>
              </a:rPr>
              <a:t>Format of SRS:</a:t>
            </a:r>
            <a:endParaRPr/>
          </a:p>
          <a:p>
            <a:pPr indent="-469900" lvl="0" marL="469900" rtl="0" algn="l">
              <a:lnSpc>
                <a:spcPct val="90000"/>
              </a:lnSpc>
              <a:spcBef>
                <a:spcPts val="360"/>
              </a:spcBef>
              <a:spcAft>
                <a:spcPts val="0"/>
              </a:spcAft>
              <a:buSzPts val="1800"/>
              <a:buNone/>
            </a:pPr>
            <a:r>
              <a:rPr b="1" i="1" lang="en-US" sz="1800" u="none">
                <a:solidFill>
                  <a:schemeClr val="dk1"/>
                </a:solidFill>
                <a:latin typeface="Verdana"/>
                <a:ea typeface="Verdana"/>
                <a:cs typeface="Verdana"/>
                <a:sym typeface="Verdana"/>
              </a:rPr>
              <a:t>Introduction</a:t>
            </a:r>
            <a:r>
              <a:rPr b="0" i="1" lang="en-US" sz="18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of the software requirements specification states the goals and objectives of the software, describing it in the context of the computer-based system.</a:t>
            </a:r>
            <a:endParaRPr/>
          </a:p>
          <a:p>
            <a:pPr indent="-469900" lvl="0" marL="469900" rtl="0" algn="l">
              <a:lnSpc>
                <a:spcPct val="90000"/>
              </a:lnSpc>
              <a:spcBef>
                <a:spcPts val="360"/>
              </a:spcBef>
              <a:spcAft>
                <a:spcPts val="0"/>
              </a:spcAft>
              <a:buSzPts val="1800"/>
              <a:buNone/>
            </a:pPr>
            <a:r>
              <a:rPr b="1" i="1" lang="en-US" sz="1800" u="none">
                <a:solidFill>
                  <a:schemeClr val="dk1"/>
                </a:solidFill>
                <a:latin typeface="Verdana"/>
                <a:ea typeface="Verdana"/>
                <a:cs typeface="Verdana"/>
                <a:sym typeface="Verdana"/>
              </a:rPr>
              <a:t>Information </a:t>
            </a:r>
            <a:r>
              <a:rPr b="0" i="0" lang="en-US" sz="1600" u="none">
                <a:solidFill>
                  <a:schemeClr val="dk1"/>
                </a:solidFill>
                <a:latin typeface="Verdana"/>
                <a:ea typeface="Verdana"/>
                <a:cs typeface="Verdana"/>
                <a:sym typeface="Verdana"/>
              </a:rPr>
              <a:t>content, flow, and structure are documented. Hardware, software, and human interfaces are described for external system elements and internal software functions.</a:t>
            </a:r>
            <a:endParaRPr/>
          </a:p>
          <a:p>
            <a:pPr indent="-469900" lvl="0" marL="469900" rtl="0" algn="l">
              <a:lnSpc>
                <a:spcPct val="90000"/>
              </a:lnSpc>
              <a:spcBef>
                <a:spcPts val="360"/>
              </a:spcBef>
              <a:spcAft>
                <a:spcPts val="0"/>
              </a:spcAft>
              <a:buSzPts val="1800"/>
              <a:buNone/>
            </a:pPr>
            <a:r>
              <a:rPr b="1" i="1" lang="en-US" sz="1800" u="none">
                <a:solidFill>
                  <a:schemeClr val="dk1"/>
                </a:solidFill>
                <a:latin typeface="Verdana"/>
                <a:ea typeface="Verdana"/>
                <a:cs typeface="Verdana"/>
                <a:sym typeface="Verdana"/>
              </a:rPr>
              <a:t>Functional Description</a:t>
            </a:r>
            <a:r>
              <a:rPr b="0" i="0" lang="en-US" sz="1600" u="none">
                <a:solidFill>
                  <a:schemeClr val="dk1"/>
                </a:solidFill>
                <a:latin typeface="Verdana"/>
                <a:ea typeface="Verdana"/>
                <a:cs typeface="Verdana"/>
                <a:sym typeface="Verdana"/>
              </a:rPr>
              <a:t> A processing narrative is provided for each function, design constraints are stated and justified &amp; performance characteristics are stated</a:t>
            </a:r>
            <a:endParaRPr/>
          </a:p>
          <a:p>
            <a:pPr indent="-469900" lvl="0" marL="469900" rtl="0" algn="l">
              <a:lnSpc>
                <a:spcPct val="90000"/>
              </a:lnSpc>
              <a:spcBef>
                <a:spcPts val="520"/>
              </a:spcBef>
              <a:spcAft>
                <a:spcPts val="0"/>
              </a:spcAft>
              <a:buSzPts val="1800"/>
              <a:buNone/>
            </a:pPr>
            <a:r>
              <a:rPr b="1" i="1" lang="en-US" sz="1800" u="none">
                <a:solidFill>
                  <a:schemeClr val="dk1"/>
                </a:solidFill>
                <a:latin typeface="Verdana"/>
                <a:ea typeface="Verdana"/>
                <a:cs typeface="Verdana"/>
                <a:sym typeface="Verdana"/>
              </a:rPr>
              <a:t>Behavioral Description</a:t>
            </a:r>
            <a:r>
              <a:rPr b="0" i="1" lang="en-US" sz="26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operation of the software as a consequence of external events and internally generated control characteristics.</a:t>
            </a:r>
            <a:endParaRPr/>
          </a:p>
          <a:p>
            <a:pPr indent="-368300" lvl="0" marL="469900" rtl="0" algn="l">
              <a:spcBef>
                <a:spcPts val="320"/>
              </a:spcBef>
              <a:spcAft>
                <a:spcPts val="0"/>
              </a:spcAft>
              <a:buSzPts val="1600"/>
              <a:buNone/>
            </a:pPr>
            <a:r>
              <a:t/>
            </a:r>
            <a:endParaRPr b="0" i="0" sz="1600" u="none">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600"/>
              <a:buFont typeface="Verdana"/>
              <a:buNone/>
            </a:pPr>
            <a:r>
              <a:rPr b="0" i="0" lang="en-US" sz="2600" u="none">
                <a:solidFill>
                  <a:schemeClr val="dk2"/>
                </a:solidFill>
                <a:latin typeface="Verdana"/>
                <a:ea typeface="Verdana"/>
                <a:cs typeface="Verdana"/>
                <a:sym typeface="Verdana"/>
              </a:rPr>
              <a:t>Software Requirements Specification (Cont.)</a:t>
            </a:r>
            <a:endParaRPr/>
          </a:p>
        </p:txBody>
      </p:sp>
      <p:sp>
        <p:nvSpPr>
          <p:cNvPr id="360" name="Google Shape;360;p4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1800"/>
              <a:buNone/>
            </a:pPr>
            <a:r>
              <a:rPr b="1" i="1" lang="en-US" sz="1800" u="none">
                <a:solidFill>
                  <a:schemeClr val="dk1"/>
                </a:solidFill>
                <a:latin typeface="Verdana"/>
                <a:ea typeface="Verdana"/>
                <a:cs typeface="Verdana"/>
                <a:sym typeface="Verdana"/>
              </a:rPr>
              <a:t>Validation Criteria</a:t>
            </a:r>
            <a:r>
              <a:rPr b="0" i="1" lang="en-US" sz="18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is probably the most important and, ironically, the most often neglected section of the </a:t>
            </a:r>
            <a:r>
              <a:rPr b="0" i="1" lang="en-US" sz="1800" u="none">
                <a:solidFill>
                  <a:schemeClr val="dk1"/>
                </a:solidFill>
                <a:latin typeface="Verdana"/>
                <a:ea typeface="Verdana"/>
                <a:cs typeface="Verdana"/>
                <a:sym typeface="Verdana"/>
              </a:rPr>
              <a:t>Software Requirements Specification (SRS). Testing or validating each user-scenario. </a:t>
            </a:r>
            <a:endParaRPr/>
          </a:p>
          <a:p>
            <a:pPr indent="-469900" lvl="0" marL="469900" rtl="0" algn="l">
              <a:lnSpc>
                <a:spcPct val="100000"/>
              </a:lnSpc>
              <a:spcBef>
                <a:spcPts val="360"/>
              </a:spcBef>
              <a:spcAft>
                <a:spcPts val="0"/>
              </a:spcAft>
              <a:buSzPts val="1800"/>
              <a:buNone/>
            </a:pPr>
            <a:r>
              <a:t/>
            </a:r>
            <a:endParaRPr b="0" i="1" sz="1800" u="none">
              <a:solidFill>
                <a:schemeClr val="dk1"/>
              </a:solidFill>
              <a:latin typeface="Verdana"/>
              <a:ea typeface="Verdana"/>
              <a:cs typeface="Verdana"/>
              <a:sym typeface="Verdana"/>
            </a:endParaRPr>
          </a:p>
          <a:p>
            <a:pPr indent="-469900" lvl="0" marL="469900" rtl="0" algn="l">
              <a:lnSpc>
                <a:spcPct val="100000"/>
              </a:lnSpc>
              <a:spcBef>
                <a:spcPts val="360"/>
              </a:spcBef>
              <a:spcAft>
                <a:spcPts val="0"/>
              </a:spcAft>
              <a:buSzPts val="1800"/>
              <a:buNone/>
            </a:pPr>
            <a:r>
              <a:rPr b="0" i="0" lang="en-US" sz="1800" u="none">
                <a:solidFill>
                  <a:schemeClr val="dk1"/>
                </a:solidFill>
                <a:latin typeface="Verdana"/>
                <a:ea typeface="Verdana"/>
                <a:cs typeface="Verdana"/>
                <a:sym typeface="Verdana"/>
              </a:rPr>
              <a:t>Finally, the specification includes a </a:t>
            </a:r>
            <a:r>
              <a:rPr b="1" i="1" lang="en-US" sz="1800" u="none">
                <a:solidFill>
                  <a:schemeClr val="dk1"/>
                </a:solidFill>
                <a:latin typeface="Verdana"/>
                <a:ea typeface="Verdana"/>
                <a:cs typeface="Verdana"/>
                <a:sym typeface="Verdana"/>
              </a:rPr>
              <a:t>Bibliography and Appendix</a:t>
            </a:r>
            <a:r>
              <a:rPr b="0" i="1" lang="en-US" sz="18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The </a:t>
            </a:r>
            <a:r>
              <a:rPr b="0" i="1" lang="en-US" sz="1800" u="none">
                <a:solidFill>
                  <a:schemeClr val="dk1"/>
                </a:solidFill>
                <a:latin typeface="Verdana"/>
                <a:ea typeface="Verdana"/>
                <a:cs typeface="Verdana"/>
                <a:sym typeface="Verdana"/>
              </a:rPr>
              <a:t>bibliography</a:t>
            </a:r>
            <a:r>
              <a:rPr b="0" i="0" lang="en-US" sz="1800" u="none">
                <a:solidFill>
                  <a:schemeClr val="dk1"/>
                </a:solidFill>
                <a:latin typeface="Verdana"/>
                <a:ea typeface="Verdana"/>
                <a:cs typeface="Verdana"/>
                <a:sym typeface="Verdana"/>
              </a:rPr>
              <a:t> contains references to all documents that relate to the software. The </a:t>
            </a:r>
            <a:r>
              <a:rPr b="0" i="1" lang="en-US" sz="1800" u="none">
                <a:solidFill>
                  <a:schemeClr val="dk1"/>
                </a:solidFill>
                <a:latin typeface="Verdana"/>
                <a:ea typeface="Verdana"/>
                <a:cs typeface="Verdana"/>
                <a:sym typeface="Verdana"/>
              </a:rPr>
              <a:t>appendix</a:t>
            </a:r>
            <a:r>
              <a:rPr b="0" i="0" lang="en-US" sz="1800" u="none">
                <a:solidFill>
                  <a:schemeClr val="dk1"/>
                </a:solidFill>
                <a:latin typeface="Verdana"/>
                <a:ea typeface="Verdana"/>
                <a:cs typeface="Verdana"/>
                <a:sym typeface="Verdana"/>
              </a:rPr>
              <a:t> contains information that supplements the specifications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Specification Review</a:t>
            </a:r>
            <a:endParaRPr/>
          </a:p>
        </p:txBody>
      </p:sp>
      <p:sp>
        <p:nvSpPr>
          <p:cNvPr id="366" name="Google Shape;366;p4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 review of the </a:t>
            </a:r>
            <a:r>
              <a:rPr b="0" i="1" lang="en-US" sz="2000" u="none">
                <a:solidFill>
                  <a:schemeClr val="dk1"/>
                </a:solidFill>
                <a:latin typeface="Verdana"/>
                <a:ea typeface="Verdana"/>
                <a:cs typeface="Verdana"/>
                <a:sym typeface="Verdana"/>
              </a:rPr>
              <a:t>SRS </a:t>
            </a:r>
            <a:r>
              <a:rPr b="0" i="0" lang="en-US" sz="2000" u="none">
                <a:solidFill>
                  <a:schemeClr val="dk1"/>
                </a:solidFill>
                <a:latin typeface="Verdana"/>
                <a:ea typeface="Verdana"/>
                <a:cs typeface="Verdana"/>
                <a:sym typeface="Verdana"/>
              </a:rPr>
              <a:t>(and/or prototype) is conducted by both the software developer and the customer.</a:t>
            </a:r>
            <a:endParaRPr/>
          </a:p>
          <a:p>
            <a:pPr indent="-469900" lvl="0" marL="4699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Conducted at a macroscopic level</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Ensure that specification is complete</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Consistent</a:t>
            </a:r>
            <a:endParaRPr/>
          </a:p>
          <a:p>
            <a:pPr indent="-395287" lvl="2" marL="1304925"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Accurate (Information, functional and behavioral domain considered).</a:t>
            </a:r>
            <a:endParaRPr/>
          </a:p>
          <a:p>
            <a:pPr indent="-469900" lvl="0" marL="4699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Review becomes more detailed while examining Information, functional and behavioral domain.</a:t>
            </a:r>
            <a:endParaRPr/>
          </a:p>
          <a:p>
            <a:pPr indent="-469900" lvl="0" marL="46990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Examining not only broad descriptions but the way in which requirement worded. </a:t>
            </a:r>
            <a:endParaRPr/>
          </a:p>
          <a:p>
            <a:pPr indent="-469900" lvl="0" marL="469900" rtl="0" algn="l">
              <a:lnSpc>
                <a:spcPct val="90000"/>
              </a:lnSpc>
              <a:spcBef>
                <a:spcPts val="400"/>
              </a:spcBef>
              <a:spcAft>
                <a:spcPts val="0"/>
              </a:spcAft>
              <a:buSzPts val="2000"/>
              <a:buNone/>
            </a:pPr>
            <a:r>
              <a:rPr b="0" i="0" lang="en-US" sz="2000" u="none">
                <a:solidFill>
                  <a:schemeClr val="dk1"/>
                </a:solidFill>
                <a:latin typeface="Verdana"/>
                <a:ea typeface="Verdana"/>
                <a:cs typeface="Verdana"/>
                <a:sym typeface="Verdana"/>
              </a:rPr>
              <a:t>E.g. Terms like “Vague ” (some, sometimes, often, usually) should be flag by reviewer for further clarification.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Review (cont.)</a:t>
            </a:r>
            <a:endParaRPr/>
          </a:p>
        </p:txBody>
      </p:sp>
      <p:sp>
        <p:nvSpPr>
          <p:cNvPr id="372" name="Google Shape;372;p4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Once review is complete – SRS “signed off” by both customer and developer. ( “contract” for software development)</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Requests for changes in requirements after the specification is finalized will not be eliminated.</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Change is an extension of software scope and therefore can increase cost and/or delivery of product.</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During the review, changes to the specification may be recommended.</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It can be extremely difficult to assess the global impact of a change; that is, how a change in one function affects requirements for other functions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5"/>
          <p:cNvPicPr preferRelativeResize="0"/>
          <p:nvPr/>
        </p:nvPicPr>
        <p:blipFill rotWithShape="1">
          <a:blip r:embed="rId3">
            <a:alphaModFix/>
          </a:blip>
          <a:srcRect b="0" l="0" r="0" t="0"/>
          <a:stretch/>
        </p:blipFill>
        <p:spPr>
          <a:xfrm>
            <a:off x="0" y="1066800"/>
            <a:ext cx="9144000" cy="421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Stakeholder/Buyers</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User/beneficiary</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Operator</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Domain Experts</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Developer</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Automated Tools</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Past Experience/Case Studies</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Tester</a:t>
            </a:r>
            <a:endParaRPr/>
          </a:p>
          <a:p>
            <a:pPr indent="-469900" lvl="0" marL="4699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Other concerned people</a:t>
            </a:r>
            <a:endParaRPr/>
          </a:p>
        </p:txBody>
      </p:sp>
      <p:sp>
        <p:nvSpPr>
          <p:cNvPr id="133" name="Google Shape;133;p6"/>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Verdana"/>
              <a:buNone/>
            </a:pPr>
            <a:r>
              <a:rPr b="0" i="0" lang="en-US" sz="4000" u="none">
                <a:solidFill>
                  <a:schemeClr val="dk1"/>
                </a:solidFill>
                <a:latin typeface="Verdana"/>
                <a:ea typeface="Verdana"/>
                <a:cs typeface="Verdana"/>
                <a:sym typeface="Verdana"/>
              </a:rPr>
              <a:t>Sources of Software Requirement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A Branch of Software Engineering</a:t>
            </a:r>
            <a:endParaRPr/>
          </a:p>
          <a:p>
            <a:pPr indent="-469900" lvl="0" marL="469900" marR="0" rtl="0" algn="l">
              <a:lnSpc>
                <a:spcPct val="100000"/>
              </a:lnSpc>
              <a:spcBef>
                <a:spcPts val="60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Focus on real world goals, functions, constraints, limitations and effects of implementation and use of a software system.</a:t>
            </a:r>
            <a:endParaRPr/>
          </a:p>
          <a:p>
            <a:pPr indent="-469900" lvl="0" marL="469900" marR="0" rtl="0" algn="l">
              <a:lnSpc>
                <a:spcPct val="100000"/>
              </a:lnSpc>
              <a:spcBef>
                <a:spcPts val="60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The main task is to determine explicitly the stated or implied needs, a system has to fulfill.</a:t>
            </a:r>
            <a:endParaRPr/>
          </a:p>
        </p:txBody>
      </p:sp>
      <p:sp>
        <p:nvSpPr>
          <p:cNvPr id="139" name="Google Shape;139;p7"/>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Verdana"/>
              <a:buNone/>
            </a:pPr>
            <a:r>
              <a:rPr b="0" i="0" lang="en-US" sz="4000" u="none">
                <a:solidFill>
                  <a:schemeClr val="dk1"/>
                </a:solidFill>
                <a:latin typeface="Verdana"/>
                <a:ea typeface="Verdana"/>
                <a:cs typeface="Verdana"/>
                <a:sym typeface="Verdana"/>
              </a:rPr>
              <a:t>Software Requirement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8"/>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chemeClr val="dk1"/>
                </a:solidFill>
                <a:latin typeface="Verdana"/>
                <a:ea typeface="Verdana"/>
                <a:cs typeface="Verdana"/>
                <a:sym typeface="Verdana"/>
              </a:rPr>
              <a:t>Context Analysis</a:t>
            </a:r>
            <a:endParaRPr/>
          </a:p>
          <a:p>
            <a:pPr indent="-469900" lvl="0" marL="46990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dk1"/>
                </a:solidFill>
                <a:latin typeface="Verdana"/>
                <a:ea typeface="Verdana"/>
                <a:cs typeface="Verdana"/>
                <a:sym typeface="Verdana"/>
              </a:rPr>
              <a:t>Requirement Elicitation</a:t>
            </a:r>
            <a:endParaRPr/>
          </a:p>
          <a:p>
            <a:pPr indent="-436562" lvl="1" marL="9080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Interview, Surveys, Questionnaire, data Mining, Brain Storming, Market Analysis</a:t>
            </a:r>
            <a:endParaRPr/>
          </a:p>
          <a:p>
            <a:pPr indent="-469900" lvl="0" marL="46990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dk1"/>
                </a:solidFill>
                <a:latin typeface="Verdana"/>
                <a:ea typeface="Verdana"/>
                <a:cs typeface="Verdana"/>
                <a:sym typeface="Verdana"/>
              </a:rPr>
              <a:t>Requirement Assessment/Analysis</a:t>
            </a:r>
            <a:endParaRPr/>
          </a:p>
          <a:p>
            <a:pPr indent="-436562" lvl="1" marL="9080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SSA, OOA</a:t>
            </a:r>
            <a:endParaRPr/>
          </a:p>
          <a:p>
            <a:pPr indent="-469900" lvl="0" marL="46990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dk1"/>
                </a:solidFill>
                <a:latin typeface="Verdana"/>
                <a:ea typeface="Verdana"/>
                <a:cs typeface="Verdana"/>
                <a:sym typeface="Verdana"/>
              </a:rPr>
              <a:t>Requirement Verification, Testing and Review</a:t>
            </a:r>
            <a:endParaRPr/>
          </a:p>
          <a:p>
            <a:pPr indent="-469900" lvl="0" marL="46990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dk1"/>
                </a:solidFill>
                <a:latin typeface="Verdana"/>
                <a:ea typeface="Verdana"/>
                <a:cs typeface="Verdana"/>
                <a:sym typeface="Verdana"/>
              </a:rPr>
              <a:t>Software Requirement Specification</a:t>
            </a:r>
            <a:endParaRPr/>
          </a:p>
        </p:txBody>
      </p:sp>
      <p:sp>
        <p:nvSpPr>
          <p:cNvPr id="150" name="Google Shape;150;p9"/>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Verdana"/>
              <a:buNone/>
            </a:pPr>
            <a:r>
              <a:rPr b="0" i="0" lang="en-US" sz="4000" u="none">
                <a:solidFill>
                  <a:schemeClr val="dk1"/>
                </a:solidFill>
                <a:latin typeface="Verdana"/>
                <a:ea typeface="Verdana"/>
                <a:cs typeface="Verdana"/>
                <a:sym typeface="Verdana"/>
              </a:rPr>
              <a:t>SRE Activities and Techniques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2009-06-22T04:17:35Z</dcterms:created>
  <dc:creator>Ashwin</dc:creator>
</cp:coreProperties>
</file>