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Lst>
  <p:sldSz cy="6858000" cx="9144000"/>
  <p:notesSz cx="6858000" cy="9144000"/>
  <p:embeddedFontLst>
    <p:embeddedFont>
      <p:font typeface="Helvetica Neue"/>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92" roundtripDataSignature="AMtx7mgbO/eNajRmQM1VeaG3dqFaUT1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9A0D7F-3D5D-4DAC-A41F-572F7C5A616E}">
  <a:tblStyle styleId="{639A0D7F-3D5D-4DAC-A41F-572F7C5A616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slide" Target="slides/slide76.xml"/><Relationship Id="rId83" Type="http://schemas.openxmlformats.org/officeDocument/2006/relationships/slide" Target="slides/slide75.xml"/><Relationship Id="rId42" Type="http://schemas.openxmlformats.org/officeDocument/2006/relationships/slide" Target="slides/slide34.xml"/><Relationship Id="rId86" Type="http://schemas.openxmlformats.org/officeDocument/2006/relationships/slide" Target="slides/slide78.xml"/><Relationship Id="rId41" Type="http://schemas.openxmlformats.org/officeDocument/2006/relationships/slide" Target="slides/slide33.xml"/><Relationship Id="rId85" Type="http://schemas.openxmlformats.org/officeDocument/2006/relationships/slide" Target="slides/slide77.xml"/><Relationship Id="rId44" Type="http://schemas.openxmlformats.org/officeDocument/2006/relationships/slide" Target="slides/slide36.xml"/><Relationship Id="rId88" Type="http://schemas.openxmlformats.org/officeDocument/2006/relationships/font" Target="fonts/HelveticaNeue-regular.fntdata"/><Relationship Id="rId43" Type="http://schemas.openxmlformats.org/officeDocument/2006/relationships/slide" Target="slides/slide35.xml"/><Relationship Id="rId87" Type="http://schemas.openxmlformats.org/officeDocument/2006/relationships/slide" Target="slides/slide79.xml"/><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HelveticaNeue-bold.fntdata"/><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HelveticaNeue-boldItalic.fntdata"/><Relationship Id="rId90" Type="http://schemas.openxmlformats.org/officeDocument/2006/relationships/font" Target="fonts/HelveticaNeue-italic.fntdata"/><Relationship Id="rId92" Type="http://customschemas.google.com/relationships/presentationmetadata" Target="meta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8" name="Google Shape;2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3" name="Google Shape;27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0" name="Google Shape;28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8" name="Google Shape;36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4" name="Google Shape;3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8" name="Google Shape;40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8" name="Google Shape;42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0" name="Google Shape;630;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6" name="Google Shape;63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4" name="Google Shape;64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1"/>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1"/>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9" name="Google Shape;19;p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9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3"/>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3" name="Google Shape;83;p93"/>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4" name="Google Shape;84;p9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9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90" name="Google Shape;90;p9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99" name="Shape 99"/>
        <p:cNvGrpSpPr/>
        <p:nvPr/>
      </p:nvGrpSpPr>
      <p:grpSpPr>
        <a:xfrm>
          <a:off x="0" y="0"/>
          <a:ext cx="0" cy="0"/>
          <a:chOff x="0" y="0"/>
          <a:chExt cx="0" cy="0"/>
        </a:xfrm>
      </p:grpSpPr>
      <p:sp>
        <p:nvSpPr>
          <p:cNvPr id="100" name="Google Shape;100;p86"/>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6"/>
          <p:cNvSpPr txBox="1"/>
          <p:nvPr>
            <p:ph idx="1" type="body"/>
          </p:nvPr>
        </p:nvSpPr>
        <p:spPr>
          <a:xfrm>
            <a:off x="685800" y="1066800"/>
            <a:ext cx="3848100" cy="487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02" name="Google Shape;102;p86"/>
          <p:cNvSpPr txBox="1"/>
          <p:nvPr>
            <p:ph idx="2" type="body"/>
          </p:nvPr>
        </p:nvSpPr>
        <p:spPr>
          <a:xfrm>
            <a:off x="4686300" y="1066800"/>
            <a:ext cx="3848100" cy="487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03" name="Google Shape;103;p86"/>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8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8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88"/>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8"/>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8" name="Google Shape;48;p8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8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9"/>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4" name="Google Shape;54;p8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0"/>
          <p:cNvSpPr/>
          <p:nvPr>
            <p:ph idx="2" type="pic"/>
          </p:nvPr>
        </p:nvSpPr>
        <p:spPr>
          <a:xfrm>
            <a:off x="1792288" y="612775"/>
            <a:ext cx="5486400" cy="4114800"/>
          </a:xfrm>
          <a:prstGeom prst="rect">
            <a:avLst/>
          </a:prstGeom>
          <a:noFill/>
          <a:ln>
            <a:noFill/>
          </a:ln>
        </p:spPr>
      </p:sp>
      <p:sp>
        <p:nvSpPr>
          <p:cNvPr id="60" name="Google Shape;60;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1" name="Google Shape;61;p9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7" name="Google Shape;67;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8" name="Google Shape;68;p9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9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4" name="Google Shape;74;p9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5" name="Google Shape;75;p9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6" name="Google Shape;76;p9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7" name="Google Shape;77;p9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0"/>
          <p:cNvSpPr/>
          <p:nvPr/>
        </p:nvSpPr>
        <p:spPr>
          <a:xfrm>
            <a:off x="685800" y="2393950"/>
            <a:ext cx="7772400" cy="109537"/>
          </a:xfrm>
          <a:custGeom>
            <a:rect b="b" l="l" r="r" t="t"/>
            <a:pathLst>
              <a:path extrusionOk="0" h="1000" w="1000">
                <a:moveTo>
                  <a:pt x="0" y="0"/>
                </a:moveTo>
                <a:lnTo>
                  <a:pt x="618" y="0"/>
                </a:lnTo>
                <a:lnTo>
                  <a:pt x="618"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 name="Google Shape;11;p8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2" name="Google Shape;12;p8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8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8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24" name="Google Shape;24;p8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82"/>
          <p:cNvSpPr/>
          <p:nvPr/>
        </p:nvSpPr>
        <p:spPr>
          <a:xfrm>
            <a:off x="609600" y="15668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6" name="Google Shape;26;p82"/>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27" name="Google Shape;27;p8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9" name="Google Shape;29;p8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85"/>
          <p:cNvSpPr/>
          <p:nvPr/>
        </p:nvSpPr>
        <p:spPr>
          <a:xfrm>
            <a:off x="609600" y="15668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5" name="Google Shape;95;p85"/>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96" name="Google Shape;96;p8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97" name="Google Shape;97;p8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98" name="Google Shape;98;p85"/>
          <p:cNvSpPr txBox="1"/>
          <p:nvPr>
            <p:ph idx="11" type="ftr"/>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0.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Chapter : Analysis Modeling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Elements of Analysis model</a:t>
            </a:r>
            <a:endParaRPr/>
          </a:p>
        </p:txBody>
      </p:sp>
      <p:pic>
        <p:nvPicPr>
          <p:cNvPr id="162" name="Google Shape;162;p10"/>
          <p:cNvPicPr preferRelativeResize="0"/>
          <p:nvPr/>
        </p:nvPicPr>
        <p:blipFill rotWithShape="1">
          <a:blip r:embed="rId3">
            <a:alphaModFix/>
          </a:blip>
          <a:srcRect b="0" l="0" r="0" t="0"/>
          <a:stretch/>
        </p:blipFill>
        <p:spPr>
          <a:xfrm>
            <a:off x="685800" y="1752600"/>
            <a:ext cx="7772400" cy="4043362"/>
          </a:xfrm>
          <a:prstGeom prst="rect">
            <a:avLst/>
          </a:prstGeom>
          <a:noFill/>
          <a:ln>
            <a:noFill/>
          </a:ln>
        </p:spPr>
      </p:pic>
      <p:sp>
        <p:nvSpPr>
          <p:cNvPr id="163" name="Google Shape;163;p10"/>
          <p:cNvSpPr txBox="1"/>
          <p:nvPr/>
        </p:nvSpPr>
        <p:spPr>
          <a:xfrm>
            <a:off x="1554162" y="2378075"/>
            <a:ext cx="24384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Use Case Diagrams</a:t>
            </a:r>
            <a:endParaRPr/>
          </a:p>
        </p:txBody>
      </p:sp>
      <p:sp>
        <p:nvSpPr>
          <p:cNvPr id="164" name="Google Shape;164;p10"/>
          <p:cNvSpPr txBox="1"/>
          <p:nvPr/>
        </p:nvSpPr>
        <p:spPr>
          <a:xfrm>
            <a:off x="5257800" y="2362200"/>
            <a:ext cx="25908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Data Flow Diagram</a:t>
            </a:r>
            <a:endParaRPr/>
          </a:p>
        </p:txBody>
      </p:sp>
      <p:sp>
        <p:nvSpPr>
          <p:cNvPr id="165" name="Google Shape;165;p10"/>
          <p:cNvSpPr txBox="1"/>
          <p:nvPr/>
        </p:nvSpPr>
        <p:spPr>
          <a:xfrm>
            <a:off x="1219200" y="4648200"/>
            <a:ext cx="2743200" cy="8382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 Diagram</a:t>
            </a:r>
            <a:endParaRPr/>
          </a:p>
        </p:txBody>
      </p:sp>
      <p:sp>
        <p:nvSpPr>
          <p:cNvPr id="166" name="Google Shape;166;p10"/>
          <p:cNvSpPr txBox="1"/>
          <p:nvPr/>
        </p:nvSpPr>
        <p:spPr>
          <a:xfrm>
            <a:off x="5257800" y="4648200"/>
            <a:ext cx="2362200" cy="8382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Sequence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574675" y="152400"/>
            <a:ext cx="8001000" cy="606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Scenario Based diagram </a:t>
            </a:r>
            <a:endParaRPr/>
          </a:p>
        </p:txBody>
      </p:sp>
      <p:pic>
        <p:nvPicPr>
          <p:cNvPr descr="use-case_diagram" id="172" name="Google Shape;172;p11"/>
          <p:cNvPicPr preferRelativeResize="0"/>
          <p:nvPr/>
        </p:nvPicPr>
        <p:blipFill rotWithShape="1">
          <a:blip r:embed="rId3">
            <a:alphaModFix/>
          </a:blip>
          <a:srcRect b="0" l="0" r="0" t="0"/>
          <a:stretch/>
        </p:blipFill>
        <p:spPr>
          <a:xfrm>
            <a:off x="533400" y="762000"/>
            <a:ext cx="8077200" cy="3429000"/>
          </a:xfrm>
          <a:prstGeom prst="rect">
            <a:avLst/>
          </a:prstGeom>
          <a:noFill/>
          <a:ln>
            <a:noFill/>
          </a:ln>
        </p:spPr>
      </p:pic>
      <p:sp>
        <p:nvSpPr>
          <p:cNvPr id="173" name="Google Shape;173;p11"/>
          <p:cNvSpPr txBox="1"/>
          <p:nvPr/>
        </p:nvSpPr>
        <p:spPr>
          <a:xfrm>
            <a:off x="457200" y="4343400"/>
            <a:ext cx="8001000" cy="12954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200"/>
              <a:buFont typeface="Noto Sans Symbols"/>
              <a:buChar char="□"/>
            </a:pPr>
            <a:r>
              <a:rPr b="0" i="0" lang="en-US" sz="2200" u="none">
                <a:solidFill>
                  <a:schemeClr val="accent2"/>
                </a:solidFill>
                <a:latin typeface="Verdana"/>
                <a:ea typeface="Verdana"/>
                <a:cs typeface="Verdana"/>
                <a:sym typeface="Verdana"/>
              </a:rPr>
              <a:t>Scenario-based elements</a:t>
            </a:r>
            <a:endParaRPr/>
          </a:p>
          <a:p>
            <a:pPr indent="-436562" lvl="1" marL="908050" marR="0" rtl="0" algn="l">
              <a:lnSpc>
                <a:spcPct val="8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Verdana"/>
                <a:ea typeface="Verdana"/>
                <a:cs typeface="Verdana"/>
                <a:sym typeface="Verdana"/>
              </a:rPr>
              <a:t>Use-case—How external actors interact with the system (use-case diagrams; detailed templates)</a:t>
            </a:r>
            <a:endParaRPr/>
          </a:p>
          <a:p>
            <a:pPr indent="-436562" lvl="1" marL="908050" marR="0" rtl="0" algn="l">
              <a:lnSpc>
                <a:spcPct val="8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Verdana"/>
                <a:ea typeface="Verdana"/>
                <a:cs typeface="Verdana"/>
                <a:sym typeface="Verdana"/>
              </a:rPr>
              <a:t>Functional—How software functions are processed in the system (flow charts; activity diagrams)</a:t>
            </a:r>
            <a:endParaRPr/>
          </a:p>
          <a:p>
            <a:pPr indent="-436562" lvl="1" marL="908050" marR="0" rtl="0" algn="l">
              <a:lnSpc>
                <a:spcPct val="8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Verdana"/>
                <a:ea typeface="Verdana"/>
                <a:cs typeface="Verdana"/>
                <a:sym typeface="Verdana"/>
              </a:rPr>
              <a:t>Activity – can be represented at many diff. level of abstraction.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What is Object Orientation?</a:t>
            </a:r>
            <a:endParaRPr/>
          </a:p>
        </p:txBody>
      </p:sp>
      <p:sp>
        <p:nvSpPr>
          <p:cNvPr id="179" name="Google Shape;179;p12"/>
          <p:cNvSpPr txBox="1"/>
          <p:nvPr/>
        </p:nvSpPr>
        <p:spPr>
          <a:xfrm>
            <a:off x="6259512" y="5791200"/>
            <a:ext cx="2532062" cy="838200"/>
          </a:xfrm>
          <a:prstGeom prst="rect">
            <a:avLst/>
          </a:prstGeom>
          <a:solidFill>
            <a:schemeClr val="lt1"/>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javaobject" id="180" name="Google Shape;180;p12"/>
          <p:cNvPicPr preferRelativeResize="0"/>
          <p:nvPr/>
        </p:nvPicPr>
        <p:blipFill rotWithShape="1">
          <a:blip r:embed="rId3">
            <a:alphaModFix/>
          </a:blip>
          <a:srcRect b="0" l="0" r="0" t="0"/>
          <a:stretch/>
        </p:blipFill>
        <p:spPr>
          <a:xfrm>
            <a:off x="2743200" y="2057400"/>
            <a:ext cx="4010025" cy="42814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Encapsulation </a:t>
            </a:r>
            <a:endParaRPr/>
          </a:p>
        </p:txBody>
      </p:sp>
      <p:sp>
        <p:nvSpPr>
          <p:cNvPr id="186" name="Google Shape;186;p13"/>
          <p:cNvSpPr txBox="1"/>
          <p:nvPr>
            <p:ph idx="1" type="body"/>
          </p:nvPr>
        </p:nvSpPr>
        <p:spPr>
          <a:xfrm>
            <a:off x="211137" y="1828800"/>
            <a:ext cx="8247062" cy="4322762"/>
          </a:xfrm>
          <a:prstGeom prst="rect">
            <a:avLst/>
          </a:prstGeom>
          <a:noFill/>
          <a:ln>
            <a:noFill/>
          </a:ln>
        </p:spPr>
        <p:txBody>
          <a:bodyPr anchorCtr="0" anchor="t" bIns="45700" lIns="91425" spcFirstLastPara="1" rIns="91425" wrap="square" tIns="45700">
            <a:noAutofit/>
          </a:bodyPr>
          <a:lstStyle/>
          <a:p>
            <a:pPr indent="-469900" lvl="0" marL="469900" rtl="0" algn="just">
              <a:lnSpc>
                <a:spcPct val="80000"/>
              </a:lnSpc>
              <a:spcBef>
                <a:spcPts val="0"/>
              </a:spcBef>
              <a:spcAft>
                <a:spcPts val="0"/>
              </a:spcAft>
              <a:buClr>
                <a:schemeClr val="accent2"/>
              </a:buClr>
              <a:buSzPts val="2800"/>
              <a:buFont typeface="Noto Sans Symbols"/>
              <a:buChar char="□"/>
            </a:pPr>
            <a:r>
              <a:rPr b="0" i="0" lang="en-US" sz="2800" u="none">
                <a:solidFill>
                  <a:schemeClr val="dk1"/>
                </a:solidFill>
                <a:latin typeface="Verdana"/>
                <a:ea typeface="Verdana"/>
                <a:cs typeface="Verdana"/>
                <a:sym typeface="Verdana"/>
              </a:rPr>
              <a:t>Encapsulation is also known as information hiding concept. </a:t>
            </a:r>
            <a:endParaRPr/>
          </a:p>
          <a:p>
            <a:pPr indent="-469900" lvl="0" marL="469900" rtl="0" algn="just">
              <a:lnSpc>
                <a:spcPct val="80000"/>
              </a:lnSpc>
              <a:spcBef>
                <a:spcPts val="560"/>
              </a:spcBef>
              <a:spcAft>
                <a:spcPts val="0"/>
              </a:spcAft>
              <a:buClr>
                <a:schemeClr val="accent2"/>
              </a:buClr>
              <a:buSzPts val="2800"/>
              <a:buFont typeface="Noto Sans Symbols"/>
              <a:buChar char="□"/>
            </a:pPr>
            <a:r>
              <a:rPr b="0" i="0" lang="en-US" sz="2800" u="none">
                <a:solidFill>
                  <a:srgbClr val="008000"/>
                </a:solidFill>
                <a:latin typeface="Verdana"/>
                <a:ea typeface="Verdana"/>
                <a:cs typeface="Verdana"/>
                <a:sym typeface="Verdana"/>
              </a:rPr>
              <a:t>The data and operations are combined into a single unit.</a:t>
            </a:r>
            <a:r>
              <a:rPr b="0" i="0" lang="en-US" sz="2800" u="none">
                <a:solidFill>
                  <a:schemeClr val="dk1"/>
                </a:solidFill>
                <a:latin typeface="Verdana"/>
                <a:ea typeface="Verdana"/>
                <a:cs typeface="Verdana"/>
                <a:sym typeface="Verdana"/>
              </a:rPr>
              <a:t> </a:t>
            </a:r>
            <a:endParaRPr/>
          </a:p>
          <a:p>
            <a:pPr indent="-469900" lvl="0" marL="469900" rtl="0" algn="just">
              <a:lnSpc>
                <a:spcPct val="80000"/>
              </a:lnSpc>
              <a:spcBef>
                <a:spcPts val="560"/>
              </a:spcBef>
              <a:spcAft>
                <a:spcPts val="0"/>
              </a:spcAft>
              <a:buClr>
                <a:schemeClr val="accent2"/>
              </a:buClr>
              <a:buSzPts val="2800"/>
              <a:buFont typeface="Noto Sans Symbols"/>
              <a:buChar char="□"/>
            </a:pPr>
            <a:r>
              <a:rPr b="0" i="0" lang="en-US" sz="2800" u="none">
                <a:solidFill>
                  <a:srgbClr val="3366FF"/>
                </a:solidFill>
                <a:latin typeface="Verdana"/>
                <a:ea typeface="Verdana"/>
                <a:cs typeface="Verdana"/>
                <a:sym typeface="Verdana"/>
              </a:rPr>
              <a:t>The only way to access data is through operations which are designed to operate on the data.</a:t>
            </a:r>
            <a:r>
              <a:rPr b="0" i="0" lang="en-US" sz="2800" u="none">
                <a:solidFill>
                  <a:schemeClr val="dk1"/>
                </a:solidFill>
                <a:latin typeface="Verdana"/>
                <a:ea typeface="Verdana"/>
                <a:cs typeface="Verdana"/>
                <a:sym typeface="Verdana"/>
              </a:rPr>
              <a:t> </a:t>
            </a:r>
            <a:endParaRPr/>
          </a:p>
          <a:p>
            <a:pPr indent="-469900" lvl="0" marL="469900" rtl="0" algn="just">
              <a:lnSpc>
                <a:spcPct val="80000"/>
              </a:lnSpc>
              <a:spcBef>
                <a:spcPts val="560"/>
              </a:spcBef>
              <a:spcAft>
                <a:spcPts val="0"/>
              </a:spcAft>
              <a:buClr>
                <a:schemeClr val="accent2"/>
              </a:buClr>
              <a:buSzPts val="2800"/>
              <a:buFont typeface="Noto Sans Symbols"/>
              <a:buChar char="□"/>
            </a:pPr>
            <a:r>
              <a:rPr b="0" i="0" lang="en-US" sz="2800" u="none">
                <a:solidFill>
                  <a:srgbClr val="993300"/>
                </a:solidFill>
                <a:latin typeface="Verdana"/>
                <a:ea typeface="Verdana"/>
                <a:cs typeface="Verdana"/>
                <a:sym typeface="Verdana"/>
              </a:rPr>
              <a:t>The data is not available to external world.</a:t>
            </a:r>
            <a:r>
              <a:rPr b="0" i="0" lang="en-US" sz="2800" u="none">
                <a:solidFill>
                  <a:schemeClr val="dk1"/>
                </a:solidFill>
                <a:latin typeface="Verdana"/>
                <a:ea typeface="Verdana"/>
                <a:cs typeface="Verdana"/>
                <a:sym typeface="Verdana"/>
              </a:rPr>
              <a:t> </a:t>
            </a:r>
            <a:endParaRPr/>
          </a:p>
          <a:p>
            <a:pPr indent="-469900" lvl="0" marL="469900" rtl="0" algn="just">
              <a:lnSpc>
                <a:spcPct val="80000"/>
              </a:lnSpc>
              <a:spcBef>
                <a:spcPts val="560"/>
              </a:spcBef>
              <a:spcAft>
                <a:spcPts val="0"/>
              </a:spcAft>
              <a:buClr>
                <a:schemeClr val="accent2"/>
              </a:buClr>
              <a:buSzPts val="2800"/>
              <a:buFont typeface="Noto Sans Symbols"/>
              <a:buChar char="□"/>
            </a:pPr>
            <a:r>
              <a:rPr b="0" i="0" lang="en-US" sz="2800" u="none">
                <a:solidFill>
                  <a:schemeClr val="accent2"/>
                </a:solidFill>
                <a:latin typeface="Verdana"/>
                <a:ea typeface="Verdana"/>
                <a:cs typeface="Verdana"/>
                <a:sym typeface="Verdana"/>
              </a:rPr>
              <a:t>This concept may make the data safe and secure from external interventions.</a:t>
            </a:r>
            <a:r>
              <a:rPr b="0" i="0" lang="en-US" sz="28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500"/>
                                        <p:tgtEl>
                                          <p:spTgt spid="1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Encapsulation</a:t>
            </a:r>
            <a:endParaRPr/>
          </a:p>
        </p:txBody>
      </p:sp>
      <p:pic>
        <p:nvPicPr>
          <p:cNvPr descr="Fig3-3" id="192" name="Google Shape;192;p14"/>
          <p:cNvPicPr preferRelativeResize="0"/>
          <p:nvPr/>
        </p:nvPicPr>
        <p:blipFill rotWithShape="1">
          <a:blip r:embed="rId3">
            <a:alphaModFix/>
          </a:blip>
          <a:srcRect b="0" l="0" r="0" t="0"/>
          <a:stretch/>
        </p:blipFill>
        <p:spPr>
          <a:xfrm>
            <a:off x="2039937" y="2286000"/>
            <a:ext cx="3973512"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Inheritance</a:t>
            </a:r>
            <a:endParaRPr/>
          </a:p>
        </p:txBody>
      </p:sp>
      <p:sp>
        <p:nvSpPr>
          <p:cNvPr id="198" name="Google Shape;198;p15"/>
          <p:cNvSpPr txBox="1"/>
          <p:nvPr/>
        </p:nvSpPr>
        <p:spPr>
          <a:xfrm>
            <a:off x="211137" y="1333500"/>
            <a:ext cx="4219575" cy="5540375"/>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t>
            </a:r>
            <a:endParaRPr/>
          </a:p>
          <a:p>
            <a:pPr indent="-393700" lvl="0" marL="393700" marR="0" rtl="0" algn="just">
              <a:lnSpc>
                <a:spcPct val="100000"/>
              </a:lnSpc>
              <a:spcBef>
                <a:spcPts val="900"/>
              </a:spcBef>
              <a:spcAft>
                <a:spcPts val="0"/>
              </a:spcAft>
              <a:buClr>
                <a:srgbClr val="6600CC"/>
              </a:buClr>
              <a:buSzPts val="1800"/>
              <a:buFont typeface="Verdana"/>
              <a:buChar char="o"/>
            </a:pPr>
            <a:r>
              <a:rPr b="1" i="0" lang="en-US" sz="1800" u="none">
                <a:solidFill>
                  <a:srgbClr val="6600CC"/>
                </a:solidFill>
                <a:latin typeface="Verdana"/>
                <a:ea typeface="Verdana"/>
                <a:cs typeface="Verdana"/>
                <a:sym typeface="Verdana"/>
              </a:rPr>
              <a:t>We may organize our knowledge in terms of hierarchy of categories.</a:t>
            </a:r>
            <a:r>
              <a:rPr b="0" i="0" lang="en-US" sz="1800" u="none">
                <a:solidFill>
                  <a:schemeClr val="dk1"/>
                </a:solidFill>
                <a:latin typeface="Verdana"/>
                <a:ea typeface="Verdana"/>
                <a:cs typeface="Verdana"/>
                <a:sym typeface="Verdana"/>
              </a:rPr>
              <a:t> </a:t>
            </a:r>
            <a:endParaRPr/>
          </a:p>
          <a:p>
            <a:pPr indent="-393700" lvl="0" marL="393700" marR="0" rtl="0" algn="just">
              <a:lnSpc>
                <a:spcPct val="100000"/>
              </a:lnSpc>
              <a:spcBef>
                <a:spcPts val="900"/>
              </a:spcBef>
              <a:spcAft>
                <a:spcPts val="0"/>
              </a:spcAft>
              <a:buClr>
                <a:srgbClr val="993300"/>
              </a:buClr>
              <a:buSzPts val="1800"/>
              <a:buFont typeface="Verdana"/>
              <a:buChar char="o"/>
            </a:pPr>
            <a:r>
              <a:rPr b="1" i="0" lang="en-US" sz="1800" u="none">
                <a:solidFill>
                  <a:srgbClr val="993300"/>
                </a:solidFill>
                <a:latin typeface="Verdana"/>
                <a:ea typeface="Verdana"/>
                <a:cs typeface="Verdana"/>
                <a:sym typeface="Verdana"/>
              </a:rPr>
              <a:t>All classes inherit information from the upper classes.</a:t>
            </a:r>
            <a:r>
              <a:rPr b="0" i="0" lang="en-US" sz="1800" u="none">
                <a:solidFill>
                  <a:schemeClr val="dk1"/>
                </a:solidFill>
                <a:latin typeface="Verdana"/>
                <a:ea typeface="Verdana"/>
                <a:cs typeface="Verdana"/>
                <a:sym typeface="Verdana"/>
              </a:rPr>
              <a:t> </a:t>
            </a:r>
            <a:endParaRPr/>
          </a:p>
          <a:p>
            <a:pPr indent="-393700" lvl="0" marL="393700" marR="0" rtl="0" algn="just">
              <a:lnSpc>
                <a:spcPct val="100000"/>
              </a:lnSpc>
              <a:spcBef>
                <a:spcPts val="900"/>
              </a:spcBef>
              <a:spcAft>
                <a:spcPts val="0"/>
              </a:spcAft>
              <a:buClr>
                <a:srgbClr val="008000"/>
              </a:buClr>
              <a:buSzPts val="1800"/>
              <a:buFont typeface="Verdana"/>
              <a:buChar char="o"/>
            </a:pPr>
            <a:r>
              <a:rPr b="1" i="0" lang="en-US" sz="1800" u="none">
                <a:solidFill>
                  <a:srgbClr val="008000"/>
                </a:solidFill>
                <a:latin typeface="Verdana"/>
                <a:ea typeface="Verdana"/>
                <a:cs typeface="Verdana"/>
                <a:sym typeface="Verdana"/>
              </a:rPr>
              <a:t>Each derived class inherits the attributes of its base class and this process is known as inheritance. In general, low level classes (known as subclasses or derived classes) inherit state and behaviour from their high level class (known as a super class or base class).</a:t>
            </a:r>
            <a:endParaRPr/>
          </a:p>
          <a:p>
            <a:pPr indent="0" lvl="0" marL="0" marR="0" rtl="0" algn="l">
              <a:lnSpc>
                <a:spcPct val="100000"/>
              </a:lnSpc>
              <a:spcBef>
                <a:spcPts val="0"/>
              </a:spcBef>
              <a:spcAft>
                <a:spcPts val="0"/>
              </a:spcAft>
              <a:buNone/>
            </a:pPr>
            <a:r>
              <a:t/>
            </a:r>
            <a:endParaRPr b="1" i="0" sz="1800" u="none">
              <a:solidFill>
                <a:srgbClr val="008000"/>
              </a:solidFill>
              <a:latin typeface="Verdana"/>
              <a:ea typeface="Verdana"/>
              <a:cs typeface="Verdana"/>
              <a:sym typeface="Verdana"/>
            </a:endParaRPr>
          </a:p>
        </p:txBody>
      </p:sp>
      <p:sp>
        <p:nvSpPr>
          <p:cNvPr id="199" name="Google Shape;199;p15"/>
          <p:cNvSpPr txBox="1"/>
          <p:nvPr/>
        </p:nvSpPr>
        <p:spPr>
          <a:xfrm>
            <a:off x="6259512" y="5791200"/>
            <a:ext cx="2532062" cy="838200"/>
          </a:xfrm>
          <a:prstGeom prst="rect">
            <a:avLst/>
          </a:prstGeom>
          <a:solidFill>
            <a:schemeClr val="lt1"/>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hierarchy" id="200" name="Google Shape;200;p15"/>
          <p:cNvPicPr preferRelativeResize="0"/>
          <p:nvPr/>
        </p:nvPicPr>
        <p:blipFill rotWithShape="1">
          <a:blip r:embed="rId3">
            <a:alphaModFix/>
          </a:blip>
          <a:srcRect b="0" l="0" r="0" t="0"/>
          <a:stretch/>
        </p:blipFill>
        <p:spPr>
          <a:xfrm>
            <a:off x="4783137" y="1905000"/>
            <a:ext cx="3868737" cy="472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500"/>
                                        <p:tgtEl>
                                          <p:spTgt spid="19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500"/>
                                        <p:tgtEl>
                                          <p:spTgt spid="19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500"/>
                                        <p:tgtEl>
                                          <p:spTgt spid="1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nvSpPr>
        <p:spPr>
          <a:xfrm>
            <a:off x="1055687" y="1981200"/>
            <a:ext cx="7807325"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id="206" name="Google Shape;206;p16"/>
          <p:cNvPicPr preferRelativeResize="0"/>
          <p:nvPr/>
        </p:nvPicPr>
        <p:blipFill rotWithShape="1">
          <a:blip r:embed="rId3">
            <a:alphaModFix/>
          </a:blip>
          <a:srcRect b="0" l="0" r="0" t="0"/>
          <a:stretch/>
        </p:blipFill>
        <p:spPr>
          <a:xfrm>
            <a:off x="1547812" y="0"/>
            <a:ext cx="5299075" cy="708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Inheritance</a:t>
            </a:r>
            <a:endParaRPr/>
          </a:p>
        </p:txBody>
      </p:sp>
      <p:sp>
        <p:nvSpPr>
          <p:cNvPr id="212" name="Google Shape;212;p17"/>
          <p:cNvSpPr txBox="1"/>
          <p:nvPr/>
        </p:nvSpPr>
        <p:spPr>
          <a:xfrm>
            <a:off x="1898650" y="1828800"/>
            <a:ext cx="4572000" cy="4800600"/>
          </a:xfrm>
          <a:prstGeom prst="rect">
            <a:avLst/>
          </a:prstGeom>
          <a:solidFill>
            <a:srgbClr val="FFFFCC"/>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class Member</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private:</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long int memberID;</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char photograph [300];</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char name[50];</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char fname [50];</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Date  DOB;</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long int phone;</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char email [60];</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Date memberdate;</a:t>
            </a:r>
            <a:endParaRPr/>
          </a:p>
          <a:p>
            <a:pPr indent="0" lvl="0" marL="0" marR="0" rtl="0" algn="just">
              <a:lnSpc>
                <a:spcPct val="100000"/>
              </a:lnSpc>
              <a:spcBef>
                <a:spcPts val="0"/>
              </a:spcBef>
              <a:spcAft>
                <a:spcPts val="0"/>
              </a:spcAft>
              <a:buClr>
                <a:srgbClr val="993300"/>
              </a:buClr>
              <a:buSzPts val="1600"/>
              <a:buFont typeface="Verdana"/>
              <a:buNone/>
            </a:pPr>
            <a:r>
              <a:rPr b="1" i="0" lang="en-US" sz="1600" u="none">
                <a:solidFill>
                  <a:srgbClr val="993300"/>
                </a:solidFill>
                <a:latin typeface="Verdana"/>
                <a:ea typeface="Verdana"/>
                <a:cs typeface="Verdana"/>
                <a:sym typeface="Verdana"/>
              </a:rPr>
              <a:t>Date validupto;</a:t>
            </a:r>
            <a:endParaRPr/>
          </a:p>
          <a:p>
            <a:pPr indent="0" lvl="0" marL="0" marR="0" rtl="0" algn="just">
              <a:lnSpc>
                <a:spcPct val="100000"/>
              </a:lnSpc>
              <a:spcBef>
                <a:spcPts val="0"/>
              </a:spcBef>
              <a:spcAft>
                <a:spcPts val="0"/>
              </a:spcAft>
              <a:buClr>
                <a:schemeClr val="dk1"/>
              </a:buClr>
              <a:buSzPts val="1600"/>
              <a:buFont typeface="Verdana"/>
              <a:buNone/>
            </a:pPr>
            <a:r>
              <a:t/>
            </a:r>
            <a:endParaRPr b="1" i="0" sz="1600" u="none">
              <a:solidFill>
                <a:srgbClr val="993300"/>
              </a:solidFill>
              <a:latin typeface="Verdana"/>
              <a:ea typeface="Verdana"/>
              <a:cs typeface="Verdana"/>
              <a:sym typeface="Verdana"/>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public:</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addmember();</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deletemember();</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updatemember();</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viewmember();</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b="1" i="0" sz="1600" u="none">
              <a:solidFill>
                <a:srgbClr val="008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Inheritance</a:t>
            </a:r>
            <a:endParaRPr/>
          </a:p>
        </p:txBody>
      </p:sp>
      <p:sp>
        <p:nvSpPr>
          <p:cNvPr id="218" name="Google Shape;218;p18"/>
          <p:cNvSpPr txBox="1"/>
          <p:nvPr/>
        </p:nvSpPr>
        <p:spPr>
          <a:xfrm>
            <a:off x="762000" y="1828800"/>
            <a:ext cx="7924800" cy="4800600"/>
          </a:xfrm>
          <a:prstGeom prst="rect">
            <a:avLst/>
          </a:prstGeom>
          <a:solidFill>
            <a:srgbClr val="FFFFCC"/>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6600CC"/>
              </a:buClr>
              <a:buSzPts val="1600"/>
              <a:buFont typeface="Verdana"/>
              <a:buNone/>
            </a:pPr>
            <a:r>
              <a:rPr b="1" i="0" lang="en-US" sz="1600" u="none">
                <a:solidFill>
                  <a:srgbClr val="6600CC"/>
                </a:solidFill>
                <a:latin typeface="Verdana"/>
                <a:ea typeface="Verdana"/>
                <a:cs typeface="Verdana"/>
                <a:sym typeface="Verdana"/>
              </a:rPr>
              <a:t>class employee : public Member //publicly derived class</a:t>
            </a:r>
            <a:endParaRPr/>
          </a:p>
          <a:p>
            <a:pPr indent="0" lvl="0" marL="0" marR="0" rtl="0" algn="just">
              <a:lnSpc>
                <a:spcPct val="100000"/>
              </a:lnSpc>
              <a:spcBef>
                <a:spcPts val="0"/>
              </a:spcBef>
              <a:spcAft>
                <a:spcPts val="0"/>
              </a:spcAft>
              <a:buClr>
                <a:srgbClr val="6600CC"/>
              </a:buClr>
              <a:buSzPts val="1600"/>
              <a:buFont typeface="Verdana"/>
              <a:buNone/>
            </a:pPr>
            <a:r>
              <a:rPr b="1" i="0" lang="en-US" sz="1600" u="none">
                <a:solidFill>
                  <a:srgbClr val="6600CC"/>
                </a:solidFill>
                <a:latin typeface="Verdana"/>
                <a:ea typeface="Verdana"/>
                <a:cs typeface="Verdana"/>
                <a:sym typeface="Verdana"/>
              </a:rPr>
              <a:t>{</a:t>
            </a:r>
            <a:endParaRPr/>
          </a:p>
          <a:p>
            <a:pPr indent="0" lvl="0" marL="0" marR="0" rtl="0" algn="just">
              <a:lnSpc>
                <a:spcPct val="100000"/>
              </a:lnSpc>
              <a:spcBef>
                <a:spcPts val="0"/>
              </a:spcBef>
              <a:spcAft>
                <a:spcPts val="0"/>
              </a:spcAft>
              <a:buClr>
                <a:srgbClr val="6600CC"/>
              </a:buClr>
              <a:buSzPts val="1600"/>
              <a:buFont typeface="Verdana"/>
              <a:buNone/>
            </a:pPr>
            <a:r>
              <a:rPr b="1" i="0" lang="en-US" sz="1600" u="none">
                <a:solidFill>
                  <a:srgbClr val="6600CC"/>
                </a:solidFill>
                <a:latin typeface="Verdana"/>
                <a:ea typeface="Verdana"/>
                <a:cs typeface="Verdana"/>
                <a:sym typeface="Verdana"/>
              </a:rPr>
              <a:t>long int employeeID;</a:t>
            </a:r>
            <a:endParaRPr/>
          </a:p>
          <a:p>
            <a:pPr indent="0" lvl="0" marL="0" marR="0" rtl="0" algn="just">
              <a:lnSpc>
                <a:spcPct val="100000"/>
              </a:lnSpc>
              <a:spcBef>
                <a:spcPts val="0"/>
              </a:spcBef>
              <a:spcAft>
                <a:spcPts val="0"/>
              </a:spcAft>
              <a:buClr>
                <a:srgbClr val="6600CC"/>
              </a:buClr>
              <a:buSzPts val="1600"/>
              <a:buFont typeface="Verdana"/>
              <a:buNone/>
            </a:pPr>
            <a:r>
              <a:rPr b="1" i="0" lang="en-US" sz="1600" u="none">
                <a:solidFill>
                  <a:srgbClr val="6600CC"/>
                </a:solidFill>
                <a:latin typeface="Verdana"/>
                <a:ea typeface="Verdana"/>
                <a:cs typeface="Verdana"/>
                <a:sym typeface="Verdana"/>
              </a:rPr>
              <a:t>char branch[60];</a:t>
            </a:r>
            <a:endParaRPr/>
          </a:p>
          <a:p>
            <a:pPr indent="0" lvl="0" marL="0" marR="0" rtl="0" algn="just">
              <a:lnSpc>
                <a:spcPct val="100000"/>
              </a:lnSpc>
              <a:spcBef>
                <a:spcPts val="0"/>
              </a:spcBef>
              <a:spcAft>
                <a:spcPts val="0"/>
              </a:spcAft>
              <a:buClr>
                <a:srgbClr val="6600CC"/>
              </a:buClr>
              <a:buSzPts val="1600"/>
              <a:buFont typeface="Verdana"/>
              <a:buNone/>
            </a:pPr>
            <a:r>
              <a:rPr b="1" i="0" lang="en-US" sz="1600" u="none">
                <a:solidFill>
                  <a:srgbClr val="6600CC"/>
                </a:solidFill>
                <a:latin typeface="Verdana"/>
                <a:ea typeface="Verdana"/>
                <a:cs typeface="Verdana"/>
                <a:sym typeface="Verdana"/>
              </a:rPr>
              <a:t>};</a:t>
            </a:r>
            <a:endParaRPr/>
          </a:p>
          <a:p>
            <a:pPr indent="0" lvl="0" marL="0" marR="0" rtl="0" algn="just">
              <a:lnSpc>
                <a:spcPct val="100000"/>
              </a:lnSpc>
              <a:spcBef>
                <a:spcPts val="0"/>
              </a:spcBef>
              <a:spcAft>
                <a:spcPts val="0"/>
              </a:spcAft>
              <a:buClr>
                <a:schemeClr val="dk1"/>
              </a:buClr>
              <a:buSzPts val="1600"/>
              <a:buFont typeface="Verdana"/>
              <a:buNone/>
            </a:pPr>
            <a:r>
              <a:t/>
            </a:r>
            <a:endParaRPr b="1" i="0" sz="1600" u="none">
              <a:solidFill>
                <a:srgbClr val="6600CC"/>
              </a:solidFill>
              <a:latin typeface="Verdana"/>
              <a:ea typeface="Verdana"/>
              <a:cs typeface="Verdana"/>
              <a:sym typeface="Verdana"/>
            </a:endParaRPr>
          </a:p>
          <a:p>
            <a:pPr indent="0" lvl="0" marL="0" marR="0" rtl="0" algn="just">
              <a:lnSpc>
                <a:spcPct val="100000"/>
              </a:lnSpc>
              <a:spcBef>
                <a:spcPts val="0"/>
              </a:spcBef>
              <a:spcAft>
                <a:spcPts val="0"/>
              </a:spcAft>
              <a:buClr>
                <a:schemeClr val="accent2"/>
              </a:buClr>
              <a:buSzPts val="1600"/>
              <a:buFont typeface="Verdana"/>
              <a:buNone/>
            </a:pPr>
            <a:r>
              <a:rPr b="1" i="0" lang="en-US" sz="1600" u="none">
                <a:solidFill>
                  <a:schemeClr val="accent2"/>
                </a:solidFill>
                <a:latin typeface="Verdana"/>
                <a:ea typeface="Verdana"/>
                <a:cs typeface="Verdana"/>
                <a:sym typeface="Verdana"/>
              </a:rPr>
              <a:t>class faculty : public Member //public inheritance</a:t>
            </a:r>
            <a:endParaRPr/>
          </a:p>
          <a:p>
            <a:pPr indent="0" lvl="0" marL="0" marR="0" rtl="0" algn="just">
              <a:lnSpc>
                <a:spcPct val="100000"/>
              </a:lnSpc>
              <a:spcBef>
                <a:spcPts val="0"/>
              </a:spcBef>
              <a:spcAft>
                <a:spcPts val="0"/>
              </a:spcAft>
              <a:buClr>
                <a:schemeClr val="accent2"/>
              </a:buClr>
              <a:buSzPts val="1600"/>
              <a:buFont typeface="Verdana"/>
              <a:buNone/>
            </a:pPr>
            <a:r>
              <a:rPr b="1" i="0" lang="en-US" sz="1600" u="none">
                <a:solidFill>
                  <a:schemeClr val="accent2"/>
                </a:solidFill>
                <a:latin typeface="Verdana"/>
                <a:ea typeface="Verdana"/>
                <a:cs typeface="Verdana"/>
                <a:sym typeface="Verdana"/>
              </a:rPr>
              <a:t>{</a:t>
            </a:r>
            <a:endParaRPr/>
          </a:p>
          <a:p>
            <a:pPr indent="0" lvl="0" marL="0" marR="0" rtl="0" algn="just">
              <a:lnSpc>
                <a:spcPct val="100000"/>
              </a:lnSpc>
              <a:spcBef>
                <a:spcPts val="0"/>
              </a:spcBef>
              <a:spcAft>
                <a:spcPts val="0"/>
              </a:spcAft>
              <a:buClr>
                <a:schemeClr val="accent2"/>
              </a:buClr>
              <a:buSzPts val="1600"/>
              <a:buFont typeface="Verdana"/>
              <a:buNone/>
            </a:pPr>
            <a:r>
              <a:rPr b="1" i="0" lang="en-US" sz="1600" u="none">
                <a:solidFill>
                  <a:schemeClr val="accent2"/>
                </a:solidFill>
                <a:latin typeface="Verdana"/>
                <a:ea typeface="Verdana"/>
                <a:cs typeface="Verdana"/>
                <a:sym typeface="Verdana"/>
              </a:rPr>
              <a:t>long int facultyID;</a:t>
            </a:r>
            <a:endParaRPr/>
          </a:p>
          <a:p>
            <a:pPr indent="0" lvl="0" marL="0" marR="0" rtl="0" algn="just">
              <a:lnSpc>
                <a:spcPct val="100000"/>
              </a:lnSpc>
              <a:spcBef>
                <a:spcPts val="0"/>
              </a:spcBef>
              <a:spcAft>
                <a:spcPts val="0"/>
              </a:spcAft>
              <a:buClr>
                <a:schemeClr val="accent2"/>
              </a:buClr>
              <a:buSzPts val="1600"/>
              <a:buFont typeface="Verdana"/>
              <a:buNone/>
            </a:pPr>
            <a:r>
              <a:rPr b="1" i="0" lang="en-US" sz="1600" u="none">
                <a:solidFill>
                  <a:schemeClr val="accent2"/>
                </a:solidFill>
                <a:latin typeface="Verdana"/>
                <a:ea typeface="Verdana"/>
                <a:cs typeface="Verdana"/>
                <a:sym typeface="Verdana"/>
              </a:rPr>
              <a:t>char school[100];</a:t>
            </a:r>
            <a:endParaRPr/>
          </a:p>
          <a:p>
            <a:pPr indent="0" lvl="0" marL="0" marR="0" rtl="0" algn="just">
              <a:lnSpc>
                <a:spcPct val="100000"/>
              </a:lnSpc>
              <a:spcBef>
                <a:spcPts val="0"/>
              </a:spcBef>
              <a:spcAft>
                <a:spcPts val="0"/>
              </a:spcAft>
              <a:buClr>
                <a:schemeClr val="accent2"/>
              </a:buClr>
              <a:buSzPts val="1600"/>
              <a:buFont typeface="Verdana"/>
              <a:buNone/>
            </a:pPr>
            <a:r>
              <a:rPr b="1" i="0" lang="en-US" sz="1600" u="none">
                <a:solidFill>
                  <a:schemeClr val="accent2"/>
                </a:solidFill>
                <a:latin typeface="Verdana"/>
                <a:ea typeface="Verdana"/>
                <a:cs typeface="Verdana"/>
                <a:sym typeface="Verdana"/>
              </a:rPr>
              <a:t>};</a:t>
            </a:r>
            <a:endParaRPr/>
          </a:p>
          <a:p>
            <a:pPr indent="0" lvl="0" marL="0" marR="0" rtl="0" algn="just">
              <a:lnSpc>
                <a:spcPct val="100000"/>
              </a:lnSpc>
              <a:spcBef>
                <a:spcPts val="0"/>
              </a:spcBef>
              <a:spcAft>
                <a:spcPts val="0"/>
              </a:spcAft>
              <a:buClr>
                <a:schemeClr val="dk1"/>
              </a:buClr>
              <a:buSzPts val="1600"/>
              <a:buFont typeface="Verdana"/>
              <a:buNone/>
            </a:pPr>
            <a:r>
              <a:t/>
            </a:r>
            <a:endParaRPr b="1" i="0" sz="1600" u="none">
              <a:solidFill>
                <a:schemeClr val="accent2"/>
              </a:solidFill>
              <a:latin typeface="Verdana"/>
              <a:ea typeface="Verdana"/>
              <a:cs typeface="Verdana"/>
              <a:sym typeface="Verdana"/>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class student : public Member  //public inheritance</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long int rollno;</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char school[100];</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char programme[100];</a:t>
            </a:r>
            <a:endParaRPr/>
          </a:p>
          <a:p>
            <a:pPr indent="0" lvl="0" marL="0" marR="0" rtl="0" algn="just">
              <a:lnSpc>
                <a:spcPct val="100000"/>
              </a:lnSpc>
              <a:spcBef>
                <a:spcPts val="0"/>
              </a:spcBef>
              <a:spcAft>
                <a:spcPts val="0"/>
              </a:spcAft>
              <a:buClr>
                <a:srgbClr val="008000"/>
              </a:buClr>
              <a:buSzPts val="1600"/>
              <a:buFont typeface="Verdana"/>
              <a:buNone/>
            </a:pPr>
            <a:r>
              <a:rPr b="1" i="0" lang="en-US" sz="1600" u="none">
                <a:solidFill>
                  <a:srgbClr val="008000"/>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b="1" i="0" sz="1600" u="none">
              <a:solidFill>
                <a:srgbClr val="008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Method</a:t>
            </a:r>
            <a:endParaRPr/>
          </a:p>
        </p:txBody>
      </p:sp>
      <p:sp>
        <p:nvSpPr>
          <p:cNvPr id="224" name="Google Shape;224;p19"/>
          <p:cNvSpPr txBox="1"/>
          <p:nvPr/>
        </p:nvSpPr>
        <p:spPr>
          <a:xfrm>
            <a:off x="211137" y="1905000"/>
            <a:ext cx="8482012" cy="3324225"/>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rgbClr val="3366FF"/>
              </a:buClr>
              <a:buSzPts val="1800"/>
              <a:buFont typeface="Verdana"/>
              <a:buChar char="o"/>
            </a:pPr>
            <a:r>
              <a:rPr b="1" i="0" lang="en-US" sz="1800" u="none">
                <a:solidFill>
                  <a:srgbClr val="3366FF"/>
                </a:solidFill>
                <a:latin typeface="Verdana"/>
                <a:ea typeface="Verdana"/>
                <a:cs typeface="Verdana"/>
                <a:sym typeface="Verdana"/>
              </a:rPr>
              <a:t>A ‘method’ is the sequence of steps (or set of operations) to be performed to fulfill the assigned task.</a:t>
            </a:r>
            <a:r>
              <a:rPr b="0" i="0" lang="en-US" sz="1800" u="none">
                <a:solidFill>
                  <a:srgbClr val="3366FF"/>
                </a:solidFill>
                <a:latin typeface="Verdana"/>
                <a:ea typeface="Verdana"/>
                <a:cs typeface="Verdana"/>
                <a:sym typeface="Verdana"/>
              </a:rPr>
              <a:t> </a:t>
            </a:r>
            <a:endParaRPr/>
          </a:p>
          <a:p>
            <a:pPr indent="-393700" lvl="0" marL="393700" marR="0" rtl="0" algn="just">
              <a:lnSpc>
                <a:spcPct val="100000"/>
              </a:lnSpc>
              <a:spcBef>
                <a:spcPts val="900"/>
              </a:spcBef>
              <a:spcAft>
                <a:spcPts val="0"/>
              </a:spcAft>
              <a:buClr>
                <a:srgbClr val="993300"/>
              </a:buClr>
              <a:buSzPts val="1800"/>
              <a:buFont typeface="Verdana"/>
              <a:buChar char="o"/>
            </a:pPr>
            <a:r>
              <a:rPr b="0" i="0" lang="en-US" sz="1800" u="none">
                <a:solidFill>
                  <a:srgbClr val="993300"/>
                </a:solidFill>
                <a:latin typeface="Verdana"/>
                <a:ea typeface="Verdana"/>
                <a:cs typeface="Verdana"/>
                <a:sym typeface="Verdana"/>
              </a:rPr>
              <a:t>For example, four methods ‘addmember’, ‘deletemember’, ‘updatemember’, and ‘viewmember’ are implemented in Member class.</a:t>
            </a:r>
            <a:endParaRPr/>
          </a:p>
          <a:p>
            <a:pPr indent="-393700" lvl="0" marL="393700" marR="0" rtl="0" algn="just">
              <a:lnSpc>
                <a:spcPct val="100000"/>
              </a:lnSpc>
              <a:spcBef>
                <a:spcPts val="900"/>
              </a:spcBef>
              <a:spcAft>
                <a:spcPts val="0"/>
              </a:spcAft>
              <a:buClr>
                <a:srgbClr val="6600CC"/>
              </a:buClr>
              <a:buSzPts val="1800"/>
              <a:buFont typeface="Verdana"/>
              <a:buChar char="o"/>
            </a:pPr>
            <a:r>
              <a:rPr b="0" i="0" lang="en-US" sz="1800" u="none">
                <a:solidFill>
                  <a:srgbClr val="6600CC"/>
                </a:solidFill>
                <a:latin typeface="Verdana"/>
                <a:ea typeface="Verdana"/>
                <a:cs typeface="Verdana"/>
                <a:sym typeface="Verdana"/>
              </a:rPr>
              <a:t>There may be many methods available for any task. It is the </a:t>
            </a:r>
            <a:r>
              <a:rPr b="1" i="0" lang="en-US" sz="1800" u="none">
                <a:solidFill>
                  <a:srgbClr val="6600CC"/>
                </a:solidFill>
                <a:latin typeface="Verdana"/>
                <a:ea typeface="Verdana"/>
                <a:cs typeface="Verdana"/>
                <a:sym typeface="Verdana"/>
              </a:rPr>
              <a:t>responsibility </a:t>
            </a:r>
            <a:r>
              <a:rPr b="0" i="0" lang="en-US" sz="1800" u="none">
                <a:solidFill>
                  <a:srgbClr val="6600CC"/>
                </a:solidFill>
                <a:latin typeface="Verdana"/>
                <a:ea typeface="Verdana"/>
                <a:cs typeface="Verdana"/>
                <a:sym typeface="Verdana"/>
              </a:rPr>
              <a:t>of receiver of the message to choose an appropriate method to complete task effectively &amp; efficiently.</a:t>
            </a:r>
            <a:r>
              <a:rPr b="0" i="0" lang="en-US" sz="1800" u="none">
                <a:solidFill>
                  <a:schemeClr val="dk1"/>
                </a:solidFill>
                <a:latin typeface="Verdana"/>
                <a:ea typeface="Verdana"/>
                <a:cs typeface="Verdana"/>
                <a:sym typeface="Verdana"/>
              </a:rPr>
              <a:t> </a:t>
            </a:r>
            <a:endParaRPr/>
          </a:p>
          <a:p>
            <a:pPr indent="-279400" lvl="0" marL="393700" marR="0" rtl="0" algn="just">
              <a:lnSpc>
                <a:spcPct val="100000"/>
              </a:lnSpc>
              <a:spcBef>
                <a:spcPts val="900"/>
              </a:spcBef>
              <a:spcAft>
                <a:spcPts val="0"/>
              </a:spcAft>
              <a:buClr>
                <a:schemeClr val="dk1"/>
              </a:buClr>
              <a:buSzPts val="1800"/>
              <a:buFont typeface="Verdana"/>
              <a:buNone/>
            </a:pPr>
            <a:r>
              <a:t/>
            </a:r>
            <a:endParaRPr b="0" i="0" sz="1800" u="none">
              <a:solidFill>
                <a:srgbClr val="008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800" u="none">
              <a:solidFill>
                <a:srgbClr val="008000"/>
              </a:solidFill>
              <a:latin typeface="Verdana"/>
              <a:ea typeface="Verdana"/>
              <a:cs typeface="Verdana"/>
              <a:sym typeface="Verdana"/>
            </a:endParaRPr>
          </a:p>
        </p:txBody>
      </p:sp>
      <p:sp>
        <p:nvSpPr>
          <p:cNvPr id="225" name="Google Shape;225;p19"/>
          <p:cNvSpPr txBox="1"/>
          <p:nvPr/>
        </p:nvSpPr>
        <p:spPr>
          <a:xfrm>
            <a:off x="6259512" y="5791200"/>
            <a:ext cx="2532062" cy="838200"/>
          </a:xfrm>
          <a:prstGeom prst="rect">
            <a:avLst/>
          </a:prstGeom>
          <a:solidFill>
            <a:schemeClr val="lt1"/>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5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5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5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500"/>
                                        <p:tgtEl>
                                          <p:spTgt spid="2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Requirements Analysis</a:t>
            </a:r>
            <a:endParaRPr/>
          </a:p>
        </p:txBody>
      </p:sp>
      <p:sp>
        <p:nvSpPr>
          <p:cNvPr id="114" name="Google Shape;114;p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analysis allows the software engineer (called an </a:t>
            </a:r>
            <a:r>
              <a:rPr b="0" i="1" lang="en-US" sz="2400" u="none">
                <a:solidFill>
                  <a:schemeClr val="dk1"/>
                </a:solidFill>
                <a:latin typeface="Verdana"/>
                <a:ea typeface="Verdana"/>
                <a:cs typeface="Verdana"/>
                <a:sym typeface="Verdana"/>
              </a:rPr>
              <a:t>analyst</a:t>
            </a:r>
            <a:r>
              <a:rPr b="0" i="0" lang="en-US" sz="2400" u="none">
                <a:solidFill>
                  <a:schemeClr val="dk1"/>
                </a:solidFill>
                <a:latin typeface="Verdana"/>
                <a:ea typeface="Verdana"/>
                <a:cs typeface="Verdana"/>
                <a:sym typeface="Verdana"/>
              </a:rPr>
              <a:t> or </a:t>
            </a:r>
            <a:r>
              <a:rPr b="0" i="1" lang="en-US" sz="2400" u="none">
                <a:solidFill>
                  <a:schemeClr val="dk1"/>
                </a:solidFill>
                <a:latin typeface="Verdana"/>
                <a:ea typeface="Verdana"/>
                <a:cs typeface="Verdana"/>
                <a:sym typeface="Verdana"/>
              </a:rPr>
              <a:t>modeler</a:t>
            </a:r>
            <a:r>
              <a:rPr b="0" i="0" lang="en-US" sz="2400" u="none">
                <a:solidFill>
                  <a:schemeClr val="dk1"/>
                </a:solidFill>
                <a:latin typeface="Verdana"/>
                <a:ea typeface="Verdana"/>
                <a:cs typeface="Verdana"/>
                <a:sym typeface="Verdana"/>
              </a:rPr>
              <a:t> in this role) to:</a:t>
            </a:r>
            <a:endParaRPr/>
          </a:p>
          <a:p>
            <a:pPr indent="-436562" lvl="1" marL="908050" rtl="0" algn="just">
              <a:lnSpc>
                <a:spcPct val="80000"/>
              </a:lnSpc>
              <a:spcBef>
                <a:spcPts val="90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Elaborate on basic requirements established during earlier requirement engineering tasks</a:t>
            </a:r>
            <a:endParaRPr/>
          </a:p>
          <a:p>
            <a:pPr indent="-436562" lvl="1" marL="908050" rtl="0" algn="just">
              <a:lnSpc>
                <a:spcPct val="80000"/>
              </a:lnSpc>
              <a:spcBef>
                <a:spcPts val="90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Build models that depict user scenarios, functional activities, problem classes and their relationships, system and class behavior, and the flow of data as it is transformed. </a:t>
            </a:r>
            <a:endParaRPr/>
          </a:p>
          <a:p>
            <a:pPr indent="-469900" lvl="0" marL="469900" rtl="0" algn="just">
              <a:lnSpc>
                <a:spcPct val="80000"/>
              </a:lnSpc>
              <a:spcBef>
                <a:spcPts val="90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Analysis model and the requirements specification provide the developer and the customer with means to assess quality once software is built.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Polymorphism </a:t>
            </a:r>
            <a:endParaRPr/>
          </a:p>
        </p:txBody>
      </p:sp>
      <p:pic>
        <p:nvPicPr>
          <p:cNvPr descr="figure10" id="231" name="Google Shape;231;p20"/>
          <p:cNvPicPr preferRelativeResize="0"/>
          <p:nvPr/>
        </p:nvPicPr>
        <p:blipFill rotWithShape="1">
          <a:blip r:embed="rId3">
            <a:alphaModFix/>
          </a:blip>
          <a:srcRect b="0" l="0" r="0" t="0"/>
          <a:stretch/>
        </p:blipFill>
        <p:spPr>
          <a:xfrm>
            <a:off x="984250" y="1981200"/>
            <a:ext cx="5346700"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Polymorphism</a:t>
            </a:r>
            <a:endParaRPr/>
          </a:p>
        </p:txBody>
      </p:sp>
      <p:sp>
        <p:nvSpPr>
          <p:cNvPr id="237" name="Google Shape;237;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Clr>
                <a:schemeClr val="accent2"/>
              </a:buClr>
              <a:buSzPts val="3000"/>
              <a:buFont typeface="Noto Sans Symbols"/>
              <a:buChar char="□"/>
            </a:pPr>
            <a:r>
              <a:rPr b="0" i="0" lang="en-US" sz="3000" u="none">
                <a:solidFill>
                  <a:srgbClr val="3366FF"/>
                </a:solidFill>
                <a:latin typeface="Verdana"/>
                <a:ea typeface="Verdana"/>
                <a:cs typeface="Verdana"/>
                <a:sym typeface="Verdana"/>
              </a:rPr>
              <a:t>The dictionary meaning of polymorphism is “many forms”.</a:t>
            </a:r>
            <a:r>
              <a:rPr b="0" i="0" lang="en-US" sz="3000" u="none">
                <a:solidFill>
                  <a:schemeClr val="dk1"/>
                </a:solidFill>
                <a:latin typeface="Verdana"/>
                <a:ea typeface="Verdana"/>
                <a:cs typeface="Verdana"/>
                <a:sym typeface="Verdana"/>
              </a:rPr>
              <a:t> </a:t>
            </a:r>
            <a:endParaRPr/>
          </a:p>
          <a:p>
            <a:pPr indent="-469900" lvl="0" marL="469900" rtl="0" algn="just">
              <a:lnSpc>
                <a:spcPct val="100000"/>
              </a:lnSpc>
              <a:spcBef>
                <a:spcPts val="600"/>
              </a:spcBef>
              <a:spcAft>
                <a:spcPts val="0"/>
              </a:spcAft>
              <a:buClr>
                <a:schemeClr val="accent2"/>
              </a:buClr>
              <a:buSzPts val="3000"/>
              <a:buFont typeface="Noto Sans Symbols"/>
              <a:buChar char="□"/>
            </a:pPr>
            <a:r>
              <a:rPr b="0" i="0" lang="en-US" sz="3000" u="none">
                <a:solidFill>
                  <a:srgbClr val="008000"/>
                </a:solidFill>
                <a:latin typeface="Verdana"/>
                <a:ea typeface="Verdana"/>
                <a:cs typeface="Verdana"/>
                <a:sym typeface="Verdana"/>
              </a:rPr>
              <a:t>In the real world, the same operations may have different meanings in different situations.</a:t>
            </a:r>
            <a:r>
              <a:rPr b="0" i="0" lang="en-US" sz="3000" u="none">
                <a:solidFill>
                  <a:schemeClr val="dk1"/>
                </a:solidFill>
                <a:latin typeface="Verdana"/>
                <a:ea typeface="Verdana"/>
                <a:cs typeface="Verdana"/>
                <a:sym typeface="Verdana"/>
              </a:rPr>
              <a:t> </a:t>
            </a:r>
            <a:endParaRPr/>
          </a:p>
          <a:p>
            <a:pPr indent="-469900" lvl="0" marL="469900" rtl="0" algn="just">
              <a:lnSpc>
                <a:spcPct val="100000"/>
              </a:lnSpc>
              <a:spcBef>
                <a:spcPts val="600"/>
              </a:spcBef>
              <a:spcAft>
                <a:spcPts val="0"/>
              </a:spcAft>
              <a:buClr>
                <a:schemeClr val="accent2"/>
              </a:buClr>
              <a:buSzPts val="3000"/>
              <a:buFont typeface="Noto Sans Symbols"/>
              <a:buChar char="□"/>
            </a:pPr>
            <a:r>
              <a:rPr b="0" i="0" lang="en-US" sz="3000" u="none">
                <a:solidFill>
                  <a:schemeClr val="hlink"/>
                </a:solidFill>
                <a:latin typeface="Verdana"/>
                <a:ea typeface="Verdana"/>
                <a:cs typeface="Verdana"/>
                <a:sym typeface="Verdana"/>
              </a:rPr>
              <a:t>Same message is sent to different objects irrespective of their class, but the responses of objects may be different.</a:t>
            </a:r>
            <a:r>
              <a:rPr b="0" i="0" lang="en-US" sz="30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5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5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Polymorphism</a:t>
            </a:r>
            <a:endParaRPr/>
          </a:p>
        </p:txBody>
      </p:sp>
      <p:sp>
        <p:nvSpPr>
          <p:cNvPr id="243" name="Google Shape;243;p22"/>
          <p:cNvSpPr txBox="1"/>
          <p:nvPr>
            <p:ph idx="1" type="body"/>
          </p:nvPr>
        </p:nvSpPr>
        <p:spPr>
          <a:xfrm>
            <a:off x="561975" y="1981200"/>
            <a:ext cx="8153400" cy="4322762"/>
          </a:xfrm>
          <a:prstGeom prst="rect">
            <a:avLst/>
          </a:prstGeom>
          <a:noFill/>
          <a:ln>
            <a:noFill/>
          </a:ln>
        </p:spPr>
        <p:txBody>
          <a:bodyPr anchorCtr="0" anchor="t" bIns="45700" lIns="91425" spcFirstLastPara="1" rIns="91425" wrap="square" tIns="45700">
            <a:noAutofit/>
          </a:bodyPr>
          <a:lstStyle/>
          <a:p>
            <a:pPr indent="-469900" lvl="0" marL="469900" rtl="0" algn="just">
              <a:lnSpc>
                <a:spcPct val="9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Polymorphism is considered to be an important concept of any object oriented programming languages. </a:t>
            </a:r>
            <a:endParaRPr/>
          </a:p>
          <a:p>
            <a:pPr indent="-395287" lvl="2" marL="1304925" rtl="0" algn="just">
              <a:lnSpc>
                <a:spcPct val="90000"/>
              </a:lnSpc>
              <a:spcBef>
                <a:spcPts val="460"/>
              </a:spcBef>
              <a:spcAft>
                <a:spcPts val="0"/>
              </a:spcAft>
              <a:buClr>
                <a:schemeClr val="accent2"/>
              </a:buClr>
              <a:buSzPts val="2300"/>
              <a:buFont typeface="Noto Sans Symbols"/>
              <a:buChar char="□"/>
            </a:pPr>
            <a:r>
              <a:rPr b="0" i="0" lang="en-US" sz="2300" u="none">
                <a:solidFill>
                  <a:schemeClr val="hlink"/>
                </a:solidFill>
                <a:latin typeface="Verdana"/>
                <a:ea typeface="Verdana"/>
                <a:cs typeface="Verdana"/>
                <a:sym typeface="Verdana"/>
              </a:rPr>
              <a:t>As we all know, arithmetic operators such as +, =, - are used to operate on primary data types such as int, float etc.</a:t>
            </a:r>
            <a:endParaRPr/>
          </a:p>
          <a:p>
            <a:pPr indent="-395287" lvl="2" marL="1304925" rtl="0" algn="just">
              <a:lnSpc>
                <a:spcPct val="90000"/>
              </a:lnSpc>
              <a:spcBef>
                <a:spcPts val="460"/>
              </a:spcBef>
              <a:spcAft>
                <a:spcPts val="0"/>
              </a:spcAft>
              <a:buClr>
                <a:schemeClr val="accent2"/>
              </a:buClr>
              <a:buSzPts val="2300"/>
              <a:buFont typeface="Noto Sans Symbols"/>
              <a:buChar char="□"/>
            </a:pPr>
            <a:r>
              <a:rPr b="0" i="0" lang="en-US" sz="2300" u="none">
                <a:solidFill>
                  <a:srgbClr val="993300"/>
                </a:solidFill>
                <a:latin typeface="Verdana"/>
                <a:ea typeface="Verdana"/>
                <a:cs typeface="Verdana"/>
                <a:sym typeface="Verdana"/>
              </a:rPr>
              <a:t>We may overload these operators so that they may operate in the same way on objects (user defined data types) as they operate on primary data types. </a:t>
            </a:r>
            <a:endParaRPr/>
          </a:p>
          <a:p>
            <a:pPr indent="-395287" lvl="2" marL="1304925" rtl="0" algn="just">
              <a:lnSpc>
                <a:spcPct val="90000"/>
              </a:lnSpc>
              <a:spcBef>
                <a:spcPts val="460"/>
              </a:spcBef>
              <a:spcAft>
                <a:spcPts val="0"/>
              </a:spcAft>
              <a:buClr>
                <a:schemeClr val="accent2"/>
              </a:buClr>
              <a:buSzPts val="2300"/>
              <a:buFont typeface="Noto Sans Symbols"/>
              <a:buChar char="□"/>
            </a:pPr>
            <a:r>
              <a:rPr b="0" i="0" lang="en-US" sz="2300" u="none">
                <a:solidFill>
                  <a:srgbClr val="008000"/>
                </a:solidFill>
                <a:latin typeface="Verdana"/>
                <a:ea typeface="Verdana"/>
                <a:cs typeface="Verdana"/>
                <a:sym typeface="Verdana"/>
              </a:rPr>
              <a:t>Thus, the same operators will have multiple forms.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500"/>
                                        <p:tgtEl>
                                          <p:spTgt spid="24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Class Diagram:</a:t>
            </a:r>
            <a:endParaRPr/>
          </a:p>
        </p:txBody>
      </p:sp>
      <p:sp>
        <p:nvSpPr>
          <p:cNvPr id="249" name="Google Shape;249;p23"/>
          <p:cNvSpPr txBox="1"/>
          <p:nvPr>
            <p:ph idx="1" type="body"/>
          </p:nvPr>
        </p:nvSpPr>
        <p:spPr>
          <a:xfrm>
            <a:off x="612775" y="1803400"/>
            <a:ext cx="8039100" cy="46736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3200"/>
              <a:buFont typeface="Noto Sans Symbols"/>
              <a:buChar char="□"/>
            </a:pPr>
            <a:r>
              <a:rPr b="0" i="0" lang="en-US" sz="3200" u="none" cap="none" strike="noStrike">
                <a:solidFill>
                  <a:schemeClr val="dk1"/>
                </a:solidFill>
                <a:latin typeface="Verdana"/>
                <a:ea typeface="Verdana"/>
                <a:cs typeface="Verdana"/>
                <a:sym typeface="Verdana"/>
              </a:rPr>
              <a:t>Class diagrams are the most common diagrams used in UML. Class diagram consists of classes, interfaces and associations.</a:t>
            </a:r>
            <a:endParaRPr/>
          </a:p>
          <a:p>
            <a:pPr indent="-469900" lvl="0" marL="469900" marR="0" rtl="0" algn="just">
              <a:lnSpc>
                <a:spcPct val="100000"/>
              </a:lnSpc>
              <a:spcBef>
                <a:spcPts val="640"/>
              </a:spcBef>
              <a:spcAft>
                <a:spcPts val="0"/>
              </a:spcAft>
              <a:buClr>
                <a:schemeClr val="accent2"/>
              </a:buClr>
              <a:buSzPts val="3200"/>
              <a:buFont typeface="Noto Sans Symbols"/>
              <a:buChar char="□"/>
            </a:pPr>
            <a:r>
              <a:rPr b="0" i="0" lang="en-US" sz="3200" u="none" cap="none" strike="noStrike">
                <a:solidFill>
                  <a:schemeClr val="dk1"/>
                </a:solidFill>
                <a:latin typeface="Verdana"/>
                <a:ea typeface="Verdana"/>
                <a:cs typeface="Verdana"/>
                <a:sym typeface="Verdana"/>
              </a:rPr>
              <a:t>Class diagram represents the object orientation of a system. So it is generally used for development purpose. This is the most widely used diagram at the time of system construction.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Classes &amp; Objects</a:t>
            </a:r>
            <a:endParaRPr/>
          </a:p>
        </p:txBody>
      </p:sp>
      <p:sp>
        <p:nvSpPr>
          <p:cNvPr id="255" name="Google Shape;255;p24"/>
          <p:cNvSpPr txBox="1"/>
          <p:nvPr/>
        </p:nvSpPr>
        <p:spPr>
          <a:xfrm>
            <a:off x="211137" y="1905000"/>
            <a:ext cx="8482012" cy="1384300"/>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chemeClr val="accent1"/>
              </a:buClr>
              <a:buSzPts val="1800"/>
              <a:buFont typeface="Verdana"/>
              <a:buChar char="o"/>
            </a:pPr>
            <a:r>
              <a:rPr b="1" i="0" lang="en-US" sz="1800" u="none">
                <a:solidFill>
                  <a:schemeClr val="accent1"/>
                </a:solidFill>
                <a:latin typeface="Verdana"/>
                <a:ea typeface="Verdana"/>
                <a:cs typeface="Verdana"/>
                <a:sym typeface="Verdana"/>
              </a:rPr>
              <a:t>All book types may be combined to form a group called class.</a:t>
            </a:r>
            <a:endParaRPr/>
          </a:p>
          <a:p>
            <a:pPr indent="-393700" lvl="0" marL="393700" marR="0" rtl="0" algn="just">
              <a:lnSpc>
                <a:spcPct val="100000"/>
              </a:lnSpc>
              <a:spcBef>
                <a:spcPts val="900"/>
              </a:spcBef>
              <a:spcAft>
                <a:spcPts val="0"/>
              </a:spcAft>
              <a:buClr>
                <a:schemeClr val="dk1"/>
              </a:buClr>
              <a:buSzPts val="1800"/>
              <a:buFont typeface="Verdana"/>
              <a:buChar char="o"/>
            </a:pPr>
            <a:r>
              <a:rPr b="1" i="0" lang="en-US" sz="1800" u="none">
                <a:solidFill>
                  <a:schemeClr val="dk1"/>
                </a:solidFill>
                <a:latin typeface="Verdana"/>
                <a:ea typeface="Verdana"/>
                <a:cs typeface="Verdana"/>
                <a:sym typeface="Verdana"/>
              </a:rPr>
              <a:t>All objects are instances of a class. </a:t>
            </a:r>
            <a:endParaRPr/>
          </a:p>
          <a:p>
            <a:pPr indent="-393700" lvl="0" marL="393700" marR="0" rtl="0" algn="just">
              <a:lnSpc>
                <a:spcPct val="100000"/>
              </a:lnSpc>
              <a:spcBef>
                <a:spcPts val="900"/>
              </a:spcBef>
              <a:spcAft>
                <a:spcPts val="0"/>
              </a:spcAft>
              <a:buClr>
                <a:schemeClr val="dk1"/>
              </a:buClr>
              <a:buSzPts val="1800"/>
              <a:buFont typeface="Verdana"/>
              <a:buChar char="o"/>
            </a:pPr>
            <a:r>
              <a:rPr b="1" i="0" lang="en-US" sz="1800" u="none">
                <a:solidFill>
                  <a:schemeClr val="dk1"/>
                </a:solidFill>
                <a:latin typeface="Verdana"/>
                <a:ea typeface="Verdana"/>
                <a:cs typeface="Verdana"/>
                <a:sym typeface="Verdana"/>
              </a:rPr>
              <a:t>The class describes the structure of the instance which include behaviour and information.</a:t>
            </a:r>
            <a:endParaRPr/>
          </a:p>
        </p:txBody>
      </p:sp>
      <p:sp>
        <p:nvSpPr>
          <p:cNvPr id="256" name="Google Shape;256;p24"/>
          <p:cNvSpPr txBox="1"/>
          <p:nvPr/>
        </p:nvSpPr>
        <p:spPr>
          <a:xfrm>
            <a:off x="3305175" y="3657600"/>
            <a:ext cx="1689100" cy="685800"/>
          </a:xfrm>
          <a:prstGeom prst="rect">
            <a:avLst/>
          </a:prstGeom>
          <a:solidFill>
            <a:schemeClr val="accen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Book</a:t>
            </a:r>
            <a:r>
              <a:rPr b="0" i="0" lang="en-US" sz="1800" u="none">
                <a:solidFill>
                  <a:schemeClr val="lt1"/>
                </a:solidFill>
                <a:latin typeface="Verdana"/>
                <a:ea typeface="Verdana"/>
                <a:cs typeface="Verdana"/>
                <a:sym typeface="Verdana"/>
              </a:rPr>
              <a:t> </a:t>
            </a:r>
            <a:endParaRPr/>
          </a:p>
        </p:txBody>
      </p:sp>
      <p:sp>
        <p:nvSpPr>
          <p:cNvPr id="257" name="Google Shape;257;p24"/>
          <p:cNvSpPr/>
          <p:nvPr/>
        </p:nvSpPr>
        <p:spPr>
          <a:xfrm>
            <a:off x="1336675" y="5029200"/>
            <a:ext cx="1547812" cy="1524000"/>
          </a:xfrm>
          <a:prstGeom prst="ellipse">
            <a:avLst/>
          </a:prstGeom>
          <a:solidFill>
            <a:schemeClr val="accen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Software </a:t>
            </a:r>
            <a:endParaRPr/>
          </a:p>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Engineering</a:t>
            </a:r>
            <a:endParaRPr/>
          </a:p>
          <a:p>
            <a:pPr indent="0" lvl="0" marL="0" marR="0" rtl="0" algn="l">
              <a:lnSpc>
                <a:spcPct val="100000"/>
              </a:lnSpc>
              <a:spcBef>
                <a:spcPts val="0"/>
              </a:spcBef>
              <a:spcAft>
                <a:spcPts val="0"/>
              </a:spcAft>
              <a:buNone/>
            </a:pPr>
            <a:r>
              <a:t/>
            </a:r>
            <a:endParaRPr b="1" i="0" sz="1800" u="none">
              <a:solidFill>
                <a:schemeClr val="lt1"/>
              </a:solidFill>
              <a:latin typeface="Verdana"/>
              <a:ea typeface="Verdana"/>
              <a:cs typeface="Verdana"/>
              <a:sym typeface="Verdana"/>
            </a:endParaRPr>
          </a:p>
        </p:txBody>
      </p:sp>
      <p:sp>
        <p:nvSpPr>
          <p:cNvPr id="258" name="Google Shape;258;p24"/>
          <p:cNvSpPr/>
          <p:nvPr/>
        </p:nvSpPr>
        <p:spPr>
          <a:xfrm>
            <a:off x="3516312" y="5029200"/>
            <a:ext cx="1266825" cy="1371600"/>
          </a:xfrm>
          <a:prstGeom prst="ellipse">
            <a:avLst/>
          </a:prstGeom>
          <a:solidFill>
            <a:schemeClr val="accen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t/>
            </a:r>
            <a:endParaRPr b="1" i="0" sz="1800" u="none">
              <a:solidFill>
                <a:schemeClr val="lt1"/>
              </a:solidFill>
              <a:latin typeface="Verdana"/>
              <a:ea typeface="Verdana"/>
              <a:cs typeface="Verdana"/>
              <a:sym typeface="Verdana"/>
            </a:endParaRPr>
          </a:p>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Software </a:t>
            </a:r>
            <a:endParaRPr/>
          </a:p>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Testing</a:t>
            </a:r>
            <a:r>
              <a:rPr b="0" i="0" lang="en-US" sz="1800" u="none">
                <a:solidFill>
                  <a:schemeClr val="dk1"/>
                </a:solidFill>
                <a:latin typeface="Verdana"/>
                <a:ea typeface="Verdana"/>
                <a:cs typeface="Verdana"/>
                <a:sym typeface="Verdana"/>
              </a:rPr>
              <a:t> </a:t>
            </a:r>
            <a:endParaRPr b="1" i="0" sz="1800" u="none">
              <a:solidFill>
                <a:schemeClr val="lt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800" u="none">
              <a:solidFill>
                <a:schemeClr val="lt1"/>
              </a:solidFill>
              <a:latin typeface="Verdana"/>
              <a:ea typeface="Verdana"/>
              <a:cs typeface="Verdana"/>
              <a:sym typeface="Verdana"/>
            </a:endParaRPr>
          </a:p>
        </p:txBody>
      </p:sp>
      <p:sp>
        <p:nvSpPr>
          <p:cNvPr id="259" name="Google Shape;259;p24"/>
          <p:cNvSpPr/>
          <p:nvPr/>
        </p:nvSpPr>
        <p:spPr>
          <a:xfrm>
            <a:off x="5838825" y="5029200"/>
            <a:ext cx="1265237" cy="1371600"/>
          </a:xfrm>
          <a:prstGeom prst="ellipse">
            <a:avLst/>
          </a:prstGeom>
          <a:solidFill>
            <a:schemeClr val="accen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t/>
            </a:r>
            <a:endParaRPr b="1" i="0" sz="1800" u="none">
              <a:solidFill>
                <a:schemeClr val="lt1"/>
              </a:solidFill>
              <a:latin typeface="Verdana"/>
              <a:ea typeface="Verdana"/>
              <a:cs typeface="Verdana"/>
              <a:sym typeface="Verdana"/>
            </a:endParaRPr>
          </a:p>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Software </a:t>
            </a:r>
            <a:endParaRPr/>
          </a:p>
          <a:p>
            <a:pPr indent="0" lvl="0" marL="0" marR="0" rtl="0" algn="ctr">
              <a:lnSpc>
                <a:spcPct val="100000"/>
              </a:lnSpc>
              <a:spcBef>
                <a:spcPts val="0"/>
              </a:spcBef>
              <a:spcAft>
                <a:spcPts val="0"/>
              </a:spcAft>
              <a:buClr>
                <a:schemeClr val="lt1"/>
              </a:buClr>
              <a:buSzPts val="1800"/>
              <a:buFont typeface="Verdana"/>
              <a:buNone/>
            </a:pPr>
            <a:r>
              <a:rPr b="1" i="0" lang="en-US" sz="1800" u="none">
                <a:solidFill>
                  <a:schemeClr val="lt1"/>
                </a:solidFill>
                <a:latin typeface="Verdana"/>
                <a:ea typeface="Verdana"/>
                <a:cs typeface="Verdana"/>
                <a:sym typeface="Verdana"/>
              </a:rPr>
              <a:t>Quality</a:t>
            </a:r>
            <a:r>
              <a:rPr b="0" i="0" lang="en-US" sz="1800" u="none">
                <a:solidFill>
                  <a:schemeClr val="dk1"/>
                </a:solidFill>
                <a:latin typeface="Verdana"/>
                <a:ea typeface="Verdana"/>
                <a:cs typeface="Verdana"/>
                <a:sym typeface="Verdana"/>
              </a:rPr>
              <a:t> </a:t>
            </a:r>
            <a:endParaRPr b="1" i="0" sz="1800" u="none">
              <a:solidFill>
                <a:schemeClr val="lt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800" u="none">
              <a:solidFill>
                <a:schemeClr val="lt1"/>
              </a:solidFill>
              <a:latin typeface="Verdana"/>
              <a:ea typeface="Verdana"/>
              <a:cs typeface="Verdana"/>
              <a:sym typeface="Verdana"/>
            </a:endParaRPr>
          </a:p>
        </p:txBody>
      </p:sp>
      <p:cxnSp>
        <p:nvCxnSpPr>
          <p:cNvPr id="260" name="Google Shape;260;p24"/>
          <p:cNvCxnSpPr/>
          <p:nvPr/>
        </p:nvCxnSpPr>
        <p:spPr>
          <a:xfrm flipH="1">
            <a:off x="2109749" y="4000500"/>
            <a:ext cx="1185900" cy="1017600"/>
          </a:xfrm>
          <a:prstGeom prst="curvedConnector2">
            <a:avLst/>
          </a:prstGeom>
          <a:noFill/>
          <a:ln cap="flat" cmpd="sng" w="22225">
            <a:solidFill>
              <a:schemeClr val="dk1"/>
            </a:solidFill>
            <a:prstDash val="solid"/>
            <a:miter lim="800000"/>
            <a:headEnd len="med" w="med" type="none"/>
            <a:tailEnd len="med" w="med" type="triangle"/>
          </a:ln>
        </p:spPr>
      </p:cxnSp>
      <p:cxnSp>
        <p:nvCxnSpPr>
          <p:cNvPr id="261" name="Google Shape;261;p24"/>
          <p:cNvCxnSpPr/>
          <p:nvPr/>
        </p:nvCxnSpPr>
        <p:spPr>
          <a:xfrm rot="5400000">
            <a:off x="3817937" y="4686300"/>
            <a:ext cx="663575" cy="0"/>
          </a:xfrm>
          <a:prstGeom prst="straightConnector1">
            <a:avLst/>
          </a:prstGeom>
          <a:noFill/>
          <a:ln cap="flat" cmpd="sng" w="22225">
            <a:solidFill>
              <a:schemeClr val="dk1"/>
            </a:solidFill>
            <a:prstDash val="solid"/>
            <a:miter lim="800000"/>
            <a:headEnd len="med" w="med" type="none"/>
            <a:tailEnd len="med" w="med" type="triangle"/>
          </a:ln>
        </p:spPr>
      </p:cxnSp>
      <p:cxnSp>
        <p:nvCxnSpPr>
          <p:cNvPr id="262" name="Google Shape;262;p24"/>
          <p:cNvCxnSpPr/>
          <p:nvPr/>
        </p:nvCxnSpPr>
        <p:spPr>
          <a:xfrm>
            <a:off x="5003800" y="4000500"/>
            <a:ext cx="1468500" cy="1017600"/>
          </a:xfrm>
          <a:prstGeom prst="curvedConnector2">
            <a:avLst/>
          </a:prstGeom>
          <a:noFill/>
          <a:ln cap="flat" cmpd="sng" w="22225">
            <a:solidFill>
              <a:schemeClr val="dk1"/>
            </a:solidFill>
            <a:prstDash val="solid"/>
            <a:miter lim="800000"/>
            <a:headEnd len="med" w="med" type="none"/>
            <a:tailEnd len="med" w="med" type="triangle"/>
          </a:ln>
        </p:spPr>
      </p:cxnSp>
      <p:cxnSp>
        <p:nvCxnSpPr>
          <p:cNvPr id="263" name="Google Shape;263;p24"/>
          <p:cNvCxnSpPr/>
          <p:nvPr/>
        </p:nvCxnSpPr>
        <p:spPr>
          <a:xfrm rot="5400000">
            <a:off x="938187" y="5329225"/>
            <a:ext cx="712800" cy="538200"/>
          </a:xfrm>
          <a:prstGeom prst="curvedConnector3">
            <a:avLst>
              <a:gd fmla="val -13037" name="adj1"/>
            </a:avLst>
          </a:prstGeom>
          <a:noFill/>
          <a:ln cap="flat" cmpd="sng" w="22225">
            <a:solidFill>
              <a:schemeClr val="dk1"/>
            </a:solidFill>
            <a:prstDash val="solid"/>
            <a:miter lim="800000"/>
            <a:headEnd len="med" w="med" type="none"/>
            <a:tailEnd len="med" w="med" type="none"/>
          </a:ln>
        </p:spPr>
      </p:cxnSp>
      <p:sp>
        <p:nvSpPr>
          <p:cNvPr id="264" name="Google Shape;264;p24"/>
          <p:cNvSpPr txBox="1"/>
          <p:nvPr/>
        </p:nvSpPr>
        <p:spPr>
          <a:xfrm>
            <a:off x="211137" y="5867400"/>
            <a:ext cx="10556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Object1</a:t>
            </a:r>
            <a:endParaRPr/>
          </a:p>
        </p:txBody>
      </p:sp>
      <p:cxnSp>
        <p:nvCxnSpPr>
          <p:cNvPr id="265" name="Google Shape;265;p24"/>
          <p:cNvCxnSpPr/>
          <p:nvPr/>
        </p:nvCxnSpPr>
        <p:spPr>
          <a:xfrm flipH="1" rot="-5400000">
            <a:off x="4775262" y="5732400"/>
            <a:ext cx="457200" cy="422400"/>
          </a:xfrm>
          <a:prstGeom prst="curvedConnector2">
            <a:avLst/>
          </a:prstGeom>
          <a:noFill/>
          <a:ln cap="flat" cmpd="sng" w="22225">
            <a:solidFill>
              <a:schemeClr val="dk1"/>
            </a:solidFill>
            <a:prstDash val="solid"/>
            <a:miter lim="800000"/>
            <a:headEnd len="med" w="med" type="none"/>
            <a:tailEnd len="med" w="med" type="none"/>
          </a:ln>
        </p:spPr>
      </p:cxnSp>
      <p:sp>
        <p:nvSpPr>
          <p:cNvPr id="266" name="Google Shape;266;p24"/>
          <p:cNvSpPr txBox="1"/>
          <p:nvPr/>
        </p:nvSpPr>
        <p:spPr>
          <a:xfrm>
            <a:off x="4713287" y="6172200"/>
            <a:ext cx="10541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Object2</a:t>
            </a:r>
            <a:endParaRPr/>
          </a:p>
        </p:txBody>
      </p:sp>
      <p:cxnSp>
        <p:nvCxnSpPr>
          <p:cNvPr id="267" name="Google Shape;267;p24"/>
          <p:cNvCxnSpPr/>
          <p:nvPr/>
        </p:nvCxnSpPr>
        <p:spPr>
          <a:xfrm flipH="1" rot="-5400000">
            <a:off x="7094475" y="5735700"/>
            <a:ext cx="533400" cy="492000"/>
          </a:xfrm>
          <a:prstGeom prst="curvedConnector2">
            <a:avLst/>
          </a:prstGeom>
          <a:noFill/>
          <a:ln cap="flat" cmpd="sng" w="22225">
            <a:solidFill>
              <a:schemeClr val="dk1"/>
            </a:solidFill>
            <a:prstDash val="solid"/>
            <a:miter lim="800000"/>
            <a:headEnd len="med" w="med" type="none"/>
            <a:tailEnd len="med" w="med" type="none"/>
          </a:ln>
        </p:spPr>
      </p:cxnSp>
      <p:sp>
        <p:nvSpPr>
          <p:cNvPr id="268" name="Google Shape;268;p24"/>
          <p:cNvSpPr txBox="1"/>
          <p:nvPr/>
        </p:nvSpPr>
        <p:spPr>
          <a:xfrm>
            <a:off x="6962775" y="6172200"/>
            <a:ext cx="10556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Object3</a:t>
            </a:r>
            <a:endParaRPr/>
          </a:p>
        </p:txBody>
      </p:sp>
      <p:cxnSp>
        <p:nvCxnSpPr>
          <p:cNvPr id="269" name="Google Shape;269;p24"/>
          <p:cNvCxnSpPr/>
          <p:nvPr/>
        </p:nvCxnSpPr>
        <p:spPr>
          <a:xfrm>
            <a:off x="4149725" y="3646487"/>
            <a:ext cx="1055700" cy="1500"/>
          </a:xfrm>
          <a:prstGeom prst="curvedConnector4">
            <a:avLst>
              <a:gd fmla="val 0" name="adj1"/>
              <a:gd fmla="val 0" name="adj2"/>
            </a:avLst>
          </a:prstGeom>
          <a:noFill/>
          <a:ln cap="flat" cmpd="sng" w="22225">
            <a:solidFill>
              <a:schemeClr val="dk1"/>
            </a:solidFill>
            <a:prstDash val="solid"/>
            <a:miter lim="800000"/>
            <a:headEnd len="med" w="med" type="none"/>
            <a:tailEnd len="med" w="med" type="none"/>
          </a:ln>
        </p:spPr>
      </p:cxnSp>
      <p:sp>
        <p:nvSpPr>
          <p:cNvPr id="270" name="Google Shape;270;p24"/>
          <p:cNvSpPr txBox="1"/>
          <p:nvPr/>
        </p:nvSpPr>
        <p:spPr>
          <a:xfrm>
            <a:off x="5205412" y="3429000"/>
            <a:ext cx="10541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Classes &amp; Objects</a:t>
            </a:r>
            <a:endParaRPr/>
          </a:p>
        </p:txBody>
      </p:sp>
      <p:sp>
        <p:nvSpPr>
          <p:cNvPr id="276" name="Google Shape;276;p25"/>
          <p:cNvSpPr txBox="1"/>
          <p:nvPr/>
        </p:nvSpPr>
        <p:spPr>
          <a:xfrm>
            <a:off x="211137" y="1905000"/>
            <a:ext cx="4572000" cy="3462337"/>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rgbClr val="008000"/>
              </a:buClr>
              <a:buSzPts val="1800"/>
              <a:buFont typeface="Verdana"/>
              <a:buChar char="o"/>
            </a:pPr>
            <a:r>
              <a:rPr b="1" i="0" lang="en-US" sz="1800" u="none">
                <a:solidFill>
                  <a:srgbClr val="008000"/>
                </a:solidFill>
                <a:latin typeface="Verdana"/>
                <a:ea typeface="Verdana"/>
                <a:cs typeface="Verdana"/>
                <a:sym typeface="Verdana"/>
              </a:rPr>
              <a:t>Suppose there are 10 books in a library of same subject, language, publisher and author; but these books are distinguishable due to their own title and accession number. </a:t>
            </a:r>
            <a:endParaRPr/>
          </a:p>
          <a:p>
            <a:pPr indent="-393700" lvl="0" marL="393700" marR="0" rtl="0" algn="just">
              <a:lnSpc>
                <a:spcPct val="100000"/>
              </a:lnSpc>
              <a:spcBef>
                <a:spcPts val="900"/>
              </a:spcBef>
              <a:spcAft>
                <a:spcPts val="0"/>
              </a:spcAft>
              <a:buClr>
                <a:srgbClr val="993300"/>
              </a:buClr>
              <a:buSzPts val="1800"/>
              <a:buFont typeface="Verdana"/>
              <a:buChar char="o"/>
            </a:pPr>
            <a:r>
              <a:rPr b="1" i="0" lang="en-US" sz="1800" u="none">
                <a:solidFill>
                  <a:srgbClr val="993300"/>
                </a:solidFill>
                <a:latin typeface="Verdana"/>
                <a:ea typeface="Verdana"/>
                <a:cs typeface="Verdana"/>
                <a:sym typeface="Verdana"/>
              </a:rPr>
              <a:t>All objects have unique identification like accession number in case of a book in the library. In a library, book, student, faculty, employee are the example of objects.</a:t>
            </a:r>
            <a:r>
              <a:rPr b="0" i="0" lang="en-US" sz="1800" u="none">
                <a:solidFill>
                  <a:schemeClr val="dk1"/>
                </a:solidFill>
                <a:latin typeface="Verdana"/>
                <a:ea typeface="Verdana"/>
                <a:cs typeface="Verdana"/>
                <a:sym typeface="Verdana"/>
              </a:rPr>
              <a:t> </a:t>
            </a:r>
            <a:endParaRPr/>
          </a:p>
        </p:txBody>
      </p:sp>
      <p:pic>
        <p:nvPicPr>
          <p:cNvPr descr="self_help_library_home" id="277" name="Google Shape;277;p25"/>
          <p:cNvPicPr preferRelativeResize="0"/>
          <p:nvPr/>
        </p:nvPicPr>
        <p:blipFill rotWithShape="1">
          <a:blip r:embed="rId3">
            <a:alphaModFix/>
          </a:blip>
          <a:srcRect b="0" l="0" r="0" t="0"/>
          <a:stretch/>
        </p:blipFill>
        <p:spPr>
          <a:xfrm>
            <a:off x="4879975" y="1905000"/>
            <a:ext cx="4264025"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5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Classes &amp; Objects</a:t>
            </a:r>
            <a:endParaRPr/>
          </a:p>
        </p:txBody>
      </p:sp>
      <p:sp>
        <p:nvSpPr>
          <p:cNvPr id="283" name="Google Shape;283;p26"/>
          <p:cNvSpPr txBox="1"/>
          <p:nvPr/>
        </p:nvSpPr>
        <p:spPr>
          <a:xfrm>
            <a:off x="211137" y="1905000"/>
            <a:ext cx="8482012" cy="1662112"/>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rgbClr val="993300"/>
              </a:buClr>
              <a:buSzPts val="1800"/>
              <a:buFont typeface="Verdana"/>
              <a:buChar char="o"/>
            </a:pPr>
            <a:r>
              <a:rPr b="1" i="0" lang="en-US" sz="1800" u="none">
                <a:solidFill>
                  <a:srgbClr val="993300"/>
                </a:solidFill>
                <a:latin typeface="Verdana"/>
                <a:ea typeface="Verdana"/>
                <a:cs typeface="Verdana"/>
                <a:sym typeface="Verdana"/>
              </a:rPr>
              <a:t>A set of objects with similar behaviour &amp; information may constitute a class. </a:t>
            </a:r>
            <a:endParaRPr/>
          </a:p>
          <a:p>
            <a:pPr indent="-393700" lvl="0" marL="393700" marR="0" rtl="0" algn="just">
              <a:lnSpc>
                <a:spcPct val="100000"/>
              </a:lnSpc>
              <a:spcBef>
                <a:spcPts val="900"/>
              </a:spcBef>
              <a:spcAft>
                <a:spcPts val="0"/>
              </a:spcAft>
              <a:buClr>
                <a:srgbClr val="008000"/>
              </a:buClr>
              <a:buSzPts val="1800"/>
              <a:buFont typeface="Verdana"/>
              <a:buChar char="o"/>
            </a:pPr>
            <a:r>
              <a:rPr b="1" i="0" lang="en-US" sz="1800" u="none">
                <a:solidFill>
                  <a:srgbClr val="008000"/>
                </a:solidFill>
                <a:latin typeface="Verdana"/>
                <a:ea typeface="Verdana"/>
                <a:cs typeface="Verdana"/>
                <a:sym typeface="Verdana"/>
              </a:rPr>
              <a:t>Hence, an object has a state (information) and it offers number of operations (behaviour) depending upon its class.</a:t>
            </a:r>
            <a:r>
              <a:rPr b="1" i="0" lang="en-US" sz="1800" u="none">
                <a:solidFill>
                  <a:schemeClr val="dk1"/>
                </a:solidFill>
                <a:latin typeface="Verdana"/>
                <a:ea typeface="Verdana"/>
                <a:cs typeface="Verdana"/>
                <a:sym typeface="Verdana"/>
              </a:rPr>
              <a:t> </a:t>
            </a:r>
            <a:endParaRPr b="1" i="0" sz="1800" u="none">
              <a:solidFill>
                <a:schemeClr val="accent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800" u="none">
              <a:solidFill>
                <a:schemeClr val="accent1"/>
              </a:solidFill>
              <a:latin typeface="Verdana"/>
              <a:ea typeface="Verdana"/>
              <a:cs typeface="Verdana"/>
              <a:sym typeface="Verdana"/>
            </a:endParaRPr>
          </a:p>
        </p:txBody>
      </p:sp>
      <p:sp>
        <p:nvSpPr>
          <p:cNvPr id="284" name="Google Shape;284;p26"/>
          <p:cNvSpPr txBox="1"/>
          <p:nvPr/>
        </p:nvSpPr>
        <p:spPr>
          <a:xfrm>
            <a:off x="6259512" y="5791200"/>
            <a:ext cx="2532062" cy="838200"/>
          </a:xfrm>
          <a:prstGeom prst="rect">
            <a:avLst/>
          </a:prstGeom>
          <a:solidFill>
            <a:schemeClr val="lt1"/>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500"/>
                                        <p:tgtEl>
                                          <p:spTgt spid="2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500"/>
                                        <p:tgtEl>
                                          <p:spTgt spid="2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500"/>
                                        <p:tgtEl>
                                          <p:spTgt spid="2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Classes &amp; Objects</a:t>
            </a:r>
            <a:endParaRPr/>
          </a:p>
        </p:txBody>
      </p:sp>
      <p:sp>
        <p:nvSpPr>
          <p:cNvPr id="290" name="Google Shape;290;p27"/>
          <p:cNvSpPr txBox="1"/>
          <p:nvPr/>
        </p:nvSpPr>
        <p:spPr>
          <a:xfrm>
            <a:off x="211137" y="1905000"/>
            <a:ext cx="8482012" cy="4154487"/>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rgbClr val="993300"/>
              </a:buClr>
              <a:buSzPts val="1800"/>
              <a:buFont typeface="Verdana"/>
              <a:buChar char="o"/>
            </a:pPr>
            <a:r>
              <a:rPr b="1" i="0" lang="en-US" sz="1800" u="none">
                <a:solidFill>
                  <a:srgbClr val="993300"/>
                </a:solidFill>
                <a:latin typeface="Verdana"/>
                <a:ea typeface="Verdana"/>
                <a:cs typeface="Verdana"/>
                <a:sym typeface="Verdana"/>
              </a:rPr>
              <a:t>A class represents a template for several objects and describes how these objects are structured internally. Objects of the same class have the same definition both for their operations and for their information structures.</a:t>
            </a:r>
            <a:endParaRPr/>
          </a:p>
          <a:p>
            <a:pPr indent="-393700" lvl="0" marL="393700" marR="0" rtl="0" algn="just">
              <a:lnSpc>
                <a:spcPct val="100000"/>
              </a:lnSpc>
              <a:spcBef>
                <a:spcPts val="900"/>
              </a:spcBef>
              <a:spcAft>
                <a:spcPts val="0"/>
              </a:spcAft>
              <a:buClr>
                <a:srgbClr val="3366FF"/>
              </a:buClr>
              <a:buSzPts val="1800"/>
              <a:buFont typeface="Verdana"/>
              <a:buChar char="o"/>
            </a:pPr>
            <a:r>
              <a:rPr b="1" i="0" lang="en-US" sz="1800" u="none">
                <a:solidFill>
                  <a:srgbClr val="3366FF"/>
                </a:solidFill>
                <a:latin typeface="Verdana"/>
                <a:ea typeface="Verdana"/>
                <a:cs typeface="Verdana"/>
                <a:sym typeface="Verdana"/>
              </a:rPr>
              <a:t>An instance is an object created from a class. The class describes the (behaviour &amp; information) structure of the instance, which the current state of the instance is defined by the operations performed on the instance.</a:t>
            </a:r>
            <a:endParaRPr/>
          </a:p>
          <a:p>
            <a:pPr indent="-393700" lvl="0" marL="393700" marR="0" rtl="0" algn="just">
              <a:lnSpc>
                <a:spcPct val="100000"/>
              </a:lnSpc>
              <a:spcBef>
                <a:spcPts val="900"/>
              </a:spcBef>
              <a:spcAft>
                <a:spcPts val="0"/>
              </a:spcAft>
              <a:buClr>
                <a:srgbClr val="008000"/>
              </a:buClr>
              <a:buSzPts val="1800"/>
              <a:buFont typeface="Verdana"/>
              <a:buChar char="o"/>
            </a:pPr>
            <a:r>
              <a:rPr b="1" i="0" lang="en-US" sz="1800" u="none">
                <a:solidFill>
                  <a:srgbClr val="008000"/>
                </a:solidFill>
                <a:latin typeface="Verdana"/>
                <a:ea typeface="Verdana"/>
                <a:cs typeface="Verdana"/>
                <a:sym typeface="Verdana"/>
              </a:rPr>
              <a:t>An attribute (or information / state) is a data value held by the object of a class.</a:t>
            </a:r>
            <a:r>
              <a:rPr b="0" i="0" lang="en-US" sz="1800" u="none">
                <a:solidFill>
                  <a:srgbClr val="008000"/>
                </a:solidFill>
                <a:latin typeface="Verdana"/>
                <a:ea typeface="Verdana"/>
                <a:cs typeface="Verdana"/>
                <a:sym typeface="Verdana"/>
              </a:rPr>
              <a:t> </a:t>
            </a:r>
            <a:endParaRPr/>
          </a:p>
          <a:p>
            <a:pPr indent="-393700" lvl="0" marL="393700" marR="0" rtl="0" algn="just">
              <a:lnSpc>
                <a:spcPct val="100000"/>
              </a:lnSpc>
              <a:spcBef>
                <a:spcPts val="900"/>
              </a:spcBef>
              <a:spcAft>
                <a:spcPts val="0"/>
              </a:spcAft>
              <a:buClr>
                <a:srgbClr val="6600CC"/>
              </a:buClr>
              <a:buSzPts val="1800"/>
              <a:buFont typeface="Verdana"/>
              <a:buChar char="o"/>
            </a:pPr>
            <a:r>
              <a:rPr b="1" i="0" lang="en-US" sz="1800" u="none">
                <a:solidFill>
                  <a:srgbClr val="6600CC"/>
                </a:solidFill>
                <a:latin typeface="Verdana"/>
                <a:ea typeface="Verdana"/>
                <a:cs typeface="Verdana"/>
                <a:sym typeface="Verdana"/>
              </a:rPr>
              <a:t>Operations (or behaviour) are the functions which may be applied on a class.</a:t>
            </a:r>
            <a:r>
              <a:rPr b="0" i="0" lang="en-US" sz="1800" u="none">
                <a:solidFill>
                  <a:srgbClr val="6600CC"/>
                </a:solidFill>
                <a:latin typeface="Verdana"/>
                <a:ea typeface="Verdana"/>
                <a:cs typeface="Verdana"/>
                <a:sym typeface="Verdana"/>
              </a:rPr>
              <a:t> </a:t>
            </a:r>
            <a:endParaRPr b="1" i="0" sz="1800" u="none">
              <a:solidFill>
                <a:srgbClr val="6600CC"/>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800" u="none">
              <a:solidFill>
                <a:srgbClr val="6600CC"/>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500"/>
                                        <p:tgtEl>
                                          <p:spTgt spid="2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500"/>
                                        <p:tgtEl>
                                          <p:spTgt spid="2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500"/>
                                        <p:tgtEl>
                                          <p:spTgt spid="2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500"/>
                                        <p:tgtEl>
                                          <p:spTgt spid="2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500"/>
                                        <p:tgtEl>
                                          <p:spTgt spid="2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296" name="Google Shape;296;p28"/>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Classes</a:t>
            </a:r>
            <a:endParaRPr/>
          </a:p>
        </p:txBody>
      </p:sp>
      <p:grpSp>
        <p:nvGrpSpPr>
          <p:cNvPr id="297" name="Google Shape;297;p28"/>
          <p:cNvGrpSpPr/>
          <p:nvPr/>
        </p:nvGrpSpPr>
        <p:grpSpPr>
          <a:xfrm>
            <a:off x="685800" y="2000250"/>
            <a:ext cx="2057400" cy="2571750"/>
            <a:chOff x="576" y="1056"/>
            <a:chExt cx="1296" cy="1620"/>
          </a:xfrm>
        </p:grpSpPr>
        <p:sp>
          <p:nvSpPr>
            <p:cNvPr id="298" name="Google Shape;298;p28"/>
            <p:cNvSpPr txBox="1"/>
            <p:nvPr/>
          </p:nvSpPr>
          <p:spPr>
            <a:xfrm>
              <a:off x="576" y="1056"/>
              <a:ext cx="1296" cy="48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ClassName</a:t>
              </a:r>
              <a:endParaRPr/>
            </a:p>
          </p:txBody>
        </p:sp>
        <p:sp>
          <p:nvSpPr>
            <p:cNvPr id="299" name="Google Shape;299;p28"/>
            <p:cNvSpPr txBox="1"/>
            <p:nvPr/>
          </p:nvSpPr>
          <p:spPr>
            <a:xfrm>
              <a:off x="576" y="1536"/>
              <a:ext cx="1296" cy="5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attributes</a:t>
              </a:r>
              <a:endParaRPr/>
            </a:p>
          </p:txBody>
        </p:sp>
        <p:sp>
          <p:nvSpPr>
            <p:cNvPr id="300" name="Google Shape;300;p28"/>
            <p:cNvSpPr txBox="1"/>
            <p:nvPr/>
          </p:nvSpPr>
          <p:spPr>
            <a:xfrm>
              <a:off x="576" y="2076"/>
              <a:ext cx="1296" cy="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operations</a:t>
              </a:r>
              <a:endParaRPr/>
            </a:p>
          </p:txBody>
        </p:sp>
      </p:grpSp>
      <p:sp>
        <p:nvSpPr>
          <p:cNvPr id="301" name="Google Shape;301;p28"/>
          <p:cNvSpPr txBox="1"/>
          <p:nvPr/>
        </p:nvSpPr>
        <p:spPr>
          <a:xfrm>
            <a:off x="2971800" y="1939925"/>
            <a:ext cx="5638800" cy="3786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A </a:t>
            </a:r>
            <a:r>
              <a:rPr b="0" i="1" lang="en-US" sz="2400" u="none">
                <a:solidFill>
                  <a:schemeClr val="dk1"/>
                </a:solidFill>
                <a:latin typeface="Verdana"/>
                <a:ea typeface="Verdana"/>
                <a:cs typeface="Verdana"/>
                <a:sym typeface="Verdana"/>
              </a:rPr>
              <a:t>class</a:t>
            </a:r>
            <a:r>
              <a:rPr b="0" i="0" lang="en-US" sz="2400" u="none">
                <a:solidFill>
                  <a:schemeClr val="dk1"/>
                </a:solidFill>
                <a:latin typeface="Verdana"/>
                <a:ea typeface="Verdana"/>
                <a:cs typeface="Verdana"/>
                <a:sym typeface="Verdana"/>
              </a:rPr>
              <a:t> is a description of a set of objects that share the same attributes, operations, relationships, and semantics.</a:t>
            </a:r>
            <a:endParaRPr/>
          </a:p>
          <a:p>
            <a:pPr indent="0" lvl="0" marL="0" marR="0" rtl="0" algn="just">
              <a:lnSpc>
                <a:spcPct val="100000"/>
              </a:lnSpc>
              <a:spcBef>
                <a:spcPts val="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Graphically, a class is rendered as a rectangle, usually including its name, attributes, and operations in separate, designated compartments.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07" name="Google Shape;307;p29"/>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Names</a:t>
            </a:r>
            <a:endParaRPr/>
          </a:p>
        </p:txBody>
      </p:sp>
      <p:grpSp>
        <p:nvGrpSpPr>
          <p:cNvPr id="308" name="Google Shape;308;p29"/>
          <p:cNvGrpSpPr/>
          <p:nvPr/>
        </p:nvGrpSpPr>
        <p:grpSpPr>
          <a:xfrm>
            <a:off x="685800" y="1676400"/>
            <a:ext cx="2057400" cy="2571750"/>
            <a:chOff x="576" y="1056"/>
            <a:chExt cx="1296" cy="1620"/>
          </a:xfrm>
        </p:grpSpPr>
        <p:sp>
          <p:nvSpPr>
            <p:cNvPr id="309" name="Google Shape;309;p29"/>
            <p:cNvSpPr txBox="1"/>
            <p:nvPr/>
          </p:nvSpPr>
          <p:spPr>
            <a:xfrm>
              <a:off x="576" y="1056"/>
              <a:ext cx="1296" cy="48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ClassName</a:t>
              </a:r>
              <a:endParaRPr/>
            </a:p>
          </p:txBody>
        </p:sp>
        <p:sp>
          <p:nvSpPr>
            <p:cNvPr id="310" name="Google Shape;310;p29"/>
            <p:cNvSpPr txBox="1"/>
            <p:nvPr/>
          </p:nvSpPr>
          <p:spPr>
            <a:xfrm>
              <a:off x="576" y="1536"/>
              <a:ext cx="1296" cy="54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attributes</a:t>
              </a:r>
              <a:endParaRPr/>
            </a:p>
          </p:txBody>
        </p:sp>
        <p:sp>
          <p:nvSpPr>
            <p:cNvPr id="311" name="Google Shape;311;p29"/>
            <p:cNvSpPr txBox="1"/>
            <p:nvPr/>
          </p:nvSpPr>
          <p:spPr>
            <a:xfrm>
              <a:off x="576" y="2076"/>
              <a:ext cx="1296" cy="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operations</a:t>
              </a:r>
              <a:endParaRPr/>
            </a:p>
          </p:txBody>
        </p:sp>
      </p:grpSp>
      <p:sp>
        <p:nvSpPr>
          <p:cNvPr id="312" name="Google Shape;312;p29"/>
          <p:cNvSpPr txBox="1"/>
          <p:nvPr/>
        </p:nvSpPr>
        <p:spPr>
          <a:xfrm>
            <a:off x="3352800" y="1600200"/>
            <a:ext cx="54864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name of the class is the only required tag in the graphical representation of a class.  It always appears in the top-most compartment.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4294967295" type="title"/>
          </p:nvPr>
        </p:nvSpPr>
        <p:spPr>
          <a:xfrm>
            <a:off x="574675" y="838200"/>
            <a:ext cx="8001000" cy="682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cap="none" strike="noStrike">
                <a:solidFill>
                  <a:schemeClr val="dk2"/>
                </a:solidFill>
                <a:latin typeface="Verdana"/>
                <a:ea typeface="Verdana"/>
                <a:cs typeface="Verdana"/>
                <a:sym typeface="Verdana"/>
              </a:rPr>
              <a:t>Analysis Modeling Principles</a:t>
            </a:r>
            <a:endParaRPr/>
          </a:p>
        </p:txBody>
      </p:sp>
      <p:sp>
        <p:nvSpPr>
          <p:cNvPr id="120" name="Google Shape;120;p3"/>
          <p:cNvSpPr txBox="1"/>
          <p:nvPr>
            <p:ph idx="4294967295" type="body"/>
          </p:nvPr>
        </p:nvSpPr>
        <p:spPr>
          <a:xfrm>
            <a:off x="566737" y="1752600"/>
            <a:ext cx="8348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Analysis methods are related by a set of operational principles:</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1" lang="en-US" sz="2000" u="none" cap="none" strike="noStrike">
                <a:solidFill>
                  <a:schemeClr val="dk1"/>
                </a:solidFill>
                <a:latin typeface="Verdana"/>
                <a:ea typeface="Verdana"/>
                <a:cs typeface="Verdana"/>
                <a:sym typeface="Verdana"/>
              </a:rPr>
              <a:t>The information domain of a problem must be represented and understood.</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1" lang="en-US" sz="2000" u="none" cap="none" strike="noStrike">
                <a:solidFill>
                  <a:schemeClr val="dk1"/>
                </a:solidFill>
                <a:latin typeface="Verdana"/>
                <a:ea typeface="Verdana"/>
                <a:cs typeface="Verdana"/>
                <a:sym typeface="Verdana"/>
              </a:rPr>
              <a:t>The functions that are software performs must be defined.</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1" lang="en-US" sz="2000" u="none" cap="none" strike="noStrike">
                <a:solidFill>
                  <a:schemeClr val="dk1"/>
                </a:solidFill>
                <a:latin typeface="Verdana"/>
                <a:ea typeface="Verdana"/>
                <a:cs typeface="Verdana"/>
                <a:sym typeface="Verdana"/>
              </a:rPr>
              <a:t>The behavior of the software must be represented.</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1" lang="en-US" sz="2000" u="none" cap="none" strike="noStrike">
                <a:solidFill>
                  <a:schemeClr val="dk1"/>
                </a:solidFill>
                <a:latin typeface="Verdana"/>
                <a:ea typeface="Verdana"/>
                <a:cs typeface="Verdana"/>
                <a:sym typeface="Verdana"/>
              </a:rPr>
              <a:t>The models that depict information, function and behavior must be partitioned in a manner that uncovers detail in a layered fashion. </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1" lang="en-US" sz="2000" u="none" cap="none" strike="noStrike">
                <a:solidFill>
                  <a:schemeClr val="dk1"/>
                </a:solidFill>
                <a:latin typeface="Verdana"/>
                <a:ea typeface="Verdana"/>
                <a:cs typeface="Verdana"/>
                <a:sym typeface="Verdana"/>
              </a:rPr>
              <a:t>The analysis task should move from essential information toward implementation detail.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18" name="Google Shape;318;p30"/>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Attributes</a:t>
            </a:r>
            <a:endParaRPr/>
          </a:p>
        </p:txBody>
      </p:sp>
      <p:grpSp>
        <p:nvGrpSpPr>
          <p:cNvPr id="319" name="Google Shape;319;p30"/>
          <p:cNvGrpSpPr/>
          <p:nvPr/>
        </p:nvGrpSpPr>
        <p:grpSpPr>
          <a:xfrm>
            <a:off x="685800" y="1676400"/>
            <a:ext cx="2590800" cy="3048000"/>
            <a:chOff x="336" y="1056"/>
            <a:chExt cx="1536" cy="1920"/>
          </a:xfrm>
        </p:grpSpPr>
        <p:sp>
          <p:nvSpPr>
            <p:cNvPr id="320" name="Google Shape;320;p30"/>
            <p:cNvSpPr txBox="1"/>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Person</a:t>
              </a:r>
              <a:endParaRPr/>
            </a:p>
          </p:txBody>
        </p:sp>
        <p:sp>
          <p:nvSpPr>
            <p:cNvPr id="321" name="Google Shape;321;p30"/>
            <p:cNvSpPr txBox="1"/>
            <p:nvPr/>
          </p:nvSpPr>
          <p:spPr>
            <a:xfrm>
              <a:off x="336" y="1536"/>
              <a:ext cx="1536" cy="105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name      : String</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address   : Address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birthdate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ssn          : Id</a:t>
              </a:r>
              <a:endParaRPr/>
            </a:p>
          </p:txBody>
        </p:sp>
        <p:sp>
          <p:nvSpPr>
            <p:cNvPr id="322" name="Google Shape;322;p30"/>
            <p:cNvSpPr txBox="1"/>
            <p:nvPr/>
          </p:nvSpPr>
          <p:spPr>
            <a:xfrm>
              <a:off x="336" y="2592"/>
              <a:ext cx="1536"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323" name="Google Shape;323;p30"/>
          <p:cNvSpPr txBox="1"/>
          <p:nvPr/>
        </p:nvSpPr>
        <p:spPr>
          <a:xfrm>
            <a:off x="3406775" y="2438400"/>
            <a:ext cx="5737225"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An </a:t>
            </a:r>
            <a:r>
              <a:rPr b="0" i="1" lang="en-US" sz="1800" u="none">
                <a:solidFill>
                  <a:schemeClr val="dk1"/>
                </a:solidFill>
                <a:latin typeface="Verdana"/>
                <a:ea typeface="Verdana"/>
                <a:cs typeface="Verdana"/>
                <a:sym typeface="Verdana"/>
              </a:rPr>
              <a:t>attribute</a:t>
            </a:r>
            <a:r>
              <a:rPr b="0" i="0" lang="en-US" sz="1800" u="none">
                <a:solidFill>
                  <a:schemeClr val="dk1"/>
                </a:solidFill>
                <a:latin typeface="Verdana"/>
                <a:ea typeface="Verdana"/>
                <a:cs typeface="Verdana"/>
                <a:sym typeface="Verdana"/>
              </a:rPr>
              <a:t> is a named property of a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 that describes the object being modeled.</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 the class diagram, attributes appear in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second compartment just below the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name-compartment.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29" name="Google Shape;329;p31"/>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Attributes (Cont’d)</a:t>
            </a:r>
            <a:endParaRPr/>
          </a:p>
        </p:txBody>
      </p:sp>
      <p:sp>
        <p:nvSpPr>
          <p:cNvPr id="330" name="Google Shape;330;p31"/>
          <p:cNvSpPr txBox="1"/>
          <p:nvPr/>
        </p:nvSpPr>
        <p:spPr>
          <a:xfrm>
            <a:off x="685800" y="1676400"/>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Person</a:t>
            </a:r>
            <a:endParaRPr/>
          </a:p>
        </p:txBody>
      </p:sp>
      <p:sp>
        <p:nvSpPr>
          <p:cNvPr id="331" name="Google Shape;331;p31"/>
          <p:cNvSpPr txBox="1"/>
          <p:nvPr/>
        </p:nvSpPr>
        <p:spPr>
          <a:xfrm>
            <a:off x="685800" y="2438400"/>
            <a:ext cx="2590800" cy="2286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name      : String</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address   : Address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birthdate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age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ssn          : Id</a:t>
            </a:r>
            <a:endParaRPr/>
          </a:p>
        </p:txBody>
      </p:sp>
      <p:sp>
        <p:nvSpPr>
          <p:cNvPr id="332" name="Google Shape;332;p31"/>
          <p:cNvSpPr txBox="1"/>
          <p:nvPr/>
        </p:nvSpPr>
        <p:spPr>
          <a:xfrm>
            <a:off x="685800" y="4724400"/>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33" name="Google Shape;333;p31"/>
          <p:cNvSpPr txBox="1"/>
          <p:nvPr/>
        </p:nvSpPr>
        <p:spPr>
          <a:xfrm>
            <a:off x="3657600" y="1698625"/>
            <a:ext cx="5053012"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Attributes are usually listed in the form:</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attributeName : Type</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a:t>
            </a:r>
            <a:r>
              <a:rPr b="0" i="1" lang="en-US" sz="1800" u="none">
                <a:solidFill>
                  <a:schemeClr val="dk1"/>
                </a:solidFill>
                <a:latin typeface="Verdana"/>
                <a:ea typeface="Verdana"/>
                <a:cs typeface="Verdana"/>
                <a:sym typeface="Verdana"/>
              </a:rPr>
              <a:t>derived</a:t>
            </a:r>
            <a:r>
              <a:rPr b="0" i="0" lang="en-US" sz="1800" u="none">
                <a:solidFill>
                  <a:schemeClr val="dk1"/>
                </a:solidFill>
                <a:latin typeface="Verdana"/>
                <a:ea typeface="Verdana"/>
                <a:cs typeface="Verdana"/>
                <a:sym typeface="Verdana"/>
              </a:rPr>
              <a:t> attribute is one that can be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computed from other attributes, but</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doesn’t actually exist. For example,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Person’s age can be computed from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his birth date. A derived attribute is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designated by a preceding ‘/’ as in:</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 age : Date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39" name="Google Shape;339;p32"/>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Attributes (Cont’d)</a:t>
            </a:r>
            <a:endParaRPr/>
          </a:p>
        </p:txBody>
      </p:sp>
      <p:sp>
        <p:nvSpPr>
          <p:cNvPr id="340" name="Google Shape;340;p32"/>
          <p:cNvSpPr txBox="1"/>
          <p:nvPr/>
        </p:nvSpPr>
        <p:spPr>
          <a:xfrm>
            <a:off x="685800" y="1676400"/>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Person</a:t>
            </a:r>
            <a:endParaRPr/>
          </a:p>
        </p:txBody>
      </p:sp>
      <p:sp>
        <p:nvSpPr>
          <p:cNvPr id="341" name="Google Shape;341;p32"/>
          <p:cNvSpPr txBox="1"/>
          <p:nvPr/>
        </p:nvSpPr>
        <p:spPr>
          <a:xfrm>
            <a:off x="685800" y="2438400"/>
            <a:ext cx="2590800" cy="2286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name      : String</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address   : Address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birthdate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age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ssn           : Id</a:t>
            </a:r>
            <a:endParaRPr/>
          </a:p>
        </p:txBody>
      </p:sp>
      <p:sp>
        <p:nvSpPr>
          <p:cNvPr id="342" name="Google Shape;342;p32"/>
          <p:cNvSpPr txBox="1"/>
          <p:nvPr/>
        </p:nvSpPr>
        <p:spPr>
          <a:xfrm>
            <a:off x="685800" y="4724400"/>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3" name="Google Shape;343;p32"/>
          <p:cNvSpPr txBox="1"/>
          <p:nvPr/>
        </p:nvSpPr>
        <p:spPr>
          <a:xfrm>
            <a:off x="3657600" y="2438400"/>
            <a:ext cx="2459037"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Attributes can be: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 public</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 protected</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 private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 derived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49" name="Google Shape;349;p33"/>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Operations</a:t>
            </a:r>
            <a:endParaRPr/>
          </a:p>
        </p:txBody>
      </p:sp>
      <p:grpSp>
        <p:nvGrpSpPr>
          <p:cNvPr id="350" name="Google Shape;350;p33"/>
          <p:cNvGrpSpPr/>
          <p:nvPr/>
        </p:nvGrpSpPr>
        <p:grpSpPr>
          <a:xfrm>
            <a:off x="685800" y="1676400"/>
            <a:ext cx="2438400" cy="4114800"/>
            <a:chOff x="336" y="1056"/>
            <a:chExt cx="1536" cy="2592"/>
          </a:xfrm>
        </p:grpSpPr>
        <p:sp>
          <p:nvSpPr>
            <p:cNvPr id="351" name="Google Shape;351;p33"/>
            <p:cNvSpPr txBox="1"/>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Person</a:t>
              </a:r>
              <a:endParaRPr/>
            </a:p>
          </p:txBody>
        </p:sp>
        <p:sp>
          <p:nvSpPr>
            <p:cNvPr id="352" name="Google Shape;352;p33"/>
            <p:cNvSpPr txBox="1"/>
            <p:nvPr/>
          </p:nvSpPr>
          <p:spPr>
            <a:xfrm>
              <a:off x="336" y="1536"/>
              <a:ext cx="1536" cy="10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name      : String</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address   : Address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birthdate : Date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ssn          : Id</a:t>
              </a:r>
              <a:endParaRPr/>
            </a:p>
          </p:txBody>
        </p:sp>
        <p:sp>
          <p:nvSpPr>
            <p:cNvPr id="353" name="Google Shape;353;p33"/>
            <p:cNvSpPr txBox="1"/>
            <p:nvPr/>
          </p:nvSpPr>
          <p:spPr>
            <a:xfrm>
              <a:off x="336" y="2592"/>
              <a:ext cx="1536" cy="105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eat</a:t>
              </a:r>
              <a:endParaRPr/>
            </a:p>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sleep</a:t>
              </a:r>
              <a:endParaRPr/>
            </a:p>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work</a:t>
              </a:r>
              <a:endParaRPr/>
            </a:p>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play</a:t>
              </a:r>
              <a:endParaRPr/>
            </a:p>
          </p:txBody>
        </p:sp>
      </p:grpSp>
      <p:sp>
        <p:nvSpPr>
          <p:cNvPr id="354" name="Google Shape;354;p33"/>
          <p:cNvSpPr txBox="1"/>
          <p:nvPr/>
        </p:nvSpPr>
        <p:spPr>
          <a:xfrm>
            <a:off x="3352800" y="4114800"/>
            <a:ext cx="497998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1" lang="en-US" sz="1800" u="none">
                <a:solidFill>
                  <a:schemeClr val="dk1"/>
                </a:solidFill>
                <a:latin typeface="Verdana"/>
                <a:ea typeface="Verdana"/>
                <a:cs typeface="Verdana"/>
                <a:sym typeface="Verdana"/>
              </a:rPr>
              <a:t>Operations </a:t>
            </a:r>
            <a:r>
              <a:rPr b="0" i="0" lang="en-US" sz="1800" u="none">
                <a:solidFill>
                  <a:schemeClr val="dk1"/>
                </a:solidFill>
                <a:latin typeface="Verdana"/>
                <a:ea typeface="Verdana"/>
                <a:cs typeface="Verdana"/>
                <a:sym typeface="Verdana"/>
              </a:rPr>
              <a:t>describe the class behavior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and appear in the third compartment.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60" name="Google Shape;360;p34"/>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Operations (Cont’d)</a:t>
            </a:r>
            <a:endParaRPr/>
          </a:p>
        </p:txBody>
      </p:sp>
      <p:grpSp>
        <p:nvGrpSpPr>
          <p:cNvPr id="361" name="Google Shape;361;p34"/>
          <p:cNvGrpSpPr/>
          <p:nvPr/>
        </p:nvGrpSpPr>
        <p:grpSpPr>
          <a:xfrm>
            <a:off x="304800" y="1981200"/>
            <a:ext cx="8458200" cy="1981200"/>
            <a:chOff x="288" y="1333"/>
            <a:chExt cx="4944" cy="1248"/>
          </a:xfrm>
        </p:grpSpPr>
        <p:sp>
          <p:nvSpPr>
            <p:cNvPr id="362" name="Google Shape;362;p34"/>
            <p:cNvSpPr txBox="1"/>
            <p:nvPr/>
          </p:nvSpPr>
          <p:spPr>
            <a:xfrm>
              <a:off x="288" y="1333"/>
              <a:ext cx="4944" cy="39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PhoneBook</a:t>
              </a:r>
              <a:endParaRPr/>
            </a:p>
          </p:txBody>
        </p:sp>
        <p:sp>
          <p:nvSpPr>
            <p:cNvPr id="363" name="Google Shape;363;p34"/>
            <p:cNvSpPr txBox="1"/>
            <p:nvPr/>
          </p:nvSpPr>
          <p:spPr>
            <a:xfrm>
              <a:off x="288" y="1728"/>
              <a:ext cx="4944" cy="29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4" name="Google Shape;364;p34"/>
            <p:cNvSpPr txBox="1"/>
            <p:nvPr/>
          </p:nvSpPr>
          <p:spPr>
            <a:xfrm>
              <a:off x="288" y="2005"/>
              <a:ext cx="4944" cy="57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newEntry (n : Name, a : Address, p : PhoneNumber, d : Description)</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getPhone ( n : Name, a : Address) : PhoneNumber</a:t>
              </a:r>
              <a:endParaRPr/>
            </a:p>
          </p:txBody>
        </p:sp>
      </p:grpSp>
      <p:sp>
        <p:nvSpPr>
          <p:cNvPr id="365" name="Google Shape;365;p34"/>
          <p:cNvSpPr txBox="1"/>
          <p:nvPr/>
        </p:nvSpPr>
        <p:spPr>
          <a:xfrm>
            <a:off x="304800" y="4343400"/>
            <a:ext cx="8382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You can specify an operation by stating its signature: listing the name, type, and default value of all parameters, and, in the case of functions, a return type.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561975" y="609600"/>
            <a:ext cx="8153400" cy="13668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500"/>
              <a:buFont typeface="Verdana"/>
              <a:buNone/>
            </a:pPr>
            <a:r>
              <a:rPr b="1" i="0" lang="en-US" sz="4500" u="none">
                <a:solidFill>
                  <a:schemeClr val="dk2"/>
                </a:solidFill>
                <a:latin typeface="Verdana"/>
                <a:ea typeface="Verdana"/>
                <a:cs typeface="Verdana"/>
                <a:sym typeface="Verdana"/>
              </a:rPr>
              <a:t>Classes &amp; Objects</a:t>
            </a:r>
            <a:br>
              <a:rPr b="1" i="0" lang="en-US" sz="4500" u="none">
                <a:solidFill>
                  <a:schemeClr val="dk2"/>
                </a:solidFill>
                <a:latin typeface="Verdana"/>
                <a:ea typeface="Verdana"/>
                <a:cs typeface="Verdana"/>
                <a:sym typeface="Verdana"/>
              </a:rPr>
            </a:br>
            <a:endParaRPr/>
          </a:p>
        </p:txBody>
      </p:sp>
      <p:sp>
        <p:nvSpPr>
          <p:cNvPr id="371" name="Google Shape;371;p35"/>
          <p:cNvSpPr txBox="1"/>
          <p:nvPr/>
        </p:nvSpPr>
        <p:spPr>
          <a:xfrm>
            <a:off x="6048375" y="4724400"/>
            <a:ext cx="2039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6FF"/>
              </a:buClr>
              <a:buSzPts val="2400"/>
              <a:buFont typeface="Verdana"/>
              <a:buNone/>
            </a:pPr>
            <a:r>
              <a:rPr b="1" i="0" lang="en-US" sz="2400" u="none">
                <a:solidFill>
                  <a:srgbClr val="3366FF"/>
                </a:solidFill>
                <a:latin typeface="Verdana"/>
                <a:ea typeface="Verdana"/>
                <a:cs typeface="Verdana"/>
                <a:sym typeface="Verdana"/>
              </a:rPr>
              <a:t>Book Class</a:t>
            </a:r>
            <a:endParaRPr/>
          </a:p>
        </p:txBody>
      </p:sp>
      <p:cxnSp>
        <p:nvCxnSpPr>
          <p:cNvPr id="372" name="Google Shape;372;p35"/>
          <p:cNvCxnSpPr/>
          <p:nvPr/>
        </p:nvCxnSpPr>
        <p:spPr>
          <a:xfrm>
            <a:off x="3376613" y="2057400"/>
            <a:ext cx="1406400" cy="152400"/>
          </a:xfrm>
          <a:prstGeom prst="curvedConnector4">
            <a:avLst>
              <a:gd fmla="val 0" name="adj1"/>
              <a:gd fmla="val 0" name="adj2"/>
            </a:avLst>
          </a:prstGeom>
          <a:noFill/>
          <a:ln cap="flat" cmpd="sng" w="9525">
            <a:solidFill>
              <a:schemeClr val="dk1"/>
            </a:solidFill>
            <a:prstDash val="solid"/>
            <a:miter lim="800000"/>
            <a:headEnd len="med" w="med" type="none"/>
            <a:tailEnd len="med" w="med" type="none"/>
          </a:ln>
        </p:spPr>
      </p:cxnSp>
      <p:sp>
        <p:nvSpPr>
          <p:cNvPr id="373" name="Google Shape;373;p35"/>
          <p:cNvSpPr txBox="1"/>
          <p:nvPr/>
        </p:nvSpPr>
        <p:spPr>
          <a:xfrm>
            <a:off x="4572000" y="2133600"/>
            <a:ext cx="16176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1800"/>
              <a:buFont typeface="Verdana"/>
              <a:buNone/>
            </a:pPr>
            <a:r>
              <a:rPr b="0" i="0" lang="en-US" sz="1800" u="none">
                <a:solidFill>
                  <a:srgbClr val="993300"/>
                </a:solidFill>
                <a:latin typeface="Verdana"/>
                <a:ea typeface="Verdana"/>
                <a:cs typeface="Verdana"/>
                <a:sym typeface="Verdana"/>
              </a:rPr>
              <a:t>Class name</a:t>
            </a:r>
            <a:endParaRPr/>
          </a:p>
        </p:txBody>
      </p:sp>
      <p:cxnSp>
        <p:nvCxnSpPr>
          <p:cNvPr id="374" name="Google Shape;374;p35"/>
          <p:cNvCxnSpPr/>
          <p:nvPr/>
        </p:nvCxnSpPr>
        <p:spPr>
          <a:xfrm>
            <a:off x="3516312" y="3733800"/>
            <a:ext cx="1547812" cy="0"/>
          </a:xfrm>
          <a:prstGeom prst="straightConnector1">
            <a:avLst/>
          </a:prstGeom>
          <a:noFill/>
          <a:ln cap="flat" cmpd="sng" w="9525">
            <a:solidFill>
              <a:schemeClr val="dk1"/>
            </a:solidFill>
            <a:prstDash val="solid"/>
            <a:miter lim="800000"/>
            <a:headEnd len="med" w="med" type="none"/>
            <a:tailEnd len="med" w="med" type="none"/>
          </a:ln>
        </p:spPr>
      </p:cxnSp>
      <p:sp>
        <p:nvSpPr>
          <p:cNvPr id="375" name="Google Shape;375;p35"/>
          <p:cNvSpPr txBox="1"/>
          <p:nvPr/>
        </p:nvSpPr>
        <p:spPr>
          <a:xfrm>
            <a:off x="5133975" y="3505200"/>
            <a:ext cx="17589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1800"/>
              <a:buFont typeface="Verdana"/>
              <a:buNone/>
            </a:pPr>
            <a:r>
              <a:rPr b="0" i="0" lang="en-US" sz="1800" u="none">
                <a:solidFill>
                  <a:srgbClr val="993300"/>
                </a:solidFill>
                <a:latin typeface="Verdana"/>
                <a:ea typeface="Verdana"/>
                <a:cs typeface="Verdana"/>
                <a:sym typeface="Verdana"/>
              </a:rPr>
              <a:t>Attributes</a:t>
            </a:r>
            <a:endParaRPr/>
          </a:p>
        </p:txBody>
      </p:sp>
      <p:cxnSp>
        <p:nvCxnSpPr>
          <p:cNvPr id="376" name="Google Shape;376;p35"/>
          <p:cNvCxnSpPr/>
          <p:nvPr/>
        </p:nvCxnSpPr>
        <p:spPr>
          <a:xfrm>
            <a:off x="3587750" y="5562600"/>
            <a:ext cx="1195387" cy="304800"/>
          </a:xfrm>
          <a:prstGeom prst="straightConnector1">
            <a:avLst/>
          </a:prstGeom>
          <a:noFill/>
          <a:ln cap="flat" cmpd="sng" w="9525">
            <a:solidFill>
              <a:schemeClr val="dk1"/>
            </a:solidFill>
            <a:prstDash val="solid"/>
            <a:miter lim="800000"/>
            <a:headEnd len="med" w="med" type="none"/>
            <a:tailEnd len="med" w="med" type="none"/>
          </a:ln>
        </p:spPr>
      </p:cxnSp>
      <p:sp>
        <p:nvSpPr>
          <p:cNvPr id="377" name="Google Shape;377;p35"/>
          <p:cNvSpPr txBox="1"/>
          <p:nvPr/>
        </p:nvSpPr>
        <p:spPr>
          <a:xfrm>
            <a:off x="4852987" y="5791200"/>
            <a:ext cx="22510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1800"/>
              <a:buFont typeface="Verdana"/>
              <a:buNone/>
            </a:pPr>
            <a:r>
              <a:rPr b="0" i="0" lang="en-US" sz="1800" u="none">
                <a:solidFill>
                  <a:srgbClr val="993300"/>
                </a:solidFill>
                <a:latin typeface="Verdana"/>
                <a:ea typeface="Verdana"/>
                <a:cs typeface="Verdana"/>
                <a:sym typeface="Verdana"/>
              </a:rPr>
              <a:t>Operations</a:t>
            </a:r>
            <a:endParaRPr/>
          </a:p>
        </p:txBody>
      </p:sp>
      <p:pic>
        <p:nvPicPr>
          <p:cNvPr id="378" name="Google Shape;378;p35"/>
          <p:cNvPicPr preferRelativeResize="0"/>
          <p:nvPr/>
        </p:nvPicPr>
        <p:blipFill rotWithShape="1">
          <a:blip r:embed="rId3">
            <a:alphaModFix/>
          </a:blip>
          <a:srcRect b="0" l="0" r="0" t="0"/>
          <a:stretch/>
        </p:blipFill>
        <p:spPr>
          <a:xfrm>
            <a:off x="914400" y="1828800"/>
            <a:ext cx="2774950" cy="480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385" name="Google Shape;385;p36"/>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 Responsibilities</a:t>
            </a:r>
            <a:endParaRPr/>
          </a:p>
        </p:txBody>
      </p:sp>
      <p:sp>
        <p:nvSpPr>
          <p:cNvPr id="386" name="Google Shape;386;p36"/>
          <p:cNvSpPr txBox="1"/>
          <p:nvPr/>
        </p:nvSpPr>
        <p:spPr>
          <a:xfrm>
            <a:off x="609600" y="1800225"/>
            <a:ext cx="80010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class may also include its responsibilities in a class diagram.</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responsibility is a contract or obligation of a class to perform a particular service.</a:t>
            </a:r>
            <a:endParaRPr/>
          </a:p>
        </p:txBody>
      </p:sp>
      <p:grpSp>
        <p:nvGrpSpPr>
          <p:cNvPr id="387" name="Google Shape;387;p36"/>
          <p:cNvGrpSpPr/>
          <p:nvPr/>
        </p:nvGrpSpPr>
        <p:grpSpPr>
          <a:xfrm>
            <a:off x="2133600" y="3048000"/>
            <a:ext cx="4876800" cy="3048000"/>
            <a:chOff x="1104" y="2064"/>
            <a:chExt cx="3072" cy="1920"/>
          </a:xfrm>
        </p:grpSpPr>
        <p:sp>
          <p:nvSpPr>
            <p:cNvPr id="388" name="Google Shape;388;p36"/>
            <p:cNvSpPr txBox="1"/>
            <p:nvPr/>
          </p:nvSpPr>
          <p:spPr>
            <a:xfrm>
              <a:off x="1104" y="2064"/>
              <a:ext cx="3072"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SmokeAlarm</a:t>
              </a:r>
              <a:endParaRPr/>
            </a:p>
          </p:txBody>
        </p:sp>
        <p:sp>
          <p:nvSpPr>
            <p:cNvPr id="389" name="Google Shape;389;p36"/>
            <p:cNvSpPr txBox="1"/>
            <p:nvPr/>
          </p:nvSpPr>
          <p:spPr>
            <a:xfrm>
              <a:off x="1104" y="2304"/>
              <a:ext cx="3072"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0" name="Google Shape;390;p36"/>
            <p:cNvSpPr txBox="1"/>
            <p:nvPr/>
          </p:nvSpPr>
          <p:spPr>
            <a:xfrm>
              <a:off x="1104" y="2592"/>
              <a:ext cx="3072" cy="13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Responsibilities</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sound alert and notify guard station</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when smoke is detected.</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indicate battery state</a:t>
              </a:r>
              <a:endParaRPr/>
            </a:p>
          </p:txBody>
        </p:sp>
        <p:sp>
          <p:nvSpPr>
            <p:cNvPr id="391" name="Google Shape;391;p36"/>
            <p:cNvSpPr txBox="1"/>
            <p:nvPr/>
          </p:nvSpPr>
          <p:spPr>
            <a:xfrm>
              <a:off x="1104" y="2448"/>
              <a:ext cx="3072"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idx="4294967295"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1" i="0" lang="en-US" sz="3800" u="none" cap="none" strike="noStrike">
                <a:solidFill>
                  <a:schemeClr val="dk2"/>
                </a:solidFill>
                <a:latin typeface="Verdana"/>
                <a:ea typeface="Verdana"/>
                <a:cs typeface="Verdana"/>
                <a:sym typeface="Verdana"/>
              </a:rPr>
              <a:t>Identification of Relationships</a:t>
            </a:r>
            <a:r>
              <a:rPr b="0" i="0" lang="en-US" sz="3800" u="none" cap="none" strike="noStrike">
                <a:solidFill>
                  <a:schemeClr val="dk2"/>
                </a:solidFill>
                <a:latin typeface="Verdana"/>
                <a:ea typeface="Verdana"/>
                <a:cs typeface="Verdana"/>
                <a:sym typeface="Verdana"/>
              </a:rPr>
              <a:t> </a:t>
            </a:r>
            <a:endParaRPr/>
          </a:p>
        </p:txBody>
      </p:sp>
      <p:sp>
        <p:nvSpPr>
          <p:cNvPr id="398" name="Google Shape;398;p37"/>
          <p:cNvSpPr txBox="1"/>
          <p:nvPr>
            <p:ph idx="4294967295" type="body"/>
          </p:nvPr>
        </p:nvSpPr>
        <p:spPr>
          <a:xfrm>
            <a:off x="280987" y="2057400"/>
            <a:ext cx="8651875" cy="3657600"/>
          </a:xfrm>
          <a:prstGeom prst="rect">
            <a:avLst/>
          </a:prstGeom>
          <a:noFill/>
          <a:ln>
            <a:noFill/>
          </a:ln>
        </p:spPr>
        <p:txBody>
          <a:bodyPr anchorCtr="0" anchor="t" bIns="45700" lIns="91425" spcFirstLastPara="1" rIns="91425" wrap="square" tIns="45700">
            <a:noAutofit/>
          </a:bodyPr>
          <a:lstStyle/>
          <a:p>
            <a:pPr indent="-495300" lvl="0" marL="495300" marR="0" rtl="0" algn="just">
              <a:lnSpc>
                <a:spcPct val="100000"/>
              </a:lnSpc>
              <a:spcBef>
                <a:spcPts val="0"/>
              </a:spcBef>
              <a:spcAft>
                <a:spcPts val="0"/>
              </a:spcAft>
              <a:buClr>
                <a:schemeClr val="accent2"/>
              </a:buClr>
              <a:buSzPts val="3200"/>
              <a:buFont typeface="Noto Sans Symbols"/>
              <a:buChar char="□"/>
            </a:pPr>
            <a:r>
              <a:rPr b="0" i="0" lang="en-US" sz="3200" u="none" cap="none" strike="noStrike">
                <a:solidFill>
                  <a:schemeClr val="dk1"/>
                </a:solidFill>
                <a:latin typeface="Verdana"/>
                <a:ea typeface="Verdana"/>
                <a:cs typeface="Verdana"/>
                <a:sym typeface="Verdana"/>
              </a:rPr>
              <a:t>A system consists of classes and objects. The system model depicts the communication amongst classes. </a:t>
            </a:r>
            <a:endParaRPr/>
          </a:p>
          <a:p>
            <a:pPr indent="-495300" lvl="0" marL="495300" marR="0" rtl="0" algn="just">
              <a:lnSpc>
                <a:spcPct val="100000"/>
              </a:lnSpc>
              <a:spcBef>
                <a:spcPts val="640"/>
              </a:spcBef>
              <a:spcAft>
                <a:spcPts val="0"/>
              </a:spcAft>
              <a:buClr>
                <a:schemeClr val="accent2"/>
              </a:buClr>
              <a:buSzPts val="3200"/>
              <a:buFont typeface="Noto Sans Symbols"/>
              <a:buChar char="□"/>
            </a:pPr>
            <a:r>
              <a:rPr b="0" i="0" lang="en-US" sz="3200" u="none" cap="none" strike="noStrike">
                <a:solidFill>
                  <a:schemeClr val="dk1"/>
                </a:solidFill>
                <a:latin typeface="Verdana"/>
                <a:ea typeface="Verdana"/>
                <a:cs typeface="Verdana"/>
                <a:sym typeface="Verdana"/>
              </a:rPr>
              <a:t>The instances of a class communicate through sending messages.</a:t>
            </a:r>
            <a:endParaRPr/>
          </a:p>
          <a:p>
            <a:pPr indent="-495300" lvl="0" marL="495300" marR="0" rtl="0" algn="just">
              <a:lnSpc>
                <a:spcPct val="100000"/>
              </a:lnSpc>
              <a:spcBef>
                <a:spcPts val="640"/>
              </a:spcBef>
              <a:spcAft>
                <a:spcPts val="0"/>
              </a:spcAft>
              <a:buClr>
                <a:schemeClr val="accent2"/>
              </a:buClr>
              <a:buSzPts val="3200"/>
              <a:buFont typeface="Noto Sans Symbols"/>
              <a:buChar char="□"/>
            </a:pPr>
            <a:r>
              <a:rPr b="0" i="0" lang="en-US" sz="3200" u="none" cap="none" strike="noStrike">
                <a:solidFill>
                  <a:schemeClr val="dk1"/>
                </a:solidFill>
                <a:latin typeface="Verdana"/>
                <a:ea typeface="Verdana"/>
                <a:cs typeface="Verdana"/>
                <a:sym typeface="Verdana"/>
              </a:rPr>
              <a:t>For example, the book is issued after the issue book message is received by the issue book object.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5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5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500"/>
                                        <p:tgtEl>
                                          <p:spTgt spid="3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04" name="Google Shape;404;p38"/>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Relationships</a:t>
            </a:r>
            <a:endParaRPr/>
          </a:p>
        </p:txBody>
      </p:sp>
      <p:sp>
        <p:nvSpPr>
          <p:cNvPr id="405" name="Google Shape;405;p38"/>
          <p:cNvSpPr txBox="1"/>
          <p:nvPr/>
        </p:nvSpPr>
        <p:spPr>
          <a:xfrm>
            <a:off x="685800" y="1835150"/>
            <a:ext cx="7302500" cy="410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 UML, object interconnections (logical or physical), are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modeled as relationships. </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There are three kinds of relationships in UML:</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114300" lvl="1"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dependencies</a:t>
            </a:r>
            <a:endParaRPr/>
          </a:p>
          <a:p>
            <a:pPr indent="0" lvl="1" marL="45720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a:p>
            <a:pPr indent="-114300" lvl="1"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generalizations</a:t>
            </a:r>
            <a:endParaRPr/>
          </a:p>
          <a:p>
            <a:pPr indent="0" lvl="1" marL="45720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a:p>
            <a:pPr indent="-114300" lvl="1" marL="4572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associations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idx="4294967295"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1" i="0" lang="en-US" sz="3800" u="none" cap="none" strike="noStrike">
                <a:solidFill>
                  <a:schemeClr val="dk2"/>
                </a:solidFill>
                <a:latin typeface="Verdana"/>
                <a:ea typeface="Verdana"/>
                <a:cs typeface="Verdana"/>
                <a:sym typeface="Verdana"/>
              </a:rPr>
              <a:t>Identification of Relationships</a:t>
            </a:r>
            <a:r>
              <a:rPr b="0" i="0" lang="en-US" sz="3800" u="none" cap="none" strike="noStrike">
                <a:solidFill>
                  <a:schemeClr val="dk2"/>
                </a:solidFill>
                <a:latin typeface="Verdana"/>
                <a:ea typeface="Verdana"/>
                <a:cs typeface="Verdana"/>
                <a:sym typeface="Verdana"/>
              </a:rPr>
              <a:t> </a:t>
            </a:r>
            <a:endParaRPr/>
          </a:p>
        </p:txBody>
      </p:sp>
      <p:cxnSp>
        <p:nvCxnSpPr>
          <p:cNvPr id="412" name="Google Shape;412;p39"/>
          <p:cNvCxnSpPr/>
          <p:nvPr/>
        </p:nvCxnSpPr>
        <p:spPr>
          <a:xfrm>
            <a:off x="6030912" y="3013075"/>
            <a:ext cx="150495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413" name="Google Shape;413;p39"/>
          <p:cNvCxnSpPr/>
          <p:nvPr/>
        </p:nvCxnSpPr>
        <p:spPr>
          <a:xfrm>
            <a:off x="6096000" y="4792662"/>
            <a:ext cx="1504950" cy="1587"/>
          </a:xfrm>
          <a:prstGeom prst="straightConnector1">
            <a:avLst/>
          </a:prstGeom>
          <a:noFill/>
          <a:ln cap="flat" cmpd="sng" w="9525">
            <a:solidFill>
              <a:srgbClr val="000000"/>
            </a:solidFill>
            <a:prstDash val="solid"/>
            <a:miter lim="800000"/>
            <a:headEnd len="med" w="med" type="none"/>
            <a:tailEnd len="med" w="med" type="stealth"/>
          </a:ln>
        </p:spPr>
      </p:cxnSp>
      <p:cxnSp>
        <p:nvCxnSpPr>
          <p:cNvPr id="414" name="Google Shape;414;p39"/>
          <p:cNvCxnSpPr/>
          <p:nvPr/>
        </p:nvCxnSpPr>
        <p:spPr>
          <a:xfrm>
            <a:off x="6022975" y="3530600"/>
            <a:ext cx="1504950" cy="1587"/>
          </a:xfrm>
          <a:prstGeom prst="straightConnector1">
            <a:avLst/>
          </a:prstGeom>
          <a:noFill/>
          <a:ln cap="flat" cmpd="sng" w="9525">
            <a:solidFill>
              <a:srgbClr val="000000"/>
            </a:solidFill>
            <a:prstDash val="solid"/>
            <a:miter lim="800000"/>
            <a:headEnd len="med" w="med" type="none"/>
            <a:tailEnd len="med" w="med" type="none"/>
          </a:ln>
        </p:spPr>
      </p:cxnSp>
      <p:sp>
        <p:nvSpPr>
          <p:cNvPr id="415" name="Google Shape;415;p39"/>
          <p:cNvSpPr/>
          <p:nvPr/>
        </p:nvSpPr>
        <p:spPr>
          <a:xfrm>
            <a:off x="6169025" y="3473450"/>
            <a:ext cx="166687" cy="114300"/>
          </a:xfrm>
          <a:prstGeom prst="diamond">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16" name="Google Shape;416;p39"/>
          <p:cNvCxnSpPr/>
          <p:nvPr/>
        </p:nvCxnSpPr>
        <p:spPr>
          <a:xfrm>
            <a:off x="6088062" y="5330825"/>
            <a:ext cx="1504950" cy="1587"/>
          </a:xfrm>
          <a:prstGeom prst="straightConnector1">
            <a:avLst/>
          </a:prstGeom>
          <a:noFill/>
          <a:ln cap="flat" cmpd="sng" w="9525">
            <a:solidFill>
              <a:srgbClr val="000000"/>
            </a:solidFill>
            <a:prstDash val="solid"/>
            <a:miter lim="800000"/>
            <a:headEnd len="med" w="med" type="none"/>
            <a:tailEnd len="med" w="med" type="none"/>
          </a:ln>
        </p:spPr>
      </p:cxnSp>
      <p:sp>
        <p:nvSpPr>
          <p:cNvPr id="417" name="Google Shape;417;p39"/>
          <p:cNvSpPr/>
          <p:nvPr/>
        </p:nvSpPr>
        <p:spPr>
          <a:xfrm rot="5400000">
            <a:off x="7312818" y="5247481"/>
            <a:ext cx="114300" cy="166687"/>
          </a:xfrm>
          <a:prstGeom prst="triangle">
            <a:avLst>
              <a:gd fmla="val 50000" name="adj"/>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18" name="Google Shape;418;p39"/>
          <p:cNvCxnSpPr/>
          <p:nvPr/>
        </p:nvCxnSpPr>
        <p:spPr>
          <a:xfrm>
            <a:off x="6040437" y="4089400"/>
            <a:ext cx="1504950" cy="1587"/>
          </a:xfrm>
          <a:prstGeom prst="straightConnector1">
            <a:avLst/>
          </a:prstGeom>
          <a:noFill/>
          <a:ln cap="flat" cmpd="sng" w="9525">
            <a:solidFill>
              <a:srgbClr val="000000"/>
            </a:solidFill>
            <a:prstDash val="solid"/>
            <a:miter lim="800000"/>
            <a:headEnd len="med" w="med" type="none"/>
            <a:tailEnd len="med" w="med" type="none"/>
          </a:ln>
        </p:spPr>
      </p:cxnSp>
      <p:sp>
        <p:nvSpPr>
          <p:cNvPr id="419" name="Google Shape;419;p39"/>
          <p:cNvSpPr/>
          <p:nvPr/>
        </p:nvSpPr>
        <p:spPr>
          <a:xfrm>
            <a:off x="6183312" y="4037012"/>
            <a:ext cx="168275" cy="114300"/>
          </a:xfrm>
          <a:prstGeom prst="diamond">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0" name="Google Shape;420;p39"/>
          <p:cNvSpPr txBox="1"/>
          <p:nvPr/>
        </p:nvSpPr>
        <p:spPr>
          <a:xfrm>
            <a:off x="1111250" y="19224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1" name="Google Shape;421;p39"/>
          <p:cNvSpPr txBox="1"/>
          <p:nvPr/>
        </p:nvSpPr>
        <p:spPr>
          <a:xfrm>
            <a:off x="1111250" y="19224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2" name="Google Shape;422;p39"/>
          <p:cNvSpPr txBox="1"/>
          <p:nvPr/>
        </p:nvSpPr>
        <p:spPr>
          <a:xfrm>
            <a:off x="1111250" y="19224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3" name="Google Shape;423;p39"/>
          <p:cNvSpPr txBox="1"/>
          <p:nvPr/>
        </p:nvSpPr>
        <p:spPr>
          <a:xfrm>
            <a:off x="1111250" y="19224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4" name="Google Shape;424;p39"/>
          <p:cNvSpPr txBox="1"/>
          <p:nvPr/>
        </p:nvSpPr>
        <p:spPr>
          <a:xfrm>
            <a:off x="1111250" y="19224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aphicFrame>
        <p:nvGraphicFramePr>
          <p:cNvPr id="425" name="Google Shape;425;p39"/>
          <p:cNvGraphicFramePr/>
          <p:nvPr/>
        </p:nvGraphicFramePr>
        <p:xfrm>
          <a:off x="703262" y="2209800"/>
          <a:ext cx="3000000" cy="3000000"/>
        </p:xfrm>
        <a:graphic>
          <a:graphicData uri="http://schemas.openxmlformats.org/drawingml/2006/table">
            <a:tbl>
              <a:tblPr>
                <a:noFill/>
                <a:tableStyleId>{639A0D7F-3D5D-4DAC-A41F-572F7C5A616E}</a:tableStyleId>
              </a:tblPr>
              <a:tblGrid>
                <a:gridCol w="1938325"/>
                <a:gridCol w="3178175"/>
                <a:gridCol w="2339975"/>
              </a:tblGrid>
              <a:tr h="381000">
                <a:tc>
                  <a:txBody>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Relationship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Description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Notation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50">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Association</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It provides structural connection between instances of classes.</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50">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Aggregation</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 provides whole-part kind of relationship between classes.</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1350">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Composition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 provides strong aggregation between classes.</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50">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Dependency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 signifies that changes in one class affect the other class.</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50">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Generalization </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 signifies parent-child relationship amongst classes.</a:t>
                      </a:r>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txBody>
                  <a:tcPr marT="45725" marB="45725" marR="84400" marL="8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4294967295" type="body"/>
          </p:nvPr>
        </p:nvSpPr>
        <p:spPr>
          <a:xfrm>
            <a:off x="304800" y="1752600"/>
            <a:ext cx="8610600" cy="3276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2"/>
              </a:buClr>
              <a:buSzPts val="2400"/>
              <a:buFont typeface="Verdana"/>
              <a:buAutoNum type="arabicPeriod"/>
            </a:pPr>
            <a:r>
              <a:rPr b="0" i="1" lang="en-US" sz="2400" u="sng" cap="none" strike="noStrike">
                <a:solidFill>
                  <a:schemeClr val="dk1"/>
                </a:solidFill>
                <a:latin typeface="Verdana"/>
                <a:ea typeface="Verdana"/>
                <a:cs typeface="Verdana"/>
                <a:sym typeface="Verdana"/>
              </a:rPr>
              <a:t>Information domain </a:t>
            </a:r>
            <a:r>
              <a:rPr b="0" i="0" lang="en-US" sz="2400" u="none" cap="none" strike="noStrike">
                <a:solidFill>
                  <a:schemeClr val="dk1"/>
                </a:solidFill>
                <a:latin typeface="Verdana"/>
                <a:ea typeface="Verdana"/>
                <a:cs typeface="Verdana"/>
                <a:sym typeface="Verdana"/>
              </a:rPr>
              <a:t>encompasses that the data flow into the system, out of the system and data stored.</a:t>
            </a:r>
            <a:endParaRPr/>
          </a:p>
          <a:p>
            <a:pPr indent="-514350" lvl="0" marL="514350" marR="0" rtl="0" algn="l">
              <a:lnSpc>
                <a:spcPct val="100000"/>
              </a:lnSpc>
              <a:spcBef>
                <a:spcPts val="480"/>
              </a:spcBef>
              <a:spcAft>
                <a:spcPts val="0"/>
              </a:spcAft>
              <a:buClr>
                <a:schemeClr val="accent2"/>
              </a:buClr>
              <a:buSzPts val="2400"/>
              <a:buFont typeface="Verdana"/>
              <a:buAutoNum type="arabicPeriod"/>
            </a:pPr>
            <a:r>
              <a:rPr b="0" i="1" lang="en-US" sz="2400" u="sng" cap="none" strike="noStrike">
                <a:solidFill>
                  <a:schemeClr val="dk1"/>
                </a:solidFill>
                <a:latin typeface="Verdana"/>
                <a:ea typeface="Verdana"/>
                <a:cs typeface="Verdana"/>
                <a:sym typeface="Verdana"/>
              </a:rPr>
              <a:t>Functions</a:t>
            </a:r>
            <a:r>
              <a:rPr b="0" i="0" lang="en-US" sz="2400" u="none" cap="none" strike="noStrike">
                <a:solidFill>
                  <a:schemeClr val="dk1"/>
                </a:solidFill>
                <a:latin typeface="Verdana"/>
                <a:ea typeface="Verdana"/>
                <a:cs typeface="Verdana"/>
                <a:sym typeface="Verdana"/>
              </a:rPr>
              <a:t> provide direct benefit to end-users and also provide internal support for those features that are user visible.</a:t>
            </a:r>
            <a:endParaRPr/>
          </a:p>
          <a:p>
            <a:pPr indent="-514350" lvl="0" marL="514350" marR="0" rtl="0" algn="l">
              <a:lnSpc>
                <a:spcPct val="100000"/>
              </a:lnSpc>
              <a:spcBef>
                <a:spcPts val="480"/>
              </a:spcBef>
              <a:spcAft>
                <a:spcPts val="0"/>
              </a:spcAft>
              <a:buClr>
                <a:schemeClr val="accent2"/>
              </a:buClr>
              <a:buSzPts val="2400"/>
              <a:buFont typeface="Verdana"/>
              <a:buAutoNum type="arabicPeriod"/>
            </a:pPr>
            <a:r>
              <a:rPr b="0" i="1" lang="en-US" sz="2400" u="sng" cap="none" strike="noStrike">
                <a:solidFill>
                  <a:schemeClr val="dk1"/>
                </a:solidFill>
                <a:latin typeface="Verdana"/>
                <a:ea typeface="Verdana"/>
                <a:cs typeface="Verdana"/>
                <a:sym typeface="Verdana"/>
              </a:rPr>
              <a:t>Behavior</a:t>
            </a:r>
            <a:r>
              <a:rPr b="0" i="0" lang="en-US" sz="2400" u="none" cap="none" strike="noStrike">
                <a:solidFill>
                  <a:schemeClr val="dk1"/>
                </a:solidFill>
                <a:latin typeface="Verdana"/>
                <a:ea typeface="Verdana"/>
                <a:cs typeface="Verdana"/>
                <a:sym typeface="Verdana"/>
              </a:rPr>
              <a:t> driven by its interaction with the external environment.</a:t>
            </a:r>
            <a:endParaRPr/>
          </a:p>
          <a:p>
            <a:pPr indent="-514350" lvl="0" marL="514350" marR="0" rtl="0" algn="l">
              <a:lnSpc>
                <a:spcPct val="10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Verdana"/>
                <a:ea typeface="Verdana"/>
                <a:cs typeface="Verdana"/>
                <a:sym typeface="Verdana"/>
              </a:rPr>
              <a:t>	E.g. Input provided by end-users, control data provided by an external system, or monitoring data.</a:t>
            </a:r>
            <a:endParaRPr/>
          </a:p>
        </p:txBody>
      </p:sp>
      <p:sp>
        <p:nvSpPr>
          <p:cNvPr id="126" name="Google Shape;126;p4"/>
          <p:cNvSpPr txBox="1"/>
          <p:nvPr/>
        </p:nvSpPr>
        <p:spPr>
          <a:xfrm>
            <a:off x="574675" y="838200"/>
            <a:ext cx="8001000" cy="682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Analysis Modeling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idx="4294967295"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1" i="0" lang="en-US" sz="3800" u="none" cap="none" strike="noStrike">
                <a:solidFill>
                  <a:schemeClr val="dk2"/>
                </a:solidFill>
                <a:latin typeface="Verdana"/>
                <a:ea typeface="Verdana"/>
                <a:cs typeface="Verdana"/>
                <a:sym typeface="Verdana"/>
              </a:rPr>
              <a:t>Identification of Relationships</a:t>
            </a:r>
            <a:endParaRPr/>
          </a:p>
        </p:txBody>
      </p:sp>
      <p:sp>
        <p:nvSpPr>
          <p:cNvPr id="432" name="Google Shape;432;p40"/>
          <p:cNvSpPr txBox="1"/>
          <p:nvPr>
            <p:ph idx="4294967295" type="body"/>
          </p:nvPr>
        </p:nvSpPr>
        <p:spPr>
          <a:xfrm>
            <a:off x="280987" y="1905000"/>
            <a:ext cx="8651875" cy="40386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2800"/>
              <a:buFont typeface="Noto Sans Symbols"/>
              <a:buNone/>
            </a:pPr>
            <a:r>
              <a:rPr b="1" i="0" lang="en-US" sz="2800" u="none" cap="none" strike="noStrike">
                <a:solidFill>
                  <a:schemeClr val="dk1"/>
                </a:solidFill>
                <a:latin typeface="Verdana"/>
                <a:ea typeface="Verdana"/>
                <a:cs typeface="Verdana"/>
                <a:sym typeface="Verdana"/>
              </a:rPr>
              <a:t>Association</a:t>
            </a:r>
            <a:r>
              <a:rPr b="0" i="0" lang="en-US" sz="2800" u="none" cap="none" strike="noStrike">
                <a:solidFill>
                  <a:schemeClr val="dk1"/>
                </a:solidFill>
                <a:latin typeface="Verdana"/>
                <a:ea typeface="Verdana"/>
                <a:cs typeface="Verdana"/>
                <a:sym typeface="Verdana"/>
              </a:rPr>
              <a:t> </a:t>
            </a:r>
            <a:endParaRPr/>
          </a:p>
          <a:p>
            <a:pPr indent="-469900" lvl="0" marL="469900" marR="0" rtl="0" algn="just">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Association is a structural connection between classes. This type of relationship is mostly bidirectional. In another terms, the association relationship provides a link between different objects of the classes in the relationship.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5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500"/>
                                        <p:tgtEl>
                                          <p:spTgt spid="4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38" name="Google Shape;438;p41"/>
          <p:cNvSpPr txBox="1"/>
          <p:nvPr>
            <p:ph type="title"/>
          </p:nvPr>
        </p:nvSpPr>
        <p:spPr>
          <a:xfrm>
            <a:off x="6096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a:t>
            </a:r>
            <a:endParaRPr/>
          </a:p>
        </p:txBody>
      </p:sp>
      <p:sp>
        <p:nvSpPr>
          <p:cNvPr id="439" name="Google Shape;439;p41"/>
          <p:cNvSpPr txBox="1"/>
          <p:nvPr/>
        </p:nvSpPr>
        <p:spPr>
          <a:xfrm>
            <a:off x="609600" y="1800225"/>
            <a:ext cx="810895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If two classes in a model need to communicate with each other, there must be link between them. </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An </a:t>
            </a:r>
            <a:r>
              <a:rPr b="0" i="1" lang="en-US" sz="1800" u="none">
                <a:solidFill>
                  <a:schemeClr val="dk1"/>
                </a:solidFill>
                <a:latin typeface="Verdana"/>
                <a:ea typeface="Verdana"/>
                <a:cs typeface="Verdana"/>
                <a:sym typeface="Verdana"/>
              </a:rPr>
              <a:t>association</a:t>
            </a:r>
            <a:r>
              <a:rPr b="0" i="0" lang="en-US" sz="1800" u="none">
                <a:solidFill>
                  <a:schemeClr val="dk1"/>
                </a:solidFill>
                <a:latin typeface="Verdana"/>
                <a:ea typeface="Verdana"/>
                <a:cs typeface="Verdana"/>
                <a:sym typeface="Verdana"/>
              </a:rPr>
              <a:t> denotes that link. </a:t>
            </a:r>
            <a:endParaRPr/>
          </a:p>
        </p:txBody>
      </p:sp>
      <p:cxnSp>
        <p:nvCxnSpPr>
          <p:cNvPr id="440" name="Google Shape;440;p41"/>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441" name="Google Shape;441;p41"/>
          <p:cNvSpPr txBox="1"/>
          <p:nvPr/>
        </p:nvSpPr>
        <p:spPr>
          <a:xfrm>
            <a:off x="6324600" y="38100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Instructor</a:t>
            </a:r>
            <a:endParaRPr/>
          </a:p>
        </p:txBody>
      </p:sp>
      <p:sp>
        <p:nvSpPr>
          <p:cNvPr id="442" name="Google Shape;442;p41"/>
          <p:cNvSpPr txBox="1"/>
          <p:nvPr/>
        </p:nvSpPr>
        <p:spPr>
          <a:xfrm>
            <a:off x="685800" y="37719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Identification of Relationships</a:t>
            </a:r>
            <a:endParaRPr/>
          </a:p>
        </p:txBody>
      </p:sp>
      <p:sp>
        <p:nvSpPr>
          <p:cNvPr id="448" name="Google Shape;448;p4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Multiplicity can be shown as many (0..*), one or more (1..*), exactly one (1). Hence multiplicity is denoted as:</a:t>
            </a:r>
            <a:endParaRPr/>
          </a:p>
          <a:p>
            <a:pPr indent="-469900" lvl="0" marL="469900" rtl="0" algn="l">
              <a:lnSpc>
                <a:spcPct val="90000"/>
              </a:lnSpc>
              <a:spcBef>
                <a:spcPts val="520"/>
              </a:spcBef>
              <a:spcAft>
                <a:spcPts val="0"/>
              </a:spcAft>
              <a:buClr>
                <a:schemeClr val="accent2"/>
              </a:buClr>
              <a:buSzPts val="2600"/>
              <a:buFont typeface="Noto Sans Symbols"/>
              <a:buChar char="□"/>
            </a:pPr>
            <a:r>
              <a:rPr b="0" i="1" lang="en-US" sz="2600" u="none">
                <a:solidFill>
                  <a:schemeClr val="dk1"/>
                </a:solidFill>
                <a:latin typeface="Verdana"/>
                <a:ea typeface="Verdana"/>
                <a:cs typeface="Verdana"/>
                <a:sym typeface="Verdana"/>
              </a:rPr>
              <a:t>Minimum_value</a:t>
            </a:r>
            <a:r>
              <a:rPr b="0" i="0" lang="en-US" sz="2600" u="none">
                <a:solidFill>
                  <a:schemeClr val="dk1"/>
                </a:solidFill>
                <a:latin typeface="Verdana"/>
                <a:ea typeface="Verdana"/>
                <a:cs typeface="Verdana"/>
                <a:sym typeface="Verdana"/>
              </a:rPr>
              <a:t>..</a:t>
            </a:r>
            <a:r>
              <a:rPr b="0" i="1" lang="en-US" sz="2600" u="none">
                <a:solidFill>
                  <a:schemeClr val="dk1"/>
                </a:solidFill>
                <a:latin typeface="Verdana"/>
                <a:ea typeface="Verdana"/>
                <a:cs typeface="Verdana"/>
                <a:sym typeface="Verdana"/>
              </a:rPr>
              <a:t>maximum_value</a:t>
            </a:r>
            <a:endParaRPr/>
          </a:p>
          <a:p>
            <a:pPr indent="-469900" lvl="0" marL="469900" rtl="0" algn="l">
              <a:lnSpc>
                <a:spcPct val="90000"/>
              </a:lnSpc>
              <a:spcBef>
                <a:spcPts val="520"/>
              </a:spcBef>
              <a:spcAft>
                <a:spcPts val="0"/>
              </a:spcAft>
              <a:buClr>
                <a:schemeClr val="accent2"/>
              </a:buClr>
              <a:buSzPts val="2600"/>
              <a:buFont typeface="Noto Sans Symbols"/>
              <a:buChar char="□"/>
            </a:pPr>
            <a:r>
              <a:rPr b="0" i="1" lang="en-US" sz="2600" u="none">
                <a:solidFill>
                  <a:schemeClr val="dk1"/>
                </a:solidFill>
                <a:latin typeface="Verdana"/>
                <a:ea typeface="Verdana"/>
                <a:cs typeface="Verdana"/>
                <a:sym typeface="Verdana"/>
              </a:rPr>
              <a:t>Some commonly used multiplicity indicators are given below</a:t>
            </a:r>
            <a:endParaRPr/>
          </a:p>
          <a:p>
            <a:pPr indent="-436562" lvl="1" marL="908050" rtl="0" algn="l">
              <a:lnSpc>
                <a:spcPct val="90000"/>
              </a:lnSpc>
              <a:spcBef>
                <a:spcPts val="440"/>
              </a:spcBef>
              <a:spcAft>
                <a:spcPts val="0"/>
              </a:spcAft>
              <a:buClr>
                <a:schemeClr val="accent2"/>
              </a:buClr>
              <a:buSzPts val="2200"/>
              <a:buFont typeface="Noto Sans Symbols"/>
              <a:buChar char="■"/>
            </a:pPr>
            <a:r>
              <a:rPr b="0" i="1" lang="en-US" sz="2200" u="none">
                <a:solidFill>
                  <a:schemeClr val="dk1"/>
                </a:solidFill>
                <a:latin typeface="Verdana"/>
                <a:ea typeface="Verdana"/>
                <a:cs typeface="Verdana"/>
                <a:sym typeface="Verdana"/>
              </a:rPr>
              <a:t>1    	One</a:t>
            </a:r>
            <a:endParaRPr/>
          </a:p>
          <a:p>
            <a:pPr indent="-436562" lvl="1" marL="908050" rtl="0" algn="l">
              <a:lnSpc>
                <a:spcPct val="90000"/>
              </a:lnSpc>
              <a:spcBef>
                <a:spcPts val="440"/>
              </a:spcBef>
              <a:spcAft>
                <a:spcPts val="0"/>
              </a:spcAft>
              <a:buClr>
                <a:schemeClr val="accent2"/>
              </a:buClr>
              <a:buSzPts val="2200"/>
              <a:buFont typeface="Noto Sans Symbols"/>
              <a:buChar char="■"/>
            </a:pPr>
            <a:r>
              <a:rPr b="0" i="1" lang="en-US" sz="2200" u="none">
                <a:solidFill>
                  <a:schemeClr val="dk1"/>
                </a:solidFill>
                <a:latin typeface="Verdana"/>
                <a:ea typeface="Verdana"/>
                <a:cs typeface="Verdana"/>
                <a:sym typeface="Verdana"/>
              </a:rPr>
              <a:t>0..*	many</a:t>
            </a:r>
            <a:endParaRPr/>
          </a:p>
          <a:p>
            <a:pPr indent="-436562" lvl="1" marL="908050" rtl="0" algn="l">
              <a:lnSpc>
                <a:spcPct val="90000"/>
              </a:lnSpc>
              <a:spcBef>
                <a:spcPts val="440"/>
              </a:spcBef>
              <a:spcAft>
                <a:spcPts val="0"/>
              </a:spcAft>
              <a:buClr>
                <a:schemeClr val="accent2"/>
              </a:buClr>
              <a:buSzPts val="2200"/>
              <a:buFont typeface="Noto Sans Symbols"/>
              <a:buChar char="■"/>
            </a:pPr>
            <a:r>
              <a:rPr b="0" i="1" lang="en-US" sz="2200" u="none">
                <a:solidFill>
                  <a:schemeClr val="dk1"/>
                </a:solidFill>
                <a:latin typeface="Verdana"/>
                <a:ea typeface="Verdana"/>
                <a:cs typeface="Verdana"/>
                <a:sym typeface="Verdana"/>
              </a:rPr>
              <a:t>1..*	one or more</a:t>
            </a:r>
            <a:endParaRPr/>
          </a:p>
          <a:p>
            <a:pPr indent="-436562" lvl="1" marL="908050" rtl="0" algn="l">
              <a:lnSpc>
                <a:spcPct val="90000"/>
              </a:lnSpc>
              <a:spcBef>
                <a:spcPts val="440"/>
              </a:spcBef>
              <a:spcAft>
                <a:spcPts val="0"/>
              </a:spcAft>
              <a:buClr>
                <a:schemeClr val="accent2"/>
              </a:buClr>
              <a:buSzPts val="2200"/>
              <a:buFont typeface="Noto Sans Symbols"/>
              <a:buChar char="■"/>
            </a:pPr>
            <a:r>
              <a:rPr b="0" i="1" lang="en-US" sz="2200" u="none">
                <a:solidFill>
                  <a:schemeClr val="dk1"/>
                </a:solidFill>
                <a:latin typeface="Verdana"/>
                <a:ea typeface="Verdana"/>
                <a:cs typeface="Verdana"/>
                <a:sym typeface="Verdana"/>
              </a:rPr>
              <a:t>0..1	zero or one</a:t>
            </a:r>
            <a:endParaRPr/>
          </a:p>
          <a:p>
            <a:pPr indent="-436562" lvl="1" marL="908050" rtl="0" algn="l">
              <a:lnSpc>
                <a:spcPct val="90000"/>
              </a:lnSpc>
              <a:spcBef>
                <a:spcPts val="440"/>
              </a:spcBef>
              <a:spcAft>
                <a:spcPts val="0"/>
              </a:spcAft>
              <a:buClr>
                <a:schemeClr val="accent2"/>
              </a:buClr>
              <a:buSzPts val="2200"/>
              <a:buFont typeface="Noto Sans Symbols"/>
              <a:buChar char="■"/>
            </a:pPr>
            <a:r>
              <a:rPr b="0" i="1" lang="en-US" sz="2200" u="none">
                <a:solidFill>
                  <a:schemeClr val="dk1"/>
                </a:solidFill>
                <a:latin typeface="Verdana"/>
                <a:ea typeface="Verdana"/>
                <a:cs typeface="Verdana"/>
                <a:sym typeface="Verdana"/>
              </a:rPr>
              <a:t>3..5	specific range (3, 4 or 5)</a:t>
            </a:r>
            <a:r>
              <a:rPr b="0" i="0" lang="en-US" sz="22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5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5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500"/>
                                        <p:tgtEl>
                                          <p:spTgt spid="4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Effect filter="fade" transition="in">
                                      <p:cBhvr>
                                        <p:cTn dur="500"/>
                                        <p:tgtEl>
                                          <p:spTgt spid="4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Effect filter="fade" transition="in">
                                      <p:cBhvr>
                                        <p:cTn dur="500"/>
                                        <p:tgtEl>
                                          <p:spTgt spid="4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Effect filter="fade" transition="in">
                                      <p:cBhvr>
                                        <p:cTn dur="500"/>
                                        <p:tgtEl>
                                          <p:spTgt spid="4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Effect filter="fade" transition="in">
                                      <p:cBhvr>
                                        <p:cTn dur="500"/>
                                        <p:tgtEl>
                                          <p:spTgt spid="4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7" st="7"/>
                                            </p:txEl>
                                          </p:spTgt>
                                        </p:tgtEl>
                                        <p:attrNameLst>
                                          <p:attrName>style.visibility</p:attrName>
                                        </p:attrNameLst>
                                      </p:cBhvr>
                                      <p:to>
                                        <p:strVal val="visible"/>
                                      </p:to>
                                    </p:set>
                                    <p:animEffect filter="fade" transition="in">
                                      <p:cBhvr>
                                        <p:cTn dur="500"/>
                                        <p:tgtEl>
                                          <p:spTgt spid="44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54" name="Google Shape;454;p43"/>
          <p:cNvSpPr txBox="1"/>
          <p:nvPr>
            <p:ph type="title"/>
          </p:nvPr>
        </p:nvSpPr>
        <p:spPr>
          <a:xfrm>
            <a:off x="609600" y="838200"/>
            <a:ext cx="81534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455" name="Google Shape;455;p43"/>
          <p:cNvSpPr txBox="1"/>
          <p:nvPr/>
        </p:nvSpPr>
        <p:spPr>
          <a:xfrm>
            <a:off x="609600" y="1816100"/>
            <a:ext cx="810895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indicate the </a:t>
            </a:r>
            <a:r>
              <a:rPr b="0" i="1" lang="en-US" sz="1800" u="none">
                <a:solidFill>
                  <a:schemeClr val="dk1"/>
                </a:solidFill>
                <a:latin typeface="Verdana"/>
                <a:ea typeface="Verdana"/>
                <a:cs typeface="Verdana"/>
                <a:sym typeface="Verdana"/>
              </a:rPr>
              <a:t>multiplicity</a:t>
            </a:r>
            <a:r>
              <a:rPr b="0" i="0" lang="en-US" sz="1800" u="none">
                <a:solidFill>
                  <a:schemeClr val="dk1"/>
                </a:solidFill>
                <a:latin typeface="Verdana"/>
                <a:ea typeface="Verdana"/>
                <a:cs typeface="Verdana"/>
                <a:sym typeface="Verdana"/>
              </a:rPr>
              <a:t> of an association by adding </a:t>
            </a:r>
            <a:r>
              <a:rPr b="0" i="1" lang="en-US" sz="1800" u="none">
                <a:solidFill>
                  <a:schemeClr val="dk1"/>
                </a:solidFill>
                <a:latin typeface="Verdana"/>
                <a:ea typeface="Verdana"/>
                <a:cs typeface="Verdana"/>
                <a:sym typeface="Verdana"/>
              </a:rPr>
              <a:t>multiplicity adornments</a:t>
            </a:r>
            <a:r>
              <a:rPr b="0" i="0" lang="en-US" sz="1800" u="none">
                <a:solidFill>
                  <a:schemeClr val="dk1"/>
                </a:solidFill>
                <a:latin typeface="Verdana"/>
                <a:ea typeface="Verdana"/>
                <a:cs typeface="Verdana"/>
                <a:sym typeface="Verdana"/>
              </a:rPr>
              <a:t> to the line denoting the association. </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example indicates that a </a:t>
            </a:r>
            <a:r>
              <a:rPr b="0" i="1" lang="en-US" sz="1800" u="none">
                <a:solidFill>
                  <a:schemeClr val="dk1"/>
                </a:solidFill>
                <a:latin typeface="Verdana"/>
                <a:ea typeface="Verdana"/>
                <a:cs typeface="Verdana"/>
                <a:sym typeface="Verdana"/>
              </a:rPr>
              <a:t>Student</a:t>
            </a:r>
            <a:r>
              <a:rPr b="0" i="0" lang="en-US" sz="1800" u="none">
                <a:solidFill>
                  <a:schemeClr val="dk1"/>
                </a:solidFill>
                <a:latin typeface="Verdana"/>
                <a:ea typeface="Verdana"/>
                <a:cs typeface="Verdana"/>
                <a:sym typeface="Verdana"/>
              </a:rPr>
              <a:t> has one or more </a:t>
            </a:r>
            <a:r>
              <a:rPr b="0" i="1" lang="en-US" sz="1800" u="none">
                <a:solidFill>
                  <a:schemeClr val="dk1"/>
                </a:solidFill>
                <a:latin typeface="Verdana"/>
                <a:ea typeface="Verdana"/>
                <a:cs typeface="Verdana"/>
                <a:sym typeface="Verdana"/>
              </a:rPr>
              <a:t>Instructors</a:t>
            </a:r>
            <a:r>
              <a:rPr b="0" i="0" lang="en-US" sz="1800" u="none">
                <a:solidFill>
                  <a:schemeClr val="dk1"/>
                </a:solidFill>
                <a:latin typeface="Verdana"/>
                <a:ea typeface="Verdana"/>
                <a:cs typeface="Verdana"/>
                <a:sym typeface="Verdana"/>
              </a:rPr>
              <a:t>:</a:t>
            </a:r>
            <a:endParaRPr/>
          </a:p>
        </p:txBody>
      </p:sp>
      <p:cxnSp>
        <p:nvCxnSpPr>
          <p:cNvPr id="456" name="Google Shape;456;p43"/>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457" name="Google Shape;457;p43"/>
          <p:cNvSpPr txBox="1"/>
          <p:nvPr/>
        </p:nvSpPr>
        <p:spPr>
          <a:xfrm>
            <a:off x="6324600" y="38100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Instructor</a:t>
            </a:r>
            <a:endParaRPr/>
          </a:p>
        </p:txBody>
      </p:sp>
      <p:sp>
        <p:nvSpPr>
          <p:cNvPr id="458" name="Google Shape;458;p43"/>
          <p:cNvSpPr txBox="1"/>
          <p:nvPr/>
        </p:nvSpPr>
        <p:spPr>
          <a:xfrm>
            <a:off x="685800" y="37719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459" name="Google Shape;459;p43"/>
          <p:cNvSpPr txBox="1"/>
          <p:nvPr/>
        </p:nvSpPr>
        <p:spPr>
          <a:xfrm>
            <a:off x="56388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65" name="Google Shape;465;p44"/>
          <p:cNvSpPr txBox="1"/>
          <p:nvPr>
            <p:ph type="title"/>
          </p:nvPr>
        </p:nvSpPr>
        <p:spPr>
          <a:xfrm>
            <a:off x="609600" y="762000"/>
            <a:ext cx="8229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466" name="Google Shape;466;p44"/>
          <p:cNvSpPr txBox="1"/>
          <p:nvPr/>
        </p:nvSpPr>
        <p:spPr>
          <a:xfrm>
            <a:off x="609600" y="1981200"/>
            <a:ext cx="81089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example indicates that every </a:t>
            </a:r>
            <a:r>
              <a:rPr b="0" i="1" lang="en-US" sz="1800" u="none">
                <a:solidFill>
                  <a:schemeClr val="dk1"/>
                </a:solidFill>
                <a:latin typeface="Verdana"/>
                <a:ea typeface="Verdana"/>
                <a:cs typeface="Verdana"/>
                <a:sym typeface="Verdana"/>
              </a:rPr>
              <a:t>Instructor</a:t>
            </a:r>
            <a:r>
              <a:rPr b="0" i="0" lang="en-US" sz="1800" u="none">
                <a:solidFill>
                  <a:schemeClr val="dk1"/>
                </a:solidFill>
                <a:latin typeface="Verdana"/>
                <a:ea typeface="Verdana"/>
                <a:cs typeface="Verdana"/>
                <a:sym typeface="Verdana"/>
              </a:rPr>
              <a:t> has one or more </a:t>
            </a:r>
            <a:r>
              <a:rPr b="0" i="1" lang="en-US" sz="1800" u="none">
                <a:solidFill>
                  <a:schemeClr val="dk1"/>
                </a:solidFill>
                <a:latin typeface="Verdana"/>
                <a:ea typeface="Verdana"/>
                <a:cs typeface="Verdana"/>
                <a:sym typeface="Verdana"/>
              </a:rPr>
              <a:t>Students</a:t>
            </a:r>
            <a:r>
              <a:rPr b="0" i="0" lang="en-US" sz="1800" u="none">
                <a:solidFill>
                  <a:schemeClr val="dk1"/>
                </a:solidFill>
                <a:latin typeface="Verdana"/>
                <a:ea typeface="Verdana"/>
                <a:cs typeface="Verdana"/>
                <a:sym typeface="Verdana"/>
              </a:rPr>
              <a:t>:</a:t>
            </a:r>
            <a:endParaRPr/>
          </a:p>
        </p:txBody>
      </p:sp>
      <p:cxnSp>
        <p:nvCxnSpPr>
          <p:cNvPr id="467" name="Google Shape;467;p44"/>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468" name="Google Shape;468;p44"/>
          <p:cNvSpPr txBox="1"/>
          <p:nvPr/>
        </p:nvSpPr>
        <p:spPr>
          <a:xfrm>
            <a:off x="6324600" y="38100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Instructor</a:t>
            </a:r>
            <a:endParaRPr/>
          </a:p>
        </p:txBody>
      </p:sp>
      <p:sp>
        <p:nvSpPr>
          <p:cNvPr id="469" name="Google Shape;469;p44"/>
          <p:cNvSpPr txBox="1"/>
          <p:nvPr/>
        </p:nvSpPr>
        <p:spPr>
          <a:xfrm>
            <a:off x="685800" y="37719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470" name="Google Shape;470;p44"/>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76" name="Google Shape;476;p45"/>
          <p:cNvSpPr txBox="1"/>
          <p:nvPr>
            <p:ph type="title"/>
          </p:nvPr>
        </p:nvSpPr>
        <p:spPr>
          <a:xfrm>
            <a:off x="609600" y="685800"/>
            <a:ext cx="8229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477" name="Google Shape;477;p45"/>
          <p:cNvSpPr txBox="1"/>
          <p:nvPr/>
        </p:nvSpPr>
        <p:spPr>
          <a:xfrm>
            <a:off x="609600" y="1997075"/>
            <a:ext cx="81089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also indicate the behavior of an object in an association (</a:t>
            </a:r>
            <a:r>
              <a:rPr b="0" i="1" lang="en-US" sz="1800" u="none">
                <a:solidFill>
                  <a:schemeClr val="dk1"/>
                </a:solidFill>
                <a:latin typeface="Verdana"/>
                <a:ea typeface="Verdana"/>
                <a:cs typeface="Verdana"/>
                <a:sym typeface="Verdana"/>
              </a:rPr>
              <a:t>i.e.,</a:t>
            </a:r>
            <a:r>
              <a:rPr b="0" i="0" lang="en-US" sz="1800" u="none">
                <a:solidFill>
                  <a:schemeClr val="dk1"/>
                </a:solidFill>
                <a:latin typeface="Verdana"/>
                <a:ea typeface="Verdana"/>
                <a:cs typeface="Verdana"/>
                <a:sym typeface="Verdana"/>
              </a:rPr>
              <a:t> the </a:t>
            </a:r>
            <a:r>
              <a:rPr b="0" i="1" lang="en-US" sz="1800" u="none">
                <a:solidFill>
                  <a:schemeClr val="dk1"/>
                </a:solidFill>
                <a:latin typeface="Verdana"/>
                <a:ea typeface="Verdana"/>
                <a:cs typeface="Verdana"/>
                <a:sym typeface="Verdana"/>
              </a:rPr>
              <a:t>role </a:t>
            </a:r>
            <a:r>
              <a:rPr b="0" i="0" lang="en-US" sz="1800" u="none">
                <a:solidFill>
                  <a:schemeClr val="dk1"/>
                </a:solidFill>
                <a:latin typeface="Verdana"/>
                <a:ea typeface="Verdana"/>
                <a:cs typeface="Verdana"/>
                <a:sym typeface="Verdana"/>
              </a:rPr>
              <a:t>of an object) using </a:t>
            </a:r>
            <a:r>
              <a:rPr b="0" i="1" lang="en-US" sz="1800" u="none">
                <a:solidFill>
                  <a:schemeClr val="dk1"/>
                </a:solidFill>
                <a:latin typeface="Verdana"/>
                <a:ea typeface="Verdana"/>
                <a:cs typeface="Verdana"/>
                <a:sym typeface="Verdana"/>
              </a:rPr>
              <a:t>rolenames.</a:t>
            </a:r>
            <a:endParaRPr/>
          </a:p>
        </p:txBody>
      </p:sp>
      <p:cxnSp>
        <p:nvCxnSpPr>
          <p:cNvPr id="478" name="Google Shape;478;p45"/>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479" name="Google Shape;479;p45"/>
          <p:cNvSpPr txBox="1"/>
          <p:nvPr/>
        </p:nvSpPr>
        <p:spPr>
          <a:xfrm>
            <a:off x="6324600" y="38100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Instructor</a:t>
            </a:r>
            <a:endParaRPr/>
          </a:p>
        </p:txBody>
      </p:sp>
      <p:sp>
        <p:nvSpPr>
          <p:cNvPr id="480" name="Google Shape;480;p45"/>
          <p:cNvSpPr txBox="1"/>
          <p:nvPr/>
        </p:nvSpPr>
        <p:spPr>
          <a:xfrm>
            <a:off x="685800" y="37592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481" name="Google Shape;481;p45"/>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482" name="Google Shape;482;p45"/>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483" name="Google Shape;483;p45"/>
          <p:cNvSpPr txBox="1"/>
          <p:nvPr/>
        </p:nvSpPr>
        <p:spPr>
          <a:xfrm>
            <a:off x="4724400" y="3581400"/>
            <a:ext cx="1600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learns from</a:t>
            </a:r>
            <a:endParaRPr/>
          </a:p>
        </p:txBody>
      </p:sp>
      <p:sp>
        <p:nvSpPr>
          <p:cNvPr id="484" name="Google Shape;484;p45"/>
          <p:cNvSpPr txBox="1"/>
          <p:nvPr/>
        </p:nvSpPr>
        <p:spPr>
          <a:xfrm>
            <a:off x="2819400" y="3581400"/>
            <a:ext cx="1143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teaches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490" name="Google Shape;490;p46"/>
          <p:cNvSpPr txBox="1"/>
          <p:nvPr>
            <p:ph type="title"/>
          </p:nvPr>
        </p:nvSpPr>
        <p:spPr>
          <a:xfrm>
            <a:off x="609600" y="762000"/>
            <a:ext cx="80772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491" name="Google Shape;491;p46"/>
          <p:cNvSpPr txBox="1"/>
          <p:nvPr/>
        </p:nvSpPr>
        <p:spPr>
          <a:xfrm>
            <a:off x="1524000" y="2362200"/>
            <a:ext cx="579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also name the association.</a:t>
            </a:r>
            <a:endParaRPr/>
          </a:p>
        </p:txBody>
      </p:sp>
      <p:cxnSp>
        <p:nvCxnSpPr>
          <p:cNvPr id="492" name="Google Shape;492;p46"/>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493" name="Google Shape;493;p46"/>
          <p:cNvSpPr txBox="1"/>
          <p:nvPr/>
        </p:nvSpPr>
        <p:spPr>
          <a:xfrm>
            <a:off x="6324600" y="38100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Team</a:t>
            </a:r>
            <a:endParaRPr/>
          </a:p>
        </p:txBody>
      </p:sp>
      <p:sp>
        <p:nvSpPr>
          <p:cNvPr id="494" name="Google Shape;494;p46"/>
          <p:cNvSpPr txBox="1"/>
          <p:nvPr/>
        </p:nvSpPr>
        <p:spPr>
          <a:xfrm>
            <a:off x="685800" y="3759200"/>
            <a:ext cx="2057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495" name="Google Shape;495;p46"/>
          <p:cNvSpPr txBox="1"/>
          <p:nvPr/>
        </p:nvSpPr>
        <p:spPr>
          <a:xfrm>
            <a:off x="3810000" y="3581400"/>
            <a:ext cx="1752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membership</a:t>
            </a:r>
            <a:endParaRPr/>
          </a:p>
        </p:txBody>
      </p:sp>
      <p:sp>
        <p:nvSpPr>
          <p:cNvPr id="496" name="Google Shape;496;p46"/>
          <p:cNvSpPr txBox="1"/>
          <p:nvPr/>
        </p:nvSpPr>
        <p:spPr>
          <a:xfrm>
            <a:off x="2743200" y="4038600"/>
            <a:ext cx="762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497" name="Google Shape;497;p46"/>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7"/>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03" name="Google Shape;503;p47"/>
          <p:cNvSpPr txBox="1"/>
          <p:nvPr>
            <p:ph type="title"/>
          </p:nvPr>
        </p:nvSpPr>
        <p:spPr>
          <a:xfrm>
            <a:off x="609600" y="762000"/>
            <a:ext cx="80772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504" name="Google Shape;504;p47"/>
          <p:cNvSpPr txBox="1"/>
          <p:nvPr/>
        </p:nvSpPr>
        <p:spPr>
          <a:xfrm>
            <a:off x="685800" y="2133600"/>
            <a:ext cx="7848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specify dual associations.</a:t>
            </a:r>
            <a:endParaRPr/>
          </a:p>
        </p:txBody>
      </p:sp>
      <p:cxnSp>
        <p:nvCxnSpPr>
          <p:cNvPr id="505" name="Google Shape;505;p47"/>
          <p:cNvCxnSpPr/>
          <p:nvPr/>
        </p:nvCxnSpPr>
        <p:spPr>
          <a:xfrm>
            <a:off x="2743200" y="4038600"/>
            <a:ext cx="3657600" cy="0"/>
          </a:xfrm>
          <a:prstGeom prst="straightConnector1">
            <a:avLst/>
          </a:prstGeom>
          <a:noFill/>
          <a:ln cap="flat" cmpd="sng" w="28575">
            <a:solidFill>
              <a:schemeClr val="dk1"/>
            </a:solidFill>
            <a:prstDash val="solid"/>
            <a:miter lim="800000"/>
            <a:headEnd len="med" w="med" type="none"/>
            <a:tailEnd len="med" w="med" type="none"/>
          </a:ln>
        </p:spPr>
      </p:cxnSp>
      <p:sp>
        <p:nvSpPr>
          <p:cNvPr id="506" name="Google Shape;506;p47"/>
          <p:cNvSpPr txBox="1"/>
          <p:nvPr/>
        </p:nvSpPr>
        <p:spPr>
          <a:xfrm>
            <a:off x="6324600" y="3810000"/>
            <a:ext cx="20574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Team</a:t>
            </a:r>
            <a:endParaRPr/>
          </a:p>
        </p:txBody>
      </p:sp>
      <p:sp>
        <p:nvSpPr>
          <p:cNvPr id="507" name="Google Shape;507;p47"/>
          <p:cNvSpPr txBox="1"/>
          <p:nvPr/>
        </p:nvSpPr>
        <p:spPr>
          <a:xfrm>
            <a:off x="685800" y="3759200"/>
            <a:ext cx="2057400" cy="1498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508" name="Google Shape;508;p47"/>
          <p:cNvSpPr txBox="1"/>
          <p:nvPr/>
        </p:nvSpPr>
        <p:spPr>
          <a:xfrm>
            <a:off x="3810000" y="3581400"/>
            <a:ext cx="1752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member of</a:t>
            </a:r>
            <a:endParaRPr/>
          </a:p>
        </p:txBody>
      </p:sp>
      <p:sp>
        <p:nvSpPr>
          <p:cNvPr id="509" name="Google Shape;509;p47"/>
          <p:cNvSpPr txBox="1"/>
          <p:nvPr/>
        </p:nvSpPr>
        <p:spPr>
          <a:xfrm>
            <a:off x="27432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cxnSp>
        <p:nvCxnSpPr>
          <p:cNvPr id="510" name="Google Shape;510;p47"/>
          <p:cNvCxnSpPr/>
          <p:nvPr/>
        </p:nvCxnSpPr>
        <p:spPr>
          <a:xfrm>
            <a:off x="2743200" y="4876800"/>
            <a:ext cx="3581400" cy="0"/>
          </a:xfrm>
          <a:prstGeom prst="straightConnector1">
            <a:avLst/>
          </a:prstGeom>
          <a:noFill/>
          <a:ln cap="flat" cmpd="sng" w="28575">
            <a:solidFill>
              <a:schemeClr val="dk1"/>
            </a:solidFill>
            <a:prstDash val="solid"/>
            <a:miter lim="800000"/>
            <a:headEnd len="med" w="med" type="none"/>
            <a:tailEnd len="med" w="med" type="none"/>
          </a:ln>
        </p:spPr>
      </p:cxnSp>
      <p:sp>
        <p:nvSpPr>
          <p:cNvPr id="511" name="Google Shape;511;p47"/>
          <p:cNvSpPr txBox="1"/>
          <p:nvPr/>
        </p:nvSpPr>
        <p:spPr>
          <a:xfrm>
            <a:off x="3810000" y="4876800"/>
            <a:ext cx="1752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president of</a:t>
            </a:r>
            <a:endParaRPr/>
          </a:p>
        </p:txBody>
      </p:sp>
      <p:sp>
        <p:nvSpPr>
          <p:cNvPr id="512" name="Google Shape;512;p47"/>
          <p:cNvSpPr txBox="1"/>
          <p:nvPr/>
        </p:nvSpPr>
        <p:spPr>
          <a:xfrm>
            <a:off x="2743200" y="4876800"/>
            <a:ext cx="381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13" name="Google Shape;513;p47"/>
          <p:cNvSpPr txBox="1"/>
          <p:nvPr/>
        </p:nvSpPr>
        <p:spPr>
          <a:xfrm>
            <a:off x="5715000" y="48768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14" name="Google Shape;514;p47"/>
          <p:cNvSpPr txBox="1"/>
          <p:nvPr/>
        </p:nvSpPr>
        <p:spPr>
          <a:xfrm>
            <a:off x="57150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8"/>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20" name="Google Shape;520;p48"/>
          <p:cNvSpPr txBox="1"/>
          <p:nvPr>
            <p:ph type="title"/>
          </p:nvPr>
        </p:nvSpPr>
        <p:spPr>
          <a:xfrm>
            <a:off x="609600" y="762000"/>
            <a:ext cx="80772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521" name="Google Shape;521;p48"/>
          <p:cNvSpPr txBox="1"/>
          <p:nvPr/>
        </p:nvSpPr>
        <p:spPr>
          <a:xfrm>
            <a:off x="609600" y="1968500"/>
            <a:ext cx="8108950" cy="1477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constrain the association relationship by defining the </a:t>
            </a:r>
            <a:r>
              <a:rPr b="0" i="1" lang="en-US" sz="1800" u="none">
                <a:solidFill>
                  <a:schemeClr val="dk1"/>
                </a:solidFill>
                <a:latin typeface="Verdana"/>
                <a:ea typeface="Verdana"/>
                <a:cs typeface="Verdana"/>
                <a:sym typeface="Verdana"/>
              </a:rPr>
              <a:t>navigability</a:t>
            </a:r>
            <a:r>
              <a:rPr b="0" i="0" lang="en-US" sz="1800" u="none">
                <a:solidFill>
                  <a:schemeClr val="dk1"/>
                </a:solidFill>
                <a:latin typeface="Verdana"/>
                <a:ea typeface="Verdana"/>
                <a:cs typeface="Verdana"/>
                <a:sym typeface="Verdana"/>
              </a:rPr>
              <a:t> of the association. Here, a </a:t>
            </a:r>
            <a:r>
              <a:rPr b="0" i="1" lang="en-US" sz="1800" u="none">
                <a:solidFill>
                  <a:schemeClr val="dk1"/>
                </a:solidFill>
                <a:latin typeface="Verdana"/>
                <a:ea typeface="Verdana"/>
                <a:cs typeface="Verdana"/>
                <a:sym typeface="Verdana"/>
              </a:rPr>
              <a:t>Router</a:t>
            </a:r>
            <a:r>
              <a:rPr b="0" i="0" lang="en-US" sz="1800" u="none">
                <a:solidFill>
                  <a:schemeClr val="dk1"/>
                </a:solidFill>
                <a:latin typeface="Verdana"/>
                <a:ea typeface="Verdana"/>
                <a:cs typeface="Verdana"/>
                <a:sym typeface="Verdana"/>
              </a:rPr>
              <a:t> object requests services from a </a:t>
            </a:r>
            <a:r>
              <a:rPr b="0" i="1" lang="en-US" sz="1800" u="none">
                <a:solidFill>
                  <a:schemeClr val="dk1"/>
                </a:solidFill>
                <a:latin typeface="Verdana"/>
                <a:ea typeface="Verdana"/>
                <a:cs typeface="Verdana"/>
                <a:sym typeface="Verdana"/>
              </a:rPr>
              <a:t>DNS</a:t>
            </a:r>
            <a:r>
              <a:rPr b="0" i="0" lang="en-US" sz="1800" u="none">
                <a:solidFill>
                  <a:schemeClr val="dk1"/>
                </a:solidFill>
                <a:latin typeface="Verdana"/>
                <a:ea typeface="Verdana"/>
                <a:cs typeface="Verdana"/>
                <a:sym typeface="Verdana"/>
              </a:rPr>
              <a:t> object by sending messages to (invoking the operations of) the server. The direction of the association indicates that the server has no knowledge of the </a:t>
            </a:r>
            <a:r>
              <a:rPr b="0" i="1" lang="en-US" sz="1800" u="none">
                <a:solidFill>
                  <a:schemeClr val="dk1"/>
                </a:solidFill>
                <a:latin typeface="Verdana"/>
                <a:ea typeface="Verdana"/>
                <a:cs typeface="Verdana"/>
                <a:sym typeface="Verdana"/>
              </a:rPr>
              <a:t>Router</a:t>
            </a:r>
            <a:r>
              <a:rPr b="0" i="0" lang="en-US" sz="1800" u="none">
                <a:solidFill>
                  <a:schemeClr val="dk1"/>
                </a:solidFill>
                <a:latin typeface="Verdana"/>
                <a:ea typeface="Verdana"/>
                <a:cs typeface="Verdana"/>
                <a:sym typeface="Verdana"/>
              </a:rPr>
              <a:t>.</a:t>
            </a:r>
            <a:endParaRPr/>
          </a:p>
        </p:txBody>
      </p:sp>
      <p:cxnSp>
        <p:nvCxnSpPr>
          <p:cNvPr id="522" name="Google Shape;522;p48"/>
          <p:cNvCxnSpPr/>
          <p:nvPr/>
        </p:nvCxnSpPr>
        <p:spPr>
          <a:xfrm>
            <a:off x="3124200" y="4724400"/>
            <a:ext cx="2362200" cy="0"/>
          </a:xfrm>
          <a:prstGeom prst="straightConnector1">
            <a:avLst/>
          </a:prstGeom>
          <a:noFill/>
          <a:ln cap="flat" cmpd="sng" w="28575">
            <a:solidFill>
              <a:schemeClr val="dk1"/>
            </a:solidFill>
            <a:prstDash val="solid"/>
            <a:miter lim="800000"/>
            <a:headEnd len="med" w="med" type="none"/>
            <a:tailEnd len="lg" w="lg" type="stealth"/>
          </a:ln>
        </p:spPr>
      </p:cxnSp>
      <p:sp>
        <p:nvSpPr>
          <p:cNvPr id="523" name="Google Shape;523;p48"/>
          <p:cNvSpPr txBox="1"/>
          <p:nvPr/>
        </p:nvSpPr>
        <p:spPr>
          <a:xfrm>
            <a:off x="990600" y="4419600"/>
            <a:ext cx="21336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Router</a:t>
            </a:r>
            <a:endParaRPr/>
          </a:p>
        </p:txBody>
      </p:sp>
      <p:sp>
        <p:nvSpPr>
          <p:cNvPr id="524" name="Google Shape;524;p48"/>
          <p:cNvSpPr txBox="1"/>
          <p:nvPr/>
        </p:nvSpPr>
        <p:spPr>
          <a:xfrm>
            <a:off x="5486400" y="4470400"/>
            <a:ext cx="2819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DomainNameServer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30" name="Google Shape;530;p49"/>
          <p:cNvSpPr txBox="1"/>
          <p:nvPr>
            <p:ph type="title"/>
          </p:nvPr>
        </p:nvSpPr>
        <p:spPr>
          <a:xfrm>
            <a:off x="609600" y="914400"/>
            <a:ext cx="81534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Association Relationships (Cont’d)</a:t>
            </a:r>
            <a:endParaRPr/>
          </a:p>
        </p:txBody>
      </p:sp>
      <p:sp>
        <p:nvSpPr>
          <p:cNvPr id="531" name="Google Shape;531;p49"/>
          <p:cNvSpPr txBox="1"/>
          <p:nvPr/>
        </p:nvSpPr>
        <p:spPr>
          <a:xfrm>
            <a:off x="609600" y="2057400"/>
            <a:ext cx="7848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class can have a </a:t>
            </a:r>
            <a:r>
              <a:rPr b="0" i="1" lang="en-US" sz="1800" u="none">
                <a:solidFill>
                  <a:schemeClr val="dk1"/>
                </a:solidFill>
                <a:latin typeface="Verdana"/>
                <a:ea typeface="Verdana"/>
                <a:cs typeface="Verdana"/>
                <a:sym typeface="Verdana"/>
              </a:rPr>
              <a:t>self association</a:t>
            </a:r>
            <a:r>
              <a:rPr b="0" i="0" lang="en-US" sz="1800" u="none">
                <a:solidFill>
                  <a:schemeClr val="dk1"/>
                </a:solidFill>
                <a:latin typeface="Verdana"/>
                <a:ea typeface="Verdana"/>
                <a:cs typeface="Verdana"/>
                <a:sym typeface="Verdana"/>
              </a:rPr>
              <a:t>.</a:t>
            </a:r>
            <a:endParaRPr/>
          </a:p>
        </p:txBody>
      </p:sp>
      <p:grpSp>
        <p:nvGrpSpPr>
          <p:cNvPr id="532" name="Google Shape;532;p49"/>
          <p:cNvGrpSpPr/>
          <p:nvPr/>
        </p:nvGrpSpPr>
        <p:grpSpPr>
          <a:xfrm>
            <a:off x="2667000" y="3581400"/>
            <a:ext cx="4114800" cy="1585912"/>
            <a:chOff x="1680" y="2256"/>
            <a:chExt cx="2208" cy="999"/>
          </a:xfrm>
        </p:grpSpPr>
        <p:sp>
          <p:nvSpPr>
            <p:cNvPr id="533" name="Google Shape;533;p49"/>
            <p:cNvSpPr txBox="1"/>
            <p:nvPr/>
          </p:nvSpPr>
          <p:spPr>
            <a:xfrm>
              <a:off x="2544" y="2256"/>
              <a:ext cx="1296" cy="8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34" name="Google Shape;534;p49"/>
            <p:cNvSpPr txBox="1"/>
            <p:nvPr/>
          </p:nvSpPr>
          <p:spPr>
            <a:xfrm>
              <a:off x="1680" y="2784"/>
              <a:ext cx="1536"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LinkedListNode</a:t>
              </a:r>
              <a:endParaRPr/>
            </a:p>
          </p:txBody>
        </p:sp>
        <p:sp>
          <p:nvSpPr>
            <p:cNvPr id="535" name="Google Shape;535;p49"/>
            <p:cNvSpPr txBox="1"/>
            <p:nvPr/>
          </p:nvSpPr>
          <p:spPr>
            <a:xfrm>
              <a:off x="2208" y="2544"/>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next</a:t>
              </a:r>
              <a:endParaRPr/>
            </a:p>
          </p:txBody>
        </p:sp>
        <p:sp>
          <p:nvSpPr>
            <p:cNvPr id="536" name="Google Shape;536;p49"/>
            <p:cNvSpPr txBox="1"/>
            <p:nvPr/>
          </p:nvSpPr>
          <p:spPr>
            <a:xfrm>
              <a:off x="3216" y="3024"/>
              <a:ext cx="67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previous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 type="body"/>
          </p:nvPr>
        </p:nvSpPr>
        <p:spPr>
          <a:xfrm>
            <a:off x="566737" y="1752600"/>
            <a:ext cx="8348662" cy="4267200"/>
          </a:xfrm>
          <a:prstGeom prst="rect">
            <a:avLst/>
          </a:prstGeom>
          <a:noFill/>
          <a:ln>
            <a:noFill/>
          </a:ln>
        </p:spPr>
        <p:txBody>
          <a:bodyPr anchorCtr="0" anchor="t" bIns="45700" lIns="91425" spcFirstLastPara="1" rIns="91425" wrap="square" tIns="45700">
            <a:noAutofit/>
          </a:bodyPr>
          <a:lstStyle/>
          <a:p>
            <a:pPr indent="-571500" lvl="0" marL="571500" rtl="0" algn="just">
              <a:lnSpc>
                <a:spcPct val="100000"/>
              </a:lnSpc>
              <a:spcBef>
                <a:spcPts val="0"/>
              </a:spcBef>
              <a:spcAft>
                <a:spcPts val="0"/>
              </a:spcAft>
              <a:buClr>
                <a:schemeClr val="accent2"/>
              </a:buClr>
              <a:buSzPts val="2400"/>
              <a:buFont typeface="Verdana"/>
              <a:buAutoNum type="arabicPeriod" startAt="4"/>
            </a:pPr>
            <a:r>
              <a:rPr b="0" i="0" lang="en-US" sz="2400" u="none">
                <a:solidFill>
                  <a:schemeClr val="dk1"/>
                </a:solidFill>
                <a:latin typeface="Verdana"/>
                <a:ea typeface="Verdana"/>
                <a:cs typeface="Verdana"/>
                <a:sym typeface="Verdana"/>
              </a:rPr>
              <a:t>Key strategy of analysis model, divide complex problem into sub-problem until each sub-problem is relatively easy to understood. This concept is called </a:t>
            </a:r>
            <a:r>
              <a:rPr b="0" i="1" lang="en-US" sz="2400" u="sng">
                <a:solidFill>
                  <a:schemeClr val="dk1"/>
                </a:solidFill>
                <a:latin typeface="Verdana"/>
                <a:ea typeface="Verdana"/>
                <a:cs typeface="Verdana"/>
                <a:sym typeface="Verdana"/>
              </a:rPr>
              <a:t>partitioning</a:t>
            </a:r>
            <a:r>
              <a:rPr b="0" i="0" lang="en-US" sz="2400" u="none">
                <a:solidFill>
                  <a:schemeClr val="dk1"/>
                </a:solidFill>
                <a:latin typeface="Verdana"/>
                <a:ea typeface="Verdana"/>
                <a:cs typeface="Verdana"/>
                <a:sym typeface="Verdana"/>
              </a:rPr>
              <a:t>.</a:t>
            </a:r>
            <a:endParaRPr/>
          </a:p>
          <a:p>
            <a:pPr indent="-571500" lvl="0" marL="571500" rtl="0" algn="just">
              <a:lnSpc>
                <a:spcPct val="100000"/>
              </a:lnSpc>
              <a:spcBef>
                <a:spcPts val="480"/>
              </a:spcBef>
              <a:spcAft>
                <a:spcPts val="0"/>
              </a:spcAft>
              <a:buSzPts val="2400"/>
              <a:buNone/>
            </a:pPr>
            <a:r>
              <a:t/>
            </a:r>
            <a:endParaRPr b="0" i="0" sz="2400" u="none">
              <a:solidFill>
                <a:schemeClr val="dk1"/>
              </a:solidFill>
              <a:latin typeface="Verdana"/>
              <a:ea typeface="Verdana"/>
              <a:cs typeface="Verdana"/>
              <a:sym typeface="Verdana"/>
            </a:endParaRPr>
          </a:p>
          <a:p>
            <a:pPr indent="-571500" lvl="0" marL="571500" rtl="0" algn="just">
              <a:lnSpc>
                <a:spcPct val="100000"/>
              </a:lnSpc>
              <a:spcBef>
                <a:spcPts val="480"/>
              </a:spcBef>
              <a:spcAft>
                <a:spcPts val="0"/>
              </a:spcAft>
              <a:buSzPts val="2400"/>
              <a:buNone/>
            </a:pPr>
            <a:r>
              <a:rPr b="0" i="0" lang="en-US" sz="2400" u="none">
                <a:solidFill>
                  <a:schemeClr val="dk1"/>
                </a:solidFill>
                <a:latin typeface="Verdana"/>
                <a:ea typeface="Verdana"/>
                <a:cs typeface="Verdana"/>
                <a:sym typeface="Verdana"/>
              </a:rPr>
              <a:t>Implementation detail (design model) indicates how the essence will be implemented </a:t>
            </a:r>
            <a:endParaRPr/>
          </a:p>
          <a:p>
            <a:pPr indent="-571500" lvl="0" marL="571500" rtl="0" algn="just">
              <a:lnSpc>
                <a:spcPct val="100000"/>
              </a:lnSpc>
              <a:spcBef>
                <a:spcPts val="480"/>
              </a:spcBef>
              <a:spcAft>
                <a:spcPts val="0"/>
              </a:spcAft>
              <a:buSzPts val="2400"/>
              <a:buNone/>
            </a:pPr>
            <a:r>
              <a:rPr b="0" i="0" lang="en-US" sz="2400" u="none">
                <a:solidFill>
                  <a:schemeClr val="dk1"/>
                </a:solidFill>
                <a:latin typeface="Verdana"/>
                <a:ea typeface="Verdana"/>
                <a:cs typeface="Verdana"/>
                <a:sym typeface="Verdana"/>
              </a:rPr>
              <a:t>	E.g. Keyboard command might be typed or a joystick used.</a:t>
            </a:r>
            <a:endParaRPr/>
          </a:p>
        </p:txBody>
      </p:sp>
      <p:sp>
        <p:nvSpPr>
          <p:cNvPr id="132" name="Google Shape;132;p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Analysis Modeling Principles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0"/>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42" name="Google Shape;542;p50"/>
          <p:cNvSpPr txBox="1"/>
          <p:nvPr>
            <p:ph type="title"/>
          </p:nvPr>
        </p:nvSpPr>
        <p:spPr>
          <a:xfrm>
            <a:off x="609600" y="762000"/>
            <a:ext cx="80772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Aggregation </a:t>
            </a:r>
            <a:endParaRPr/>
          </a:p>
        </p:txBody>
      </p:sp>
      <p:sp>
        <p:nvSpPr>
          <p:cNvPr id="543" name="Google Shape;543;p50"/>
          <p:cNvSpPr txBox="1"/>
          <p:nvPr/>
        </p:nvSpPr>
        <p:spPr>
          <a:xfrm>
            <a:off x="609600" y="1924050"/>
            <a:ext cx="78486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We can model objects that contain other objects by way of special associations called </a:t>
            </a:r>
            <a:r>
              <a:rPr b="0" i="1" lang="en-US" sz="1800" u="none">
                <a:solidFill>
                  <a:schemeClr val="dk1"/>
                </a:solidFill>
                <a:latin typeface="Verdana"/>
                <a:ea typeface="Verdana"/>
                <a:cs typeface="Verdana"/>
                <a:sym typeface="Verdana"/>
              </a:rPr>
              <a:t>aggregations</a:t>
            </a:r>
            <a:r>
              <a:rPr b="0" i="0" lang="en-US" sz="1800" u="none">
                <a:solidFill>
                  <a:schemeClr val="dk1"/>
                </a:solidFill>
                <a:latin typeface="Verdana"/>
                <a:ea typeface="Verdana"/>
                <a:cs typeface="Verdana"/>
                <a:sym typeface="Verdana"/>
              </a:rPr>
              <a:t> and </a:t>
            </a:r>
            <a:r>
              <a:rPr b="0" i="1" lang="en-US" sz="1800" u="none">
                <a:solidFill>
                  <a:schemeClr val="dk1"/>
                </a:solidFill>
                <a:latin typeface="Verdana"/>
                <a:ea typeface="Verdana"/>
                <a:cs typeface="Verdana"/>
                <a:sym typeface="Verdana"/>
              </a:rPr>
              <a:t>compositions.</a:t>
            </a:r>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An </a:t>
            </a:r>
            <a:r>
              <a:rPr b="0" i="1" lang="en-US" sz="1800" u="none">
                <a:solidFill>
                  <a:schemeClr val="dk1"/>
                </a:solidFill>
                <a:latin typeface="Verdana"/>
                <a:ea typeface="Verdana"/>
                <a:cs typeface="Verdana"/>
                <a:sym typeface="Verdana"/>
              </a:rPr>
              <a:t>aggregation</a:t>
            </a:r>
            <a:r>
              <a:rPr b="0" i="0" lang="en-US" sz="1800" u="none">
                <a:solidFill>
                  <a:schemeClr val="dk1"/>
                </a:solidFill>
                <a:latin typeface="Verdana"/>
                <a:ea typeface="Verdana"/>
                <a:cs typeface="Verdana"/>
                <a:sym typeface="Verdana"/>
              </a:rPr>
              <a:t> specifies a whole-part relationship between an aggregate (a whole) and a constituent part, where the part can exist independently from the aggregate. Aggregations are denoted by a hollow-diamond adornment on the association.</a:t>
            </a:r>
            <a:endParaRPr/>
          </a:p>
        </p:txBody>
      </p:sp>
      <p:grpSp>
        <p:nvGrpSpPr>
          <p:cNvPr id="544" name="Google Shape;544;p50"/>
          <p:cNvGrpSpPr/>
          <p:nvPr/>
        </p:nvGrpSpPr>
        <p:grpSpPr>
          <a:xfrm>
            <a:off x="914400" y="4267200"/>
            <a:ext cx="7086600" cy="1447800"/>
            <a:chOff x="576" y="2496"/>
            <a:chExt cx="4464" cy="912"/>
          </a:xfrm>
        </p:grpSpPr>
        <p:sp>
          <p:nvSpPr>
            <p:cNvPr id="545" name="Google Shape;545;p50"/>
            <p:cNvSpPr txBox="1"/>
            <p:nvPr/>
          </p:nvSpPr>
          <p:spPr>
            <a:xfrm>
              <a:off x="576" y="2496"/>
              <a:ext cx="1344" cy="9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Car</a:t>
              </a:r>
              <a:endParaRPr/>
            </a:p>
          </p:txBody>
        </p:sp>
        <p:grpSp>
          <p:nvGrpSpPr>
            <p:cNvPr id="546" name="Google Shape;546;p50"/>
            <p:cNvGrpSpPr/>
            <p:nvPr/>
          </p:nvGrpSpPr>
          <p:grpSpPr>
            <a:xfrm>
              <a:off x="1920" y="2544"/>
              <a:ext cx="3120" cy="336"/>
              <a:chOff x="1920" y="2544"/>
              <a:chExt cx="3120" cy="336"/>
            </a:xfrm>
          </p:grpSpPr>
          <p:sp>
            <p:nvSpPr>
              <p:cNvPr id="547" name="Google Shape;547;p50"/>
              <p:cNvSpPr txBox="1"/>
              <p:nvPr/>
            </p:nvSpPr>
            <p:spPr>
              <a:xfrm>
                <a:off x="3504" y="2544"/>
                <a:ext cx="1536" cy="33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Engine</a:t>
                </a:r>
                <a:endParaRPr/>
              </a:p>
            </p:txBody>
          </p:sp>
          <p:grpSp>
            <p:nvGrpSpPr>
              <p:cNvPr id="548" name="Google Shape;548;p50"/>
              <p:cNvGrpSpPr/>
              <p:nvPr/>
            </p:nvGrpSpPr>
            <p:grpSpPr>
              <a:xfrm>
                <a:off x="1920" y="2736"/>
                <a:ext cx="1584" cy="96"/>
                <a:chOff x="2016" y="2640"/>
                <a:chExt cx="1584" cy="96"/>
              </a:xfrm>
            </p:grpSpPr>
            <p:cxnSp>
              <p:nvCxnSpPr>
                <p:cNvPr id="549" name="Google Shape;549;p50"/>
                <p:cNvCxnSpPr/>
                <p:nvPr/>
              </p:nvCxnSpPr>
              <p:spPr>
                <a:xfrm>
                  <a:off x="2208" y="2688"/>
                  <a:ext cx="1392" cy="0"/>
                </a:xfrm>
                <a:prstGeom prst="straightConnector1">
                  <a:avLst/>
                </a:prstGeom>
                <a:noFill/>
                <a:ln cap="flat" cmpd="sng" w="28575">
                  <a:solidFill>
                    <a:schemeClr val="dk1"/>
                  </a:solidFill>
                  <a:prstDash val="solid"/>
                  <a:miter lim="800000"/>
                  <a:headEnd len="med" w="med" type="none"/>
                  <a:tailEnd len="med" w="med" type="none"/>
                </a:ln>
              </p:spPr>
            </p:cxnSp>
            <p:sp>
              <p:nvSpPr>
                <p:cNvPr id="550" name="Google Shape;550;p50"/>
                <p:cNvSpPr/>
                <p:nvPr/>
              </p:nvSpPr>
              <p:spPr>
                <a:xfrm>
                  <a:off x="2016" y="2640"/>
                  <a:ext cx="192" cy="96"/>
                </a:xfrm>
                <a:custGeom>
                  <a:rect b="b" l="l" r="r" t="t"/>
                  <a:pathLst>
                    <a:path extrusionOk="0" h="96" w="192">
                      <a:moveTo>
                        <a:pt x="0" y="48"/>
                      </a:moveTo>
                      <a:lnTo>
                        <a:pt x="96" y="0"/>
                      </a:lnTo>
                      <a:lnTo>
                        <a:pt x="192" y="48"/>
                      </a:lnTo>
                      <a:lnTo>
                        <a:pt x="96" y="96"/>
                      </a:lnTo>
                      <a:lnTo>
                        <a:pt x="0" y="48"/>
                      </a:lnTo>
                      <a:close/>
                    </a:path>
                  </a:pathLst>
                </a:cu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551" name="Google Shape;551;p50"/>
            <p:cNvGrpSpPr/>
            <p:nvPr/>
          </p:nvGrpSpPr>
          <p:grpSpPr>
            <a:xfrm>
              <a:off x="1920" y="2976"/>
              <a:ext cx="3120" cy="336"/>
              <a:chOff x="1920" y="2976"/>
              <a:chExt cx="3120" cy="336"/>
            </a:xfrm>
          </p:grpSpPr>
          <p:cxnSp>
            <p:nvCxnSpPr>
              <p:cNvPr id="552" name="Google Shape;552;p50"/>
              <p:cNvCxnSpPr/>
              <p:nvPr/>
            </p:nvCxnSpPr>
            <p:spPr>
              <a:xfrm>
                <a:off x="2112" y="3120"/>
                <a:ext cx="1392" cy="0"/>
              </a:xfrm>
              <a:prstGeom prst="straightConnector1">
                <a:avLst/>
              </a:prstGeom>
              <a:noFill/>
              <a:ln cap="flat" cmpd="sng" w="28575">
                <a:solidFill>
                  <a:schemeClr val="dk1"/>
                </a:solidFill>
                <a:prstDash val="solid"/>
                <a:miter lim="800000"/>
                <a:headEnd len="med" w="med" type="none"/>
                <a:tailEnd len="med" w="med" type="none"/>
              </a:ln>
            </p:spPr>
          </p:cxnSp>
          <p:sp>
            <p:nvSpPr>
              <p:cNvPr id="553" name="Google Shape;553;p50"/>
              <p:cNvSpPr/>
              <p:nvPr/>
            </p:nvSpPr>
            <p:spPr>
              <a:xfrm>
                <a:off x="1920" y="3072"/>
                <a:ext cx="192" cy="96"/>
              </a:xfrm>
              <a:custGeom>
                <a:rect b="b" l="l" r="r" t="t"/>
                <a:pathLst>
                  <a:path extrusionOk="0" h="96" w="192">
                    <a:moveTo>
                      <a:pt x="0" y="48"/>
                    </a:moveTo>
                    <a:lnTo>
                      <a:pt x="96" y="0"/>
                    </a:lnTo>
                    <a:lnTo>
                      <a:pt x="192" y="48"/>
                    </a:lnTo>
                    <a:lnTo>
                      <a:pt x="96" y="96"/>
                    </a:lnTo>
                    <a:lnTo>
                      <a:pt x="0" y="48"/>
                    </a:lnTo>
                    <a:close/>
                  </a:path>
                </a:pathLst>
              </a:cu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54" name="Google Shape;554;p50"/>
              <p:cNvSpPr txBox="1"/>
              <p:nvPr/>
            </p:nvSpPr>
            <p:spPr>
              <a:xfrm>
                <a:off x="3504" y="2976"/>
                <a:ext cx="1536" cy="33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Transmission</a:t>
                </a:r>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1"/>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60" name="Google Shape;560;p51"/>
          <p:cNvSpPr txBox="1"/>
          <p:nvPr>
            <p:ph type="title"/>
          </p:nvPr>
        </p:nvSpPr>
        <p:spPr>
          <a:xfrm>
            <a:off x="609600" y="381000"/>
            <a:ext cx="80772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Composition</a:t>
            </a:r>
            <a:endParaRPr/>
          </a:p>
        </p:txBody>
      </p:sp>
      <p:sp>
        <p:nvSpPr>
          <p:cNvPr id="561" name="Google Shape;561;p51"/>
          <p:cNvSpPr txBox="1"/>
          <p:nvPr/>
        </p:nvSpPr>
        <p:spPr>
          <a:xfrm>
            <a:off x="609600" y="1800225"/>
            <a:ext cx="7848600"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a:t>
            </a:r>
            <a:r>
              <a:rPr b="0" i="1" lang="en-US" sz="1800" u="none">
                <a:solidFill>
                  <a:schemeClr val="dk1"/>
                </a:solidFill>
                <a:latin typeface="Verdana"/>
                <a:ea typeface="Verdana"/>
                <a:cs typeface="Verdana"/>
                <a:sym typeface="Verdana"/>
              </a:rPr>
              <a:t>composition </a:t>
            </a:r>
            <a:r>
              <a:rPr b="0" i="0" lang="en-US" sz="1800" u="none">
                <a:solidFill>
                  <a:schemeClr val="dk1"/>
                </a:solidFill>
                <a:latin typeface="Verdana"/>
                <a:ea typeface="Verdana"/>
                <a:cs typeface="Verdana"/>
                <a:sym typeface="Verdana"/>
              </a:rPr>
              <a:t>indicates a strong ownership and coincident lifetime of parts by the whole (</a:t>
            </a:r>
            <a:r>
              <a:rPr b="0" i="1" lang="en-US" sz="1800" u="none">
                <a:solidFill>
                  <a:schemeClr val="dk1"/>
                </a:solidFill>
                <a:latin typeface="Verdana"/>
                <a:ea typeface="Verdana"/>
                <a:cs typeface="Verdana"/>
                <a:sym typeface="Verdana"/>
              </a:rPr>
              <a:t>i.e.,</a:t>
            </a:r>
            <a:r>
              <a:rPr b="0" i="0" lang="en-US" sz="1800" u="none">
                <a:solidFill>
                  <a:schemeClr val="dk1"/>
                </a:solidFill>
                <a:latin typeface="Verdana"/>
                <a:ea typeface="Verdana"/>
                <a:cs typeface="Verdana"/>
                <a:sym typeface="Verdana"/>
              </a:rPr>
              <a:t> they live and die as a whole). Compositions are denoted by a filled-diamond adornment on the association.</a:t>
            </a:r>
            <a:endParaRPr/>
          </a:p>
        </p:txBody>
      </p:sp>
      <p:sp>
        <p:nvSpPr>
          <p:cNvPr id="562" name="Google Shape;562;p51"/>
          <p:cNvSpPr txBox="1"/>
          <p:nvPr/>
        </p:nvSpPr>
        <p:spPr>
          <a:xfrm>
            <a:off x="762000" y="3352800"/>
            <a:ext cx="2133600" cy="2362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Window</a:t>
            </a:r>
            <a:endParaRPr/>
          </a:p>
        </p:txBody>
      </p:sp>
      <p:grpSp>
        <p:nvGrpSpPr>
          <p:cNvPr id="563" name="Google Shape;563;p51"/>
          <p:cNvGrpSpPr/>
          <p:nvPr/>
        </p:nvGrpSpPr>
        <p:grpSpPr>
          <a:xfrm>
            <a:off x="2895600" y="3352800"/>
            <a:ext cx="5562600" cy="685800"/>
            <a:chOff x="1824" y="2760"/>
            <a:chExt cx="3504" cy="432"/>
          </a:xfrm>
        </p:grpSpPr>
        <p:grpSp>
          <p:nvGrpSpPr>
            <p:cNvPr id="564" name="Google Shape;564;p51"/>
            <p:cNvGrpSpPr/>
            <p:nvPr/>
          </p:nvGrpSpPr>
          <p:grpSpPr>
            <a:xfrm>
              <a:off x="1824" y="2930"/>
              <a:ext cx="1755" cy="110"/>
              <a:chOff x="1920" y="2736"/>
              <a:chExt cx="1584" cy="96"/>
            </a:xfrm>
          </p:grpSpPr>
          <p:cxnSp>
            <p:nvCxnSpPr>
              <p:cNvPr id="565" name="Google Shape;565;p51"/>
              <p:cNvCxnSpPr/>
              <p:nvPr/>
            </p:nvCxnSpPr>
            <p:spPr>
              <a:xfrm>
                <a:off x="2112" y="2784"/>
                <a:ext cx="1392" cy="0"/>
              </a:xfrm>
              <a:prstGeom prst="straightConnector1">
                <a:avLst/>
              </a:prstGeom>
              <a:noFill/>
              <a:ln cap="flat" cmpd="sng" w="28575">
                <a:solidFill>
                  <a:schemeClr val="dk1"/>
                </a:solidFill>
                <a:prstDash val="solid"/>
                <a:miter lim="800000"/>
                <a:headEnd len="med" w="med" type="none"/>
                <a:tailEnd len="med" w="med" type="none"/>
              </a:ln>
            </p:spPr>
          </p:cxnSp>
          <p:sp>
            <p:nvSpPr>
              <p:cNvPr id="566" name="Google Shape;566;p5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67" name="Google Shape;567;p51"/>
            <p:cNvSpPr txBox="1"/>
            <p:nvPr/>
          </p:nvSpPr>
          <p:spPr>
            <a:xfrm>
              <a:off x="3552" y="2760"/>
              <a:ext cx="1776"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Scrollbar</a:t>
              </a:r>
              <a:endParaRPr/>
            </a:p>
          </p:txBody>
        </p:sp>
      </p:grpSp>
      <p:grpSp>
        <p:nvGrpSpPr>
          <p:cNvPr id="568" name="Google Shape;568;p51"/>
          <p:cNvGrpSpPr/>
          <p:nvPr/>
        </p:nvGrpSpPr>
        <p:grpSpPr>
          <a:xfrm>
            <a:off x="2895600" y="4191000"/>
            <a:ext cx="5562600" cy="685800"/>
            <a:chOff x="1824" y="2760"/>
            <a:chExt cx="3504" cy="432"/>
          </a:xfrm>
        </p:grpSpPr>
        <p:grpSp>
          <p:nvGrpSpPr>
            <p:cNvPr id="569" name="Google Shape;569;p51"/>
            <p:cNvGrpSpPr/>
            <p:nvPr/>
          </p:nvGrpSpPr>
          <p:grpSpPr>
            <a:xfrm>
              <a:off x="1824" y="2930"/>
              <a:ext cx="1755" cy="110"/>
              <a:chOff x="1920" y="2736"/>
              <a:chExt cx="1584" cy="96"/>
            </a:xfrm>
          </p:grpSpPr>
          <p:cxnSp>
            <p:nvCxnSpPr>
              <p:cNvPr id="570" name="Google Shape;570;p51"/>
              <p:cNvCxnSpPr/>
              <p:nvPr/>
            </p:nvCxnSpPr>
            <p:spPr>
              <a:xfrm>
                <a:off x="2112" y="2784"/>
                <a:ext cx="1392" cy="0"/>
              </a:xfrm>
              <a:prstGeom prst="straightConnector1">
                <a:avLst/>
              </a:prstGeom>
              <a:noFill/>
              <a:ln cap="flat" cmpd="sng" w="28575">
                <a:solidFill>
                  <a:schemeClr val="dk1"/>
                </a:solidFill>
                <a:prstDash val="solid"/>
                <a:miter lim="800000"/>
                <a:headEnd len="med" w="med" type="none"/>
                <a:tailEnd len="med" w="med" type="none"/>
              </a:ln>
            </p:spPr>
          </p:cxnSp>
          <p:sp>
            <p:nvSpPr>
              <p:cNvPr id="571" name="Google Shape;571;p5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72" name="Google Shape;572;p51"/>
            <p:cNvSpPr txBox="1"/>
            <p:nvPr/>
          </p:nvSpPr>
          <p:spPr>
            <a:xfrm>
              <a:off x="3552" y="2760"/>
              <a:ext cx="1776"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Titlebar</a:t>
              </a:r>
              <a:endParaRPr/>
            </a:p>
          </p:txBody>
        </p:sp>
      </p:grpSp>
      <p:grpSp>
        <p:nvGrpSpPr>
          <p:cNvPr id="573" name="Google Shape;573;p51"/>
          <p:cNvGrpSpPr/>
          <p:nvPr/>
        </p:nvGrpSpPr>
        <p:grpSpPr>
          <a:xfrm>
            <a:off x="2895600" y="5029200"/>
            <a:ext cx="5562600" cy="685800"/>
            <a:chOff x="1824" y="2760"/>
            <a:chExt cx="3504" cy="432"/>
          </a:xfrm>
        </p:grpSpPr>
        <p:grpSp>
          <p:nvGrpSpPr>
            <p:cNvPr id="574" name="Google Shape;574;p51"/>
            <p:cNvGrpSpPr/>
            <p:nvPr/>
          </p:nvGrpSpPr>
          <p:grpSpPr>
            <a:xfrm>
              <a:off x="1824" y="2930"/>
              <a:ext cx="1755" cy="110"/>
              <a:chOff x="1920" y="2736"/>
              <a:chExt cx="1584" cy="96"/>
            </a:xfrm>
          </p:grpSpPr>
          <p:cxnSp>
            <p:nvCxnSpPr>
              <p:cNvPr id="575" name="Google Shape;575;p51"/>
              <p:cNvCxnSpPr/>
              <p:nvPr/>
            </p:nvCxnSpPr>
            <p:spPr>
              <a:xfrm>
                <a:off x="2112" y="2784"/>
                <a:ext cx="1392" cy="0"/>
              </a:xfrm>
              <a:prstGeom prst="straightConnector1">
                <a:avLst/>
              </a:prstGeom>
              <a:noFill/>
              <a:ln cap="flat" cmpd="sng" w="28575">
                <a:solidFill>
                  <a:schemeClr val="dk1"/>
                </a:solidFill>
                <a:prstDash val="solid"/>
                <a:miter lim="800000"/>
                <a:headEnd len="med" w="med" type="none"/>
                <a:tailEnd len="med" w="med" type="none"/>
              </a:ln>
            </p:spPr>
          </p:cxnSp>
          <p:sp>
            <p:nvSpPr>
              <p:cNvPr id="576" name="Google Shape;576;p5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77" name="Google Shape;577;p51"/>
            <p:cNvSpPr txBox="1"/>
            <p:nvPr/>
          </p:nvSpPr>
          <p:spPr>
            <a:xfrm>
              <a:off x="3552" y="2760"/>
              <a:ext cx="1776"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Menu</a:t>
              </a:r>
              <a:endParaRPr/>
            </a:p>
          </p:txBody>
        </p:sp>
      </p:grpSp>
      <p:sp>
        <p:nvSpPr>
          <p:cNvPr id="578" name="Google Shape;578;p51"/>
          <p:cNvSpPr txBox="1"/>
          <p:nvPr/>
        </p:nvSpPr>
        <p:spPr>
          <a:xfrm>
            <a:off x="3200400" y="3733800"/>
            <a:ext cx="304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79" name="Google Shape;579;p51"/>
          <p:cNvSpPr txBox="1"/>
          <p:nvPr/>
        </p:nvSpPr>
        <p:spPr>
          <a:xfrm>
            <a:off x="3200400" y="4572000"/>
            <a:ext cx="304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80" name="Google Shape;580;p51"/>
          <p:cNvSpPr txBox="1"/>
          <p:nvPr/>
        </p:nvSpPr>
        <p:spPr>
          <a:xfrm>
            <a:off x="3200400" y="54102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81" name="Google Shape;581;p51"/>
          <p:cNvSpPr txBox="1"/>
          <p:nvPr/>
        </p:nvSpPr>
        <p:spPr>
          <a:xfrm>
            <a:off x="5334000" y="3733800"/>
            <a:ext cx="304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82" name="Google Shape;582;p51"/>
          <p:cNvSpPr txBox="1"/>
          <p:nvPr/>
        </p:nvSpPr>
        <p:spPr>
          <a:xfrm>
            <a:off x="5334000" y="4572000"/>
            <a:ext cx="304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a:t>
            </a:r>
            <a:endParaRPr/>
          </a:p>
        </p:txBody>
      </p:sp>
      <p:sp>
        <p:nvSpPr>
          <p:cNvPr id="583" name="Google Shape;583;p51"/>
          <p:cNvSpPr txBox="1"/>
          <p:nvPr/>
        </p:nvSpPr>
        <p:spPr>
          <a:xfrm>
            <a:off x="4724400" y="5410200"/>
            <a:ext cx="10668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1 ..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2"/>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589" name="Google Shape;589;p52"/>
          <p:cNvSpPr txBox="1"/>
          <p:nvPr>
            <p:ph type="title"/>
          </p:nvPr>
        </p:nvSpPr>
        <p:spPr>
          <a:xfrm>
            <a:off x="6096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Dependency Relationships</a:t>
            </a:r>
            <a:endParaRPr/>
          </a:p>
        </p:txBody>
      </p:sp>
      <p:sp>
        <p:nvSpPr>
          <p:cNvPr id="590" name="Google Shape;590;p52"/>
          <p:cNvSpPr txBox="1"/>
          <p:nvPr/>
        </p:nvSpPr>
        <p:spPr>
          <a:xfrm>
            <a:off x="1219200" y="3733800"/>
            <a:ext cx="24384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CourseSchedule</a:t>
            </a:r>
            <a:endParaRPr/>
          </a:p>
        </p:txBody>
      </p:sp>
      <p:sp>
        <p:nvSpPr>
          <p:cNvPr id="591" name="Google Shape;591;p52"/>
          <p:cNvSpPr txBox="1"/>
          <p:nvPr/>
        </p:nvSpPr>
        <p:spPr>
          <a:xfrm>
            <a:off x="1219200" y="4267200"/>
            <a:ext cx="2438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2" name="Google Shape;592;p52"/>
          <p:cNvSpPr txBox="1"/>
          <p:nvPr/>
        </p:nvSpPr>
        <p:spPr>
          <a:xfrm>
            <a:off x="1219200" y="4648200"/>
            <a:ext cx="2438400" cy="914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add(c : Course)</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remove(c : Course)</a:t>
            </a:r>
            <a:endParaRPr/>
          </a:p>
        </p:txBody>
      </p:sp>
      <p:sp>
        <p:nvSpPr>
          <p:cNvPr id="593" name="Google Shape;593;p52"/>
          <p:cNvSpPr txBox="1"/>
          <p:nvPr/>
        </p:nvSpPr>
        <p:spPr>
          <a:xfrm>
            <a:off x="5410200" y="4191000"/>
            <a:ext cx="2438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Course</a:t>
            </a:r>
            <a:endParaRPr/>
          </a:p>
        </p:txBody>
      </p:sp>
      <p:cxnSp>
        <p:nvCxnSpPr>
          <p:cNvPr id="594" name="Google Shape;594;p52"/>
          <p:cNvCxnSpPr/>
          <p:nvPr/>
        </p:nvCxnSpPr>
        <p:spPr>
          <a:xfrm>
            <a:off x="3657600" y="4495800"/>
            <a:ext cx="1752600" cy="0"/>
          </a:xfrm>
          <a:prstGeom prst="straightConnector1">
            <a:avLst/>
          </a:prstGeom>
          <a:noFill/>
          <a:ln cap="flat" cmpd="sng" w="28575">
            <a:solidFill>
              <a:schemeClr val="dk1"/>
            </a:solidFill>
            <a:prstDash val="solid"/>
            <a:miter lim="800000"/>
            <a:headEnd len="med" w="med" type="none"/>
            <a:tailEnd len="lg" w="lg" type="stealth"/>
          </a:ln>
        </p:spPr>
      </p:cxnSp>
      <p:sp>
        <p:nvSpPr>
          <p:cNvPr id="595" name="Google Shape;595;p52"/>
          <p:cNvSpPr txBox="1"/>
          <p:nvPr/>
        </p:nvSpPr>
        <p:spPr>
          <a:xfrm>
            <a:off x="609600" y="2120900"/>
            <a:ext cx="810895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a:t>
            </a:r>
            <a:r>
              <a:rPr b="0" i="1" lang="en-US" sz="1800" u="none">
                <a:solidFill>
                  <a:schemeClr val="dk1"/>
                </a:solidFill>
                <a:latin typeface="Verdana"/>
                <a:ea typeface="Verdana"/>
                <a:cs typeface="Verdana"/>
                <a:sym typeface="Verdana"/>
              </a:rPr>
              <a:t>dependency</a:t>
            </a:r>
            <a:r>
              <a:rPr b="0" i="0" lang="en-US" sz="1800" u="none">
                <a:solidFill>
                  <a:schemeClr val="dk1"/>
                </a:solidFill>
                <a:latin typeface="Verdana"/>
                <a:ea typeface="Verdana"/>
                <a:cs typeface="Verdana"/>
                <a:sym typeface="Verdana"/>
              </a:rPr>
              <a:t> indicates a semantic relationship between two or</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more elements.  The dependency from </a:t>
            </a:r>
            <a:r>
              <a:rPr b="0" i="1" lang="en-US" sz="1800" u="none">
                <a:solidFill>
                  <a:schemeClr val="dk1"/>
                </a:solidFill>
                <a:latin typeface="Verdana"/>
                <a:ea typeface="Verdana"/>
                <a:cs typeface="Verdana"/>
                <a:sym typeface="Verdana"/>
              </a:rPr>
              <a:t>CourseSchedule</a:t>
            </a:r>
            <a:r>
              <a:rPr b="0" i="0" lang="en-US" sz="1800" u="none">
                <a:solidFill>
                  <a:schemeClr val="dk1"/>
                </a:solidFill>
                <a:latin typeface="Verdana"/>
                <a:ea typeface="Verdana"/>
                <a:cs typeface="Verdana"/>
                <a:sym typeface="Verdana"/>
              </a:rPr>
              <a:t> to </a:t>
            </a:r>
            <a:r>
              <a:rPr b="0" i="1" lang="en-US" sz="1800" u="none">
                <a:solidFill>
                  <a:schemeClr val="dk1"/>
                </a:solidFill>
                <a:latin typeface="Verdana"/>
                <a:ea typeface="Verdana"/>
                <a:cs typeface="Verdana"/>
                <a:sym typeface="Verdana"/>
              </a:rPr>
              <a:t>Course</a:t>
            </a:r>
            <a:r>
              <a:rPr b="0" i="0" lang="en-US" sz="1800" u="none">
                <a:solidFill>
                  <a:schemeClr val="dk1"/>
                </a:solidFill>
                <a:latin typeface="Verdana"/>
                <a:ea typeface="Verdana"/>
                <a:cs typeface="Verdana"/>
                <a:sym typeface="Verdana"/>
              </a:rPr>
              <a:t> exists because </a:t>
            </a:r>
            <a:r>
              <a:rPr b="0" i="1" lang="en-US" sz="1800" u="none">
                <a:solidFill>
                  <a:schemeClr val="dk1"/>
                </a:solidFill>
                <a:latin typeface="Verdana"/>
                <a:ea typeface="Verdana"/>
                <a:cs typeface="Verdana"/>
                <a:sym typeface="Verdana"/>
              </a:rPr>
              <a:t>Course</a:t>
            </a:r>
            <a:r>
              <a:rPr b="0" i="0" lang="en-US" sz="1800" u="none">
                <a:solidFill>
                  <a:schemeClr val="dk1"/>
                </a:solidFill>
                <a:latin typeface="Verdana"/>
                <a:ea typeface="Verdana"/>
                <a:cs typeface="Verdana"/>
                <a:sym typeface="Verdana"/>
              </a:rPr>
              <a:t> is used in both the </a:t>
            </a:r>
            <a:r>
              <a:rPr b="1" i="0" lang="en-US" sz="1800" u="none">
                <a:solidFill>
                  <a:schemeClr val="dk1"/>
                </a:solidFill>
                <a:latin typeface="Verdana"/>
                <a:ea typeface="Verdana"/>
                <a:cs typeface="Verdana"/>
                <a:sym typeface="Verdana"/>
              </a:rPr>
              <a:t>add</a:t>
            </a:r>
            <a:r>
              <a:rPr b="0" i="0" lang="en-US" sz="1800" u="none">
                <a:solidFill>
                  <a:schemeClr val="dk1"/>
                </a:solidFill>
                <a:latin typeface="Verdana"/>
                <a:ea typeface="Verdana"/>
                <a:cs typeface="Verdana"/>
                <a:sym typeface="Verdana"/>
              </a:rPr>
              <a:t> and </a:t>
            </a:r>
            <a:r>
              <a:rPr b="1" i="0" lang="en-US" sz="1800" u="none">
                <a:solidFill>
                  <a:schemeClr val="dk1"/>
                </a:solidFill>
                <a:latin typeface="Verdana"/>
                <a:ea typeface="Verdana"/>
                <a:cs typeface="Verdana"/>
                <a:sym typeface="Verdana"/>
              </a:rPr>
              <a:t>remove</a:t>
            </a:r>
            <a:r>
              <a:rPr b="0" i="0" lang="en-US" sz="1800" u="none">
                <a:solidFill>
                  <a:schemeClr val="dk1"/>
                </a:solidFill>
                <a:latin typeface="Verdana"/>
                <a:ea typeface="Verdana"/>
                <a:cs typeface="Verdana"/>
                <a:sym typeface="Verdana"/>
              </a:rPr>
              <a:t> operations of </a:t>
            </a:r>
            <a:r>
              <a:rPr b="0" i="1" lang="en-US" sz="1800" u="none">
                <a:solidFill>
                  <a:schemeClr val="dk1"/>
                </a:solidFill>
                <a:latin typeface="Verdana"/>
                <a:ea typeface="Verdana"/>
                <a:cs typeface="Verdana"/>
                <a:sym typeface="Verdana"/>
              </a:rPr>
              <a:t>CourseSchedule</a:t>
            </a:r>
            <a:r>
              <a:rPr b="0" i="0" lang="en-US" sz="1800" u="none">
                <a:solidFill>
                  <a:schemeClr val="dk1"/>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Identification of Relationships</a:t>
            </a:r>
            <a:endParaRPr/>
          </a:p>
        </p:txBody>
      </p:sp>
      <p:sp>
        <p:nvSpPr>
          <p:cNvPr id="601" name="Google Shape;601;p53"/>
          <p:cNvSpPr txBox="1"/>
          <p:nvPr>
            <p:ph idx="1" type="body"/>
          </p:nvPr>
        </p:nvSpPr>
        <p:spPr>
          <a:xfrm>
            <a:off x="280987" y="1828800"/>
            <a:ext cx="8153400" cy="4322762"/>
          </a:xfrm>
          <a:prstGeom prst="rect">
            <a:avLst/>
          </a:prstGeom>
          <a:noFill/>
          <a:ln>
            <a:noFill/>
          </a:ln>
        </p:spPr>
        <p:txBody>
          <a:bodyPr anchorCtr="0" anchor="t" bIns="45700" lIns="91425" spcFirstLastPara="1" rIns="91425" wrap="square" tIns="45700">
            <a:noAutofit/>
          </a:bodyPr>
          <a:lstStyle/>
          <a:p>
            <a:pPr indent="-469900" lvl="0" marL="469900" rtl="0" algn="just">
              <a:lnSpc>
                <a:spcPct val="90000"/>
              </a:lnSpc>
              <a:spcBef>
                <a:spcPts val="0"/>
              </a:spcBef>
              <a:spcAft>
                <a:spcPts val="0"/>
              </a:spcAft>
              <a:buSzPts val="2800"/>
              <a:buNone/>
            </a:pPr>
            <a:r>
              <a:rPr b="1" i="0" lang="en-US" sz="2800" u="none">
                <a:solidFill>
                  <a:schemeClr val="dk1"/>
                </a:solidFill>
                <a:latin typeface="Verdana"/>
                <a:ea typeface="Verdana"/>
                <a:cs typeface="Verdana"/>
                <a:sym typeface="Verdana"/>
              </a:rPr>
              <a:t>Generalization</a:t>
            </a:r>
            <a:r>
              <a:rPr b="0" i="0" lang="en-US" sz="2800" u="none">
                <a:solidFill>
                  <a:schemeClr val="dk1"/>
                </a:solidFill>
                <a:latin typeface="Verdana"/>
                <a:ea typeface="Verdana"/>
                <a:cs typeface="Verdana"/>
                <a:sym typeface="Verdana"/>
              </a:rPr>
              <a:t>  </a:t>
            </a:r>
            <a:endParaRPr/>
          </a:p>
          <a:p>
            <a:pPr indent="-469900" lvl="0" marL="469900" rtl="0" algn="just">
              <a:lnSpc>
                <a:spcPct val="90000"/>
              </a:lnSpc>
              <a:spcBef>
                <a:spcPts val="560"/>
              </a:spcBef>
              <a:spcAft>
                <a:spcPts val="0"/>
              </a:spcAft>
              <a:buClr>
                <a:schemeClr val="accent2"/>
              </a:buClr>
              <a:buSzPts val="2800"/>
              <a:buFont typeface="Noto Sans Symbols"/>
              <a:buChar char="□"/>
            </a:pPr>
            <a:r>
              <a:rPr b="0" i="0" lang="en-US" sz="2800" u="none">
                <a:solidFill>
                  <a:schemeClr val="accent2"/>
                </a:solidFill>
                <a:latin typeface="Verdana"/>
                <a:ea typeface="Verdana"/>
                <a:cs typeface="Verdana"/>
                <a:sym typeface="Verdana"/>
              </a:rPr>
              <a:t>Generalization is a relationship between parent class and the child class. This relationship depicts inheritance relationships. </a:t>
            </a:r>
            <a:endParaRPr/>
          </a:p>
          <a:p>
            <a:pPr indent="-469900" lvl="0" marL="469900" rtl="0" algn="just">
              <a:lnSpc>
                <a:spcPct val="90000"/>
              </a:lnSpc>
              <a:spcBef>
                <a:spcPts val="560"/>
              </a:spcBef>
              <a:spcAft>
                <a:spcPts val="0"/>
              </a:spcAft>
              <a:buClr>
                <a:schemeClr val="accent2"/>
              </a:buClr>
              <a:buSzPts val="2800"/>
              <a:buFont typeface="Noto Sans Symbols"/>
              <a:buChar char="□"/>
            </a:pPr>
            <a:r>
              <a:rPr b="0" i="0" lang="en-US" sz="2800" u="none">
                <a:solidFill>
                  <a:srgbClr val="3366FF"/>
                </a:solidFill>
                <a:latin typeface="Verdana"/>
                <a:ea typeface="Verdana"/>
                <a:cs typeface="Verdana"/>
                <a:sym typeface="Verdana"/>
              </a:rPr>
              <a:t>Generalization relation is also known as ‘is-a’ relationship. In this relationship the child inherits all the properties of its parents but vice versa is not true.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4"/>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607" name="Google Shape;607;p54"/>
          <p:cNvSpPr txBox="1"/>
          <p:nvPr>
            <p:ph type="title"/>
          </p:nvPr>
        </p:nvSpPr>
        <p:spPr>
          <a:xfrm>
            <a:off x="685800" y="381000"/>
            <a:ext cx="7848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Generalization Relationships</a:t>
            </a:r>
            <a:endParaRPr/>
          </a:p>
        </p:txBody>
      </p:sp>
      <p:sp>
        <p:nvSpPr>
          <p:cNvPr id="608" name="Google Shape;608;p54"/>
          <p:cNvSpPr txBox="1"/>
          <p:nvPr/>
        </p:nvSpPr>
        <p:spPr>
          <a:xfrm>
            <a:off x="660400" y="1727200"/>
            <a:ext cx="2438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Person</a:t>
            </a:r>
            <a:endParaRPr/>
          </a:p>
        </p:txBody>
      </p:sp>
      <p:sp>
        <p:nvSpPr>
          <p:cNvPr id="609" name="Google Shape;609;p54"/>
          <p:cNvSpPr txBox="1"/>
          <p:nvPr/>
        </p:nvSpPr>
        <p:spPr>
          <a:xfrm>
            <a:off x="3810000" y="2209800"/>
            <a:ext cx="5076825"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A </a:t>
            </a:r>
            <a:r>
              <a:rPr b="0" i="1" lang="en-US" sz="1800" u="none">
                <a:solidFill>
                  <a:schemeClr val="dk1"/>
                </a:solidFill>
                <a:latin typeface="Verdana"/>
                <a:ea typeface="Verdana"/>
                <a:cs typeface="Verdana"/>
                <a:sym typeface="Verdana"/>
              </a:rPr>
              <a:t>generalization</a:t>
            </a:r>
            <a:r>
              <a:rPr b="0" i="0" lang="en-US" sz="1800" u="none">
                <a:solidFill>
                  <a:schemeClr val="dk1"/>
                </a:solidFill>
                <a:latin typeface="Verdana"/>
                <a:ea typeface="Verdana"/>
                <a:cs typeface="Verdana"/>
                <a:sym typeface="Verdana"/>
              </a:rPr>
              <a:t> connects a subclass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to its superclass. It denotes an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inheritance of attributes and behavior</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from the superclass to the subclass and</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indicates a specialization in the subclass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of the more general superclass.</a:t>
            </a:r>
            <a:endParaRPr/>
          </a:p>
        </p:txBody>
      </p:sp>
      <p:sp>
        <p:nvSpPr>
          <p:cNvPr id="610" name="Google Shape;610;p54"/>
          <p:cNvSpPr txBox="1"/>
          <p:nvPr/>
        </p:nvSpPr>
        <p:spPr>
          <a:xfrm>
            <a:off x="685800" y="4191000"/>
            <a:ext cx="2438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grpSp>
        <p:nvGrpSpPr>
          <p:cNvPr id="611" name="Google Shape;611;p54"/>
          <p:cNvGrpSpPr/>
          <p:nvPr/>
        </p:nvGrpSpPr>
        <p:grpSpPr>
          <a:xfrm>
            <a:off x="1676400" y="2514600"/>
            <a:ext cx="419100" cy="1676400"/>
            <a:chOff x="968" y="1584"/>
            <a:chExt cx="264" cy="1056"/>
          </a:xfrm>
        </p:grpSpPr>
        <p:cxnSp>
          <p:nvCxnSpPr>
            <p:cNvPr id="612" name="Google Shape;612;p54"/>
            <p:cNvCxnSpPr/>
            <p:nvPr/>
          </p:nvCxnSpPr>
          <p:spPr>
            <a:xfrm>
              <a:off x="1104" y="1824"/>
              <a:ext cx="0" cy="816"/>
            </a:xfrm>
            <a:prstGeom prst="straightConnector1">
              <a:avLst/>
            </a:prstGeom>
            <a:noFill/>
            <a:ln cap="flat" cmpd="sng" w="19050">
              <a:solidFill>
                <a:schemeClr val="dk1"/>
              </a:solidFill>
              <a:prstDash val="solid"/>
              <a:miter lim="800000"/>
              <a:headEnd len="med" w="med" type="none"/>
              <a:tailEnd len="med" w="med" type="none"/>
            </a:ln>
          </p:spPr>
        </p:cxnSp>
        <p:sp>
          <p:nvSpPr>
            <p:cNvPr id="613" name="Google Shape;613;p54"/>
            <p:cNvSpPr/>
            <p:nvPr/>
          </p:nvSpPr>
          <p:spPr>
            <a:xfrm>
              <a:off x="968" y="1584"/>
              <a:ext cx="264" cy="240"/>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5"/>
          <p:cNvSpPr txBox="1"/>
          <p:nvPr/>
        </p:nvSpPr>
        <p:spPr>
          <a:xfrm>
            <a:off x="2362200" y="6400800"/>
            <a:ext cx="4038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Software Design (UML)</a:t>
            </a:r>
            <a:endParaRPr/>
          </a:p>
        </p:txBody>
      </p:sp>
      <p:sp>
        <p:nvSpPr>
          <p:cNvPr id="619" name="Google Shape;619;p55"/>
          <p:cNvSpPr txBox="1"/>
          <p:nvPr>
            <p:ph type="title"/>
          </p:nvPr>
        </p:nvSpPr>
        <p:spPr>
          <a:xfrm>
            <a:off x="0" y="457200"/>
            <a:ext cx="92964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Generalization Relationships (Cont’d)</a:t>
            </a:r>
            <a:endParaRPr/>
          </a:p>
        </p:txBody>
      </p:sp>
      <p:sp>
        <p:nvSpPr>
          <p:cNvPr id="620" name="Google Shape;620;p55"/>
          <p:cNvSpPr txBox="1"/>
          <p:nvPr/>
        </p:nvSpPr>
        <p:spPr>
          <a:xfrm>
            <a:off x="1295400" y="2819400"/>
            <a:ext cx="2438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Student</a:t>
            </a:r>
            <a:endParaRPr/>
          </a:p>
        </p:txBody>
      </p:sp>
      <p:sp>
        <p:nvSpPr>
          <p:cNvPr id="621" name="Google Shape;621;p55"/>
          <p:cNvSpPr txBox="1"/>
          <p:nvPr/>
        </p:nvSpPr>
        <p:spPr>
          <a:xfrm>
            <a:off x="457200" y="1784350"/>
            <a:ext cx="81534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UML permits a class to inherit from multiple superclasses, although some programming languages (</a:t>
            </a:r>
            <a:r>
              <a:rPr b="0" i="1" lang="en-US" sz="1800" u="none">
                <a:solidFill>
                  <a:schemeClr val="dk1"/>
                </a:solidFill>
                <a:latin typeface="Verdana"/>
                <a:ea typeface="Verdana"/>
                <a:cs typeface="Verdana"/>
                <a:sym typeface="Verdana"/>
              </a:rPr>
              <a:t>e.g.,</a:t>
            </a:r>
            <a:r>
              <a:rPr b="0" i="0" lang="en-US" sz="1800" u="none">
                <a:solidFill>
                  <a:schemeClr val="dk1"/>
                </a:solidFill>
                <a:latin typeface="Verdana"/>
                <a:ea typeface="Verdana"/>
                <a:cs typeface="Verdana"/>
                <a:sym typeface="Verdana"/>
              </a:rPr>
              <a:t> Java) do not permit multiple inheritance. </a:t>
            </a:r>
            <a:endParaRPr/>
          </a:p>
        </p:txBody>
      </p:sp>
      <p:sp>
        <p:nvSpPr>
          <p:cNvPr id="622" name="Google Shape;622;p55"/>
          <p:cNvSpPr txBox="1"/>
          <p:nvPr/>
        </p:nvSpPr>
        <p:spPr>
          <a:xfrm>
            <a:off x="2895600" y="5029200"/>
            <a:ext cx="30480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TeachingAssistant</a:t>
            </a:r>
            <a:endParaRPr/>
          </a:p>
        </p:txBody>
      </p:sp>
      <p:cxnSp>
        <p:nvCxnSpPr>
          <p:cNvPr id="623" name="Google Shape;623;p55"/>
          <p:cNvCxnSpPr/>
          <p:nvPr/>
        </p:nvCxnSpPr>
        <p:spPr>
          <a:xfrm>
            <a:off x="4343400" y="4495800"/>
            <a:ext cx="0" cy="533400"/>
          </a:xfrm>
          <a:prstGeom prst="straightConnector1">
            <a:avLst/>
          </a:prstGeom>
          <a:noFill/>
          <a:ln cap="flat" cmpd="sng" w="12700">
            <a:solidFill>
              <a:schemeClr val="dk1"/>
            </a:solidFill>
            <a:prstDash val="solid"/>
            <a:miter lim="800000"/>
            <a:headEnd len="med" w="med" type="none"/>
            <a:tailEnd len="med" w="med" type="none"/>
          </a:ln>
        </p:spPr>
      </p:cxnSp>
      <p:sp>
        <p:nvSpPr>
          <p:cNvPr id="624" name="Google Shape;624;p55"/>
          <p:cNvSpPr/>
          <p:nvPr/>
        </p:nvSpPr>
        <p:spPr>
          <a:xfrm>
            <a:off x="2755900" y="3619500"/>
            <a:ext cx="419100" cy="398462"/>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25" name="Google Shape;625;p55"/>
          <p:cNvSpPr txBox="1"/>
          <p:nvPr/>
        </p:nvSpPr>
        <p:spPr>
          <a:xfrm>
            <a:off x="4724400" y="2895600"/>
            <a:ext cx="2438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Employee</a:t>
            </a:r>
            <a:endParaRPr/>
          </a:p>
        </p:txBody>
      </p:sp>
      <p:sp>
        <p:nvSpPr>
          <p:cNvPr id="626" name="Google Shape;626;p55"/>
          <p:cNvSpPr/>
          <p:nvPr/>
        </p:nvSpPr>
        <p:spPr>
          <a:xfrm>
            <a:off x="5562600" y="3657600"/>
            <a:ext cx="419100" cy="398462"/>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27" name="Google Shape;627;p55"/>
          <p:cNvSpPr/>
          <p:nvPr/>
        </p:nvSpPr>
        <p:spPr>
          <a:xfrm>
            <a:off x="2971800" y="4038600"/>
            <a:ext cx="2819400" cy="457200"/>
          </a:xfrm>
          <a:custGeom>
            <a:rect b="b" l="l" r="r" t="t"/>
            <a:pathLst>
              <a:path extrusionOk="0" h="288" w="1776">
                <a:moveTo>
                  <a:pt x="0" y="0"/>
                </a:moveTo>
                <a:lnTo>
                  <a:pt x="0" y="288"/>
                </a:lnTo>
                <a:lnTo>
                  <a:pt x="1776" y="288"/>
                </a:lnTo>
                <a:lnTo>
                  <a:pt x="1776"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Classes &amp; Objects</a:t>
            </a:r>
            <a:endParaRPr/>
          </a:p>
        </p:txBody>
      </p:sp>
      <p:pic>
        <p:nvPicPr>
          <p:cNvPr descr="Fig3-4" id="633" name="Google Shape;633;p56"/>
          <p:cNvPicPr preferRelativeResize="0"/>
          <p:nvPr/>
        </p:nvPicPr>
        <p:blipFill rotWithShape="1">
          <a:blip r:embed="rId3">
            <a:alphaModFix/>
          </a:blip>
          <a:srcRect b="0" l="0" r="0" t="0"/>
          <a:stretch/>
        </p:blipFill>
        <p:spPr>
          <a:xfrm>
            <a:off x="1828800" y="2514600"/>
            <a:ext cx="5275262" cy="3048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7"/>
          <p:cNvSpPr txBox="1"/>
          <p:nvPr/>
        </p:nvSpPr>
        <p:spPr>
          <a:xfrm>
            <a:off x="609600" y="609600"/>
            <a:ext cx="8534400" cy="777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4500"/>
              <a:buFont typeface="Twentieth Century"/>
              <a:buNone/>
            </a:pPr>
            <a:r>
              <a:rPr b="1" i="0" lang="en-US" sz="4500" u="none">
                <a:solidFill>
                  <a:schemeClr val="dk2"/>
                </a:solidFill>
                <a:latin typeface="Twentieth Century"/>
                <a:ea typeface="Twentieth Century"/>
                <a:cs typeface="Twentieth Century"/>
                <a:sym typeface="Twentieth Century"/>
              </a:rPr>
              <a:t>Messages</a:t>
            </a:r>
            <a:endParaRPr/>
          </a:p>
        </p:txBody>
      </p:sp>
      <p:sp>
        <p:nvSpPr>
          <p:cNvPr id="639" name="Google Shape;639;p57"/>
          <p:cNvSpPr txBox="1"/>
          <p:nvPr/>
        </p:nvSpPr>
        <p:spPr>
          <a:xfrm>
            <a:off x="211137" y="1905000"/>
            <a:ext cx="5486400" cy="3462337"/>
          </a:xfrm>
          <a:prstGeom prst="rect">
            <a:avLst/>
          </a:prstGeom>
          <a:noFill/>
          <a:ln>
            <a:noFill/>
          </a:ln>
        </p:spPr>
        <p:txBody>
          <a:bodyPr anchorCtr="0" anchor="t" bIns="0" lIns="0" spcFirstLastPara="1" rIns="0" wrap="square" tIns="0">
            <a:spAutoFit/>
          </a:bodyPr>
          <a:lstStyle/>
          <a:p>
            <a:pPr indent="-393700" lvl="0" marL="393700" marR="0" rtl="0" algn="just">
              <a:lnSpc>
                <a:spcPct val="100000"/>
              </a:lnSpc>
              <a:spcBef>
                <a:spcPts val="0"/>
              </a:spcBef>
              <a:spcAft>
                <a:spcPts val="0"/>
              </a:spcAft>
              <a:buClr>
                <a:srgbClr val="993300"/>
              </a:buClr>
              <a:buSzPts val="1800"/>
              <a:buFont typeface="Verdana"/>
              <a:buChar char="o"/>
            </a:pPr>
            <a:r>
              <a:rPr b="0" i="0" lang="en-US" sz="1800" u="none">
                <a:solidFill>
                  <a:srgbClr val="993300"/>
                </a:solidFill>
                <a:latin typeface="Verdana"/>
                <a:ea typeface="Verdana"/>
                <a:cs typeface="Verdana"/>
                <a:sym typeface="Verdana"/>
              </a:rPr>
              <a:t>Objects communicate through passing messages. </a:t>
            </a:r>
            <a:endParaRPr/>
          </a:p>
          <a:p>
            <a:pPr indent="-393700" lvl="0" marL="393700" marR="0" rtl="0" algn="just">
              <a:lnSpc>
                <a:spcPct val="100000"/>
              </a:lnSpc>
              <a:spcBef>
                <a:spcPts val="900"/>
              </a:spcBef>
              <a:spcAft>
                <a:spcPts val="0"/>
              </a:spcAft>
              <a:buClr>
                <a:srgbClr val="008000"/>
              </a:buClr>
              <a:buSzPts val="1800"/>
              <a:buFont typeface="Verdana"/>
              <a:buChar char="o"/>
            </a:pPr>
            <a:r>
              <a:rPr b="0" i="0" lang="en-US" sz="1800" u="none">
                <a:solidFill>
                  <a:srgbClr val="008000"/>
                </a:solidFill>
                <a:latin typeface="Verdana"/>
                <a:ea typeface="Verdana"/>
                <a:cs typeface="Verdana"/>
                <a:sym typeface="Verdana"/>
              </a:rPr>
              <a:t>A message is a request for performing an operation by some object in the system. </a:t>
            </a:r>
            <a:endParaRPr/>
          </a:p>
          <a:p>
            <a:pPr indent="-393700" lvl="0" marL="393700" marR="0" rtl="0" algn="just">
              <a:lnSpc>
                <a:spcPct val="100000"/>
              </a:lnSpc>
              <a:spcBef>
                <a:spcPts val="900"/>
              </a:spcBef>
              <a:spcAft>
                <a:spcPts val="0"/>
              </a:spcAft>
              <a:buClr>
                <a:srgbClr val="3366FF"/>
              </a:buClr>
              <a:buSzPts val="1800"/>
              <a:buFont typeface="Verdana"/>
              <a:buChar char="o"/>
            </a:pPr>
            <a:r>
              <a:rPr b="0" i="0" lang="en-US" sz="1800" u="none">
                <a:solidFill>
                  <a:srgbClr val="3366FF"/>
                </a:solidFill>
                <a:latin typeface="Verdana"/>
                <a:ea typeface="Verdana"/>
                <a:cs typeface="Verdana"/>
                <a:sym typeface="Verdana"/>
              </a:rPr>
              <a:t>A message may consist of the identification of the target object, name of the requested operation and other relevant information for processing the request. </a:t>
            </a:r>
            <a:endParaRPr/>
          </a:p>
          <a:p>
            <a:pPr indent="-393700" lvl="0" marL="393700" marR="0" rtl="0" algn="just">
              <a:lnSpc>
                <a:spcPct val="100000"/>
              </a:lnSpc>
              <a:spcBef>
                <a:spcPts val="900"/>
              </a:spcBef>
              <a:spcAft>
                <a:spcPts val="0"/>
              </a:spcAft>
              <a:buClr>
                <a:srgbClr val="6600CC"/>
              </a:buClr>
              <a:buSzPts val="1800"/>
              <a:buFont typeface="Verdana"/>
              <a:buChar char="o"/>
            </a:pPr>
            <a:r>
              <a:rPr b="0" i="0" lang="en-US" sz="1800" u="none">
                <a:solidFill>
                  <a:srgbClr val="6600CC"/>
                </a:solidFill>
                <a:latin typeface="Verdana"/>
                <a:ea typeface="Verdana"/>
                <a:cs typeface="Verdana"/>
                <a:sym typeface="Verdana"/>
              </a:rPr>
              <a:t>An object which originates a message is called the sender and the object which receives a message is called the receiver. </a:t>
            </a:r>
            <a:endParaRPr/>
          </a:p>
        </p:txBody>
      </p:sp>
      <p:sp>
        <p:nvSpPr>
          <p:cNvPr id="640" name="Google Shape;640;p57"/>
          <p:cNvSpPr txBox="1"/>
          <p:nvPr/>
        </p:nvSpPr>
        <p:spPr>
          <a:xfrm>
            <a:off x="6259512" y="5791200"/>
            <a:ext cx="2532062" cy="838200"/>
          </a:xfrm>
          <a:prstGeom prst="rect">
            <a:avLst/>
          </a:prstGeom>
          <a:solidFill>
            <a:schemeClr val="lt1"/>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recover-deleted-text-message-iphone" id="641" name="Google Shape;641;p57"/>
          <p:cNvPicPr preferRelativeResize="0"/>
          <p:nvPr/>
        </p:nvPicPr>
        <p:blipFill rotWithShape="1">
          <a:blip r:embed="rId3">
            <a:alphaModFix/>
          </a:blip>
          <a:srcRect b="0" l="0" r="0" t="0"/>
          <a:stretch/>
        </p:blipFill>
        <p:spPr>
          <a:xfrm>
            <a:off x="5838825" y="1981200"/>
            <a:ext cx="2989262" cy="334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0" st="0"/>
                                            </p:txEl>
                                          </p:spTgt>
                                        </p:tgtEl>
                                        <p:attrNameLst>
                                          <p:attrName>style.visibility</p:attrName>
                                        </p:attrNameLst>
                                      </p:cBhvr>
                                      <p:to>
                                        <p:strVal val="visible"/>
                                      </p:to>
                                    </p:set>
                                    <p:animEffect filter="fade" transition="in">
                                      <p:cBhvr>
                                        <p:cTn dur="500"/>
                                        <p:tgtEl>
                                          <p:spTgt spid="6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1" st="1"/>
                                            </p:txEl>
                                          </p:spTgt>
                                        </p:tgtEl>
                                        <p:attrNameLst>
                                          <p:attrName>style.visibility</p:attrName>
                                        </p:attrNameLst>
                                      </p:cBhvr>
                                      <p:to>
                                        <p:strVal val="visible"/>
                                      </p:to>
                                    </p:set>
                                    <p:animEffect filter="fade" transition="in">
                                      <p:cBhvr>
                                        <p:cTn dur="500"/>
                                        <p:tgtEl>
                                          <p:spTgt spid="6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2" st="2"/>
                                            </p:txEl>
                                          </p:spTgt>
                                        </p:tgtEl>
                                        <p:attrNameLst>
                                          <p:attrName>style.visibility</p:attrName>
                                        </p:attrNameLst>
                                      </p:cBhvr>
                                      <p:to>
                                        <p:strVal val="visible"/>
                                      </p:to>
                                    </p:set>
                                    <p:animEffect filter="fade" transition="in">
                                      <p:cBhvr>
                                        <p:cTn dur="500"/>
                                        <p:tgtEl>
                                          <p:spTgt spid="6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xEl>
                                              <p:pRg end="3" st="3"/>
                                            </p:txEl>
                                          </p:spTgt>
                                        </p:tgtEl>
                                        <p:attrNameLst>
                                          <p:attrName>style.visibility</p:attrName>
                                        </p:attrNameLst>
                                      </p:cBhvr>
                                      <p:to>
                                        <p:strVal val="visible"/>
                                      </p:to>
                                    </p:set>
                                    <p:animEffect filter="fade" transition="in">
                                      <p:cBhvr>
                                        <p:cTn dur="500"/>
                                        <p:tgtEl>
                                          <p:spTgt spid="6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Message Exchange in Classes </a:t>
            </a:r>
            <a:endParaRPr/>
          </a:p>
        </p:txBody>
      </p:sp>
      <p:pic>
        <p:nvPicPr>
          <p:cNvPr descr="Fig3-11" id="647" name="Google Shape;647;p58"/>
          <p:cNvPicPr preferRelativeResize="0"/>
          <p:nvPr/>
        </p:nvPicPr>
        <p:blipFill rotWithShape="1">
          <a:blip r:embed="rId3">
            <a:alphaModFix/>
          </a:blip>
          <a:srcRect b="0" l="0" r="0" t="0"/>
          <a:stretch/>
        </p:blipFill>
        <p:spPr>
          <a:xfrm>
            <a:off x="1266825" y="2514600"/>
            <a:ext cx="5486400" cy="31956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Example: Order System</a:t>
            </a:r>
            <a:endParaRPr/>
          </a:p>
        </p:txBody>
      </p:sp>
      <p:sp>
        <p:nvSpPr>
          <p:cNvPr id="653" name="Google Shape;653;p59"/>
          <p:cNvSpPr txBox="1"/>
          <p:nvPr>
            <p:ph idx="1" type="body"/>
          </p:nvPr>
        </p:nvSpPr>
        <p:spPr>
          <a:xfrm>
            <a:off x="612775" y="1803400"/>
            <a:ext cx="8320087" cy="4322762"/>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2000"/>
              <a:buFont typeface="Noto Sans Symbols"/>
              <a:buChar char="□"/>
            </a:pPr>
            <a:r>
              <a:rPr b="0" i="1" lang="en-US" sz="2000" u="none" cap="none" strike="noStrike">
                <a:solidFill>
                  <a:schemeClr val="dk1"/>
                </a:solidFill>
                <a:latin typeface="Verdana"/>
                <a:ea typeface="Verdana"/>
                <a:cs typeface="Verdana"/>
                <a:sym typeface="Verdana"/>
              </a:rPr>
              <a:t>Order System</a:t>
            </a:r>
            <a:r>
              <a:rPr b="0" i="0" lang="en-US" sz="2000" u="none" cap="none" strike="noStrike">
                <a:solidFill>
                  <a:schemeClr val="dk1"/>
                </a:solidFill>
                <a:latin typeface="Verdana"/>
                <a:ea typeface="Verdana"/>
                <a:cs typeface="Verdana"/>
                <a:sym typeface="Verdana"/>
              </a:rPr>
              <a:t> of an application. So it describes a particular aspect of the entire application.</a:t>
            </a:r>
            <a:endParaRPr/>
          </a:p>
          <a:p>
            <a:pPr indent="-469900" lvl="0" marL="469900" marR="0" rtl="0" algn="just">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First of all </a:t>
            </a:r>
            <a:r>
              <a:rPr b="0" i="1" lang="en-US" sz="2000" u="none" cap="none" strike="noStrike">
                <a:solidFill>
                  <a:schemeClr val="dk1"/>
                </a:solidFill>
                <a:latin typeface="Verdana"/>
                <a:ea typeface="Verdana"/>
                <a:cs typeface="Verdana"/>
                <a:sym typeface="Verdana"/>
              </a:rPr>
              <a:t>Order</a:t>
            </a:r>
            <a:r>
              <a:rPr b="0" i="0" lang="en-US" sz="2000" u="none" cap="none" strike="noStrike">
                <a:solidFill>
                  <a:schemeClr val="dk1"/>
                </a:solidFill>
                <a:latin typeface="Verdana"/>
                <a:ea typeface="Verdana"/>
                <a:cs typeface="Verdana"/>
                <a:sym typeface="Verdana"/>
              </a:rPr>
              <a:t> and </a:t>
            </a:r>
            <a:r>
              <a:rPr b="0" i="1" lang="en-US" sz="2000" u="none" cap="none" strike="noStrike">
                <a:solidFill>
                  <a:schemeClr val="dk1"/>
                </a:solidFill>
                <a:latin typeface="Verdana"/>
                <a:ea typeface="Verdana"/>
                <a:cs typeface="Verdana"/>
                <a:sym typeface="Verdana"/>
              </a:rPr>
              <a:t>Customer</a:t>
            </a:r>
            <a:r>
              <a:rPr b="0" i="0" lang="en-US" sz="2000" u="none" cap="none" strike="noStrike">
                <a:solidFill>
                  <a:schemeClr val="dk1"/>
                </a:solidFill>
                <a:latin typeface="Verdana"/>
                <a:ea typeface="Verdana"/>
                <a:cs typeface="Verdana"/>
                <a:sym typeface="Verdana"/>
              </a:rPr>
              <a:t> are identified as the two elements of the system and they have a </a:t>
            </a:r>
            <a:r>
              <a:rPr b="0" i="1" lang="en-US" sz="2000" u="none" cap="none" strike="noStrike">
                <a:solidFill>
                  <a:schemeClr val="dk1"/>
                </a:solidFill>
                <a:latin typeface="Verdana"/>
                <a:ea typeface="Verdana"/>
                <a:cs typeface="Verdana"/>
                <a:sym typeface="Verdana"/>
              </a:rPr>
              <a:t>one to many</a:t>
            </a:r>
            <a:r>
              <a:rPr b="0" i="0" lang="en-US" sz="2000" u="none" cap="none" strike="noStrike">
                <a:solidFill>
                  <a:schemeClr val="dk1"/>
                </a:solidFill>
                <a:latin typeface="Verdana"/>
                <a:ea typeface="Verdana"/>
                <a:cs typeface="Verdana"/>
                <a:sym typeface="Verdana"/>
              </a:rPr>
              <a:t> relationship because a customer can have multiple orders.</a:t>
            </a:r>
            <a:endParaRPr/>
          </a:p>
          <a:p>
            <a:pPr indent="-469900" lvl="0" marL="469900" marR="0" rtl="0" algn="just">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We would keep </a:t>
            </a:r>
            <a:r>
              <a:rPr b="0" i="1" lang="en-US" sz="2000" u="none" cap="none" strike="noStrike">
                <a:solidFill>
                  <a:schemeClr val="dk1"/>
                </a:solidFill>
                <a:latin typeface="Verdana"/>
                <a:ea typeface="Verdana"/>
                <a:cs typeface="Verdana"/>
                <a:sym typeface="Verdana"/>
              </a:rPr>
              <a:t>Order</a:t>
            </a:r>
            <a:r>
              <a:rPr b="0" i="0" lang="en-US" sz="2000" u="none" cap="none" strike="noStrike">
                <a:solidFill>
                  <a:schemeClr val="dk1"/>
                </a:solidFill>
                <a:latin typeface="Verdana"/>
                <a:ea typeface="Verdana"/>
                <a:cs typeface="Verdana"/>
                <a:sym typeface="Verdana"/>
              </a:rPr>
              <a:t> class is an abstract class and it has two concrete classes (inheritance relationship) </a:t>
            </a:r>
            <a:r>
              <a:rPr b="0" i="1" lang="en-US" sz="2000" u="none" cap="none" strike="noStrike">
                <a:solidFill>
                  <a:schemeClr val="dk1"/>
                </a:solidFill>
                <a:latin typeface="Verdana"/>
                <a:ea typeface="Verdana"/>
                <a:cs typeface="Verdana"/>
                <a:sym typeface="Verdana"/>
              </a:rPr>
              <a:t>SpecialOrder</a:t>
            </a:r>
            <a:r>
              <a:rPr b="0" i="0" lang="en-US" sz="2000" u="none" cap="none" strike="noStrike">
                <a:solidFill>
                  <a:schemeClr val="dk1"/>
                </a:solidFill>
                <a:latin typeface="Verdana"/>
                <a:ea typeface="Verdana"/>
                <a:cs typeface="Verdana"/>
                <a:sym typeface="Verdana"/>
              </a:rPr>
              <a:t> and </a:t>
            </a:r>
            <a:r>
              <a:rPr b="0" i="1" lang="en-US" sz="2000" u="none" cap="none" strike="noStrike">
                <a:solidFill>
                  <a:schemeClr val="dk1"/>
                </a:solidFill>
                <a:latin typeface="Verdana"/>
                <a:ea typeface="Verdana"/>
                <a:cs typeface="Verdana"/>
                <a:sym typeface="Verdana"/>
              </a:rPr>
              <a:t>NormalOrder</a:t>
            </a:r>
            <a:r>
              <a:rPr b="0" i="0" lang="en-US" sz="2000" u="none" cap="none" strike="noStrike">
                <a:solidFill>
                  <a:schemeClr val="dk1"/>
                </a:solidFill>
                <a:latin typeface="Verdana"/>
                <a:ea typeface="Verdana"/>
                <a:cs typeface="Verdana"/>
                <a:sym typeface="Verdana"/>
              </a:rPr>
              <a:t>.</a:t>
            </a:r>
            <a:endParaRPr/>
          </a:p>
          <a:p>
            <a:pPr indent="-469900" lvl="0" marL="469900" marR="0" rtl="0" algn="just">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two inherited classes have all the properties as the </a:t>
            </a:r>
            <a:r>
              <a:rPr b="0" i="1" lang="en-US" sz="2000" u="none" cap="none" strike="noStrike">
                <a:solidFill>
                  <a:schemeClr val="dk1"/>
                </a:solidFill>
                <a:latin typeface="Verdana"/>
                <a:ea typeface="Verdana"/>
                <a:cs typeface="Verdana"/>
                <a:sym typeface="Verdana"/>
              </a:rPr>
              <a:t>Order</a:t>
            </a:r>
            <a:r>
              <a:rPr b="0" i="0" lang="en-US" sz="2000" u="none" cap="none" strike="noStrike">
                <a:solidFill>
                  <a:schemeClr val="dk1"/>
                </a:solidFill>
                <a:latin typeface="Verdana"/>
                <a:ea typeface="Verdana"/>
                <a:cs typeface="Verdana"/>
                <a:sym typeface="Verdana"/>
              </a:rPr>
              <a:t> class. In addition they have additional functions like </a:t>
            </a:r>
            <a:r>
              <a:rPr b="0" i="1" lang="en-US" sz="2000" u="none" cap="none" strike="noStrike">
                <a:solidFill>
                  <a:schemeClr val="dk1"/>
                </a:solidFill>
                <a:latin typeface="Verdana"/>
                <a:ea typeface="Verdana"/>
                <a:cs typeface="Verdana"/>
                <a:sym typeface="Verdana"/>
              </a:rPr>
              <a:t>dispatch ()</a:t>
            </a:r>
            <a:r>
              <a:rPr b="0" i="0" lang="en-US" sz="2000" u="none" cap="none" strike="noStrike">
                <a:solidFill>
                  <a:schemeClr val="dk1"/>
                </a:solidFill>
                <a:latin typeface="Verdana"/>
                <a:ea typeface="Verdana"/>
                <a:cs typeface="Verdana"/>
                <a:sym typeface="Verdana"/>
              </a:rPr>
              <a:t> and </a:t>
            </a:r>
            <a:r>
              <a:rPr b="0" i="1" lang="en-US" sz="2000" u="none" cap="none" strike="noStrike">
                <a:solidFill>
                  <a:schemeClr val="dk1"/>
                </a:solidFill>
                <a:latin typeface="Verdana"/>
                <a:ea typeface="Verdana"/>
                <a:cs typeface="Verdana"/>
                <a:sym typeface="Verdana"/>
              </a:rPr>
              <a:t>receive ()</a:t>
            </a:r>
            <a:r>
              <a:rPr b="0" i="0" lang="en-US" sz="20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533400" y="838200"/>
            <a:ext cx="8001000" cy="530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0" i="0" lang="en-US" sz="2800" u="none">
                <a:solidFill>
                  <a:schemeClr val="dk2"/>
                </a:solidFill>
                <a:latin typeface="Verdana"/>
                <a:ea typeface="Verdana"/>
                <a:cs typeface="Verdana"/>
                <a:sym typeface="Verdana"/>
              </a:rPr>
              <a:t>Analysis Model Objectives</a:t>
            </a:r>
            <a:endParaRPr/>
          </a:p>
        </p:txBody>
      </p:sp>
      <p:sp>
        <p:nvSpPr>
          <p:cNvPr id="138" name="Google Shape;138;p6"/>
          <p:cNvSpPr txBox="1"/>
          <p:nvPr>
            <p:ph idx="1" type="body"/>
          </p:nvPr>
        </p:nvSpPr>
        <p:spPr>
          <a:xfrm>
            <a:off x="533400" y="1676400"/>
            <a:ext cx="8001000" cy="43434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1800"/>
              <a:buNone/>
            </a:pPr>
            <a:r>
              <a:rPr b="0" i="0" lang="en-US" sz="1800" u="none">
                <a:solidFill>
                  <a:schemeClr val="dk1"/>
                </a:solidFill>
                <a:latin typeface="Verdana"/>
                <a:ea typeface="Verdana"/>
                <a:cs typeface="Verdana"/>
                <a:sym typeface="Verdana"/>
              </a:rPr>
              <a:t>Three Primary Objectives: </a:t>
            </a:r>
            <a:endParaRPr/>
          </a:p>
          <a:p>
            <a:pPr indent="-285750" lvl="1" marL="742950" rtl="0" algn="l">
              <a:lnSpc>
                <a:spcPct val="80000"/>
              </a:lnSpc>
              <a:spcBef>
                <a:spcPts val="90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Describe what the customer requires. </a:t>
            </a:r>
            <a:endParaRPr/>
          </a:p>
          <a:p>
            <a:pPr indent="-285750" lvl="1" marL="742950" rtl="0" algn="l">
              <a:lnSpc>
                <a:spcPct val="80000"/>
              </a:lnSpc>
              <a:spcBef>
                <a:spcPts val="90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Establish a basis for the creation of a software design. </a:t>
            </a:r>
            <a:endParaRPr/>
          </a:p>
          <a:p>
            <a:pPr indent="-285750" lvl="1" marL="742950" rtl="0" algn="l">
              <a:lnSpc>
                <a:spcPct val="80000"/>
              </a:lnSpc>
              <a:spcBef>
                <a:spcPts val="90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Devise a set of requirements that can be validated once the software is built.</a:t>
            </a:r>
            <a:endParaRPr/>
          </a:p>
          <a:p>
            <a:pPr indent="-469900" lvl="0" marL="469900" rtl="0" algn="l">
              <a:lnSpc>
                <a:spcPct val="80000"/>
              </a:lnSpc>
              <a:spcBef>
                <a:spcPts val="90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Its bridges the gap between a system-level description that describes overall system functionality and a software design.</a:t>
            </a:r>
            <a:endParaRPr/>
          </a:p>
          <a:p>
            <a:pPr indent="-469900" lvl="0" marL="469900" rtl="0" algn="l">
              <a:lnSpc>
                <a:spcPct val="80000"/>
              </a:lnSpc>
              <a:spcBef>
                <a:spcPts val="900"/>
              </a:spcBef>
              <a:spcAft>
                <a:spcPts val="0"/>
              </a:spcAft>
              <a:buSzPts val="1800"/>
              <a:buNone/>
            </a:pPr>
            <a:r>
              <a:rPr b="1" i="0" lang="en-US" sz="1800" u="none">
                <a:solidFill>
                  <a:schemeClr val="dk1"/>
                </a:solidFill>
                <a:latin typeface="Verdana"/>
                <a:ea typeface="Verdana"/>
                <a:cs typeface="Verdana"/>
                <a:sym typeface="Verdana"/>
              </a:rPr>
              <a:t>Guidelines :</a:t>
            </a:r>
            <a:r>
              <a:rPr b="0" i="0" lang="en-US" sz="1800" u="none">
                <a:solidFill>
                  <a:schemeClr val="dk1"/>
                </a:solidFill>
                <a:latin typeface="Verdana"/>
                <a:ea typeface="Verdana"/>
                <a:cs typeface="Verdana"/>
                <a:sym typeface="Verdana"/>
              </a:rPr>
              <a:t> </a:t>
            </a:r>
            <a:endParaRPr/>
          </a:p>
          <a:p>
            <a:pPr indent="-469900" lvl="0" marL="469900" rtl="0" algn="l">
              <a:lnSpc>
                <a:spcPct val="80000"/>
              </a:lnSpc>
              <a:spcBef>
                <a:spcPts val="90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Graphics should be used whenever possible. </a:t>
            </a:r>
            <a:endParaRPr/>
          </a:p>
          <a:p>
            <a:pPr indent="-469900" lvl="0" marL="469900" rtl="0" algn="l">
              <a:lnSpc>
                <a:spcPct val="80000"/>
              </a:lnSpc>
              <a:spcBef>
                <a:spcPts val="72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Differentiate between the logical (essential) and physical (implementation) considerations. </a:t>
            </a:r>
            <a:endParaRPr/>
          </a:p>
          <a:p>
            <a:pPr indent="-469900" lvl="0" marL="469900" rtl="0" algn="l">
              <a:lnSpc>
                <a:spcPct val="80000"/>
              </a:lnSpc>
              <a:spcBef>
                <a:spcPts val="72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Develop a way to track and evaluate user interfaces.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pic>
        <p:nvPicPr>
          <p:cNvPr descr="UML Class Diagram" id="658" name="Google Shape;658;p60"/>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61"/>
          <p:cNvPicPr preferRelativeResize="0"/>
          <p:nvPr/>
        </p:nvPicPr>
        <p:blipFill rotWithShape="1">
          <a:blip r:embed="rId3">
            <a:alphaModFix/>
          </a:blip>
          <a:srcRect b="2701" l="2781" r="2664" t="2162"/>
          <a:stretch/>
        </p:blipFill>
        <p:spPr>
          <a:xfrm>
            <a:off x="0" y="0"/>
            <a:ext cx="9144000" cy="640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Object Diagram:</a:t>
            </a:r>
            <a:endParaRPr/>
          </a:p>
        </p:txBody>
      </p:sp>
      <p:sp>
        <p:nvSpPr>
          <p:cNvPr id="669" name="Google Shape;669;p6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Object diagrams can be described as an instance of class diagram. So these diagrams are more close to real life scenarios where we implement a system.</a:t>
            </a:r>
            <a:endParaRPr/>
          </a:p>
          <a:p>
            <a:pPr indent="-469900" lvl="0" marL="469900" marR="0" rtl="0" algn="just">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Object diagrams are a set of objects and their relationships just like class diagrams and also represent the static view of the system.</a:t>
            </a:r>
            <a:endParaRPr/>
          </a:p>
          <a:p>
            <a:pPr indent="-469900" lvl="0" marL="469900" marR="0" rtl="0" algn="just">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The usage of object diagrams is similar to class diagrams but they are used to build prototype of a system from practical perspective.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We can have unlimited number of instances which are unique in nature. So only those instances are considered which are having impact on the system.</a:t>
            </a:r>
            <a:endParaRPr/>
          </a:p>
          <a:p>
            <a:pPr indent="-469900" lvl="0" marL="4699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single object diagram cannot capture all the necessary instances or rather cannot specify all objects of a system. So the solution is:</a:t>
            </a:r>
            <a:endParaRPr/>
          </a:p>
          <a:p>
            <a:pPr indent="-469900" lvl="0" marL="4699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First, analyze the system and decide which instances are having important data and association.</a:t>
            </a:r>
            <a:endParaRPr/>
          </a:p>
          <a:p>
            <a:pPr indent="-469900" lvl="0" marL="4699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Second, consider only those instances which will cover the functionality.</a:t>
            </a:r>
            <a:endParaRPr/>
          </a:p>
        </p:txBody>
      </p:sp>
      <p:sp>
        <p:nvSpPr>
          <p:cNvPr id="675" name="Google Shape;675;p6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Object Diagram…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pic>
        <p:nvPicPr>
          <p:cNvPr descr="UML Object Diagram" id="681" name="Google Shape;681;p6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State Representation</a:t>
            </a:r>
            <a:endParaRPr/>
          </a:p>
        </p:txBody>
      </p:sp>
      <p:sp>
        <p:nvSpPr>
          <p:cNvPr id="687" name="Google Shape;687;p6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2 diff. characteristics should be considered.</a:t>
            </a:r>
            <a:endParaRPr/>
          </a:p>
          <a:p>
            <a:pPr indent="-436562" lvl="1" marL="908050" marR="0" rtl="0" algn="l">
              <a:lnSpc>
                <a:spcPct val="10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Passive State</a:t>
            </a:r>
            <a:endParaRPr/>
          </a:p>
          <a:p>
            <a:pPr indent="-436562" lvl="1" marL="908050" marR="0" rtl="0" algn="l">
              <a:lnSpc>
                <a:spcPct val="10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Active State</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dk1"/>
                </a:solidFill>
                <a:latin typeface="Verdana"/>
                <a:ea typeface="Verdana"/>
                <a:cs typeface="Verdana"/>
                <a:sym typeface="Verdana"/>
              </a:rPr>
              <a:t>Passive state </a:t>
            </a:r>
            <a:r>
              <a:rPr b="0" i="0" lang="en-US" sz="2000" u="none" cap="none" strike="noStrike">
                <a:solidFill>
                  <a:schemeClr val="dk1"/>
                </a:solidFill>
                <a:latin typeface="Verdana"/>
                <a:ea typeface="Verdana"/>
                <a:cs typeface="Verdana"/>
                <a:sym typeface="Verdana"/>
              </a:rPr>
              <a:t>is simply the current status of all of an object’s attributes.</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Ex. Player – class</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     current position and orientation – attributes.</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dk1"/>
                </a:solidFill>
                <a:latin typeface="Verdana"/>
                <a:ea typeface="Verdana"/>
                <a:cs typeface="Verdana"/>
                <a:sym typeface="Verdana"/>
              </a:rPr>
              <a:t>Active State </a:t>
            </a:r>
            <a:r>
              <a:rPr b="0" i="0" lang="en-US" sz="2000" u="none" cap="none" strike="noStrike">
                <a:solidFill>
                  <a:schemeClr val="dk1"/>
                </a:solidFill>
                <a:latin typeface="Verdana"/>
                <a:ea typeface="Verdana"/>
                <a:cs typeface="Verdana"/>
                <a:sym typeface="Verdana"/>
              </a:rPr>
              <a:t>is current state of the object as it undergoes a continuing transformation or processing.</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Ex. Player – class</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	active state – moving, injured, trapped, lost etc.</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An event must occur to force an object to make a transition from one active state to another.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State diagram for analysis classes</a:t>
            </a:r>
            <a:endParaRPr/>
          </a:p>
        </p:txBody>
      </p:sp>
      <p:sp>
        <p:nvSpPr>
          <p:cNvPr id="693" name="Google Shape;693;p6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UML state diagram that represents active states for each class and events that causes changes between these active state.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67"/>
          <p:cNvPicPr preferRelativeResize="0"/>
          <p:nvPr>
            <p:ph idx="1" type="body"/>
          </p:nvPr>
        </p:nvPicPr>
        <p:blipFill rotWithShape="1">
          <a:blip r:embed="rId3">
            <a:alphaModFix/>
          </a:blip>
          <a:srcRect b="0" l="0" r="0" t="0"/>
          <a:stretch/>
        </p:blipFill>
        <p:spPr>
          <a:xfrm>
            <a:off x="228600" y="228600"/>
            <a:ext cx="8458200" cy="632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704" name="Google Shape;704;p6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An action occurs concurrently with the state transition or as a sequence of it and generally involves one or more operations of the object.</a:t>
            </a:r>
            <a:endParaRPr/>
          </a:p>
          <a:p>
            <a:pPr indent="-279400" lvl="0" marL="469900" marR="0" rtl="0" algn="l">
              <a:spcBef>
                <a:spcPts val="600"/>
              </a:spcBef>
              <a:spcAft>
                <a:spcPts val="0"/>
              </a:spcAft>
              <a:buClr>
                <a:schemeClr val="accent2"/>
              </a:buClr>
              <a:buSzPts val="3000"/>
              <a:buFont typeface="Noto Sans Symbols"/>
              <a:buNone/>
            </a:pPr>
            <a:r>
              <a:t/>
            </a:r>
            <a:endParaRPr b="0" i="0" sz="3000" u="none">
              <a:solidFill>
                <a:schemeClr val="dk1"/>
              </a:solidFill>
              <a:latin typeface="Verdana"/>
              <a:ea typeface="Verdana"/>
              <a:cs typeface="Verdana"/>
              <a:sym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Sequence diagram</a:t>
            </a:r>
            <a:endParaRPr/>
          </a:p>
        </p:txBody>
      </p:sp>
      <p:sp>
        <p:nvSpPr>
          <p:cNvPr id="710" name="Google Shape;710;p6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It indicates how events cause transitions from object to object .</a:t>
            </a:r>
            <a:endParaRPr/>
          </a:p>
          <a:p>
            <a:pPr indent="-469900" lvl="0" marL="469900" marR="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Once event have identified by examining a use-cases, the modeler creates a sequence diagram.</a:t>
            </a:r>
            <a:endParaRPr/>
          </a:p>
          <a:p>
            <a:pPr indent="-469900" lvl="0" marL="469900" marR="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It representation of how events cause flow from one objects to another as function of time.</a:t>
            </a:r>
            <a:endParaRPr/>
          </a:p>
          <a:p>
            <a:pPr indent="-469900" lvl="0" marL="469900" marR="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Its shorthand version of use-case diagram that represent key classes and the events that cause behavior to flow from class to class.</a:t>
            </a:r>
            <a:endParaRPr/>
          </a:p>
          <a:p>
            <a:pPr indent="-469900" lvl="0" marL="469900" marR="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System objects and events will help in creation of effective design.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Analysis Model - A Bridge </a:t>
            </a:r>
            <a:endParaRPr/>
          </a:p>
        </p:txBody>
      </p:sp>
      <p:pic>
        <p:nvPicPr>
          <p:cNvPr id="144" name="Google Shape;144;p7"/>
          <p:cNvPicPr preferRelativeResize="0"/>
          <p:nvPr/>
        </p:nvPicPr>
        <p:blipFill rotWithShape="1">
          <a:blip r:embed="rId3">
            <a:alphaModFix/>
          </a:blip>
          <a:srcRect b="0" l="0" r="0" t="0"/>
          <a:stretch/>
        </p:blipFill>
        <p:spPr>
          <a:xfrm>
            <a:off x="762000" y="1905000"/>
            <a:ext cx="7543800" cy="3667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1" i="0" lang="en-US" sz="3800" u="none">
                <a:solidFill>
                  <a:schemeClr val="dk2"/>
                </a:solidFill>
                <a:latin typeface="Verdana"/>
                <a:ea typeface="Verdana"/>
                <a:cs typeface="Verdana"/>
                <a:sym typeface="Verdana"/>
              </a:rPr>
              <a:t>Mechanics of Structured Analysis</a:t>
            </a:r>
            <a:endParaRPr/>
          </a:p>
        </p:txBody>
      </p:sp>
      <p:sp>
        <p:nvSpPr>
          <p:cNvPr id="716" name="Google Shape;716;p7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It all about</a:t>
            </a:r>
            <a:endParaRPr/>
          </a:p>
          <a:p>
            <a:pPr indent="-436562" lvl="1" marL="90805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Entity relationship diagram (ERD)</a:t>
            </a:r>
            <a:endParaRPr/>
          </a:p>
          <a:p>
            <a:pPr indent="-436562" lvl="1" marL="90805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Data flow diagram (DFD)</a:t>
            </a:r>
            <a:endParaRPr/>
          </a:p>
          <a:p>
            <a:pPr indent="-436562" lvl="1" marL="90805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State transition diagram (STD)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ERD</a:t>
            </a:r>
            <a:endParaRPr/>
          </a:p>
        </p:txBody>
      </p:sp>
      <p:sp>
        <p:nvSpPr>
          <p:cNvPr id="722" name="Google Shape;722;p7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Creating ERD diagram: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are asked to list the “things” that the application or business process addresses</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The analyst and customer defined connection exist between data object and other objects (if any)</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Wherever a connection exists, the analyst and the customer create one or more object/relationship pairs.</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For each object/relationship pair, cardinality and modality are explored.</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Steps 2 through 4 are continued iteratively until all object/relationships have been defined.</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The attributes of each entity are defined.</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An entity relationship diagram is formalized and reviewed.</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Steps 1 through 7 are repeated until data modeling is complete.</a:t>
            </a:r>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Example</a:t>
            </a:r>
            <a:endParaRPr/>
          </a:p>
        </p:txBody>
      </p:sp>
      <p:pic>
        <p:nvPicPr>
          <p:cNvPr id="728" name="Google Shape;728;p72"/>
          <p:cNvPicPr preferRelativeResize="0"/>
          <p:nvPr>
            <p:ph idx="1" type="body"/>
          </p:nvPr>
        </p:nvPicPr>
        <p:blipFill rotWithShape="1">
          <a:blip r:embed="rId3">
            <a:alphaModFix/>
          </a:blip>
          <a:srcRect b="0" l="0" r="0" t="0"/>
          <a:stretch/>
        </p:blipFill>
        <p:spPr>
          <a:xfrm>
            <a:off x="457200" y="1752600"/>
            <a:ext cx="8229600" cy="4114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chemeClr val="dk1"/>
                </a:solidFill>
                <a:latin typeface="Verdana"/>
                <a:ea typeface="Verdana"/>
                <a:cs typeface="Verdana"/>
                <a:sym typeface="Verdana"/>
              </a:rPr>
              <a:t>Safe-Home Security System: </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1: Identified things </a:t>
            </a:r>
            <a:endParaRPr/>
          </a:p>
          <a:p>
            <a:pPr indent="-436562" lvl="1" marL="908050" marR="0" rtl="0" algn="l">
              <a:lnSpc>
                <a:spcPct val="10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homeowner</a:t>
            </a:r>
            <a:endParaRPr/>
          </a:p>
          <a:p>
            <a:pPr indent="-436562" lvl="1" marL="908050" marR="0" rtl="0" algn="l">
              <a:lnSpc>
                <a:spcPct val="10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control panel</a:t>
            </a:r>
            <a:endParaRPr/>
          </a:p>
          <a:p>
            <a:pPr indent="-436562" lvl="1" marL="908050" marR="0" rtl="0" algn="l">
              <a:lnSpc>
                <a:spcPct val="10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sensors</a:t>
            </a:r>
            <a:endParaRPr/>
          </a:p>
          <a:p>
            <a:pPr indent="-436562" lvl="1" marL="908050" marR="0" rtl="0" algn="l">
              <a:lnSpc>
                <a:spcPct val="10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security system</a:t>
            </a:r>
            <a:endParaRPr/>
          </a:p>
          <a:p>
            <a:pPr indent="-436562" lvl="1" marL="908050" marR="0" rtl="0" algn="l">
              <a:lnSpc>
                <a:spcPct val="10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monitoring service</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2: one or more object/relationship pairs are identified for each connection.	</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3: </a:t>
            </a:r>
            <a:r>
              <a:rPr b="1" i="0" lang="en-US" sz="2000" u="none">
                <a:solidFill>
                  <a:schemeClr val="dk1"/>
                </a:solidFill>
                <a:latin typeface="Verdana"/>
                <a:ea typeface="Verdana"/>
                <a:cs typeface="Verdana"/>
                <a:sym typeface="Verdana"/>
              </a:rPr>
              <a:t>security system </a:t>
            </a:r>
            <a:r>
              <a:rPr b="0" i="1" lang="en-US" sz="2000" u="none">
                <a:solidFill>
                  <a:schemeClr val="dk1"/>
                </a:solidFill>
                <a:latin typeface="Verdana"/>
                <a:ea typeface="Verdana"/>
                <a:cs typeface="Verdana"/>
                <a:sym typeface="Verdana"/>
              </a:rPr>
              <a:t>monitors </a:t>
            </a:r>
            <a:r>
              <a:rPr b="1" i="0" lang="en-US" sz="2000" u="none">
                <a:solidFill>
                  <a:schemeClr val="dk1"/>
                </a:solidFill>
                <a:latin typeface="Verdana"/>
                <a:ea typeface="Verdana"/>
                <a:cs typeface="Verdana"/>
                <a:sym typeface="Verdana"/>
              </a:rPr>
              <a:t>sensor</a:t>
            </a:r>
            <a:endParaRPr b="0" i="0" sz="2000" u="none">
              <a:solidFill>
                <a:schemeClr val="dk1"/>
              </a:solidFill>
              <a:latin typeface="Verdana"/>
              <a:ea typeface="Verdana"/>
              <a:cs typeface="Verdana"/>
              <a:sym typeface="Verdana"/>
            </a:endParaRPr>
          </a:p>
          <a:p>
            <a:pPr indent="-436562" lvl="1" marL="908050" marR="0" rtl="0" algn="l">
              <a:lnSpc>
                <a:spcPct val="100000"/>
              </a:lnSpc>
              <a:spcBef>
                <a:spcPts val="320"/>
              </a:spcBef>
              <a:spcAft>
                <a:spcPts val="0"/>
              </a:spcAft>
              <a:buClr>
                <a:schemeClr val="accent2"/>
              </a:buClr>
              <a:buSzPts val="1600"/>
              <a:buFont typeface="Noto Sans Symbols"/>
              <a:buChar char="■"/>
            </a:pPr>
            <a:r>
              <a:rPr b="1" i="0" lang="en-US" sz="1600" u="none" cap="none" strike="noStrike">
                <a:solidFill>
                  <a:schemeClr val="dk1"/>
                </a:solidFill>
                <a:latin typeface="Verdana"/>
                <a:ea typeface="Verdana"/>
                <a:cs typeface="Verdana"/>
                <a:sym typeface="Verdana"/>
              </a:rPr>
              <a:t>security system </a:t>
            </a:r>
            <a:r>
              <a:rPr b="0" i="1" lang="en-US" sz="1600" u="none" cap="none" strike="noStrike">
                <a:solidFill>
                  <a:schemeClr val="dk1"/>
                </a:solidFill>
                <a:latin typeface="Verdana"/>
                <a:ea typeface="Verdana"/>
                <a:cs typeface="Verdana"/>
                <a:sym typeface="Verdana"/>
              </a:rPr>
              <a:t>enables/disables </a:t>
            </a:r>
            <a:r>
              <a:rPr b="1" i="0" lang="en-US" sz="1600" u="none" cap="none" strike="noStrike">
                <a:solidFill>
                  <a:schemeClr val="dk1"/>
                </a:solidFill>
                <a:latin typeface="Verdana"/>
                <a:ea typeface="Verdana"/>
                <a:cs typeface="Verdana"/>
                <a:sym typeface="Verdana"/>
              </a:rPr>
              <a:t>sensor</a:t>
            </a:r>
            <a:endParaRPr b="0" i="0" sz="1600" u="none" cap="none" strike="noStrike">
              <a:solidFill>
                <a:schemeClr val="dk1"/>
              </a:solidFill>
              <a:latin typeface="Verdana"/>
              <a:ea typeface="Verdana"/>
              <a:cs typeface="Verdana"/>
              <a:sym typeface="Verdana"/>
            </a:endParaRPr>
          </a:p>
          <a:p>
            <a:pPr indent="-436562" lvl="1" marL="908050" marR="0" rtl="0" algn="l">
              <a:lnSpc>
                <a:spcPct val="100000"/>
              </a:lnSpc>
              <a:spcBef>
                <a:spcPts val="320"/>
              </a:spcBef>
              <a:spcAft>
                <a:spcPts val="0"/>
              </a:spcAft>
              <a:buClr>
                <a:schemeClr val="accent2"/>
              </a:buClr>
              <a:buSzPts val="1600"/>
              <a:buFont typeface="Noto Sans Symbols"/>
              <a:buChar char="■"/>
            </a:pPr>
            <a:r>
              <a:rPr b="1" i="0" lang="en-US" sz="1600" u="none" cap="none" strike="noStrike">
                <a:solidFill>
                  <a:schemeClr val="dk1"/>
                </a:solidFill>
                <a:latin typeface="Verdana"/>
                <a:ea typeface="Verdana"/>
                <a:cs typeface="Verdana"/>
                <a:sym typeface="Verdana"/>
              </a:rPr>
              <a:t>security system </a:t>
            </a:r>
            <a:r>
              <a:rPr b="0" i="1" lang="en-US" sz="1600" u="none" cap="none" strike="noStrike">
                <a:solidFill>
                  <a:schemeClr val="dk1"/>
                </a:solidFill>
                <a:latin typeface="Verdana"/>
                <a:ea typeface="Verdana"/>
                <a:cs typeface="Verdana"/>
                <a:sym typeface="Verdana"/>
              </a:rPr>
              <a:t>tests </a:t>
            </a:r>
            <a:r>
              <a:rPr b="1" i="0" lang="en-US" sz="1600" u="none" cap="none" strike="noStrike">
                <a:solidFill>
                  <a:schemeClr val="dk1"/>
                </a:solidFill>
                <a:latin typeface="Verdana"/>
                <a:ea typeface="Verdana"/>
                <a:cs typeface="Verdana"/>
                <a:sym typeface="Verdana"/>
              </a:rPr>
              <a:t>sensor</a:t>
            </a:r>
            <a:endParaRPr b="0" i="0" sz="1600" u="none" cap="none" strike="noStrike">
              <a:solidFill>
                <a:schemeClr val="dk1"/>
              </a:solidFill>
              <a:latin typeface="Verdana"/>
              <a:ea typeface="Verdana"/>
              <a:cs typeface="Verdana"/>
              <a:sym typeface="Verdana"/>
            </a:endParaRPr>
          </a:p>
          <a:p>
            <a:pPr indent="-436562" lvl="1" marL="908050" marR="0" rtl="0" algn="l">
              <a:lnSpc>
                <a:spcPct val="100000"/>
              </a:lnSpc>
              <a:spcBef>
                <a:spcPts val="320"/>
              </a:spcBef>
              <a:spcAft>
                <a:spcPts val="0"/>
              </a:spcAft>
              <a:buClr>
                <a:schemeClr val="accent2"/>
              </a:buClr>
              <a:buSzPts val="1600"/>
              <a:buFont typeface="Noto Sans Symbols"/>
              <a:buChar char="■"/>
            </a:pPr>
            <a:r>
              <a:rPr b="1" i="0" lang="en-US" sz="1600" u="none" cap="none" strike="noStrike">
                <a:solidFill>
                  <a:schemeClr val="dk1"/>
                </a:solidFill>
                <a:latin typeface="Verdana"/>
                <a:ea typeface="Verdana"/>
                <a:cs typeface="Verdana"/>
                <a:sym typeface="Verdana"/>
              </a:rPr>
              <a:t>security system </a:t>
            </a:r>
            <a:r>
              <a:rPr b="0" i="1" lang="en-US" sz="1600" u="none" cap="none" strike="noStrike">
                <a:solidFill>
                  <a:schemeClr val="dk1"/>
                </a:solidFill>
                <a:latin typeface="Verdana"/>
                <a:ea typeface="Verdana"/>
                <a:cs typeface="Verdana"/>
                <a:sym typeface="Verdana"/>
              </a:rPr>
              <a:t>programs </a:t>
            </a:r>
            <a:r>
              <a:rPr b="1" i="0" lang="en-US" sz="1600" u="none" cap="none" strike="noStrike">
                <a:solidFill>
                  <a:schemeClr val="dk1"/>
                </a:solidFill>
                <a:latin typeface="Verdana"/>
                <a:ea typeface="Verdana"/>
                <a:cs typeface="Verdana"/>
                <a:sym typeface="Verdana"/>
              </a:rPr>
              <a:t>sensor</a:t>
            </a:r>
            <a:endParaRPr b="0" i="0" sz="1600" u="none" cap="none" strike="noStrike">
              <a:solidFill>
                <a:schemeClr val="dk1"/>
              </a:solidFill>
              <a:latin typeface="Verdana"/>
              <a:ea typeface="Verdana"/>
              <a:cs typeface="Verdana"/>
              <a:sym typeface="Verdana"/>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4: Cardinality and modality</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The cardinality between </a:t>
            </a:r>
            <a:r>
              <a:rPr b="1" i="0" lang="en-US" sz="1600" u="none" cap="none" strike="noStrike">
                <a:solidFill>
                  <a:schemeClr val="dk1"/>
                </a:solidFill>
                <a:latin typeface="Verdana"/>
                <a:ea typeface="Verdana"/>
                <a:cs typeface="Verdana"/>
                <a:sym typeface="Verdana"/>
              </a:rPr>
              <a:t>security system </a:t>
            </a:r>
            <a:r>
              <a:rPr b="0" i="0" lang="en-US" sz="1600" u="none" cap="none" strike="noStrike">
                <a:solidFill>
                  <a:schemeClr val="dk1"/>
                </a:solidFill>
                <a:latin typeface="Verdana"/>
                <a:ea typeface="Verdana"/>
                <a:cs typeface="Verdana"/>
                <a:sym typeface="Verdana"/>
              </a:rPr>
              <a:t>and </a:t>
            </a:r>
            <a:r>
              <a:rPr b="1" i="0" lang="en-US" sz="1600" u="none" cap="none" strike="noStrike">
                <a:solidFill>
                  <a:schemeClr val="dk1"/>
                </a:solidFill>
                <a:latin typeface="Verdana"/>
                <a:ea typeface="Verdana"/>
                <a:cs typeface="Verdana"/>
                <a:sym typeface="Verdana"/>
              </a:rPr>
              <a:t>sensor </a:t>
            </a:r>
            <a:r>
              <a:rPr b="0" i="0" lang="en-US" sz="1600" u="none" cap="none" strike="noStrike">
                <a:solidFill>
                  <a:schemeClr val="dk1"/>
                </a:solidFill>
                <a:latin typeface="Verdana"/>
                <a:ea typeface="Verdana"/>
                <a:cs typeface="Verdana"/>
                <a:sym typeface="Verdana"/>
              </a:rPr>
              <a:t>is one to many.</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Modality of </a:t>
            </a:r>
            <a:r>
              <a:rPr b="1" i="0" lang="en-US" sz="1600" u="none" cap="none" strike="noStrike">
                <a:solidFill>
                  <a:schemeClr val="dk1"/>
                </a:solidFill>
                <a:latin typeface="Verdana"/>
                <a:ea typeface="Verdana"/>
                <a:cs typeface="Verdana"/>
                <a:sym typeface="Verdana"/>
              </a:rPr>
              <a:t>security system </a:t>
            </a:r>
            <a:r>
              <a:rPr b="0" i="0" lang="en-US" sz="1600" u="none" cap="none" strike="noStrike">
                <a:solidFill>
                  <a:schemeClr val="dk1"/>
                </a:solidFill>
                <a:latin typeface="Verdana"/>
                <a:ea typeface="Verdana"/>
                <a:cs typeface="Verdana"/>
                <a:sym typeface="Verdana"/>
              </a:rPr>
              <a:t>(mandatory) and </a:t>
            </a:r>
            <a:r>
              <a:rPr b="1" i="0" lang="en-US" sz="1600" u="none" cap="none" strike="noStrike">
                <a:solidFill>
                  <a:schemeClr val="dk1"/>
                </a:solidFill>
                <a:latin typeface="Verdana"/>
                <a:ea typeface="Verdana"/>
                <a:cs typeface="Verdana"/>
                <a:sym typeface="Verdana"/>
              </a:rPr>
              <a:t>sensor</a:t>
            </a:r>
            <a:r>
              <a:rPr b="0" i="0" lang="en-US" sz="1600" u="none" cap="none" strike="noStrike">
                <a:solidFill>
                  <a:schemeClr val="dk1"/>
                </a:solidFill>
                <a:latin typeface="Verdana"/>
                <a:ea typeface="Verdana"/>
                <a:cs typeface="Verdana"/>
                <a:sym typeface="Verdana"/>
              </a:rPr>
              <a:t>(mandatory) </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5: repeat 2 to 4 for all objects.</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Step 6: Each object is studied to determine its attributes.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For example: </a:t>
            </a:r>
            <a:r>
              <a:rPr b="1" i="0" lang="en-US" sz="1600" u="none" cap="none" strike="noStrike">
                <a:solidFill>
                  <a:schemeClr val="dk1"/>
                </a:solidFill>
                <a:latin typeface="Verdana"/>
                <a:ea typeface="Verdana"/>
                <a:cs typeface="Verdana"/>
                <a:sym typeface="Verdana"/>
              </a:rPr>
              <a:t>sensor</a:t>
            </a:r>
            <a:r>
              <a:rPr b="0" i="0" lang="en-US" sz="1600" u="none" cap="none" strike="noStrike">
                <a:solidFill>
                  <a:schemeClr val="dk1"/>
                </a:solidFill>
                <a:latin typeface="Verdana"/>
                <a:ea typeface="Verdana"/>
                <a:cs typeface="Verdana"/>
                <a:sym typeface="Verdana"/>
              </a:rPr>
              <a:t> -- sensor type, internal identification number, zone location, and alarm level.</a:t>
            </a:r>
            <a:endParaRPr/>
          </a:p>
          <a:p>
            <a:pPr indent="-368300" lvl="0" marL="469900" marR="0" rtl="0" algn="l">
              <a:spcBef>
                <a:spcPts val="320"/>
              </a:spcBef>
              <a:spcAft>
                <a:spcPts val="0"/>
              </a:spcAft>
              <a:buClr>
                <a:schemeClr val="accent2"/>
              </a:buClr>
              <a:buSzPts val="1600"/>
              <a:buFont typeface="Noto Sans Symbols"/>
              <a:buNone/>
            </a:pPr>
            <a:r>
              <a:t/>
            </a:r>
            <a:endParaRPr b="0" i="0" sz="1600" u="none" cap="none" strike="noStrike">
              <a:solidFill>
                <a:schemeClr val="dk1"/>
              </a:solidFill>
              <a:latin typeface="Verdana"/>
              <a:ea typeface="Verdana"/>
              <a:cs typeface="Verdana"/>
              <a:sym typeface="Verdan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Data dictionary</a:t>
            </a:r>
            <a:endParaRPr/>
          </a:p>
        </p:txBody>
      </p:sp>
      <p:sp>
        <p:nvSpPr>
          <p:cNvPr id="739" name="Google Shape;739;p74"/>
          <p:cNvSpPr txBox="1"/>
          <p:nvPr>
            <p:ph idx="1" type="body"/>
          </p:nvPr>
        </p:nvSpPr>
        <p:spPr>
          <a:xfrm>
            <a:off x="533400"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1" i="1" lang="en-US" sz="1800" u="sng">
                <a:solidFill>
                  <a:schemeClr val="dk1"/>
                </a:solidFill>
                <a:latin typeface="Verdana"/>
                <a:ea typeface="Verdana"/>
                <a:cs typeface="Verdana"/>
                <a:sym typeface="Verdana"/>
              </a:rPr>
              <a:t>Data dictionary</a:t>
            </a:r>
            <a:r>
              <a:rPr b="0" i="1"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is an organized listing of all data elements that are pertinent to the system, with precise, rigorous definitions so that both user and system analyst will have a common understanding of inputs, outputs, components of stores and [even] intermediate calculations.</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Data dictionary is always implemented as part of a CASE "structured analysis and design tool.“</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Most contain following information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Name</a:t>
            </a:r>
            <a:r>
              <a:rPr b="0" i="0" lang="en-US" sz="1800" u="none">
                <a:solidFill>
                  <a:schemeClr val="dk1"/>
                </a:solidFill>
                <a:latin typeface="Verdana"/>
                <a:ea typeface="Verdana"/>
                <a:cs typeface="Verdana"/>
                <a:sym typeface="Verdana"/>
              </a:rPr>
              <a:t> —the primary name of the data or control item, the data store or an external entity.</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Alias</a:t>
            </a:r>
            <a:r>
              <a:rPr b="0" i="0" lang="en-US" sz="1800" u="none">
                <a:solidFill>
                  <a:schemeClr val="dk1"/>
                </a:solidFill>
                <a:latin typeface="Verdana"/>
                <a:ea typeface="Verdana"/>
                <a:cs typeface="Verdana"/>
                <a:sym typeface="Verdana"/>
              </a:rPr>
              <a:t> —other names used for the first entry.</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Verdana"/>
                <a:ea typeface="Verdana"/>
                <a:cs typeface="Verdana"/>
                <a:sym typeface="Verdana"/>
              </a:rPr>
              <a:t>Where-used/how-used</a:t>
            </a:r>
            <a:r>
              <a:rPr b="0" i="0" lang="en-US" sz="1800" u="none">
                <a:solidFill>
                  <a:schemeClr val="dk1"/>
                </a:solidFill>
                <a:latin typeface="Verdana"/>
                <a:ea typeface="Verdana"/>
                <a:cs typeface="Verdana"/>
                <a:sym typeface="Verdana"/>
              </a:rPr>
              <a:t> —a listing of the processes that use the data or control item and how it is used (e.g., input to the process, output from the process, as a store, as an external entity.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Data dictionary</a:t>
            </a:r>
            <a:endParaRPr/>
          </a:p>
        </p:txBody>
      </p:sp>
      <p:sp>
        <p:nvSpPr>
          <p:cNvPr id="745" name="Google Shape;745;p7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1" lang="en-US" sz="3000" u="none">
                <a:solidFill>
                  <a:schemeClr val="dk1"/>
                </a:solidFill>
                <a:latin typeface="Verdana"/>
                <a:ea typeface="Verdana"/>
                <a:cs typeface="Verdana"/>
                <a:sym typeface="Verdana"/>
              </a:rPr>
              <a:t>Content description</a:t>
            </a:r>
            <a:r>
              <a:rPr b="0" i="0" lang="en-US" sz="3000" u="none">
                <a:solidFill>
                  <a:schemeClr val="dk1"/>
                </a:solidFill>
                <a:latin typeface="Verdana"/>
                <a:ea typeface="Verdana"/>
                <a:cs typeface="Verdana"/>
                <a:sym typeface="Verdana"/>
              </a:rPr>
              <a:t>—a notation for representing content.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1" lang="en-US" sz="3000" u="none">
                <a:solidFill>
                  <a:schemeClr val="dk1"/>
                </a:solidFill>
                <a:latin typeface="Verdana"/>
                <a:ea typeface="Verdana"/>
                <a:cs typeface="Verdana"/>
                <a:sym typeface="Verdana"/>
              </a:rPr>
              <a:t>Supplementary information</a:t>
            </a:r>
            <a:r>
              <a:rPr b="0" i="0" lang="en-US" sz="3000" u="none">
                <a:solidFill>
                  <a:schemeClr val="dk1"/>
                </a:solidFill>
                <a:latin typeface="Verdana"/>
                <a:ea typeface="Verdana"/>
                <a:cs typeface="Verdana"/>
                <a:sym typeface="Verdana"/>
              </a:rPr>
              <a:t>—other information about data types, preset values (if known), restrictions or limitations, and so forth.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Data dictionary</a:t>
            </a:r>
            <a:endParaRPr/>
          </a:p>
        </p:txBody>
      </p:sp>
      <p:sp>
        <p:nvSpPr>
          <p:cNvPr id="751" name="Google Shape;751;p7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Once a data object or control item name and its aliases are entered into the data dictionary, consistency in naming can be enforced. That is, if an analysis team member decides to name a newly derived data item </a:t>
            </a:r>
            <a:r>
              <a:rPr b="1" i="0" lang="en-US" sz="2000" u="none">
                <a:solidFill>
                  <a:schemeClr val="dk1"/>
                </a:solidFill>
                <a:latin typeface="Verdana"/>
                <a:ea typeface="Verdana"/>
                <a:cs typeface="Verdana"/>
                <a:sym typeface="Verdana"/>
              </a:rPr>
              <a:t>xyz, </a:t>
            </a:r>
            <a:r>
              <a:rPr b="0" i="0" lang="en-US" sz="2000" u="none">
                <a:solidFill>
                  <a:schemeClr val="dk1"/>
                </a:solidFill>
                <a:latin typeface="Verdana"/>
                <a:ea typeface="Verdana"/>
                <a:cs typeface="Verdana"/>
                <a:sym typeface="Verdana"/>
              </a:rPr>
              <a:t>but </a:t>
            </a:r>
            <a:r>
              <a:rPr b="1" i="0" lang="en-US" sz="2000" u="none">
                <a:solidFill>
                  <a:schemeClr val="dk1"/>
                </a:solidFill>
                <a:latin typeface="Verdana"/>
                <a:ea typeface="Verdana"/>
                <a:cs typeface="Verdana"/>
                <a:sym typeface="Verdana"/>
              </a:rPr>
              <a:t>xyz </a:t>
            </a:r>
            <a:r>
              <a:rPr b="0" i="0" lang="en-US" sz="2000" u="none">
                <a:solidFill>
                  <a:schemeClr val="dk1"/>
                </a:solidFill>
                <a:latin typeface="Verdana"/>
                <a:ea typeface="Verdana"/>
                <a:cs typeface="Verdana"/>
                <a:sym typeface="Verdana"/>
              </a:rPr>
              <a:t>is already in the dictionary, the CASE tool supporting the dictionary posts a warning to indicate duplicate names.</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“Where-used/how-used” information is recorded automatically from the flow models. When a dictionary entry is created, the CASE tool scans DFDs and CFDs to determine which processes use the data or control information and how it is used.</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Data dictionary</a:t>
            </a:r>
            <a:endParaRPr/>
          </a:p>
        </p:txBody>
      </p:sp>
      <p:sp>
        <p:nvSpPr>
          <p:cNvPr id="757" name="Google Shape;757;p7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For large projects, it is often quite difficult to determine the impact of a change. Many a software engineer has asked, "Where is this data object used? What else will have to change if we modify it? What will the overall impact of the change be?" Because the data dictionary can be treated as a database, </a:t>
            </a:r>
            <a:endParaRPr/>
          </a:p>
          <a:p>
            <a:pPr indent="-317500" lvl="0" marL="469900" marR="0" rtl="0" algn="l">
              <a:spcBef>
                <a:spcPts val="4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Verdana"/>
              <a:buNone/>
            </a:pPr>
            <a:r>
              <a:rPr b="1" i="0" lang="en-US" sz="3200" u="none">
                <a:solidFill>
                  <a:schemeClr val="dk1"/>
                </a:solidFill>
                <a:latin typeface="Verdana"/>
                <a:ea typeface="Verdana"/>
                <a:cs typeface="Verdana"/>
                <a:sym typeface="Verdana"/>
              </a:rPr>
              <a:t>The notation used to develop a content description is noted in the following table:</a:t>
            </a:r>
            <a:endParaRPr/>
          </a:p>
        </p:txBody>
      </p:sp>
      <p:pic>
        <p:nvPicPr>
          <p:cNvPr id="763" name="Google Shape;763;p78"/>
          <p:cNvPicPr preferRelativeResize="0"/>
          <p:nvPr>
            <p:ph idx="1" type="body"/>
          </p:nvPr>
        </p:nvPicPr>
        <p:blipFill rotWithShape="1">
          <a:blip r:embed="rId3">
            <a:alphaModFix/>
          </a:blip>
          <a:srcRect b="0" l="0" r="0" t="0"/>
          <a:stretch/>
        </p:blipFill>
        <p:spPr>
          <a:xfrm>
            <a:off x="457200" y="1600200"/>
            <a:ext cx="8458200" cy="4267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Data dictionary example</a:t>
            </a:r>
            <a:endParaRPr/>
          </a:p>
        </p:txBody>
      </p:sp>
      <p:pic>
        <p:nvPicPr>
          <p:cNvPr id="769" name="Google Shape;769;p79"/>
          <p:cNvPicPr preferRelativeResize="0"/>
          <p:nvPr>
            <p:ph idx="1" type="body"/>
          </p:nvPr>
        </p:nvPicPr>
        <p:blipFill rotWithShape="1">
          <a:blip r:embed="rId3">
            <a:alphaModFix/>
          </a:blip>
          <a:srcRect b="0" l="0" r="0" t="0"/>
          <a:stretch/>
        </p:blipFill>
        <p:spPr>
          <a:xfrm>
            <a:off x="533400" y="1828800"/>
            <a:ext cx="8229600" cy="46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Elements of Analysis model</a:t>
            </a:r>
            <a:endParaRPr/>
          </a:p>
        </p:txBody>
      </p:sp>
      <p:sp>
        <p:nvSpPr>
          <p:cNvPr id="150" name="Google Shape;150;p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571500" lvl="0" marL="571500" rtl="0" algn="l">
              <a:lnSpc>
                <a:spcPct val="9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There are two approaches</a:t>
            </a:r>
            <a:endParaRPr/>
          </a:p>
          <a:p>
            <a:pPr indent="-495299" lvl="1" marL="966787" rtl="0" algn="l">
              <a:lnSpc>
                <a:spcPct val="90000"/>
              </a:lnSpc>
              <a:spcBef>
                <a:spcPts val="440"/>
              </a:spcBef>
              <a:spcAft>
                <a:spcPts val="0"/>
              </a:spcAft>
              <a:buClr>
                <a:schemeClr val="accent2"/>
              </a:buClr>
              <a:buSzPts val="2200"/>
              <a:buFont typeface="Noto Sans Symbols"/>
              <a:buAutoNum type="arabicPeriod"/>
            </a:pPr>
            <a:r>
              <a:rPr b="0" i="0" lang="en-US" sz="2200" u="none">
                <a:solidFill>
                  <a:schemeClr val="dk1"/>
                </a:solidFill>
                <a:latin typeface="Verdana"/>
                <a:ea typeface="Verdana"/>
                <a:cs typeface="Verdana"/>
                <a:sym typeface="Verdana"/>
              </a:rPr>
              <a:t>Structured Analysis:- </a:t>
            </a:r>
            <a:endParaRPr/>
          </a:p>
          <a:p>
            <a:pPr indent="-438149" lvl="2" marL="1347787" rtl="0" algn="l">
              <a:lnSpc>
                <a:spcPct val="90000"/>
              </a:lnSpc>
              <a:spcBef>
                <a:spcPts val="420"/>
              </a:spcBef>
              <a:spcAft>
                <a:spcPts val="0"/>
              </a:spcAft>
              <a:buClr>
                <a:schemeClr val="accent2"/>
              </a:buClr>
              <a:buSzPts val="2100"/>
              <a:buFont typeface="Noto Sans Symbols"/>
              <a:buChar char="■"/>
            </a:pPr>
            <a:r>
              <a:rPr b="0" i="0" lang="en-US" sz="2100" u="sng">
                <a:solidFill>
                  <a:schemeClr val="dk1"/>
                </a:solidFill>
                <a:latin typeface="Verdana"/>
                <a:ea typeface="Verdana"/>
                <a:cs typeface="Verdana"/>
                <a:sym typeface="Verdana"/>
              </a:rPr>
              <a:t>Data objects</a:t>
            </a:r>
            <a:r>
              <a:rPr b="0" i="0" lang="en-US" sz="2100" u="none">
                <a:solidFill>
                  <a:schemeClr val="dk1"/>
                </a:solidFill>
                <a:latin typeface="Verdana"/>
                <a:ea typeface="Verdana"/>
                <a:cs typeface="Verdana"/>
                <a:sym typeface="Verdana"/>
              </a:rPr>
              <a:t> are modeled in a way that defines their </a:t>
            </a:r>
            <a:r>
              <a:rPr b="0" i="0" lang="en-US" sz="2100" u="sng">
                <a:solidFill>
                  <a:schemeClr val="dk1"/>
                </a:solidFill>
                <a:latin typeface="Verdana"/>
                <a:ea typeface="Verdana"/>
                <a:cs typeface="Verdana"/>
                <a:sym typeface="Verdana"/>
              </a:rPr>
              <a:t>attributes and relationships</a:t>
            </a:r>
            <a:r>
              <a:rPr b="0" i="0" lang="en-US" sz="2100" u="none">
                <a:solidFill>
                  <a:schemeClr val="dk1"/>
                </a:solidFill>
                <a:latin typeface="Verdana"/>
                <a:ea typeface="Verdana"/>
                <a:cs typeface="Verdana"/>
                <a:sym typeface="Verdana"/>
              </a:rPr>
              <a:t>.</a:t>
            </a:r>
            <a:endParaRPr/>
          </a:p>
          <a:p>
            <a:pPr indent="-438149" lvl="2" marL="1347787" rtl="0" algn="l">
              <a:lnSpc>
                <a:spcPct val="90000"/>
              </a:lnSpc>
              <a:spcBef>
                <a:spcPts val="420"/>
              </a:spcBef>
              <a:spcAft>
                <a:spcPts val="0"/>
              </a:spcAft>
              <a:buClr>
                <a:schemeClr val="accent2"/>
              </a:buClr>
              <a:buSzPts val="2100"/>
              <a:buFont typeface="Noto Sans Symbols"/>
              <a:buChar char="■"/>
            </a:pPr>
            <a:r>
              <a:rPr b="0" i="0" lang="en-US" sz="2100" u="sng">
                <a:solidFill>
                  <a:schemeClr val="dk1"/>
                </a:solidFill>
                <a:latin typeface="Verdana"/>
                <a:ea typeface="Verdana"/>
                <a:cs typeface="Verdana"/>
                <a:sym typeface="Verdana"/>
              </a:rPr>
              <a:t>Processes</a:t>
            </a:r>
            <a:r>
              <a:rPr b="0" i="0" lang="en-US" sz="2100" u="none">
                <a:solidFill>
                  <a:schemeClr val="dk1"/>
                </a:solidFill>
                <a:latin typeface="Verdana"/>
                <a:ea typeface="Verdana"/>
                <a:cs typeface="Verdana"/>
                <a:sym typeface="Verdana"/>
              </a:rPr>
              <a:t> that manipulate data objects in a manner that shows how they </a:t>
            </a:r>
            <a:r>
              <a:rPr b="0" i="0" lang="en-US" sz="2100" u="sng">
                <a:solidFill>
                  <a:schemeClr val="dk1"/>
                </a:solidFill>
                <a:latin typeface="Verdana"/>
                <a:ea typeface="Verdana"/>
                <a:cs typeface="Verdana"/>
                <a:sym typeface="Verdana"/>
              </a:rPr>
              <a:t>transform data</a:t>
            </a:r>
            <a:r>
              <a:rPr b="0" i="0" lang="en-US" sz="2100" u="none">
                <a:solidFill>
                  <a:schemeClr val="dk1"/>
                </a:solidFill>
                <a:latin typeface="Verdana"/>
                <a:ea typeface="Verdana"/>
                <a:cs typeface="Verdana"/>
                <a:sym typeface="Verdana"/>
              </a:rPr>
              <a:t> as data objects flow </a:t>
            </a:r>
            <a:r>
              <a:rPr b="0" i="0" lang="en-US" sz="2100" u="sng">
                <a:solidFill>
                  <a:schemeClr val="dk1"/>
                </a:solidFill>
                <a:latin typeface="Verdana"/>
                <a:ea typeface="Verdana"/>
                <a:cs typeface="Verdana"/>
                <a:sym typeface="Verdana"/>
              </a:rPr>
              <a:t>through the systems.</a:t>
            </a:r>
            <a:endParaRPr/>
          </a:p>
          <a:p>
            <a:pPr indent="-495299" lvl="1" marL="966787" rtl="0" algn="l">
              <a:lnSpc>
                <a:spcPct val="90000"/>
              </a:lnSpc>
              <a:spcBef>
                <a:spcPts val="440"/>
              </a:spcBef>
              <a:spcAft>
                <a:spcPts val="0"/>
              </a:spcAft>
              <a:buClr>
                <a:schemeClr val="accent2"/>
              </a:buClr>
              <a:buSzPts val="2200"/>
              <a:buFont typeface="Noto Sans Symbols"/>
              <a:buAutoNum type="arabicPeriod"/>
            </a:pPr>
            <a:r>
              <a:rPr b="0" i="0" lang="en-US" sz="2200" u="none">
                <a:solidFill>
                  <a:schemeClr val="dk1"/>
                </a:solidFill>
                <a:latin typeface="Verdana"/>
                <a:ea typeface="Verdana"/>
                <a:cs typeface="Verdana"/>
                <a:sym typeface="Verdana"/>
              </a:rPr>
              <a:t>Object Oriented Analysis :-</a:t>
            </a:r>
            <a:endParaRPr/>
          </a:p>
          <a:p>
            <a:pPr indent="-438149" lvl="2" marL="1347787"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Focuses on the definition of </a:t>
            </a:r>
            <a:r>
              <a:rPr b="0" i="0" lang="en-US" sz="2100" u="sng">
                <a:solidFill>
                  <a:schemeClr val="dk1"/>
                </a:solidFill>
                <a:latin typeface="Verdana"/>
                <a:ea typeface="Verdana"/>
                <a:cs typeface="Verdana"/>
                <a:sym typeface="Verdana"/>
              </a:rPr>
              <a:t>classes </a:t>
            </a:r>
            <a:r>
              <a:rPr b="0" i="0" lang="en-US" sz="2100" u="none">
                <a:solidFill>
                  <a:schemeClr val="dk1"/>
                </a:solidFill>
                <a:latin typeface="Verdana"/>
                <a:ea typeface="Verdana"/>
                <a:cs typeface="Verdana"/>
                <a:sym typeface="Verdana"/>
              </a:rPr>
              <a:t>and the manner in which they collaborate with one another.</a:t>
            </a:r>
            <a:endParaRPr/>
          </a:p>
          <a:p>
            <a:pPr indent="-438149" lvl="2" marL="1347787" rtl="0" algn="l">
              <a:lnSpc>
                <a:spcPct val="90000"/>
              </a:lnSpc>
              <a:spcBef>
                <a:spcPts val="420"/>
              </a:spcBef>
              <a:spcAft>
                <a:spcPts val="0"/>
              </a:spcAft>
              <a:buClr>
                <a:schemeClr val="accent2"/>
              </a:buClr>
              <a:buSzPts val="2100"/>
              <a:buFont typeface="Noto Sans Symbols"/>
              <a:buChar char="■"/>
            </a:pPr>
            <a:r>
              <a:rPr b="0" i="0" lang="en-US" sz="2100" u="sng">
                <a:solidFill>
                  <a:schemeClr val="dk1"/>
                </a:solidFill>
                <a:latin typeface="Verdana"/>
                <a:ea typeface="Verdana"/>
                <a:cs typeface="Verdana"/>
                <a:sym typeface="Verdana"/>
              </a:rPr>
              <a:t>UML is predominantly</a:t>
            </a:r>
            <a:r>
              <a:rPr b="0" i="0" lang="en-US" sz="2100" u="none">
                <a:solidFill>
                  <a:schemeClr val="dk1"/>
                </a:solidFill>
                <a:latin typeface="Verdana"/>
                <a:ea typeface="Verdana"/>
                <a:cs typeface="Verdana"/>
                <a:sym typeface="Verdana"/>
              </a:rPr>
              <a:t> object oriented.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561975" y="1779587"/>
            <a:ext cx="7456487" cy="48926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Represent the static aspect of the system means represent those parts of a diagram which forms the main structure and therefore stable.</a:t>
            </a:r>
            <a:endParaRPr/>
          </a:p>
          <a:p>
            <a:pPr indent="0" lvl="0" marL="0" marR="0" rtl="0" algn="just">
              <a:lnSpc>
                <a:spcPct val="100000"/>
              </a:lnSpc>
              <a:spcBef>
                <a:spcPts val="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These static parts are represents by classes, interfaces, objects, components and nodes. The four structural diagrams are:</a:t>
            </a:r>
            <a:endParaRPr/>
          </a:p>
          <a:p>
            <a:pPr indent="0" lvl="0" marL="0" marR="0" rtl="0" algn="just">
              <a:lnSpc>
                <a:spcPct val="100000"/>
              </a:lnSpc>
              <a:spcBef>
                <a:spcPts val="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152400" lvl="0" marL="0" marR="0" rtl="0" algn="just">
              <a:lnSpc>
                <a:spcPct val="100000"/>
              </a:lnSpc>
              <a:spcBef>
                <a:spcPts val="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Class diagram</a:t>
            </a:r>
            <a:endParaRPr b="0" i="0" sz="2400" u="none">
              <a:solidFill>
                <a:srgbClr val="000000"/>
              </a:solidFill>
              <a:latin typeface="Calibri"/>
              <a:ea typeface="Calibri"/>
              <a:cs typeface="Calibri"/>
              <a:sym typeface="Calibri"/>
            </a:endParaRPr>
          </a:p>
          <a:p>
            <a:pPr indent="-152400" lvl="0" marL="0" marR="0" rtl="0" algn="just">
              <a:lnSpc>
                <a:spcPct val="100000"/>
              </a:lnSpc>
              <a:spcBef>
                <a:spcPts val="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Object diagram</a:t>
            </a:r>
            <a:endParaRPr b="0" i="0" sz="2400" u="none">
              <a:solidFill>
                <a:srgbClr val="000000"/>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Component diagram</a:t>
            </a:r>
            <a:endParaRPr b="0" i="0" sz="2400" u="none">
              <a:solidFill>
                <a:srgbClr val="000000"/>
              </a:solidFill>
              <a:latin typeface="Calibri"/>
              <a:ea typeface="Calibri"/>
              <a:cs typeface="Calibri"/>
              <a:sym typeface="Calibri"/>
            </a:endParaRPr>
          </a:p>
          <a:p>
            <a:pPr indent="-152400" lvl="0" marL="0" marR="0" rtl="0" algn="l">
              <a:lnSpc>
                <a:spcPct val="100000"/>
              </a:lnSpc>
              <a:spcBef>
                <a:spcPts val="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Deployment diagram</a:t>
            </a:r>
            <a:endParaRPr/>
          </a:p>
        </p:txBody>
      </p:sp>
      <p:sp>
        <p:nvSpPr>
          <p:cNvPr id="156" name="Google Shape;156;p9"/>
          <p:cNvSpPr txBox="1"/>
          <p:nvPr/>
        </p:nvSpPr>
        <p:spPr>
          <a:xfrm>
            <a:off x="492125" y="609600"/>
            <a:ext cx="4749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Helvetica Neue"/>
              <a:buNone/>
            </a:pPr>
            <a:r>
              <a:rPr b="1" i="0" lang="en-US" sz="3600" u="none">
                <a:solidFill>
                  <a:srgbClr val="000000"/>
                </a:solidFill>
                <a:latin typeface="Helvetica Neue"/>
                <a:ea typeface="Helvetica Neue"/>
                <a:cs typeface="Helvetica Neue"/>
                <a:sym typeface="Helvetica Neue"/>
              </a:rPr>
              <a:t>Structural Diagrams: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2009-06-30T03:08:22Z</dcterms:created>
  <dc:creator>Ashwin</dc:creator>
</cp:coreProperties>
</file>

<file path=docProps/custom.xml><?xml version="1.0" encoding="utf-8"?>
<Properties xmlns="http://schemas.openxmlformats.org/officeDocument/2006/custom-properties" xmlns:vt="http://schemas.openxmlformats.org/officeDocument/2006/docPropsVTypes"/>
</file>