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9144000"/>
  <p:notesSz cx="7315200" cy="9601200"/>
  <p:embeddedFontLst>
    <p:embeddedFont>
      <p:font typeface="Helvetica Neue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07">
          <p15:clr>
            <a:srgbClr val="000000"/>
          </p15:clr>
        </p15:guide>
        <p15:guide id="2" pos="524">
          <p15:clr>
            <a:srgbClr val="000000"/>
          </p15:clr>
        </p15:guide>
      </p15:sldGuideLst>
    </p:ext>
    <p:ext uri="GoogleSlidesCustomDataVersion2">
      <go:slidesCustomData xmlns:go="http://customooxmlschemas.google.com/" r:id="rId18" roundtripDataSignature="AMtx7mjHk0RAeMe3Wmae95GzxE8W3Sim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07" orient="horz"/>
        <p:guide pos="5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87700" cy="473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7500" lIns="95025" spcFirstLastPara="1" rIns="95025" wrap="square" tIns="47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6550" y="0"/>
            <a:ext cx="3189287" cy="473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7500" lIns="95025" spcFirstLastPara="1" rIns="95025" wrap="square" tIns="47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11262" y="711200"/>
            <a:ext cx="4832350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57262" y="4572000"/>
            <a:ext cx="5421312" cy="433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7500" lIns="95025" spcFirstLastPara="1" rIns="95025" wrap="square" tIns="475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44000"/>
            <a:ext cx="31877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b" bIns="47500" lIns="95025" spcFirstLastPara="1" rIns="95025" wrap="square" tIns="47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6550" y="9144000"/>
            <a:ext cx="3189287" cy="471487"/>
          </a:xfrm>
          <a:prstGeom prst="rect">
            <a:avLst/>
          </a:prstGeom>
          <a:noFill/>
          <a:ln>
            <a:noFill/>
          </a:ln>
        </p:spPr>
        <p:txBody>
          <a:bodyPr anchorCtr="0" anchor="b" bIns="47500" lIns="95025" spcFirstLastPara="1" rIns="95025" wrap="square" tIns="47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957262" y="4572000"/>
            <a:ext cx="5421312" cy="4333875"/>
          </a:xfrm>
          <a:prstGeom prst="rect">
            <a:avLst/>
          </a:prstGeom>
        </p:spPr>
        <p:txBody>
          <a:bodyPr anchorCtr="0" anchor="ctr" bIns="47500" lIns="95025" spcFirstLastPara="1" rIns="95025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211262" y="711200"/>
            <a:ext cx="4832350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957262" y="4572000"/>
            <a:ext cx="5421312" cy="4333875"/>
          </a:xfrm>
          <a:prstGeom prst="rect">
            <a:avLst/>
          </a:prstGeom>
        </p:spPr>
        <p:txBody>
          <a:bodyPr anchorCtr="0" anchor="ctr" bIns="47500" lIns="95025" spcFirstLastPara="1" rIns="95025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:notes"/>
          <p:cNvSpPr/>
          <p:nvPr>
            <p:ph idx="2" type="sldImg"/>
          </p:nvPr>
        </p:nvSpPr>
        <p:spPr>
          <a:xfrm>
            <a:off x="1211262" y="711200"/>
            <a:ext cx="4832350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957262" y="4572000"/>
            <a:ext cx="5421312" cy="4333875"/>
          </a:xfrm>
          <a:prstGeom prst="rect">
            <a:avLst/>
          </a:prstGeom>
        </p:spPr>
        <p:txBody>
          <a:bodyPr anchorCtr="0" anchor="ctr" bIns="47500" lIns="95025" spcFirstLastPara="1" rIns="95025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3:notes"/>
          <p:cNvSpPr/>
          <p:nvPr>
            <p:ph idx="2" type="sldImg"/>
          </p:nvPr>
        </p:nvSpPr>
        <p:spPr>
          <a:xfrm>
            <a:off x="1211262" y="711200"/>
            <a:ext cx="4832350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957262" y="4572000"/>
            <a:ext cx="5421312" cy="4333875"/>
          </a:xfrm>
          <a:prstGeom prst="rect">
            <a:avLst/>
          </a:prstGeom>
        </p:spPr>
        <p:txBody>
          <a:bodyPr anchorCtr="0" anchor="ctr" bIns="47500" lIns="95025" spcFirstLastPara="1" rIns="95025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:notes"/>
          <p:cNvSpPr/>
          <p:nvPr>
            <p:ph idx="2" type="sldImg"/>
          </p:nvPr>
        </p:nvSpPr>
        <p:spPr>
          <a:xfrm>
            <a:off x="1211262" y="711200"/>
            <a:ext cx="4832350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957262" y="4572000"/>
            <a:ext cx="5421312" cy="4333875"/>
          </a:xfrm>
          <a:prstGeom prst="rect">
            <a:avLst/>
          </a:prstGeom>
        </p:spPr>
        <p:txBody>
          <a:bodyPr anchorCtr="0" anchor="ctr" bIns="47500" lIns="95025" spcFirstLastPara="1" rIns="95025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:notes"/>
          <p:cNvSpPr/>
          <p:nvPr>
            <p:ph idx="2" type="sldImg"/>
          </p:nvPr>
        </p:nvSpPr>
        <p:spPr>
          <a:xfrm>
            <a:off x="1211262" y="711200"/>
            <a:ext cx="4832350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957262" y="4572000"/>
            <a:ext cx="5421312" cy="4333875"/>
          </a:xfrm>
          <a:prstGeom prst="rect">
            <a:avLst/>
          </a:prstGeom>
        </p:spPr>
        <p:txBody>
          <a:bodyPr anchorCtr="0" anchor="ctr" bIns="47500" lIns="95025" spcFirstLastPara="1" rIns="95025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:notes"/>
          <p:cNvSpPr/>
          <p:nvPr>
            <p:ph idx="2" type="sldImg"/>
          </p:nvPr>
        </p:nvSpPr>
        <p:spPr>
          <a:xfrm>
            <a:off x="1211262" y="711200"/>
            <a:ext cx="4832350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957262" y="4572000"/>
            <a:ext cx="5421312" cy="4333875"/>
          </a:xfrm>
          <a:prstGeom prst="rect">
            <a:avLst/>
          </a:prstGeom>
        </p:spPr>
        <p:txBody>
          <a:bodyPr anchorCtr="0" anchor="ctr" bIns="47500" lIns="95025" spcFirstLastPara="1" rIns="95025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:notes"/>
          <p:cNvSpPr/>
          <p:nvPr>
            <p:ph idx="2" type="sldImg"/>
          </p:nvPr>
        </p:nvSpPr>
        <p:spPr>
          <a:xfrm>
            <a:off x="1211262" y="711200"/>
            <a:ext cx="4832350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  <a:defRPr/>
            </a:lvl1pPr>
            <a:lvl2pPr lvl="1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lvl="2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lvl="3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lvl="4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lvl="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lvl="6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lvl="7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lvl="8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" type="body"/>
          </p:nvPr>
        </p:nvSpPr>
        <p:spPr>
          <a:xfrm>
            <a:off x="827088" y="1282700"/>
            <a:ext cx="3852862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indent="-350519" lvl="1" marL="914400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23850" lvl="2" marL="137160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–"/>
              <a:defRPr sz="1800"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  <p:sp>
        <p:nvSpPr>
          <p:cNvPr id="68" name="Google Shape;68;p19"/>
          <p:cNvSpPr txBox="1"/>
          <p:nvPr>
            <p:ph idx="2" type="body"/>
          </p:nvPr>
        </p:nvSpPr>
        <p:spPr>
          <a:xfrm>
            <a:off x="4832350" y="1282700"/>
            <a:ext cx="3854450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indent="-350519" lvl="1" marL="914400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23850" lvl="2" marL="137160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–"/>
              <a:defRPr sz="1800"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spcBef>
                <a:spcPts val="63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spcBef>
                <a:spcPts val="560"/>
              </a:spcBef>
              <a:spcAft>
                <a:spcPts val="0"/>
              </a:spcAft>
              <a:buSzPts val="1200"/>
              <a:buNone/>
              <a:defRPr sz="1600"/>
            </a:lvl3pPr>
            <a:lvl4pPr indent="-228600" lvl="3" marL="18288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4pPr>
            <a:lvl5pPr indent="-228600" lvl="4" marL="22860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5pPr>
            <a:lvl6pPr indent="-228600" lvl="5" marL="27432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6pPr>
            <a:lvl7pPr indent="-228600" lvl="6" marL="32004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7pPr>
            <a:lvl8pPr indent="-228600" lvl="7" marL="3657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8pPr>
            <a:lvl9pPr indent="-228600" lvl="8" marL="41148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827087" y="1282700"/>
            <a:ext cx="7859712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type="title"/>
          </p:nvPr>
        </p:nvSpPr>
        <p:spPr>
          <a:xfrm rot="5400000">
            <a:off x="4984750" y="1987550"/>
            <a:ext cx="553720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 rot="5400000">
            <a:off x="869950" y="44450"/>
            <a:ext cx="5537200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/>
          <p:nvPr>
            <p:ph type="title"/>
          </p:nvPr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" type="body"/>
          </p:nvPr>
        </p:nvSpPr>
        <p:spPr>
          <a:xfrm rot="5400000">
            <a:off x="2515393" y="-405606"/>
            <a:ext cx="4483100" cy="785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1480" lvl="0" marL="457200" algn="l">
              <a:spcBef>
                <a:spcPts val="1120"/>
              </a:spcBef>
              <a:spcAft>
                <a:spcPts val="0"/>
              </a:spcAft>
              <a:buSzPts val="2880"/>
              <a:buChar char="●"/>
              <a:defRPr sz="3200"/>
            </a:lvl1pPr>
            <a:lvl2pPr indent="-370840" lvl="1" marL="914400" algn="l">
              <a:spcBef>
                <a:spcPts val="980"/>
              </a:spcBef>
              <a:spcAft>
                <a:spcPts val="0"/>
              </a:spcAft>
              <a:buSzPts val="2240"/>
              <a:buChar char="●"/>
              <a:defRPr sz="2800"/>
            </a:lvl2pPr>
            <a:lvl3pPr indent="-342900" lvl="2" marL="1371600" algn="l">
              <a:spcBef>
                <a:spcPts val="840"/>
              </a:spcBef>
              <a:spcAft>
                <a:spcPts val="0"/>
              </a:spcAft>
              <a:buSzPts val="1800"/>
              <a:buChar char="4"/>
              <a:defRPr sz="2400"/>
            </a:lvl3pPr>
            <a:lvl4pPr indent="-323850" lvl="3" marL="18288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–"/>
              <a:defRPr sz="2000"/>
            </a:lvl4pPr>
            <a:lvl5pPr indent="-323850" lvl="4" marL="22860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5pPr>
            <a:lvl6pPr indent="-323850" lvl="5" marL="27432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6pPr>
            <a:lvl7pPr indent="-323850" lvl="6" marL="32004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7pPr>
            <a:lvl8pPr indent="-323850" lvl="7" marL="36576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8pPr>
            <a:lvl9pPr indent="-323850" lvl="8" marL="41148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62" name="Google Shape;62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indent="-330200" lvl="1" marL="91440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048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–"/>
              <a:defRPr sz="1600"/>
            </a:lvl4pPr>
            <a:lvl5pPr indent="-3048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  <p:sp>
        <p:nvSpPr>
          <p:cNvPr id="63" name="Google Shape;63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64" name="Google Shape;64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indent="-330200" lvl="1" marL="91440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048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–"/>
              <a:defRPr sz="1600"/>
            </a:lvl4pPr>
            <a:lvl5pPr indent="-3048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1524000" y="1397000"/>
            <a:ext cx="6096000" cy="40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BD21332_" id="11" name="Google Shape;11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39875" y="3603625"/>
            <a:ext cx="6035675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8"/>
          <p:cNvSpPr txBox="1"/>
          <p:nvPr>
            <p:ph idx="1" type="body"/>
          </p:nvPr>
        </p:nvSpPr>
        <p:spPr>
          <a:xfrm>
            <a:off x="827087" y="1282700"/>
            <a:ext cx="7859712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type="title"/>
          </p:nvPr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idx="1" type="body"/>
          </p:nvPr>
        </p:nvSpPr>
        <p:spPr>
          <a:xfrm>
            <a:off x="827087" y="1282700"/>
            <a:ext cx="7859712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3" name="Google Shape;23;p10"/>
          <p:cNvSpPr txBox="1"/>
          <p:nvPr/>
        </p:nvSpPr>
        <p:spPr>
          <a:xfrm>
            <a:off x="4267200" y="6613525"/>
            <a:ext cx="4445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99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</a:t>
            </a:r>
            <a:fld id="{00000000-1234-1234-1234-123412341234}" type="slidenum">
              <a:rPr b="1" i="0" lang="en-US" sz="1000" u="none">
                <a:solidFill>
                  <a:srgbClr val="99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4" name="Google Shape;24;p10"/>
          <p:cNvSpPr txBox="1"/>
          <p:nvPr>
            <p:ph type="title"/>
          </p:nvPr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5" name="Google Shape;25;p10"/>
          <p:cNvSpPr/>
          <p:nvPr/>
        </p:nvSpPr>
        <p:spPr>
          <a:xfrm flipH="1" rot="-2400000">
            <a:off x="1609725" y="4962525"/>
            <a:ext cx="9525" cy="1587"/>
          </a:xfrm>
          <a:custGeom>
            <a:rect b="b" l="l" r="r" t="t"/>
            <a:pathLst>
              <a:path extrusionOk="0" h="4" w="20">
                <a:moveTo>
                  <a:pt x="20" y="4"/>
                </a:moveTo>
                <a:lnTo>
                  <a:pt x="0" y="0"/>
                </a:lnTo>
                <a:lnTo>
                  <a:pt x="16" y="0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Google Shape;26;p10"/>
          <p:cNvSpPr/>
          <p:nvPr/>
        </p:nvSpPr>
        <p:spPr>
          <a:xfrm flipH="1" rot="-120000">
            <a:off x="1189037" y="4205287"/>
            <a:ext cx="4762" cy="1587"/>
          </a:xfrm>
          <a:custGeom>
            <a:rect b="b" l="l" r="r" t="t"/>
            <a:pathLst>
              <a:path extrusionOk="0" h="4" w="12">
                <a:moveTo>
                  <a:pt x="12" y="4"/>
                </a:moveTo>
                <a:lnTo>
                  <a:pt x="0" y="0"/>
                </a:lnTo>
                <a:lnTo>
                  <a:pt x="12" y="0"/>
                </a:lnTo>
                <a:lnTo>
                  <a:pt x="12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Google Shape;27;p10"/>
          <p:cNvSpPr/>
          <p:nvPr/>
        </p:nvSpPr>
        <p:spPr>
          <a:xfrm>
            <a:off x="5164137" y="4206875"/>
            <a:ext cx="7937" cy="9525"/>
          </a:xfrm>
          <a:custGeom>
            <a:rect b="b" l="l" r="r" t="t"/>
            <a:pathLst>
              <a:path extrusionOk="0" h="12" w="12">
                <a:moveTo>
                  <a:pt x="7" y="12"/>
                </a:moveTo>
                <a:lnTo>
                  <a:pt x="0" y="10"/>
                </a:lnTo>
                <a:lnTo>
                  <a:pt x="12" y="0"/>
                </a:lnTo>
                <a:lnTo>
                  <a:pt x="7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Google Shape;28;p10"/>
          <p:cNvSpPr/>
          <p:nvPr/>
        </p:nvSpPr>
        <p:spPr>
          <a:xfrm>
            <a:off x="-1658937" y="1109662"/>
            <a:ext cx="4762" cy="1587"/>
          </a:xfrm>
          <a:custGeom>
            <a:rect b="b" l="l" r="r" t="t"/>
            <a:pathLst>
              <a:path extrusionOk="0" h="1587" w="13">
                <a:moveTo>
                  <a:pt x="13" y="0"/>
                </a:moveTo>
                <a:lnTo>
                  <a:pt x="0" y="0"/>
                </a:lnTo>
                <a:lnTo>
                  <a:pt x="7" y="0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Google Shape;29;p10"/>
          <p:cNvSpPr/>
          <p:nvPr/>
        </p:nvSpPr>
        <p:spPr>
          <a:xfrm>
            <a:off x="-898525" y="1169987"/>
            <a:ext cx="3175" cy="1587"/>
          </a:xfrm>
          <a:custGeom>
            <a:rect b="b" l="l" r="r" t="t"/>
            <a:pathLst>
              <a:path extrusionOk="0" h="1587" w="10">
                <a:moveTo>
                  <a:pt x="0" y="0"/>
                </a:moveTo>
                <a:lnTo>
                  <a:pt x="1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Google Shape;30;p10"/>
          <p:cNvSpPr txBox="1"/>
          <p:nvPr/>
        </p:nvSpPr>
        <p:spPr>
          <a:xfrm>
            <a:off x="-1479550" y="423862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Google Shape;31;p10"/>
          <p:cNvSpPr/>
          <p:nvPr/>
        </p:nvSpPr>
        <p:spPr>
          <a:xfrm>
            <a:off x="-1466850" y="889000"/>
            <a:ext cx="6350" cy="1587"/>
          </a:xfrm>
          <a:custGeom>
            <a:rect b="b" l="l" r="r" t="t"/>
            <a:pathLst>
              <a:path extrusionOk="0" h="7" w="18">
                <a:moveTo>
                  <a:pt x="0" y="7"/>
                </a:moveTo>
                <a:lnTo>
                  <a:pt x="12" y="0"/>
                </a:lnTo>
                <a:lnTo>
                  <a:pt x="18" y="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Google Shape;32;p10"/>
          <p:cNvSpPr/>
          <p:nvPr/>
        </p:nvSpPr>
        <p:spPr>
          <a:xfrm>
            <a:off x="-1639887" y="1144587"/>
            <a:ext cx="1587" cy="6350"/>
          </a:xfrm>
          <a:custGeom>
            <a:rect b="b" l="l" r="r" t="t"/>
            <a:pathLst>
              <a:path extrusionOk="0" h="16" w="6">
                <a:moveTo>
                  <a:pt x="0" y="16"/>
                </a:moveTo>
                <a:lnTo>
                  <a:pt x="6" y="0"/>
                </a:lnTo>
                <a:lnTo>
                  <a:pt x="3" y="13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" name="Google Shape;33;p10"/>
          <p:cNvSpPr/>
          <p:nvPr/>
        </p:nvSpPr>
        <p:spPr>
          <a:xfrm>
            <a:off x="-1247775" y="1146175"/>
            <a:ext cx="4762" cy="7937"/>
          </a:xfrm>
          <a:custGeom>
            <a:rect b="b" l="l" r="r" t="t"/>
            <a:pathLst>
              <a:path extrusionOk="0" h="20" w="11">
                <a:moveTo>
                  <a:pt x="8" y="20"/>
                </a:moveTo>
                <a:lnTo>
                  <a:pt x="0" y="0"/>
                </a:lnTo>
                <a:lnTo>
                  <a:pt x="11" y="16"/>
                </a:lnTo>
                <a:lnTo>
                  <a:pt x="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" name="Google Shape;34;p10"/>
          <p:cNvSpPr/>
          <p:nvPr/>
        </p:nvSpPr>
        <p:spPr>
          <a:xfrm>
            <a:off x="-1101725" y="1228725"/>
            <a:ext cx="1587" cy="6350"/>
          </a:xfrm>
          <a:custGeom>
            <a:rect b="b" l="l" r="r" t="t"/>
            <a:pathLst>
              <a:path extrusionOk="0" h="14" w="7">
                <a:moveTo>
                  <a:pt x="0" y="14"/>
                </a:moveTo>
                <a:lnTo>
                  <a:pt x="7" y="0"/>
                </a:lnTo>
                <a:lnTo>
                  <a:pt x="7" y="7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" name="Google Shape;35;p10"/>
          <p:cNvSpPr/>
          <p:nvPr/>
        </p:nvSpPr>
        <p:spPr>
          <a:xfrm>
            <a:off x="-1303337" y="1270000"/>
            <a:ext cx="12700" cy="1587"/>
          </a:xfrm>
          <a:custGeom>
            <a:rect b="b" l="l" r="r" t="t"/>
            <a:pathLst>
              <a:path extrusionOk="0" h="3" w="30">
                <a:moveTo>
                  <a:pt x="0" y="3"/>
                </a:moveTo>
                <a:lnTo>
                  <a:pt x="15" y="0"/>
                </a:lnTo>
                <a:lnTo>
                  <a:pt x="30" y="0"/>
                </a:ln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" name="Google Shape;36;p10"/>
          <p:cNvSpPr/>
          <p:nvPr/>
        </p:nvSpPr>
        <p:spPr>
          <a:xfrm>
            <a:off x="1176337" y="885825"/>
            <a:ext cx="4762" cy="9525"/>
          </a:xfrm>
          <a:custGeom>
            <a:rect b="b" l="l" r="r" t="t"/>
            <a:pathLst>
              <a:path extrusionOk="0" h="24" w="9">
                <a:moveTo>
                  <a:pt x="0" y="24"/>
                </a:moveTo>
                <a:lnTo>
                  <a:pt x="9" y="0"/>
                </a:lnTo>
                <a:lnTo>
                  <a:pt x="6" y="1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" name="Google Shape;37;p10"/>
          <p:cNvSpPr txBox="1"/>
          <p:nvPr/>
        </p:nvSpPr>
        <p:spPr>
          <a:xfrm>
            <a:off x="6489700" y="6588125"/>
            <a:ext cx="27130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99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©2005</a:t>
            </a:r>
            <a:endParaRPr/>
          </a:p>
        </p:txBody>
      </p:sp>
      <p:sp>
        <p:nvSpPr>
          <p:cNvPr id="38" name="Google Shape;38;p10"/>
          <p:cNvSpPr txBox="1"/>
          <p:nvPr/>
        </p:nvSpPr>
        <p:spPr>
          <a:xfrm>
            <a:off x="0" y="6613525"/>
            <a:ext cx="92868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99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AE4B33OSS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Threads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/>
          <p:nvPr>
            <p:ph type="title"/>
          </p:nvPr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Threads</a:t>
            </a:r>
            <a:endParaRPr/>
          </a:p>
        </p:txBody>
      </p:sp>
      <p:sp>
        <p:nvSpPr>
          <p:cNvPr id="82" name="Google Shape;82;p2"/>
          <p:cNvSpPr txBox="1"/>
          <p:nvPr>
            <p:ph idx="1" type="body"/>
          </p:nvPr>
        </p:nvSpPr>
        <p:spPr>
          <a:xfrm>
            <a:off x="827087" y="1282700"/>
            <a:ext cx="7859712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Multithreading Models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Threading Issues</a:t>
            </a:r>
            <a:endParaRPr/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/>
          <p:nvPr>
            <p:ph type="title"/>
          </p:nvPr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Threads</a:t>
            </a:r>
            <a:endParaRPr/>
          </a:p>
        </p:txBody>
      </p:sp>
      <p:sp>
        <p:nvSpPr>
          <p:cNvPr id="88" name="Google Shape;88;p3"/>
          <p:cNvSpPr txBox="1"/>
          <p:nvPr>
            <p:ph idx="1" type="body"/>
          </p:nvPr>
        </p:nvSpPr>
        <p:spPr>
          <a:xfrm>
            <a:off x="1066800" y="1447800"/>
            <a:ext cx="70294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thread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(or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lightweight process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is a basic unit of CPU utilization; it consists of: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 counter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register set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stack space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thread shares with its peer threads its: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section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section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operating-system resources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collectively know as a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task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traditional or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heavyweight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process is equal to a task with one thread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/>
          <p:nvPr>
            <p:ph type="title"/>
          </p:nvPr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Threads (Cont.)</a:t>
            </a:r>
            <a:endParaRPr/>
          </a:p>
        </p:txBody>
      </p:sp>
      <p:sp>
        <p:nvSpPr>
          <p:cNvPr id="94" name="Google Shape;94;p4"/>
          <p:cNvSpPr txBox="1"/>
          <p:nvPr>
            <p:ph idx="1" type="body"/>
          </p:nvPr>
        </p:nvSpPr>
        <p:spPr>
          <a:xfrm>
            <a:off x="1066800" y="1524000"/>
            <a:ext cx="70294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a multiple threaded task, while one server thread is blocked and waiting, a second thread in the same task can run.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Cooperation of multiple threads in same job confers higher throughput and improved performance.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Applications that require sharing a common buffer (i.e., producer-consumer) benefit from thread utilization.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/>
          <p:nvPr>
            <p:ph type="title"/>
          </p:nvPr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 Threads within a Task</a:t>
            </a:r>
            <a:endParaRPr/>
          </a:p>
        </p:txBody>
      </p:sp>
      <p:pic>
        <p:nvPicPr>
          <p:cNvPr id="100" name="Google Shape;100;p5"/>
          <p:cNvPicPr preferRelativeResize="0"/>
          <p:nvPr/>
        </p:nvPicPr>
        <p:blipFill rotWithShape="1">
          <a:blip r:embed="rId3">
            <a:alphaModFix/>
          </a:blip>
          <a:srcRect b="51916" l="38635" r="44651" t="17587"/>
          <a:stretch/>
        </p:blipFill>
        <p:spPr>
          <a:xfrm>
            <a:off x="2743200" y="1454150"/>
            <a:ext cx="3335337" cy="487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 txBox="1"/>
          <p:nvPr>
            <p:ph type="title"/>
          </p:nvPr>
        </p:nvSpPr>
        <p:spPr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Single and Multithreaded Processes</a:t>
            </a:r>
            <a:endParaRPr/>
          </a:p>
        </p:txBody>
      </p:sp>
      <p:pic>
        <p:nvPicPr>
          <p:cNvPr id="106" name="Google Shape;106;p6"/>
          <p:cNvPicPr preferRelativeResize="0"/>
          <p:nvPr/>
        </p:nvPicPr>
        <p:blipFill rotWithShape="1">
          <a:blip r:embed="rId3">
            <a:alphaModFix/>
          </a:blip>
          <a:srcRect b="11745" l="392" r="392" t="11746"/>
          <a:stretch/>
        </p:blipFill>
        <p:spPr>
          <a:xfrm>
            <a:off x="1116012" y="1728787"/>
            <a:ext cx="7132636" cy="4125913"/>
          </a:xfrm>
          <a:prstGeom prst="rect">
            <a:avLst/>
          </a:prstGeom>
          <a:noFill/>
          <a:ln cap="flat" cmpd="dbl" w="38100">
            <a:solidFill>
              <a:srgbClr val="CC66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/>
          <p:nvPr>
            <p:ph type="title"/>
          </p:nvPr>
        </p:nvSpPr>
        <p:spPr>
          <a:xfrm>
            <a:off x="747712" y="420687"/>
            <a:ext cx="7158037" cy="33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Benefits</a:t>
            </a:r>
            <a:endParaRPr/>
          </a:p>
        </p:txBody>
      </p:sp>
      <p:sp>
        <p:nvSpPr>
          <p:cNvPr id="112" name="Google Shape;112;p7"/>
          <p:cNvSpPr txBox="1"/>
          <p:nvPr>
            <p:ph idx="1" type="body"/>
          </p:nvPr>
        </p:nvSpPr>
        <p:spPr>
          <a:xfrm>
            <a:off x="827087" y="1282700"/>
            <a:ext cx="7859712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Responsiveness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Resource Sharing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Economy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Utilization of MP Architectures</a:t>
            </a:r>
            <a:endParaRPr/>
          </a:p>
        </p:txBody>
      </p:sp>
      <p:sp>
        <p:nvSpPr>
          <p:cNvPr id="113" name="Google Shape;113;p7"/>
          <p:cNvSpPr txBox="1"/>
          <p:nvPr/>
        </p:nvSpPr>
        <p:spPr>
          <a:xfrm>
            <a:off x="1422400" y="165100"/>
            <a:ext cx="31003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1999-07-15T18:20:03Z</dcterms:created>
  <dc:creator>Marilyn Turnamian</dc:creator>
</cp:coreProperties>
</file>