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9144000"/>
  <p:notesSz cx="7315200" cy="9601200"/>
  <p:embeddedFontLst>
    <p:embeddedFont>
      <p:font typeface="Helvetica Neue"/>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01">
          <p15:clr>
            <a:srgbClr val="000000"/>
          </p15:clr>
        </p15:guide>
        <p15:guide id="2" pos="518">
          <p15:clr>
            <a:srgbClr val="000000"/>
          </p15:clr>
        </p15:guide>
      </p15:sldGuideLst>
    </p:ext>
    <p:ext uri="GoogleSlidesCustomDataVersion2">
      <go:slidesCustomData xmlns:go="http://customooxmlschemas.google.com/" r:id="rId51" roundtripDataSignature="AMtx7mhiwJ3N77Dc+JdyI45TeDtHAC89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01" orient="horz"/>
        <p:guide pos="51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HelveticaNeue-bold.fntdata"/><Relationship Id="rId47" Type="http://schemas.openxmlformats.org/officeDocument/2006/relationships/font" Target="fonts/HelveticaNeue-regular.fntdata"/><Relationship Id="rId49" Type="http://schemas.openxmlformats.org/officeDocument/2006/relationships/font" Target="fonts/HelveticaNeu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customschemas.google.com/relationships/presentationmetadata" Target="metadata"/><Relationship Id="rId50" Type="http://schemas.openxmlformats.org/officeDocument/2006/relationships/font" Target="fonts/HelveticaNeue-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8650" cy="479425"/>
          </a:xfrm>
          <a:prstGeom prst="rect">
            <a:avLst/>
          </a:prstGeom>
          <a:noFill/>
          <a:ln>
            <a:noFill/>
          </a:ln>
        </p:spPr>
        <p:txBody>
          <a:bodyPr anchorCtr="0" anchor="ctr"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4146550" y="0"/>
            <a:ext cx="3168650" cy="479425"/>
          </a:xfrm>
          <a:prstGeom prst="rect">
            <a:avLst/>
          </a:prstGeom>
          <a:noFill/>
          <a:ln>
            <a:noFill/>
          </a:ln>
        </p:spPr>
        <p:txBody>
          <a:bodyPr anchorCtr="0" anchor="ctr"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0887"/>
            <a:ext cx="5365750" cy="4319587"/>
          </a:xfrm>
          <a:prstGeom prst="rect">
            <a:avLst/>
          </a:prstGeom>
          <a:noFill/>
          <a:ln>
            <a:noFill/>
          </a:ln>
        </p:spPr>
        <p:txBody>
          <a:bodyPr anchorCtr="0" anchor="ctr"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1775"/>
            <a:ext cx="3168650"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4146550" y="9121775"/>
            <a:ext cx="3168650"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10" name="Google Shape;210;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79" name="Google Shape;79;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16" name="Google Shape;216;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22" name="Google Shape;222;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2: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28" name="Google Shape;228;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3: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34" name="Google Shape;234;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4: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40" name="Google Shape;240;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47" name="Google Shape;247;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6: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53" name="Google Shape;253;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7: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59" name="Google Shape;259;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8: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65" name="Google Shape;265;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9: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71" name="Google Shape;271;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0: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77" name="Google Shape;277;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1: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83" name="Google Shape;283;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2: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89" name="Google Shape;289;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3: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97" name="Google Shape;297;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4: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03" name="Google Shape;303;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5: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09" name="Google Shape;309;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6: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16" name="Google Shape;316;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7: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22" name="Google Shape;322;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8: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28" name="Google Shape;328;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9: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34" name="Google Shape;334;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91" name="Google Shape;91;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0: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40" name="Google Shape;340;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97" name="Google Shape;97;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03" name="Google Shape;103;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10" name="Google Shape;110;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17" name="Google Shape;117;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974725" y="4560887"/>
            <a:ext cx="5365750"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42"/>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4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1120"/>
              </a:spcBef>
              <a:spcAft>
                <a:spcPts val="0"/>
              </a:spcAft>
              <a:buSzPts val="2880"/>
              <a:buFont typeface="Arial"/>
              <a:buNone/>
              <a:defRPr/>
            </a:lvl1pPr>
            <a:lvl2pPr lvl="1" algn="l">
              <a:spcBef>
                <a:spcPts val="630"/>
              </a:spcBef>
              <a:spcAft>
                <a:spcPts val="0"/>
              </a:spcAft>
              <a:buSzPts val="1440"/>
              <a:buChar char="●"/>
              <a:defRPr/>
            </a:lvl2pPr>
            <a:lvl3pPr lvl="2" algn="l">
              <a:spcBef>
                <a:spcPts val="630"/>
              </a:spcBef>
              <a:spcAft>
                <a:spcPts val="0"/>
              </a:spcAft>
              <a:buSzPts val="1350"/>
              <a:buChar char="4"/>
              <a:defRPr/>
            </a:lvl3pPr>
            <a:lvl4pPr lvl="3" algn="l">
              <a:spcBef>
                <a:spcPts val="630"/>
              </a:spcBef>
              <a:spcAft>
                <a:spcPts val="0"/>
              </a:spcAft>
              <a:buSzPts val="1350"/>
              <a:buChar char="–"/>
              <a:defRPr/>
            </a:lvl4pPr>
            <a:lvl5pPr lvl="4" algn="l">
              <a:spcBef>
                <a:spcPts val="630"/>
              </a:spcBef>
              <a:spcAft>
                <a:spcPts val="0"/>
              </a:spcAft>
              <a:buSzPts val="1350"/>
              <a:buChar char="»"/>
              <a:defRPr/>
            </a:lvl5pPr>
            <a:lvl6pPr lvl="5" algn="l">
              <a:spcBef>
                <a:spcPts val="630"/>
              </a:spcBef>
              <a:spcAft>
                <a:spcPts val="0"/>
              </a:spcAft>
              <a:buSzPts val="1350"/>
              <a:buChar char="»"/>
              <a:defRPr/>
            </a:lvl6pPr>
            <a:lvl7pPr lvl="6" algn="l">
              <a:spcBef>
                <a:spcPts val="630"/>
              </a:spcBef>
              <a:spcAft>
                <a:spcPts val="0"/>
              </a:spcAft>
              <a:buSzPts val="1350"/>
              <a:buChar char="»"/>
              <a:defRPr/>
            </a:lvl7pPr>
            <a:lvl8pPr lvl="7" algn="l">
              <a:spcBef>
                <a:spcPts val="630"/>
              </a:spcBef>
              <a:spcAft>
                <a:spcPts val="0"/>
              </a:spcAft>
              <a:buSzPts val="1350"/>
              <a:buChar char="»"/>
              <a:defRPr/>
            </a:lvl8pPr>
            <a:lvl9pPr lvl="8" algn="l">
              <a:spcBef>
                <a:spcPts val="630"/>
              </a:spcBef>
              <a:spcAft>
                <a:spcPts val="0"/>
              </a:spcAft>
              <a:buSzPts val="1350"/>
              <a:buChar char="»"/>
              <a:defRPr/>
            </a:lvl9pPr>
          </a:lstStyle>
          <a:p/>
        </p:txBody>
      </p:sp>
      <p:sp>
        <p:nvSpPr>
          <p:cNvPr id="19" name="Google Shape;19;p4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52"/>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52"/>
          <p:cNvSpPr txBox="1"/>
          <p:nvPr>
            <p:ph idx="1" type="body"/>
          </p:nvPr>
        </p:nvSpPr>
        <p:spPr>
          <a:xfrm>
            <a:off x="827088" y="1282700"/>
            <a:ext cx="3852862" cy="4483100"/>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
        <p:nvSpPr>
          <p:cNvPr id="68" name="Google Shape;68;p52"/>
          <p:cNvSpPr txBox="1"/>
          <p:nvPr>
            <p:ph idx="2" type="body"/>
          </p:nvPr>
        </p:nvSpPr>
        <p:spPr>
          <a:xfrm>
            <a:off x="4832350" y="1282700"/>
            <a:ext cx="3854450" cy="4483100"/>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5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5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700"/>
              </a:spcBef>
              <a:spcAft>
                <a:spcPts val="0"/>
              </a:spcAft>
              <a:buSzPts val="1800"/>
              <a:buNone/>
              <a:defRPr sz="2000"/>
            </a:lvl1pPr>
            <a:lvl2pPr indent="-228600" lvl="1" marL="914400" algn="l">
              <a:spcBef>
                <a:spcPts val="630"/>
              </a:spcBef>
              <a:spcAft>
                <a:spcPts val="0"/>
              </a:spcAft>
              <a:buSzPts val="1440"/>
              <a:buNone/>
              <a:defRPr sz="1800"/>
            </a:lvl2pPr>
            <a:lvl3pPr indent="-228600" lvl="2" marL="1371600" algn="l">
              <a:spcBef>
                <a:spcPts val="560"/>
              </a:spcBef>
              <a:spcAft>
                <a:spcPts val="0"/>
              </a:spcAft>
              <a:buSzPts val="1200"/>
              <a:buNone/>
              <a:defRPr sz="1600"/>
            </a:lvl3pPr>
            <a:lvl4pPr indent="-228600" lvl="3" marL="1828800" algn="l">
              <a:spcBef>
                <a:spcPts val="490"/>
              </a:spcBef>
              <a:spcAft>
                <a:spcPts val="0"/>
              </a:spcAft>
              <a:buSzPts val="1050"/>
              <a:buFont typeface="Helvetica Neue"/>
              <a:buNone/>
              <a:defRPr sz="1400"/>
            </a:lvl4pPr>
            <a:lvl5pPr indent="-228600" lvl="4" marL="2286000" algn="l">
              <a:spcBef>
                <a:spcPts val="490"/>
              </a:spcBef>
              <a:spcAft>
                <a:spcPts val="0"/>
              </a:spcAft>
              <a:buSzPts val="1050"/>
              <a:buFont typeface="Helvetica Neue"/>
              <a:buNone/>
              <a:defRPr sz="1400"/>
            </a:lvl5pPr>
            <a:lvl6pPr indent="-228600" lvl="5" marL="2743200" algn="l">
              <a:spcBef>
                <a:spcPts val="490"/>
              </a:spcBef>
              <a:spcAft>
                <a:spcPts val="0"/>
              </a:spcAft>
              <a:buSzPts val="1050"/>
              <a:buFont typeface="Helvetica Neue"/>
              <a:buNone/>
              <a:defRPr sz="1400"/>
            </a:lvl6pPr>
            <a:lvl7pPr indent="-228600" lvl="6" marL="3200400" algn="l">
              <a:spcBef>
                <a:spcPts val="490"/>
              </a:spcBef>
              <a:spcAft>
                <a:spcPts val="0"/>
              </a:spcAft>
              <a:buSzPts val="1050"/>
              <a:buFont typeface="Helvetica Neue"/>
              <a:buNone/>
              <a:defRPr sz="1400"/>
            </a:lvl7pPr>
            <a:lvl8pPr indent="-228600" lvl="7" marL="3657600" algn="l">
              <a:spcBef>
                <a:spcPts val="490"/>
              </a:spcBef>
              <a:spcAft>
                <a:spcPts val="0"/>
              </a:spcAft>
              <a:buSzPts val="1050"/>
              <a:buFont typeface="Helvetica Neue"/>
              <a:buNone/>
              <a:defRPr sz="1400"/>
            </a:lvl8pPr>
            <a:lvl9pPr indent="-228600" lvl="8" marL="4114800" algn="l">
              <a:spcBef>
                <a:spcPts val="490"/>
              </a:spcBef>
              <a:spcAft>
                <a:spcPts val="0"/>
              </a:spcAft>
              <a:buSzPts val="1050"/>
              <a:buFont typeface="Helvetica Neue"/>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44"/>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44"/>
          <p:cNvSpPr txBox="1"/>
          <p:nvPr>
            <p:ph idx="1" type="body"/>
          </p:nvPr>
        </p:nvSpPr>
        <p:spPr>
          <a:xfrm>
            <a:off x="827087" y="1282700"/>
            <a:ext cx="7859712" cy="4483100"/>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5"/>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4" name="Shape 44"/>
        <p:cNvGrpSpPr/>
        <p:nvPr/>
      </p:nvGrpSpPr>
      <p:grpSpPr>
        <a:xfrm>
          <a:off x="0" y="0"/>
          <a:ext cx="0" cy="0"/>
          <a:chOff x="0" y="0"/>
          <a:chExt cx="0" cy="0"/>
        </a:xfrm>
      </p:grpSpPr>
      <p:sp>
        <p:nvSpPr>
          <p:cNvPr id="45" name="Google Shape;45;p46"/>
          <p:cNvSpPr txBox="1"/>
          <p:nvPr>
            <p:ph type="title"/>
          </p:nvPr>
        </p:nvSpPr>
        <p:spPr>
          <a:xfrm rot="5400000">
            <a:off x="4984750" y="1987550"/>
            <a:ext cx="5537200" cy="20193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46"/>
          <p:cNvSpPr txBox="1"/>
          <p:nvPr>
            <p:ph idx="1" type="body"/>
          </p:nvPr>
        </p:nvSpPr>
        <p:spPr>
          <a:xfrm rot="5400000">
            <a:off x="869950" y="44450"/>
            <a:ext cx="5537200" cy="5905500"/>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7" name="Shape 47"/>
        <p:cNvGrpSpPr/>
        <p:nvPr/>
      </p:nvGrpSpPr>
      <p:grpSpPr>
        <a:xfrm>
          <a:off x="0" y="0"/>
          <a:ext cx="0" cy="0"/>
          <a:chOff x="0" y="0"/>
          <a:chExt cx="0" cy="0"/>
        </a:xfrm>
      </p:grpSpPr>
      <p:sp>
        <p:nvSpPr>
          <p:cNvPr id="48" name="Google Shape;48;p47"/>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47"/>
          <p:cNvSpPr txBox="1"/>
          <p:nvPr>
            <p:ph idx="1" type="body"/>
          </p:nvPr>
        </p:nvSpPr>
        <p:spPr>
          <a:xfrm rot="5400000">
            <a:off x="2515393" y="-405606"/>
            <a:ext cx="4483100" cy="7859712"/>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4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48"/>
          <p:cNvSpPr/>
          <p:nvPr>
            <p:ph idx="2" type="pic"/>
          </p:nvPr>
        </p:nvSpPr>
        <p:spPr>
          <a:xfrm>
            <a:off x="1792288" y="612775"/>
            <a:ext cx="5486400" cy="4114800"/>
          </a:xfrm>
          <a:prstGeom prst="rect">
            <a:avLst/>
          </a:prstGeom>
          <a:noFill/>
          <a:ln>
            <a:noFill/>
          </a:ln>
        </p:spPr>
      </p:sp>
      <p:sp>
        <p:nvSpPr>
          <p:cNvPr id="53" name="Google Shape;53;p4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4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11480" lvl="0" marL="457200" algn="l">
              <a:spcBef>
                <a:spcPts val="1120"/>
              </a:spcBef>
              <a:spcAft>
                <a:spcPts val="0"/>
              </a:spcAft>
              <a:buSzPts val="2880"/>
              <a:buChar char="●"/>
              <a:defRPr sz="3200"/>
            </a:lvl1pPr>
            <a:lvl2pPr indent="-370840" lvl="1" marL="914400" algn="l">
              <a:spcBef>
                <a:spcPts val="980"/>
              </a:spcBef>
              <a:spcAft>
                <a:spcPts val="0"/>
              </a:spcAft>
              <a:buSzPts val="2240"/>
              <a:buChar char="●"/>
              <a:defRPr sz="2800"/>
            </a:lvl2pPr>
            <a:lvl3pPr indent="-342900" lvl="2" marL="1371600" algn="l">
              <a:spcBef>
                <a:spcPts val="840"/>
              </a:spcBef>
              <a:spcAft>
                <a:spcPts val="0"/>
              </a:spcAft>
              <a:buSzPts val="1800"/>
              <a:buChar char="4"/>
              <a:defRPr sz="2400"/>
            </a:lvl3pPr>
            <a:lvl4pPr indent="-323850" lvl="3" marL="1828800" algn="l">
              <a:spcBef>
                <a:spcPts val="700"/>
              </a:spcBef>
              <a:spcAft>
                <a:spcPts val="0"/>
              </a:spcAft>
              <a:buSzPts val="1500"/>
              <a:buFont typeface="Helvetica Neue"/>
              <a:buChar char="–"/>
              <a:defRPr sz="2000"/>
            </a:lvl4pPr>
            <a:lvl5pPr indent="-323850" lvl="4" marL="2286000" algn="l">
              <a:spcBef>
                <a:spcPts val="700"/>
              </a:spcBef>
              <a:spcAft>
                <a:spcPts val="0"/>
              </a:spcAft>
              <a:buSzPts val="1500"/>
              <a:buFont typeface="Helvetica Neue"/>
              <a:buChar char="»"/>
              <a:defRPr sz="2000"/>
            </a:lvl5pPr>
            <a:lvl6pPr indent="-323850" lvl="5" marL="2743200" algn="l">
              <a:spcBef>
                <a:spcPts val="700"/>
              </a:spcBef>
              <a:spcAft>
                <a:spcPts val="0"/>
              </a:spcAft>
              <a:buSzPts val="1500"/>
              <a:buFont typeface="Helvetica Neue"/>
              <a:buChar char="»"/>
              <a:defRPr sz="2000"/>
            </a:lvl6pPr>
            <a:lvl7pPr indent="-323850" lvl="6" marL="3200400" algn="l">
              <a:spcBef>
                <a:spcPts val="700"/>
              </a:spcBef>
              <a:spcAft>
                <a:spcPts val="0"/>
              </a:spcAft>
              <a:buSzPts val="1500"/>
              <a:buFont typeface="Helvetica Neue"/>
              <a:buChar char="»"/>
              <a:defRPr sz="2000"/>
            </a:lvl7pPr>
            <a:lvl8pPr indent="-323850" lvl="7" marL="3657600" algn="l">
              <a:spcBef>
                <a:spcPts val="700"/>
              </a:spcBef>
              <a:spcAft>
                <a:spcPts val="0"/>
              </a:spcAft>
              <a:buSzPts val="1500"/>
              <a:buFont typeface="Helvetica Neue"/>
              <a:buChar char="»"/>
              <a:defRPr sz="2000"/>
            </a:lvl8pPr>
            <a:lvl9pPr indent="-323850" lvl="8" marL="4114800" algn="l">
              <a:spcBef>
                <a:spcPts val="700"/>
              </a:spcBef>
              <a:spcAft>
                <a:spcPts val="0"/>
              </a:spcAft>
              <a:buSzPts val="1500"/>
              <a:buFont typeface="Helvetica Neue"/>
              <a:buChar char="»"/>
              <a:defRPr sz="2000"/>
            </a:lvl9pPr>
          </a:lstStyle>
          <a:p/>
        </p:txBody>
      </p:sp>
      <p:sp>
        <p:nvSpPr>
          <p:cNvPr id="57" name="Google Shape;57;p4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5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5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62" name="Google Shape;62;p5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
        <p:nvSpPr>
          <p:cNvPr id="63" name="Google Shape;63;p5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64" name="Google Shape;64;p5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2.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41"/>
          <p:cNvSpPr/>
          <p:nvPr/>
        </p:nvSpPr>
        <p:spPr>
          <a:xfrm>
            <a:off x="1524000" y="1397000"/>
            <a:ext cx="6096000" cy="406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pic>
        <p:nvPicPr>
          <p:cNvPr descr="BD21332_" id="11" name="Google Shape;11;p41"/>
          <p:cNvPicPr preferRelativeResize="0"/>
          <p:nvPr/>
        </p:nvPicPr>
        <p:blipFill rotWithShape="1">
          <a:blip r:embed="rId1">
            <a:alphaModFix/>
          </a:blip>
          <a:srcRect b="0" l="0" r="0" t="0"/>
          <a:stretch/>
        </p:blipFill>
        <p:spPr>
          <a:xfrm>
            <a:off x="1539875" y="3603625"/>
            <a:ext cx="6035675" cy="342900"/>
          </a:xfrm>
          <a:prstGeom prst="rect">
            <a:avLst/>
          </a:prstGeom>
          <a:noFill/>
          <a:ln>
            <a:noFill/>
          </a:ln>
        </p:spPr>
      </p:pic>
      <p:sp>
        <p:nvSpPr>
          <p:cNvPr id="12" name="Google Shape;12;p41"/>
          <p:cNvSpPr txBox="1"/>
          <p:nvPr>
            <p:ph idx="1" type="body"/>
          </p:nvPr>
        </p:nvSpPr>
        <p:spPr>
          <a:xfrm>
            <a:off x="827087" y="1282700"/>
            <a:ext cx="7859712" cy="4483100"/>
          </a:xfrm>
          <a:prstGeom prst="rect">
            <a:avLst/>
          </a:prstGeom>
          <a:noFill/>
          <a:ln>
            <a:noFill/>
          </a:ln>
        </p:spPr>
        <p:txBody>
          <a:bodyPr anchorCtr="0" anchor="t" bIns="45700" lIns="91425" spcFirstLastPara="1" rIns="91425" wrap="square" tIns="45700">
            <a:noAutofit/>
          </a:bodyPr>
          <a:lstStyle>
            <a:lvl1pPr indent="-411480" lvl="0" marL="457200" marR="0" rtl="0" algn="l">
              <a:spcBef>
                <a:spcPts val="1120"/>
              </a:spcBef>
              <a:spcAft>
                <a:spcPts val="0"/>
              </a:spcAft>
              <a:buClr>
                <a:srgbClr val="993300"/>
              </a:buClr>
              <a:buSzPts val="2880"/>
              <a:buFont typeface="Arial"/>
              <a:buChar char="●"/>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980"/>
              </a:spcBef>
              <a:spcAft>
                <a:spcPts val="0"/>
              </a:spcAft>
              <a:buClr>
                <a:srgbClr val="CC6600"/>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rtl="0" algn="l">
              <a:spcBef>
                <a:spcPts val="840"/>
              </a:spcBef>
              <a:spcAft>
                <a:spcPts val="0"/>
              </a:spcAft>
              <a:buClr>
                <a:srgbClr val="009900"/>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23850" lvl="3" marL="1828800" marR="0" rtl="0" algn="l">
              <a:spcBef>
                <a:spcPts val="700"/>
              </a:spcBef>
              <a:spcAft>
                <a:spcPts val="0"/>
              </a:spcAft>
              <a:buClr>
                <a:schemeClr val="hlink"/>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rtl="0" algn="l">
              <a:spcBef>
                <a:spcPts val="700"/>
              </a:spcBef>
              <a:spcAft>
                <a:spcPts val="0"/>
              </a:spcAft>
              <a:buClr>
                <a:srgbClr val="FF0066"/>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3" name="Google Shape;13;p41"/>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FF3300"/>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rgbClr val="FF3300"/>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rgbClr val="FF3300"/>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rgbClr val="FF3300"/>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rgbClr val="FF3300"/>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rgbClr val="FF3300"/>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rgbClr val="FF3300"/>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rgbClr val="FF3300"/>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rgbClr val="FF3300"/>
                </a:solidFill>
                <a:latin typeface="Helvetica Neue"/>
                <a:ea typeface="Helvetica Neue"/>
                <a:cs typeface="Helvetica Neue"/>
                <a:sym typeface="Helvetica Neue"/>
              </a:defRPr>
            </a:lvl9pPr>
          </a:lstStyle>
          <a:p/>
        </p:txBody>
      </p:sp>
      <p:sp>
        <p:nvSpPr>
          <p:cNvPr id="14" name="Google Shape;14;p4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15" name="Google Shape;15;p4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 name="Shape 21"/>
        <p:cNvGrpSpPr/>
        <p:nvPr/>
      </p:nvGrpSpPr>
      <p:grpSpPr>
        <a:xfrm>
          <a:off x="0" y="0"/>
          <a:ext cx="0" cy="0"/>
          <a:chOff x="0" y="0"/>
          <a:chExt cx="0" cy="0"/>
        </a:xfrm>
      </p:grpSpPr>
      <p:sp>
        <p:nvSpPr>
          <p:cNvPr id="22" name="Google Shape;22;p43"/>
          <p:cNvSpPr txBox="1"/>
          <p:nvPr>
            <p:ph idx="1" type="body"/>
          </p:nvPr>
        </p:nvSpPr>
        <p:spPr>
          <a:xfrm>
            <a:off x="827087" y="1282700"/>
            <a:ext cx="7859712" cy="4483100"/>
          </a:xfrm>
          <a:prstGeom prst="rect">
            <a:avLst/>
          </a:prstGeom>
          <a:noFill/>
          <a:ln>
            <a:noFill/>
          </a:ln>
        </p:spPr>
        <p:txBody>
          <a:bodyPr anchorCtr="0" anchor="t" bIns="45700" lIns="91425" spcFirstLastPara="1" rIns="91425" wrap="square" tIns="45700">
            <a:noAutofit/>
          </a:bodyPr>
          <a:lstStyle>
            <a:lvl1pPr indent="-411480" lvl="0" marL="457200" marR="0" rtl="0" algn="l">
              <a:spcBef>
                <a:spcPts val="1120"/>
              </a:spcBef>
              <a:spcAft>
                <a:spcPts val="0"/>
              </a:spcAft>
              <a:buClr>
                <a:srgbClr val="993300"/>
              </a:buClr>
              <a:buSzPts val="2880"/>
              <a:buFont typeface="Arial"/>
              <a:buChar char="●"/>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980"/>
              </a:spcBef>
              <a:spcAft>
                <a:spcPts val="0"/>
              </a:spcAft>
              <a:buClr>
                <a:srgbClr val="CC6600"/>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rtl="0" algn="l">
              <a:spcBef>
                <a:spcPts val="840"/>
              </a:spcBef>
              <a:spcAft>
                <a:spcPts val="0"/>
              </a:spcAft>
              <a:buClr>
                <a:srgbClr val="009900"/>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23850" lvl="3" marL="1828800" marR="0" rtl="0" algn="l">
              <a:spcBef>
                <a:spcPts val="700"/>
              </a:spcBef>
              <a:spcAft>
                <a:spcPts val="0"/>
              </a:spcAft>
              <a:buClr>
                <a:schemeClr val="hlink"/>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rtl="0" algn="l">
              <a:spcBef>
                <a:spcPts val="700"/>
              </a:spcBef>
              <a:spcAft>
                <a:spcPts val="0"/>
              </a:spcAft>
              <a:buClr>
                <a:srgbClr val="FF0066"/>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23" name="Google Shape;23;p43"/>
          <p:cNvSpPr txBox="1"/>
          <p:nvPr/>
        </p:nvSpPr>
        <p:spPr>
          <a:xfrm>
            <a:off x="4267200" y="6613525"/>
            <a:ext cx="44450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993300"/>
              </a:buClr>
              <a:buSzPts val="1000"/>
              <a:buFont typeface="Helvetica Neue"/>
              <a:buNone/>
            </a:pPr>
            <a:r>
              <a:rPr b="1" i="0" lang="en-US" sz="1000" u="none">
                <a:solidFill>
                  <a:srgbClr val="993300"/>
                </a:solidFill>
                <a:latin typeface="Helvetica Neue"/>
                <a:ea typeface="Helvetica Neue"/>
                <a:cs typeface="Helvetica Neue"/>
                <a:sym typeface="Helvetica Neue"/>
              </a:rPr>
              <a:t>7.</a:t>
            </a:r>
            <a:fld id="{00000000-1234-1234-1234-123412341234}" type="slidenum">
              <a:rPr b="1" i="0" lang="en-US" sz="1000" u="none">
                <a:solidFill>
                  <a:srgbClr val="993300"/>
                </a:solidFill>
                <a:latin typeface="Helvetica Neue"/>
                <a:ea typeface="Helvetica Neue"/>
                <a:cs typeface="Helvetica Neue"/>
                <a:sym typeface="Helvetica Neue"/>
              </a:rPr>
              <a:t>‹#›</a:t>
            </a:fld>
            <a:endParaRPr/>
          </a:p>
        </p:txBody>
      </p:sp>
      <p:sp>
        <p:nvSpPr>
          <p:cNvPr id="24" name="Google Shape;24;p43"/>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FF3300"/>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rgbClr val="FF3300"/>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rgbClr val="FF3300"/>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rgbClr val="FF3300"/>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rgbClr val="FF3300"/>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rgbClr val="FF3300"/>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rgbClr val="FF3300"/>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rgbClr val="FF3300"/>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rgbClr val="FF3300"/>
                </a:solidFill>
                <a:latin typeface="Helvetica Neue"/>
                <a:ea typeface="Helvetica Neue"/>
                <a:cs typeface="Helvetica Neue"/>
                <a:sym typeface="Helvetica Neue"/>
              </a:defRPr>
            </a:lvl9pPr>
          </a:lstStyle>
          <a:p/>
        </p:txBody>
      </p:sp>
      <p:sp>
        <p:nvSpPr>
          <p:cNvPr id="25" name="Google Shape;25;p43"/>
          <p:cNvSpPr/>
          <p:nvPr/>
        </p:nvSpPr>
        <p:spPr>
          <a:xfrm flipH="1" rot="-2400000">
            <a:off x="1609725" y="4962525"/>
            <a:ext cx="9525" cy="1587"/>
          </a:xfrm>
          <a:custGeom>
            <a:rect b="b" l="l" r="r" t="t"/>
            <a:pathLst>
              <a:path extrusionOk="0" h="4" w="20">
                <a:moveTo>
                  <a:pt x="20" y="4"/>
                </a:moveTo>
                <a:lnTo>
                  <a:pt x="0" y="0"/>
                </a:lnTo>
                <a:lnTo>
                  <a:pt x="16" y="0"/>
                </a:lnTo>
                <a:lnTo>
                  <a:pt x="20"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6" name="Google Shape;26;p43"/>
          <p:cNvSpPr/>
          <p:nvPr/>
        </p:nvSpPr>
        <p:spPr>
          <a:xfrm flipH="1" rot="-120000">
            <a:off x="1189037" y="4205287"/>
            <a:ext cx="4762" cy="1587"/>
          </a:xfrm>
          <a:custGeom>
            <a:rect b="b" l="l" r="r" t="t"/>
            <a:pathLst>
              <a:path extrusionOk="0" h="4" w="12">
                <a:moveTo>
                  <a:pt x="12" y="4"/>
                </a:moveTo>
                <a:lnTo>
                  <a:pt x="0" y="0"/>
                </a:lnTo>
                <a:lnTo>
                  <a:pt x="12" y="0"/>
                </a:lnTo>
                <a:lnTo>
                  <a:pt x="12"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7" name="Google Shape;27;p43"/>
          <p:cNvSpPr/>
          <p:nvPr/>
        </p:nvSpPr>
        <p:spPr>
          <a:xfrm>
            <a:off x="5164137" y="4206875"/>
            <a:ext cx="7937" cy="9525"/>
          </a:xfrm>
          <a:custGeom>
            <a:rect b="b" l="l" r="r" t="t"/>
            <a:pathLst>
              <a:path extrusionOk="0" h="12" w="12">
                <a:moveTo>
                  <a:pt x="7" y="12"/>
                </a:moveTo>
                <a:lnTo>
                  <a:pt x="0" y="10"/>
                </a:lnTo>
                <a:lnTo>
                  <a:pt x="12" y="0"/>
                </a:lnTo>
                <a:lnTo>
                  <a:pt x="7"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8" name="Google Shape;28;p43"/>
          <p:cNvSpPr/>
          <p:nvPr/>
        </p:nvSpPr>
        <p:spPr>
          <a:xfrm>
            <a:off x="-1658937" y="1109662"/>
            <a:ext cx="4762" cy="1587"/>
          </a:xfrm>
          <a:custGeom>
            <a:rect b="b" l="l" r="r" t="t"/>
            <a:pathLst>
              <a:path extrusionOk="0" h="1587" w="13">
                <a:moveTo>
                  <a:pt x="13" y="0"/>
                </a:moveTo>
                <a:lnTo>
                  <a:pt x="0" y="0"/>
                </a:lnTo>
                <a:lnTo>
                  <a:pt x="7" y="0"/>
                </a:lnTo>
                <a:lnTo>
                  <a:pt x="1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9" name="Google Shape;29;p43"/>
          <p:cNvSpPr/>
          <p:nvPr/>
        </p:nvSpPr>
        <p:spPr>
          <a:xfrm>
            <a:off x="-898525" y="1169987"/>
            <a:ext cx="3175" cy="1587"/>
          </a:xfrm>
          <a:custGeom>
            <a:rect b="b" l="l" r="r" t="t"/>
            <a:pathLst>
              <a:path extrusionOk="0" h="1587" w="10">
                <a:moveTo>
                  <a:pt x="0" y="0"/>
                </a:moveTo>
                <a:lnTo>
                  <a:pt x="10" y="0"/>
                </a:lnTo>
                <a:lnTo>
                  <a:pt x="6"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0" name="Google Shape;30;p43"/>
          <p:cNvSpPr txBox="1"/>
          <p:nvPr/>
        </p:nvSpPr>
        <p:spPr>
          <a:xfrm>
            <a:off x="-1479550" y="423862"/>
            <a:ext cx="1587" cy="158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1" name="Google Shape;31;p43"/>
          <p:cNvSpPr/>
          <p:nvPr/>
        </p:nvSpPr>
        <p:spPr>
          <a:xfrm>
            <a:off x="-1466850" y="889000"/>
            <a:ext cx="6350" cy="1587"/>
          </a:xfrm>
          <a:custGeom>
            <a:rect b="b" l="l" r="r" t="t"/>
            <a:pathLst>
              <a:path extrusionOk="0" h="7" w="18">
                <a:moveTo>
                  <a:pt x="0" y="7"/>
                </a:moveTo>
                <a:lnTo>
                  <a:pt x="12" y="0"/>
                </a:lnTo>
                <a:lnTo>
                  <a:pt x="18" y="0"/>
                </a:lnTo>
                <a:lnTo>
                  <a:pt x="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2" name="Google Shape;32;p43"/>
          <p:cNvSpPr/>
          <p:nvPr/>
        </p:nvSpPr>
        <p:spPr>
          <a:xfrm>
            <a:off x="-1639887" y="1144587"/>
            <a:ext cx="1587" cy="6350"/>
          </a:xfrm>
          <a:custGeom>
            <a:rect b="b" l="l" r="r" t="t"/>
            <a:pathLst>
              <a:path extrusionOk="0" h="16" w="6">
                <a:moveTo>
                  <a:pt x="0" y="16"/>
                </a:moveTo>
                <a:lnTo>
                  <a:pt x="6" y="0"/>
                </a:lnTo>
                <a:lnTo>
                  <a:pt x="3" y="13"/>
                </a:lnTo>
                <a:lnTo>
                  <a:pt x="0"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3" name="Google Shape;33;p43"/>
          <p:cNvSpPr/>
          <p:nvPr/>
        </p:nvSpPr>
        <p:spPr>
          <a:xfrm>
            <a:off x="-1247775" y="1146175"/>
            <a:ext cx="4762" cy="7937"/>
          </a:xfrm>
          <a:custGeom>
            <a:rect b="b" l="l" r="r" t="t"/>
            <a:pathLst>
              <a:path extrusionOk="0" h="20" w="11">
                <a:moveTo>
                  <a:pt x="8" y="20"/>
                </a:moveTo>
                <a:lnTo>
                  <a:pt x="0" y="0"/>
                </a:lnTo>
                <a:lnTo>
                  <a:pt x="11" y="16"/>
                </a:lnTo>
                <a:lnTo>
                  <a:pt x="8" y="2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4" name="Google Shape;34;p43"/>
          <p:cNvSpPr/>
          <p:nvPr/>
        </p:nvSpPr>
        <p:spPr>
          <a:xfrm>
            <a:off x="-1101725" y="1228725"/>
            <a:ext cx="1587" cy="6350"/>
          </a:xfrm>
          <a:custGeom>
            <a:rect b="b" l="l" r="r" t="t"/>
            <a:pathLst>
              <a:path extrusionOk="0" h="14" w="7">
                <a:moveTo>
                  <a:pt x="0" y="14"/>
                </a:moveTo>
                <a:lnTo>
                  <a:pt x="7" y="0"/>
                </a:lnTo>
                <a:lnTo>
                  <a:pt x="7" y="7"/>
                </a:lnTo>
                <a:lnTo>
                  <a:pt x="0"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5" name="Google Shape;35;p43"/>
          <p:cNvSpPr/>
          <p:nvPr/>
        </p:nvSpPr>
        <p:spPr>
          <a:xfrm>
            <a:off x="-1303337" y="1270000"/>
            <a:ext cx="12700" cy="1587"/>
          </a:xfrm>
          <a:custGeom>
            <a:rect b="b" l="l" r="r" t="t"/>
            <a:pathLst>
              <a:path extrusionOk="0" h="3" w="30">
                <a:moveTo>
                  <a:pt x="0" y="3"/>
                </a:moveTo>
                <a:lnTo>
                  <a:pt x="15" y="0"/>
                </a:lnTo>
                <a:lnTo>
                  <a:pt x="30" y="0"/>
                </a:lnTo>
                <a:lnTo>
                  <a:pt x="0" y="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6" name="Google Shape;36;p43"/>
          <p:cNvSpPr/>
          <p:nvPr/>
        </p:nvSpPr>
        <p:spPr>
          <a:xfrm>
            <a:off x="1176337" y="885825"/>
            <a:ext cx="4762" cy="9525"/>
          </a:xfrm>
          <a:custGeom>
            <a:rect b="b" l="l" r="r" t="t"/>
            <a:pathLst>
              <a:path extrusionOk="0" h="24" w="9">
                <a:moveTo>
                  <a:pt x="0" y="24"/>
                </a:moveTo>
                <a:lnTo>
                  <a:pt x="9" y="0"/>
                </a:lnTo>
                <a:lnTo>
                  <a:pt x="6" y="17"/>
                </a:lnTo>
                <a:lnTo>
                  <a:pt x="0" y="2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7" name="Google Shape;37;p43"/>
          <p:cNvSpPr txBox="1"/>
          <p:nvPr/>
        </p:nvSpPr>
        <p:spPr>
          <a:xfrm>
            <a:off x="6489700" y="6588125"/>
            <a:ext cx="2713037"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993300"/>
              </a:buClr>
              <a:buSzPts val="1000"/>
              <a:buFont typeface="Helvetica Neue"/>
              <a:buNone/>
            </a:pPr>
            <a:r>
              <a:rPr b="1" i="0" lang="en-US" sz="1000" u="none">
                <a:solidFill>
                  <a:srgbClr val="993300"/>
                </a:solidFill>
                <a:latin typeface="Helvetica Neue"/>
                <a:ea typeface="Helvetica Neue"/>
                <a:cs typeface="Helvetica Neue"/>
                <a:sym typeface="Helvetica Neue"/>
              </a:rPr>
              <a:t>Silberschatz, Galvin and Gagne ©2005</a:t>
            </a:r>
            <a:endParaRPr/>
          </a:p>
        </p:txBody>
      </p:sp>
      <p:sp>
        <p:nvSpPr>
          <p:cNvPr id="38" name="Google Shape;38;p43"/>
          <p:cNvSpPr txBox="1"/>
          <p:nvPr/>
        </p:nvSpPr>
        <p:spPr>
          <a:xfrm>
            <a:off x="0" y="6613525"/>
            <a:ext cx="928687"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3300"/>
              </a:buClr>
              <a:buSzPts val="1000"/>
              <a:buFont typeface="Helvetica Neue"/>
              <a:buNone/>
            </a:pPr>
            <a:r>
              <a:rPr b="1" i="0" lang="en-US" sz="1000" u="none">
                <a:solidFill>
                  <a:srgbClr val="993300"/>
                </a:solidFill>
                <a:latin typeface="Helvetica Neue"/>
                <a:ea typeface="Helvetica Neue"/>
                <a:cs typeface="Helvetica Neue"/>
                <a:sym typeface="Helvetica Neue"/>
              </a:rPr>
              <a:t>AE4B33OSS</a:t>
            </a:r>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Deadlocks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1069975" y="384175"/>
            <a:ext cx="7954962"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2800"/>
              <a:buFont typeface="Helvetica Neue"/>
              <a:buNone/>
            </a:pPr>
            <a:r>
              <a:rPr b="1" i="0" lang="en-US" sz="2800" u="none">
                <a:solidFill>
                  <a:srgbClr val="FF3300"/>
                </a:solidFill>
                <a:latin typeface="Helvetica Neue"/>
                <a:ea typeface="Helvetica Neue"/>
                <a:cs typeface="Helvetica Neue"/>
                <a:sym typeface="Helvetica Neue"/>
              </a:rPr>
              <a:t>Resource Allocation Graph With A Deadlock</a:t>
            </a:r>
            <a:endParaRPr/>
          </a:p>
        </p:txBody>
      </p:sp>
      <p:pic>
        <p:nvPicPr>
          <p:cNvPr id="157" name="Google Shape;157;p10"/>
          <p:cNvPicPr preferRelativeResize="0"/>
          <p:nvPr/>
        </p:nvPicPr>
        <p:blipFill rotWithShape="1">
          <a:blip r:embed="rId3">
            <a:alphaModFix/>
          </a:blip>
          <a:srcRect b="1547" l="25067" r="25283" t="933"/>
          <a:stretch/>
        </p:blipFill>
        <p:spPr>
          <a:xfrm>
            <a:off x="2909887" y="1614487"/>
            <a:ext cx="3136900" cy="4621212"/>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638175" y="323850"/>
            <a:ext cx="8226425"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2200"/>
              <a:buFont typeface="Helvetica Neue"/>
              <a:buNone/>
            </a:pPr>
            <a:r>
              <a:rPr b="1" i="0" lang="en-US" sz="2200" u="none">
                <a:solidFill>
                  <a:srgbClr val="FF3300"/>
                </a:solidFill>
                <a:latin typeface="Helvetica Neue"/>
                <a:ea typeface="Helvetica Neue"/>
                <a:cs typeface="Helvetica Neue"/>
                <a:sym typeface="Helvetica Neue"/>
              </a:rPr>
              <a:t>Resource Allocation Graph With A Cycle But No Deadlock</a:t>
            </a:r>
            <a:endParaRPr/>
          </a:p>
        </p:txBody>
      </p:sp>
      <p:pic>
        <p:nvPicPr>
          <p:cNvPr id="163" name="Google Shape;163;p11"/>
          <p:cNvPicPr preferRelativeResize="0"/>
          <p:nvPr/>
        </p:nvPicPr>
        <p:blipFill rotWithShape="1">
          <a:blip r:embed="rId3">
            <a:alphaModFix/>
          </a:blip>
          <a:srcRect b="906" l="20947" r="21392" t="906"/>
          <a:stretch/>
        </p:blipFill>
        <p:spPr>
          <a:xfrm>
            <a:off x="2801937" y="1636712"/>
            <a:ext cx="3444875" cy="4411662"/>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Basic Facts</a:t>
            </a:r>
            <a:endParaRPr/>
          </a:p>
        </p:txBody>
      </p:sp>
      <p:sp>
        <p:nvSpPr>
          <p:cNvPr id="169" name="Google Shape;169;p12"/>
          <p:cNvSpPr txBox="1"/>
          <p:nvPr>
            <p:ph idx="1" type="body"/>
          </p:nvPr>
        </p:nvSpPr>
        <p:spPr>
          <a:xfrm>
            <a:off x="827087" y="1454150"/>
            <a:ext cx="6353175" cy="44005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If graph contains no cycles ⇒ no deadlock.</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If graph contains a cycle ⇒</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if only one instance per resource type, then deadlock.</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if several instances per resource type, possibility of deadlock.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Methods for Handling Deadlocks</a:t>
            </a:r>
            <a:endParaRPr/>
          </a:p>
        </p:txBody>
      </p:sp>
      <p:sp>
        <p:nvSpPr>
          <p:cNvPr id="175" name="Google Shape;175;p13"/>
          <p:cNvSpPr txBox="1"/>
          <p:nvPr>
            <p:ph idx="1" type="body"/>
          </p:nvPr>
        </p:nvSpPr>
        <p:spPr>
          <a:xfrm>
            <a:off x="827087" y="1531937"/>
            <a:ext cx="7046912" cy="32623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Ensure that the system will </a:t>
            </a:r>
            <a:r>
              <a:rPr b="0" i="1" lang="en-US" sz="1800" u="none">
                <a:solidFill>
                  <a:schemeClr val="dk1"/>
                </a:solidFill>
                <a:latin typeface="Helvetica Neue"/>
                <a:ea typeface="Helvetica Neue"/>
                <a:cs typeface="Helvetica Neue"/>
                <a:sym typeface="Helvetica Neue"/>
              </a:rPr>
              <a:t>never</a:t>
            </a:r>
            <a:r>
              <a:rPr b="0" i="0" lang="en-US" sz="1800" u="none">
                <a:solidFill>
                  <a:schemeClr val="dk1"/>
                </a:solidFill>
                <a:latin typeface="Helvetica Neue"/>
                <a:ea typeface="Helvetica Neue"/>
                <a:cs typeface="Helvetica Neue"/>
                <a:sym typeface="Helvetica Neue"/>
              </a:rPr>
              <a:t> enter a deadlock state.</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Allow the system to enter a deadlock state and then recover.</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Ignore the problem and pretend that deadlocks never occur in the system.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Deadlock Prevention</a:t>
            </a:r>
            <a:endParaRPr/>
          </a:p>
        </p:txBody>
      </p:sp>
      <p:sp>
        <p:nvSpPr>
          <p:cNvPr id="181" name="Google Shape;181;p14"/>
          <p:cNvSpPr txBox="1"/>
          <p:nvPr>
            <p:ph idx="1" type="body"/>
          </p:nvPr>
        </p:nvSpPr>
        <p:spPr>
          <a:xfrm>
            <a:off x="1165225" y="1812925"/>
            <a:ext cx="7038975" cy="37814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1" i="0" lang="en-US" sz="1800" u="none">
                <a:solidFill>
                  <a:schemeClr val="dk1"/>
                </a:solidFill>
                <a:latin typeface="Helvetica Neue"/>
                <a:ea typeface="Helvetica Neue"/>
                <a:cs typeface="Helvetica Neue"/>
                <a:sym typeface="Helvetica Neue"/>
              </a:rPr>
              <a:t>Mutual Exclusion</a:t>
            </a:r>
            <a:r>
              <a:rPr b="0" i="0" lang="en-US" sz="1800" u="none">
                <a:solidFill>
                  <a:schemeClr val="dk1"/>
                </a:solidFill>
                <a:latin typeface="Helvetica Neue"/>
                <a:ea typeface="Helvetica Neue"/>
                <a:cs typeface="Helvetica Neue"/>
                <a:sym typeface="Helvetica Neue"/>
              </a:rPr>
              <a:t> – not required for sharable resources; must hold for nonsharable resources.</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1" i="0" lang="en-US" sz="1800" u="none">
                <a:solidFill>
                  <a:schemeClr val="dk1"/>
                </a:solidFill>
                <a:latin typeface="Helvetica Neue"/>
                <a:ea typeface="Helvetica Neue"/>
                <a:cs typeface="Helvetica Neue"/>
                <a:sym typeface="Helvetica Neue"/>
              </a:rPr>
              <a:t>Hold and Wait</a:t>
            </a:r>
            <a:r>
              <a:rPr b="0" i="0" lang="en-US" sz="1800" u="none">
                <a:solidFill>
                  <a:schemeClr val="dk1"/>
                </a:solidFill>
                <a:latin typeface="Helvetica Neue"/>
                <a:ea typeface="Helvetica Neue"/>
                <a:cs typeface="Helvetica Neue"/>
                <a:sym typeface="Helvetica Neue"/>
              </a:rPr>
              <a:t> – must guarantee that whenever a process requests a resource, it does not hold any other resources.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Require process to request and be allocated all its resources before it begins execution, or allow process to request resources only when the process has none.</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Low resource utilization; starvation possible.</a:t>
            </a:r>
            <a:endParaRPr/>
          </a:p>
        </p:txBody>
      </p:sp>
      <p:sp>
        <p:nvSpPr>
          <p:cNvPr id="182" name="Google Shape;182;p14"/>
          <p:cNvSpPr txBox="1"/>
          <p:nvPr/>
        </p:nvSpPr>
        <p:spPr>
          <a:xfrm>
            <a:off x="822325" y="1271587"/>
            <a:ext cx="426720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Restrain the ways request can be made.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Deadlock Prevention (Cont.)</a:t>
            </a:r>
            <a:endParaRPr/>
          </a:p>
        </p:txBody>
      </p:sp>
      <p:sp>
        <p:nvSpPr>
          <p:cNvPr id="188" name="Google Shape;188;p15"/>
          <p:cNvSpPr txBox="1"/>
          <p:nvPr>
            <p:ph idx="1" type="body"/>
          </p:nvPr>
        </p:nvSpPr>
        <p:spPr>
          <a:xfrm>
            <a:off x="827087" y="1282700"/>
            <a:ext cx="7296150" cy="44005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1" i="0" lang="en-US" sz="1800" u="none">
                <a:solidFill>
                  <a:schemeClr val="dk1"/>
                </a:solidFill>
                <a:latin typeface="Helvetica Neue"/>
                <a:ea typeface="Helvetica Neue"/>
                <a:cs typeface="Helvetica Neue"/>
                <a:sym typeface="Helvetica Neue"/>
              </a:rPr>
              <a:t>No Preemption</a:t>
            </a:r>
            <a:r>
              <a:rPr b="0" i="0" lang="en-US" sz="1800" u="none">
                <a:solidFill>
                  <a:schemeClr val="dk1"/>
                </a:solidFill>
                <a:latin typeface="Helvetica Neue"/>
                <a:ea typeface="Helvetica Neue"/>
                <a:cs typeface="Helvetica Neue"/>
                <a:sym typeface="Helvetica Neue"/>
              </a:rPr>
              <a:t> –</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If a process that is holding some resources requests another resource that cannot be immediately allocated to it, then all resources currently being held are released.</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Preempted resources are added to the list of resources for which the process is waiting.</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Process will be restarted only when it can regain its old resources, as well as the new ones that it is requesting.</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1" i="0" lang="en-US" sz="1800" u="none">
                <a:solidFill>
                  <a:schemeClr val="dk1"/>
                </a:solidFill>
                <a:latin typeface="Helvetica Neue"/>
                <a:ea typeface="Helvetica Neue"/>
                <a:cs typeface="Helvetica Neue"/>
                <a:sym typeface="Helvetica Neue"/>
              </a:rPr>
              <a:t>Circular Wait</a:t>
            </a:r>
            <a:r>
              <a:rPr b="0" i="0" lang="en-US" sz="1800" u="none">
                <a:solidFill>
                  <a:schemeClr val="dk1"/>
                </a:solidFill>
                <a:latin typeface="Helvetica Neue"/>
                <a:ea typeface="Helvetica Neue"/>
                <a:cs typeface="Helvetica Neue"/>
                <a:sym typeface="Helvetica Neue"/>
              </a:rPr>
              <a:t> – impose a total ordering of all resource types, and require that each process requests resources in an increasing order of enumeration.</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Deadlock Avoidance</a:t>
            </a:r>
            <a:endParaRPr/>
          </a:p>
        </p:txBody>
      </p:sp>
      <p:sp>
        <p:nvSpPr>
          <p:cNvPr id="194" name="Google Shape;194;p16"/>
          <p:cNvSpPr txBox="1"/>
          <p:nvPr>
            <p:ph idx="1" type="body"/>
          </p:nvPr>
        </p:nvSpPr>
        <p:spPr>
          <a:xfrm rot="-157">
            <a:off x="1112764" y="2038314"/>
            <a:ext cx="6585000" cy="378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Simplest and most useful model requires that each process declare the </a:t>
            </a:r>
            <a:r>
              <a:rPr b="0" i="1" lang="en-US" sz="1800" u="none">
                <a:solidFill>
                  <a:schemeClr val="dk1"/>
                </a:solidFill>
                <a:latin typeface="Helvetica Neue"/>
                <a:ea typeface="Helvetica Neue"/>
                <a:cs typeface="Helvetica Neue"/>
                <a:sym typeface="Helvetica Neue"/>
              </a:rPr>
              <a:t>maximum number</a:t>
            </a:r>
            <a:r>
              <a:rPr b="0" i="0" lang="en-US" sz="1800" u="none">
                <a:solidFill>
                  <a:schemeClr val="dk1"/>
                </a:solidFill>
                <a:latin typeface="Helvetica Neue"/>
                <a:ea typeface="Helvetica Neue"/>
                <a:cs typeface="Helvetica Neue"/>
                <a:sym typeface="Helvetica Neue"/>
              </a:rPr>
              <a:t> of resources of each type that it may need.</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The deadlock-avoidance algorithm dynamically examines the resource-allocation state to ensure that there can never be a circular-wait condition.</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Resource-allocation </a:t>
            </a:r>
            <a:r>
              <a:rPr b="0" i="1" lang="en-US" sz="1800" u="none">
                <a:solidFill>
                  <a:schemeClr val="dk1"/>
                </a:solidFill>
                <a:latin typeface="Helvetica Neue"/>
                <a:ea typeface="Helvetica Neue"/>
                <a:cs typeface="Helvetica Neue"/>
                <a:sym typeface="Helvetica Neue"/>
              </a:rPr>
              <a:t>state</a:t>
            </a:r>
            <a:r>
              <a:rPr b="0" i="0" lang="en-US" sz="1800" u="none">
                <a:solidFill>
                  <a:schemeClr val="dk1"/>
                </a:solidFill>
                <a:latin typeface="Helvetica Neue"/>
                <a:ea typeface="Helvetica Neue"/>
                <a:cs typeface="Helvetica Neue"/>
                <a:sym typeface="Helvetica Neue"/>
              </a:rPr>
              <a:t> is defined by the number of available and allocated resources, and the maximum demands of the processes.</a:t>
            </a:r>
            <a:endParaRPr/>
          </a:p>
        </p:txBody>
      </p:sp>
      <p:sp>
        <p:nvSpPr>
          <p:cNvPr id="195" name="Google Shape;195;p16"/>
          <p:cNvSpPr txBox="1"/>
          <p:nvPr/>
        </p:nvSpPr>
        <p:spPr>
          <a:xfrm>
            <a:off x="822325" y="1271587"/>
            <a:ext cx="6821487" cy="6413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Requires that the system has some additional </a:t>
            </a:r>
            <a:r>
              <a:rPr b="0" i="1" lang="en-US" sz="1800" u="none">
                <a:solidFill>
                  <a:schemeClr val="dk1"/>
                </a:solidFill>
                <a:latin typeface="Helvetica Neue"/>
                <a:ea typeface="Helvetica Neue"/>
                <a:cs typeface="Helvetica Neue"/>
                <a:sym typeface="Helvetica Neue"/>
              </a:rPr>
              <a:t>a priori </a:t>
            </a:r>
            <a:r>
              <a:rPr b="0" i="0" lang="en-US" sz="1800" u="none">
                <a:solidFill>
                  <a:schemeClr val="dk1"/>
                </a:solidFill>
                <a:latin typeface="Helvetica Neue"/>
                <a:ea typeface="Helvetica Neue"/>
                <a:cs typeface="Helvetica Neue"/>
                <a:sym typeface="Helvetica Neue"/>
              </a:rPr>
              <a:t>information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available.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Safe State</a:t>
            </a:r>
            <a:endParaRPr/>
          </a:p>
        </p:txBody>
      </p:sp>
      <p:sp>
        <p:nvSpPr>
          <p:cNvPr id="201" name="Google Shape;201;p17"/>
          <p:cNvSpPr txBox="1"/>
          <p:nvPr>
            <p:ph idx="1" type="body"/>
          </p:nvPr>
        </p:nvSpPr>
        <p:spPr>
          <a:xfrm>
            <a:off x="669894" y="4"/>
            <a:ext cx="7804200" cy="4638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When a process requests an available resource, system must decide if immediate allocation leaves the system in a safe state.</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System is in safe state if there exists a safe sequence of all processes. </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Sequence &lt;P</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P</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 P</a:t>
            </a:r>
            <a:r>
              <a:rPr b="0" baseline="-25000" i="0"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&gt; is safe if for each P</a:t>
            </a:r>
            <a:r>
              <a:rPr b="0" baseline="-25000" i="0"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the resources that P</a:t>
            </a:r>
            <a:r>
              <a:rPr b="0" baseline="-25000" i="0" lang="en-US" sz="1800" u="none">
                <a:solidFill>
                  <a:schemeClr val="dk1"/>
                </a:solidFill>
                <a:latin typeface="Helvetica Neue"/>
                <a:ea typeface="Helvetica Neue"/>
                <a:cs typeface="Helvetica Neue"/>
                <a:sym typeface="Helvetica Neue"/>
              </a:rPr>
              <a:t>i </a:t>
            </a:r>
            <a:r>
              <a:rPr b="0" i="0" lang="en-US" sz="1800" u="none">
                <a:solidFill>
                  <a:schemeClr val="dk1"/>
                </a:solidFill>
                <a:latin typeface="Helvetica Neue"/>
                <a:ea typeface="Helvetica Neue"/>
                <a:cs typeface="Helvetica Neue"/>
                <a:sym typeface="Helvetica Neue"/>
              </a:rPr>
              <a:t>can still request can be satisfied by currently available resources + resources held by all the P</a:t>
            </a:r>
            <a:r>
              <a:rPr b="0" baseline="-25000" i="0" lang="en-US" sz="1800" u="none">
                <a:solidFill>
                  <a:schemeClr val="dk1"/>
                </a:solidFill>
                <a:latin typeface="Helvetica Neue"/>
                <a:ea typeface="Helvetica Neue"/>
                <a:cs typeface="Helvetica Neue"/>
                <a:sym typeface="Helvetica Neue"/>
              </a:rPr>
              <a:t>j</a:t>
            </a:r>
            <a:r>
              <a:rPr b="0" i="0" lang="en-US" sz="1800" u="none">
                <a:solidFill>
                  <a:schemeClr val="dk1"/>
                </a:solidFill>
                <a:latin typeface="Helvetica Neue"/>
                <a:ea typeface="Helvetica Neue"/>
                <a:cs typeface="Helvetica Neue"/>
                <a:sym typeface="Helvetica Neue"/>
              </a:rPr>
              <a:t>, with j&lt;i.</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If P</a:t>
            </a:r>
            <a:r>
              <a:rPr b="0" baseline="-25000" i="0"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resource needs are not immediately available, then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can wait until all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j</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have finished.</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When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j</a:t>
            </a:r>
            <a:r>
              <a:rPr b="0" i="0" lang="en-US" sz="1800" u="none">
                <a:solidFill>
                  <a:schemeClr val="dk1"/>
                </a:solidFill>
                <a:latin typeface="Helvetica Neue"/>
                <a:ea typeface="Helvetica Neue"/>
                <a:cs typeface="Helvetica Neue"/>
                <a:sym typeface="Helvetica Neue"/>
              </a:rPr>
              <a:t> is finished,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can obtain needed resources, execute, return allocated resources, and terminate. </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When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terminates,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can obtain its needed resources, and so on.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Basic Facts</a:t>
            </a:r>
            <a:endParaRPr/>
          </a:p>
        </p:txBody>
      </p:sp>
      <p:sp>
        <p:nvSpPr>
          <p:cNvPr id="207" name="Google Shape;207;p18"/>
          <p:cNvSpPr txBox="1"/>
          <p:nvPr>
            <p:ph idx="1" type="body"/>
          </p:nvPr>
        </p:nvSpPr>
        <p:spPr>
          <a:xfrm>
            <a:off x="827087" y="1411287"/>
            <a:ext cx="6311900" cy="44148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If a system is in safe state ⇒ no deadlocks.</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If a system is in unsafe state ⇒ possibility of deadlock.</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Avoidance ⇒ ensure that a system will never enter an unsafe state.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Safe, Unsafe , Deadlock State </a:t>
            </a:r>
            <a:endParaRPr/>
          </a:p>
        </p:txBody>
      </p:sp>
      <p:pic>
        <p:nvPicPr>
          <p:cNvPr id="213" name="Google Shape;213;p19"/>
          <p:cNvPicPr preferRelativeResize="0"/>
          <p:nvPr/>
        </p:nvPicPr>
        <p:blipFill rotWithShape="1">
          <a:blip r:embed="rId3">
            <a:alphaModFix/>
          </a:blip>
          <a:srcRect b="2193" l="13436" r="13682" t="1571"/>
          <a:stretch/>
        </p:blipFill>
        <p:spPr>
          <a:xfrm>
            <a:off x="2282825" y="1716087"/>
            <a:ext cx="4391025" cy="4348162"/>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Deadlocks</a:t>
            </a:r>
            <a:endParaRPr/>
          </a:p>
        </p:txBody>
      </p:sp>
      <p:sp>
        <p:nvSpPr>
          <p:cNvPr id="82" name="Google Shape;82;p2"/>
          <p:cNvSpPr txBox="1"/>
          <p:nvPr>
            <p:ph idx="1" type="body"/>
          </p:nvPr>
        </p:nvSpPr>
        <p:spPr>
          <a:xfrm>
            <a:off x="827087" y="1282700"/>
            <a:ext cx="7859712"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530"/>
              <a:buFont typeface="Arial"/>
              <a:buChar char="●"/>
            </a:pPr>
            <a:r>
              <a:rPr b="0" i="0" lang="en-US" sz="1800" u="none">
                <a:solidFill>
                  <a:schemeClr val="dk1"/>
                </a:solidFill>
                <a:latin typeface="Helvetica Neue"/>
                <a:ea typeface="Helvetica Neue"/>
                <a:cs typeface="Helvetica Neue"/>
                <a:sym typeface="Helvetica Neue"/>
              </a:rPr>
              <a:t>The Deadlock Problem</a:t>
            </a:r>
            <a:endParaRPr/>
          </a:p>
          <a:p>
            <a:pPr indent="-342900" lvl="0" marL="342900" rtl="0" algn="l">
              <a:lnSpc>
                <a:spcPct val="100000"/>
              </a:lnSpc>
              <a:spcBef>
                <a:spcPts val="630"/>
              </a:spcBef>
              <a:spcAft>
                <a:spcPts val="0"/>
              </a:spcAft>
              <a:buClr>
                <a:srgbClr val="993300"/>
              </a:buClr>
              <a:buSzPts val="1530"/>
              <a:buFont typeface="Arial"/>
              <a:buChar char="●"/>
            </a:pPr>
            <a:r>
              <a:rPr b="0" i="0" lang="en-US" sz="1800" u="none">
                <a:solidFill>
                  <a:schemeClr val="dk1"/>
                </a:solidFill>
                <a:latin typeface="Helvetica Neue"/>
                <a:ea typeface="Helvetica Neue"/>
                <a:cs typeface="Helvetica Neue"/>
                <a:sym typeface="Helvetica Neue"/>
              </a:rPr>
              <a:t>System Model</a:t>
            </a:r>
            <a:endParaRPr/>
          </a:p>
          <a:p>
            <a:pPr indent="-342900" lvl="0" marL="342900" rtl="0" algn="l">
              <a:lnSpc>
                <a:spcPct val="100000"/>
              </a:lnSpc>
              <a:spcBef>
                <a:spcPts val="630"/>
              </a:spcBef>
              <a:spcAft>
                <a:spcPts val="0"/>
              </a:spcAft>
              <a:buClr>
                <a:srgbClr val="993300"/>
              </a:buClr>
              <a:buSzPts val="1530"/>
              <a:buFont typeface="Arial"/>
              <a:buChar char="●"/>
            </a:pPr>
            <a:r>
              <a:rPr b="0" i="0" lang="en-US" sz="1800" u="none">
                <a:solidFill>
                  <a:schemeClr val="dk1"/>
                </a:solidFill>
                <a:latin typeface="Helvetica Neue"/>
                <a:ea typeface="Helvetica Neue"/>
                <a:cs typeface="Helvetica Neue"/>
                <a:sym typeface="Helvetica Neue"/>
              </a:rPr>
              <a:t>Deadlock Characterization</a:t>
            </a:r>
            <a:endParaRPr/>
          </a:p>
          <a:p>
            <a:pPr indent="-342900" lvl="0" marL="342900" rtl="0" algn="l">
              <a:lnSpc>
                <a:spcPct val="100000"/>
              </a:lnSpc>
              <a:spcBef>
                <a:spcPts val="630"/>
              </a:spcBef>
              <a:spcAft>
                <a:spcPts val="0"/>
              </a:spcAft>
              <a:buClr>
                <a:srgbClr val="993300"/>
              </a:buClr>
              <a:buSzPts val="1530"/>
              <a:buFont typeface="Arial"/>
              <a:buChar char="●"/>
            </a:pPr>
            <a:r>
              <a:rPr b="0" i="0" lang="en-US" sz="1800" u="none">
                <a:solidFill>
                  <a:schemeClr val="dk1"/>
                </a:solidFill>
                <a:latin typeface="Helvetica Neue"/>
                <a:ea typeface="Helvetica Neue"/>
                <a:cs typeface="Helvetica Neue"/>
                <a:sym typeface="Helvetica Neue"/>
              </a:rPr>
              <a:t>Methods for Handling Deadlocks</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Deadlock Prevention</a:t>
            </a:r>
            <a:endParaRPr/>
          </a:p>
          <a:p>
            <a:pPr indent="-342900" lvl="0" marL="342900" rtl="0" algn="l">
              <a:lnSpc>
                <a:spcPct val="100000"/>
              </a:lnSpc>
              <a:spcBef>
                <a:spcPts val="630"/>
              </a:spcBef>
              <a:spcAft>
                <a:spcPts val="0"/>
              </a:spcAft>
              <a:buClr>
                <a:srgbClr val="993300"/>
              </a:buClr>
              <a:buSzPts val="1530"/>
              <a:buFont typeface="Arial"/>
              <a:buChar char="●"/>
            </a:pPr>
            <a:r>
              <a:rPr b="0" i="0" lang="en-US" sz="1800" u="none">
                <a:solidFill>
                  <a:schemeClr val="dk1"/>
                </a:solidFill>
                <a:latin typeface="Helvetica Neue"/>
                <a:ea typeface="Helvetica Neue"/>
                <a:cs typeface="Helvetica Neue"/>
                <a:sym typeface="Helvetica Neue"/>
              </a:rPr>
              <a:t>Deadlock Avoidance</a:t>
            </a:r>
            <a:endParaRPr/>
          </a:p>
          <a:p>
            <a:pPr indent="-342900" lvl="0" marL="342900" rtl="0" algn="l">
              <a:lnSpc>
                <a:spcPct val="100000"/>
              </a:lnSpc>
              <a:spcBef>
                <a:spcPts val="630"/>
              </a:spcBef>
              <a:spcAft>
                <a:spcPts val="0"/>
              </a:spcAft>
              <a:buClr>
                <a:srgbClr val="993300"/>
              </a:buClr>
              <a:buSzPts val="1530"/>
              <a:buFont typeface="Arial"/>
              <a:buChar char="●"/>
            </a:pPr>
            <a:r>
              <a:rPr b="0" i="0" lang="en-US" sz="1800" u="none">
                <a:solidFill>
                  <a:schemeClr val="dk1"/>
                </a:solidFill>
                <a:latin typeface="Helvetica Neue"/>
                <a:ea typeface="Helvetica Neue"/>
                <a:cs typeface="Helvetica Neue"/>
                <a:sym typeface="Helvetica Neue"/>
              </a:rPr>
              <a:t>Deadlock Detection </a:t>
            </a:r>
            <a:endParaRPr/>
          </a:p>
          <a:p>
            <a:pPr indent="-342900" lvl="0" marL="342900" rtl="0" algn="l">
              <a:lnSpc>
                <a:spcPct val="100000"/>
              </a:lnSpc>
              <a:spcBef>
                <a:spcPts val="630"/>
              </a:spcBef>
              <a:spcAft>
                <a:spcPts val="0"/>
              </a:spcAft>
              <a:buClr>
                <a:srgbClr val="993300"/>
              </a:buClr>
              <a:buSzPts val="1530"/>
              <a:buFont typeface="Arial"/>
              <a:buChar char="●"/>
            </a:pPr>
            <a:r>
              <a:rPr b="0" i="0" lang="en-US" sz="1800" u="none">
                <a:solidFill>
                  <a:schemeClr val="dk1"/>
                </a:solidFill>
                <a:latin typeface="Helvetica Neue"/>
                <a:ea typeface="Helvetica Neue"/>
                <a:cs typeface="Helvetica Neue"/>
                <a:sym typeface="Helvetica Neue"/>
              </a:rPr>
              <a:t>Recovery from Deadlock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Resource-Allocation Graph Algorithm</a:t>
            </a:r>
            <a:endParaRPr/>
          </a:p>
        </p:txBody>
      </p:sp>
      <p:sp>
        <p:nvSpPr>
          <p:cNvPr id="219" name="Google Shape;219;p20"/>
          <p:cNvSpPr txBox="1"/>
          <p:nvPr>
            <p:ph idx="1" type="body"/>
          </p:nvPr>
        </p:nvSpPr>
        <p:spPr>
          <a:xfrm>
            <a:off x="827087" y="1439862"/>
            <a:ext cx="6659562"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1" lang="en-US" sz="1800" u="none">
                <a:solidFill>
                  <a:schemeClr val="dk1"/>
                </a:solidFill>
                <a:latin typeface="Helvetica Neue"/>
                <a:ea typeface="Helvetica Neue"/>
                <a:cs typeface="Helvetica Neue"/>
                <a:sym typeface="Helvetica Neue"/>
              </a:rPr>
              <a:t>Claim edge</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j</a:t>
            </a:r>
            <a:r>
              <a:rPr b="0" i="0" lang="en-US" sz="1800" u="none">
                <a:solidFill>
                  <a:schemeClr val="dk1"/>
                </a:solidFill>
                <a:latin typeface="Helvetica Neue"/>
                <a:ea typeface="Helvetica Neue"/>
                <a:cs typeface="Helvetica Neue"/>
                <a:sym typeface="Helvetica Neue"/>
              </a:rPr>
              <a:t> indicated that process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may request resource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j</a:t>
            </a:r>
            <a:r>
              <a:rPr b="0" i="0" lang="en-US" sz="1800" u="none">
                <a:solidFill>
                  <a:schemeClr val="dk1"/>
                </a:solidFill>
                <a:latin typeface="Helvetica Neue"/>
                <a:ea typeface="Helvetica Neue"/>
                <a:cs typeface="Helvetica Neue"/>
                <a:sym typeface="Helvetica Neue"/>
              </a:rPr>
              <a:t>; represented by a dashed line.</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Claim edge converts to request edge when a process requests a resource.</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When a resource is released by a process, assignment edge reconverts to a claim edge.</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Resources must be claimed </a:t>
            </a:r>
            <a:r>
              <a:rPr b="0" i="1" lang="en-US" sz="1800" u="none">
                <a:solidFill>
                  <a:schemeClr val="dk1"/>
                </a:solidFill>
                <a:latin typeface="Helvetica Neue"/>
                <a:ea typeface="Helvetica Neue"/>
                <a:cs typeface="Helvetica Neue"/>
                <a:sym typeface="Helvetica Neue"/>
              </a:rPr>
              <a:t>a priori</a:t>
            </a:r>
            <a:r>
              <a:rPr b="0" i="0" lang="en-US" sz="1800" u="none">
                <a:solidFill>
                  <a:schemeClr val="dk1"/>
                </a:solidFill>
                <a:latin typeface="Helvetica Neue"/>
                <a:ea typeface="Helvetica Neue"/>
                <a:cs typeface="Helvetica Neue"/>
                <a:sym typeface="Helvetica Neue"/>
              </a:rPr>
              <a:t> in the system.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1"/>
          <p:cNvSpPr txBox="1"/>
          <p:nvPr>
            <p:ph type="title"/>
          </p:nvPr>
        </p:nvSpPr>
        <p:spPr>
          <a:xfrm>
            <a:off x="984250" y="190500"/>
            <a:ext cx="8224837"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2400"/>
              <a:buFont typeface="Helvetica Neue"/>
              <a:buNone/>
            </a:pPr>
            <a:r>
              <a:rPr b="1" i="0" lang="en-US" sz="2400" u="none">
                <a:solidFill>
                  <a:srgbClr val="FF3300"/>
                </a:solidFill>
                <a:latin typeface="Helvetica Neue"/>
                <a:ea typeface="Helvetica Neue"/>
                <a:cs typeface="Helvetica Neue"/>
                <a:sym typeface="Helvetica Neue"/>
              </a:rPr>
              <a:t>Resource-Allocation Graph For Deadlock Avoidance</a:t>
            </a:r>
            <a:endParaRPr/>
          </a:p>
        </p:txBody>
      </p:sp>
      <p:pic>
        <p:nvPicPr>
          <p:cNvPr id="225" name="Google Shape;225;p21"/>
          <p:cNvPicPr preferRelativeResize="0"/>
          <p:nvPr/>
        </p:nvPicPr>
        <p:blipFill rotWithShape="1">
          <a:blip r:embed="rId3">
            <a:alphaModFix/>
          </a:blip>
          <a:srcRect b="2140" l="13803" r="13802" t="607"/>
          <a:stretch/>
        </p:blipFill>
        <p:spPr>
          <a:xfrm>
            <a:off x="2414587" y="1785937"/>
            <a:ext cx="4241800" cy="4302125"/>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2"/>
          <p:cNvSpPr txBox="1"/>
          <p:nvPr>
            <p:ph type="title"/>
          </p:nvPr>
        </p:nvSpPr>
        <p:spPr>
          <a:xfrm>
            <a:off x="900112" y="258762"/>
            <a:ext cx="8243887"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2800"/>
              <a:buFont typeface="Helvetica Neue"/>
              <a:buNone/>
            </a:pPr>
            <a:r>
              <a:rPr b="1" i="0" lang="en-US" sz="2800" u="none">
                <a:solidFill>
                  <a:srgbClr val="FF3300"/>
                </a:solidFill>
                <a:latin typeface="Helvetica Neue"/>
                <a:ea typeface="Helvetica Neue"/>
                <a:cs typeface="Helvetica Neue"/>
                <a:sym typeface="Helvetica Neue"/>
              </a:rPr>
              <a:t>Unsafe State In Resource-Allocation Graph</a:t>
            </a:r>
            <a:endParaRPr/>
          </a:p>
        </p:txBody>
      </p:sp>
      <p:pic>
        <p:nvPicPr>
          <p:cNvPr id="231" name="Google Shape;231;p22"/>
          <p:cNvPicPr preferRelativeResize="0"/>
          <p:nvPr/>
        </p:nvPicPr>
        <p:blipFill rotWithShape="1">
          <a:blip r:embed="rId3">
            <a:alphaModFix/>
          </a:blip>
          <a:srcRect b="851" l="13500" r="13719" t="1406"/>
          <a:stretch/>
        </p:blipFill>
        <p:spPr>
          <a:xfrm>
            <a:off x="2416175" y="1719262"/>
            <a:ext cx="4259262" cy="4289425"/>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3"/>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Banker’s Algorithm</a:t>
            </a:r>
            <a:endParaRPr/>
          </a:p>
        </p:txBody>
      </p:sp>
      <p:sp>
        <p:nvSpPr>
          <p:cNvPr id="237" name="Google Shape;237;p23"/>
          <p:cNvSpPr txBox="1"/>
          <p:nvPr>
            <p:ph idx="1" type="body"/>
          </p:nvPr>
        </p:nvSpPr>
        <p:spPr>
          <a:xfrm>
            <a:off x="827087" y="1397000"/>
            <a:ext cx="6534150" cy="4441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Multiple instances.</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Each process must a priori claim maximum use.</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When a process requests a resource it may have to wait.  </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When a process gets all its resources it must return them in a finite amount of time.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txBox="1"/>
          <p:nvPr>
            <p:ph type="title"/>
          </p:nvPr>
        </p:nvSpPr>
        <p:spPr>
          <a:xfrm>
            <a:off x="1047750" y="412750"/>
            <a:ext cx="7591425"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2800"/>
              <a:buFont typeface="Helvetica Neue"/>
              <a:buNone/>
            </a:pPr>
            <a:r>
              <a:rPr b="1" i="0" lang="en-US" sz="2800" u="none">
                <a:solidFill>
                  <a:srgbClr val="FF3300"/>
                </a:solidFill>
                <a:latin typeface="Helvetica Neue"/>
                <a:ea typeface="Helvetica Neue"/>
                <a:cs typeface="Helvetica Neue"/>
                <a:sym typeface="Helvetica Neue"/>
              </a:rPr>
              <a:t>Data Structures for the Banker’s Algorithm </a:t>
            </a:r>
            <a:endParaRPr/>
          </a:p>
        </p:txBody>
      </p:sp>
      <p:sp>
        <p:nvSpPr>
          <p:cNvPr id="243" name="Google Shape;243;p24"/>
          <p:cNvSpPr txBox="1"/>
          <p:nvPr>
            <p:ph idx="1" type="body"/>
          </p:nvPr>
        </p:nvSpPr>
        <p:spPr>
          <a:xfrm>
            <a:off x="1195387" y="1885950"/>
            <a:ext cx="7040562" cy="37830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1" lang="en-US" sz="1800" u="none">
                <a:solidFill>
                  <a:schemeClr val="dk1"/>
                </a:solidFill>
                <a:latin typeface="Helvetica Neue"/>
                <a:ea typeface="Helvetica Neue"/>
                <a:cs typeface="Helvetica Neue"/>
                <a:sym typeface="Helvetica Neue"/>
              </a:rPr>
              <a:t>Available:</a:t>
            </a:r>
            <a:r>
              <a:rPr b="0" i="0" lang="en-US" sz="1800" u="none">
                <a:solidFill>
                  <a:schemeClr val="dk1"/>
                </a:solidFill>
                <a:latin typeface="Helvetica Neue"/>
                <a:ea typeface="Helvetica Neue"/>
                <a:cs typeface="Helvetica Neue"/>
                <a:sym typeface="Helvetica Neue"/>
              </a:rPr>
              <a:t>  Vector of length </a:t>
            </a:r>
            <a:r>
              <a:rPr b="0" i="1" lang="en-US" sz="1800" u="none">
                <a:solidFill>
                  <a:schemeClr val="dk1"/>
                </a:solidFill>
                <a:latin typeface="Helvetica Neue"/>
                <a:ea typeface="Helvetica Neue"/>
                <a:cs typeface="Helvetica Neue"/>
                <a:sym typeface="Helvetica Neue"/>
              </a:rPr>
              <a:t>m</a:t>
            </a:r>
            <a:r>
              <a:rPr b="0" i="0" lang="en-US" sz="1800" u="none">
                <a:solidFill>
                  <a:schemeClr val="dk1"/>
                </a:solidFill>
                <a:latin typeface="Helvetica Neue"/>
                <a:ea typeface="Helvetica Neue"/>
                <a:cs typeface="Helvetica Neue"/>
                <a:sym typeface="Helvetica Neue"/>
              </a:rPr>
              <a:t>. If available [</a:t>
            </a:r>
            <a:r>
              <a:rPr b="0" i="1" lang="en-US" sz="1800" u="none">
                <a:solidFill>
                  <a:schemeClr val="dk1"/>
                </a:solidFill>
                <a:latin typeface="Helvetica Neue"/>
                <a:ea typeface="Helvetica Neue"/>
                <a:cs typeface="Helvetica Neue"/>
                <a:sym typeface="Helvetica Neue"/>
              </a:rPr>
              <a:t>j</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k</a:t>
            </a:r>
            <a:r>
              <a:rPr b="0" i="0" lang="en-US" sz="1800" u="none">
                <a:solidFill>
                  <a:schemeClr val="dk1"/>
                </a:solidFill>
                <a:latin typeface="Helvetica Neue"/>
                <a:ea typeface="Helvetica Neue"/>
                <a:cs typeface="Helvetica Neue"/>
                <a:sym typeface="Helvetica Neue"/>
              </a:rPr>
              <a:t>, there are</a:t>
            </a:r>
            <a:r>
              <a:rPr b="0" i="1" lang="en-US" sz="1800" u="none">
                <a:solidFill>
                  <a:schemeClr val="dk1"/>
                </a:solidFill>
                <a:latin typeface="Helvetica Neue"/>
                <a:ea typeface="Helvetica Neue"/>
                <a:cs typeface="Helvetica Neue"/>
                <a:sym typeface="Helvetica Neue"/>
              </a:rPr>
              <a:t> k</a:t>
            </a:r>
            <a:r>
              <a:rPr b="0" i="0" lang="en-US" sz="1800" u="none">
                <a:solidFill>
                  <a:schemeClr val="dk1"/>
                </a:solidFill>
                <a:latin typeface="Helvetica Neue"/>
                <a:ea typeface="Helvetica Neue"/>
                <a:cs typeface="Helvetica Neue"/>
                <a:sym typeface="Helvetica Neue"/>
              </a:rPr>
              <a:t> instances of resource type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j</a:t>
            </a:r>
            <a:r>
              <a:rPr b="0" baseline="-25000"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available.</a:t>
            </a:r>
            <a:endParaRPr/>
          </a:p>
          <a:p>
            <a:pPr indent="-342900" lvl="0" marL="342900" rtl="0" algn="l">
              <a:lnSpc>
                <a:spcPct val="100000"/>
              </a:lnSpc>
              <a:spcBef>
                <a:spcPts val="630"/>
              </a:spcBef>
              <a:spcAft>
                <a:spcPts val="0"/>
              </a:spcAft>
              <a:buClr>
                <a:srgbClr val="993300"/>
              </a:buClr>
              <a:buSzPts val="1620"/>
              <a:buFont typeface="Arial"/>
              <a:buChar char="●"/>
            </a:pPr>
            <a:r>
              <a:rPr b="0" i="1" lang="en-US" sz="1800" u="none">
                <a:solidFill>
                  <a:schemeClr val="dk1"/>
                </a:solidFill>
                <a:latin typeface="Helvetica Neue"/>
                <a:ea typeface="Helvetica Neue"/>
                <a:cs typeface="Helvetica Neue"/>
                <a:sym typeface="Helvetica Neue"/>
              </a:rPr>
              <a:t>Max: n x m</a:t>
            </a:r>
            <a:r>
              <a:rPr b="0" i="0" lang="en-US" sz="1800" u="none">
                <a:solidFill>
                  <a:schemeClr val="dk1"/>
                </a:solidFill>
                <a:latin typeface="Helvetica Neue"/>
                <a:ea typeface="Helvetica Neue"/>
                <a:cs typeface="Helvetica Neue"/>
                <a:sym typeface="Helvetica Neue"/>
              </a:rPr>
              <a:t> matrix.  If </a:t>
            </a:r>
            <a:r>
              <a:rPr b="0" i="1" lang="en-US" sz="1800" u="none">
                <a:solidFill>
                  <a:schemeClr val="dk1"/>
                </a:solidFill>
                <a:latin typeface="Helvetica Neue"/>
                <a:ea typeface="Helvetica Neue"/>
                <a:cs typeface="Helvetica Neue"/>
                <a:sym typeface="Helvetica Neue"/>
              </a:rPr>
              <a:t>Max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i,j</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k</a:t>
            </a:r>
            <a:r>
              <a:rPr b="0" i="0" lang="en-US" sz="1800" u="none">
                <a:solidFill>
                  <a:schemeClr val="dk1"/>
                </a:solidFill>
                <a:latin typeface="Helvetica Neue"/>
                <a:ea typeface="Helvetica Neue"/>
                <a:cs typeface="Helvetica Neue"/>
                <a:sym typeface="Helvetica Neue"/>
              </a:rPr>
              <a:t>, then process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may request at most</a:t>
            </a:r>
            <a:r>
              <a:rPr b="0" i="1" lang="en-US" sz="1800" u="none">
                <a:solidFill>
                  <a:schemeClr val="dk1"/>
                </a:solidFill>
                <a:latin typeface="Helvetica Neue"/>
                <a:ea typeface="Helvetica Neue"/>
                <a:cs typeface="Helvetica Neue"/>
                <a:sym typeface="Helvetica Neue"/>
              </a:rPr>
              <a:t> k </a:t>
            </a:r>
            <a:r>
              <a:rPr b="0" i="0" lang="en-US" sz="1800" u="none">
                <a:solidFill>
                  <a:schemeClr val="dk1"/>
                </a:solidFill>
                <a:latin typeface="Helvetica Neue"/>
                <a:ea typeface="Helvetica Neue"/>
                <a:cs typeface="Helvetica Neue"/>
                <a:sym typeface="Helvetica Neue"/>
              </a:rPr>
              <a:t>instances of resource type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j</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rgbClr val="993300"/>
              </a:buClr>
              <a:buSzPts val="1620"/>
              <a:buFont typeface="Arial"/>
              <a:buChar char="●"/>
            </a:pPr>
            <a:r>
              <a:rPr b="0" i="1" lang="en-US" sz="1800" u="none">
                <a:solidFill>
                  <a:schemeClr val="dk1"/>
                </a:solidFill>
                <a:latin typeface="Helvetica Neue"/>
                <a:ea typeface="Helvetica Neue"/>
                <a:cs typeface="Helvetica Neue"/>
                <a:sym typeface="Helvetica Neue"/>
              </a:rPr>
              <a:t>Allocation:  n </a:t>
            </a:r>
            <a:r>
              <a:rPr b="0" i="0" lang="en-US" sz="1800" u="none">
                <a:solidFill>
                  <a:schemeClr val="dk1"/>
                </a:solidFill>
                <a:latin typeface="Helvetica Neue"/>
                <a:ea typeface="Helvetica Neue"/>
                <a:cs typeface="Helvetica Neue"/>
                <a:sym typeface="Helvetica Neue"/>
              </a:rPr>
              <a:t>x</a:t>
            </a:r>
            <a:r>
              <a:rPr b="0" i="1" lang="en-US" sz="1800" u="none">
                <a:solidFill>
                  <a:schemeClr val="dk1"/>
                </a:solidFill>
                <a:latin typeface="Helvetica Neue"/>
                <a:ea typeface="Helvetica Neue"/>
                <a:cs typeface="Helvetica Neue"/>
                <a:sym typeface="Helvetica Neue"/>
              </a:rPr>
              <a:t> m</a:t>
            </a:r>
            <a:r>
              <a:rPr b="0" i="0" lang="en-US" sz="1800" u="none">
                <a:solidFill>
                  <a:schemeClr val="dk1"/>
                </a:solidFill>
                <a:latin typeface="Helvetica Neue"/>
                <a:ea typeface="Helvetica Neue"/>
                <a:cs typeface="Helvetica Neue"/>
                <a:sym typeface="Helvetica Neue"/>
              </a:rPr>
              <a:t> matrix.  If Allocation[</a:t>
            </a:r>
            <a:r>
              <a:rPr b="0" i="1" lang="en-US" sz="1800" u="none">
                <a:solidFill>
                  <a:schemeClr val="dk1"/>
                </a:solidFill>
                <a:latin typeface="Helvetica Neue"/>
                <a:ea typeface="Helvetica Neue"/>
                <a:cs typeface="Helvetica Neue"/>
                <a:sym typeface="Helvetica Neue"/>
              </a:rPr>
              <a:t>i,j</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k</a:t>
            </a:r>
            <a:r>
              <a:rPr b="0" i="0" lang="en-US" sz="1800" u="none">
                <a:solidFill>
                  <a:schemeClr val="dk1"/>
                </a:solidFill>
                <a:latin typeface="Helvetica Neue"/>
                <a:ea typeface="Helvetica Neue"/>
                <a:cs typeface="Helvetica Neue"/>
                <a:sym typeface="Helvetica Neue"/>
              </a:rPr>
              <a:t> then</a:t>
            </a:r>
            <a:r>
              <a:rPr b="0" i="1" lang="en-US" sz="1800" u="none">
                <a:solidFill>
                  <a:schemeClr val="dk1"/>
                </a:solidFill>
                <a:latin typeface="Helvetica Neue"/>
                <a:ea typeface="Helvetica Neue"/>
                <a:cs typeface="Helvetica Neue"/>
                <a:sym typeface="Helvetica Neue"/>
              </a:rPr>
              <a:t> P</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is currently allocated </a:t>
            </a:r>
            <a:r>
              <a:rPr b="0" i="1" lang="en-US" sz="1800" u="none">
                <a:solidFill>
                  <a:schemeClr val="dk1"/>
                </a:solidFill>
                <a:latin typeface="Helvetica Neue"/>
                <a:ea typeface="Helvetica Neue"/>
                <a:cs typeface="Helvetica Neue"/>
                <a:sym typeface="Helvetica Neue"/>
              </a:rPr>
              <a:t>k</a:t>
            </a:r>
            <a:r>
              <a:rPr b="0" i="0" lang="en-US" sz="1800" u="none">
                <a:solidFill>
                  <a:schemeClr val="dk1"/>
                </a:solidFill>
                <a:latin typeface="Helvetica Neue"/>
                <a:ea typeface="Helvetica Neue"/>
                <a:cs typeface="Helvetica Neue"/>
                <a:sym typeface="Helvetica Neue"/>
              </a:rPr>
              <a:t> instances of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j.</a:t>
            </a:r>
            <a:endParaRPr b="0" baseline="-2500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rgbClr val="993300"/>
              </a:buClr>
              <a:buSzPts val="1620"/>
              <a:buFont typeface="Arial"/>
              <a:buChar char="●"/>
            </a:pPr>
            <a:r>
              <a:rPr b="0" i="1" lang="en-US" sz="1800" u="none">
                <a:solidFill>
                  <a:schemeClr val="dk1"/>
                </a:solidFill>
                <a:latin typeface="Helvetica Neue"/>
                <a:ea typeface="Helvetica Neue"/>
                <a:cs typeface="Helvetica Neue"/>
                <a:sym typeface="Helvetica Neue"/>
              </a:rPr>
              <a:t>Need:  n </a:t>
            </a:r>
            <a:r>
              <a:rPr b="0" i="0" lang="en-US" sz="1800" u="none">
                <a:solidFill>
                  <a:schemeClr val="dk1"/>
                </a:solidFill>
                <a:latin typeface="Helvetica Neue"/>
                <a:ea typeface="Helvetica Neue"/>
                <a:cs typeface="Helvetica Neue"/>
                <a:sym typeface="Helvetica Neue"/>
              </a:rPr>
              <a:t>x</a:t>
            </a:r>
            <a:r>
              <a:rPr b="0" i="1" lang="en-US" sz="1800" u="none">
                <a:solidFill>
                  <a:schemeClr val="dk1"/>
                </a:solidFill>
                <a:latin typeface="Helvetica Neue"/>
                <a:ea typeface="Helvetica Neue"/>
                <a:cs typeface="Helvetica Neue"/>
                <a:sym typeface="Helvetica Neue"/>
              </a:rPr>
              <a:t> m</a:t>
            </a:r>
            <a:r>
              <a:rPr b="0" i="0" lang="en-US" sz="1800" u="none">
                <a:solidFill>
                  <a:schemeClr val="dk1"/>
                </a:solidFill>
                <a:latin typeface="Helvetica Neue"/>
                <a:ea typeface="Helvetica Neue"/>
                <a:cs typeface="Helvetica Neue"/>
                <a:sym typeface="Helvetica Neue"/>
              </a:rPr>
              <a:t> matrix. If </a:t>
            </a:r>
            <a:r>
              <a:rPr b="0" i="1" lang="en-US" sz="1800" u="none">
                <a:solidFill>
                  <a:schemeClr val="dk1"/>
                </a:solidFill>
                <a:latin typeface="Helvetica Neue"/>
                <a:ea typeface="Helvetica Neue"/>
                <a:cs typeface="Helvetica Neue"/>
                <a:sym typeface="Helvetica Neue"/>
              </a:rPr>
              <a:t>Need</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i,j</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 k</a:t>
            </a:r>
            <a:r>
              <a:rPr b="0" i="0" lang="en-US" sz="1800" u="none">
                <a:solidFill>
                  <a:schemeClr val="dk1"/>
                </a:solidFill>
                <a:latin typeface="Helvetica Neue"/>
                <a:ea typeface="Helvetica Neue"/>
                <a:cs typeface="Helvetica Neue"/>
                <a:sym typeface="Helvetica Neue"/>
              </a:rPr>
              <a:t>, then</a:t>
            </a:r>
            <a:r>
              <a:rPr b="0" i="1" lang="en-US" sz="1800" u="none">
                <a:solidFill>
                  <a:schemeClr val="dk1"/>
                </a:solidFill>
                <a:latin typeface="Helvetica Neue"/>
                <a:ea typeface="Helvetica Neue"/>
                <a:cs typeface="Helvetica Neue"/>
                <a:sym typeface="Helvetica Neue"/>
              </a:rPr>
              <a:t> P</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may need </a:t>
            </a:r>
            <a:r>
              <a:rPr b="0" i="1" lang="en-US" sz="1800" u="none">
                <a:solidFill>
                  <a:schemeClr val="dk1"/>
                </a:solidFill>
                <a:latin typeface="Helvetica Neue"/>
                <a:ea typeface="Helvetica Neue"/>
                <a:cs typeface="Helvetica Neue"/>
                <a:sym typeface="Helvetica Neue"/>
              </a:rPr>
              <a:t>k</a:t>
            </a:r>
            <a:r>
              <a:rPr b="0" i="0" lang="en-US" sz="1800" u="none">
                <a:solidFill>
                  <a:schemeClr val="dk1"/>
                </a:solidFill>
                <a:latin typeface="Helvetica Neue"/>
                <a:ea typeface="Helvetica Neue"/>
                <a:cs typeface="Helvetica Neue"/>
                <a:sym typeface="Helvetica Neue"/>
              </a:rPr>
              <a:t> more instances of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j</a:t>
            </a:r>
            <a:r>
              <a:rPr b="0" baseline="-25000"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to complete its task.</a:t>
            </a:r>
            <a:endParaRPr/>
          </a:p>
          <a:p>
            <a:pPr indent="-228600" lvl="2" marL="1085850" rtl="0" algn="l">
              <a:lnSpc>
                <a:spcPct val="100000"/>
              </a:lnSpc>
              <a:spcBef>
                <a:spcPts val="630"/>
              </a:spcBef>
              <a:spcAft>
                <a:spcPts val="0"/>
              </a:spcAft>
              <a:buSzPts val="1350"/>
              <a:buNone/>
            </a:pPr>
            <a:br>
              <a:rPr b="0" i="0"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Need</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i,j]</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Max</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i,j</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Allocation</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i,j</a:t>
            </a:r>
            <a:r>
              <a:rPr b="0" i="0" lang="en-US" sz="1800" u="none">
                <a:solidFill>
                  <a:schemeClr val="dk1"/>
                </a:solidFill>
                <a:latin typeface="Helvetica Neue"/>
                <a:ea typeface="Helvetica Neue"/>
                <a:cs typeface="Helvetica Neue"/>
                <a:sym typeface="Helvetica Neue"/>
              </a:rPr>
              <a:t>].</a:t>
            </a:r>
            <a:endParaRPr/>
          </a:p>
        </p:txBody>
      </p:sp>
      <p:sp>
        <p:nvSpPr>
          <p:cNvPr id="244" name="Google Shape;244;p24"/>
          <p:cNvSpPr txBox="1"/>
          <p:nvPr/>
        </p:nvSpPr>
        <p:spPr>
          <a:xfrm>
            <a:off x="809625" y="1408112"/>
            <a:ext cx="693420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Let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 number of processes, and </a:t>
            </a:r>
            <a:r>
              <a:rPr b="0" i="1" lang="en-US" sz="1800" u="none">
                <a:solidFill>
                  <a:schemeClr val="dk1"/>
                </a:solidFill>
                <a:latin typeface="Helvetica Neue"/>
                <a:ea typeface="Helvetica Neue"/>
                <a:cs typeface="Helvetica Neue"/>
                <a:sym typeface="Helvetica Neue"/>
              </a:rPr>
              <a:t>m </a:t>
            </a:r>
            <a:r>
              <a:rPr b="0" i="0" lang="en-US" sz="1800" u="none">
                <a:solidFill>
                  <a:schemeClr val="dk1"/>
                </a:solidFill>
                <a:latin typeface="Helvetica Neue"/>
                <a:ea typeface="Helvetica Neue"/>
                <a:cs typeface="Helvetica Neue"/>
                <a:sym typeface="Helvetica Neue"/>
              </a:rPr>
              <a:t>= number of resources types.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Safety Algorithm</a:t>
            </a:r>
            <a:endParaRPr/>
          </a:p>
        </p:txBody>
      </p:sp>
      <p:sp>
        <p:nvSpPr>
          <p:cNvPr id="250" name="Google Shape;250;p25"/>
          <p:cNvSpPr txBox="1"/>
          <p:nvPr>
            <p:ph idx="1" type="body"/>
          </p:nvPr>
        </p:nvSpPr>
        <p:spPr>
          <a:xfrm>
            <a:off x="833437" y="1331912"/>
            <a:ext cx="7040562" cy="37830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20"/>
              <a:buNone/>
            </a:pPr>
            <a:r>
              <a:rPr b="0" i="0" lang="en-US" sz="1800" u="none">
                <a:solidFill>
                  <a:schemeClr val="dk1"/>
                </a:solidFill>
                <a:latin typeface="Helvetica Neue"/>
                <a:ea typeface="Helvetica Neue"/>
                <a:cs typeface="Helvetica Neue"/>
                <a:sym typeface="Helvetica Neue"/>
              </a:rPr>
              <a:t>1.	Let </a:t>
            </a:r>
            <a:r>
              <a:rPr b="0" i="1" lang="en-US" sz="1800" u="none">
                <a:solidFill>
                  <a:schemeClr val="dk1"/>
                </a:solidFill>
                <a:latin typeface="Helvetica Neue"/>
                <a:ea typeface="Helvetica Neue"/>
                <a:cs typeface="Helvetica Neue"/>
                <a:sym typeface="Helvetica Neue"/>
              </a:rPr>
              <a:t>Work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Finish</a:t>
            </a:r>
            <a:r>
              <a:rPr b="0" i="0" lang="en-US" sz="1800" u="none">
                <a:solidFill>
                  <a:schemeClr val="dk1"/>
                </a:solidFill>
                <a:latin typeface="Helvetica Neue"/>
                <a:ea typeface="Helvetica Neue"/>
                <a:cs typeface="Helvetica Neue"/>
                <a:sym typeface="Helvetica Neue"/>
              </a:rPr>
              <a:t> be vectors of length</a:t>
            </a:r>
            <a:r>
              <a:rPr b="0" i="1" lang="en-US" sz="1800" u="none">
                <a:solidFill>
                  <a:schemeClr val="dk1"/>
                </a:solidFill>
                <a:latin typeface="Helvetica Neue"/>
                <a:ea typeface="Helvetica Neue"/>
                <a:cs typeface="Helvetica Neue"/>
                <a:sym typeface="Helvetica Neue"/>
              </a:rPr>
              <a:t> m</a:t>
            </a:r>
            <a:r>
              <a:rPr b="0" i="0" lang="en-US" sz="1800" u="none">
                <a:solidFill>
                  <a:schemeClr val="dk1"/>
                </a:solidFill>
                <a:latin typeface="Helvetica Neue"/>
                <a:ea typeface="Helvetica Neue"/>
                <a:cs typeface="Helvetica Neue"/>
                <a:sym typeface="Helvetica Neue"/>
              </a:rPr>
              <a:t> and</a:t>
            </a:r>
            <a:r>
              <a:rPr b="0" i="1" lang="en-US" sz="1800" u="none">
                <a:solidFill>
                  <a:schemeClr val="dk1"/>
                </a:solidFill>
                <a:latin typeface="Helvetica Neue"/>
                <a:ea typeface="Helvetica Neue"/>
                <a:cs typeface="Helvetica Neue"/>
                <a:sym typeface="Helvetica Neue"/>
              </a:rPr>
              <a:t> n</a:t>
            </a:r>
            <a:r>
              <a:rPr b="0" i="0" lang="en-US" sz="1800" u="none">
                <a:solidFill>
                  <a:schemeClr val="dk1"/>
                </a:solidFill>
                <a:latin typeface="Helvetica Neue"/>
                <a:ea typeface="Helvetica Neue"/>
                <a:cs typeface="Helvetica Neue"/>
                <a:sym typeface="Helvetica Neue"/>
              </a:rPr>
              <a:t>, respectively.  Initialize:</a:t>
            </a:r>
            <a:endParaRPr/>
          </a:p>
          <a:p>
            <a:pPr indent="-228600" lvl="3" marL="1428750" rtl="0" algn="l">
              <a:lnSpc>
                <a:spcPct val="90000"/>
              </a:lnSpc>
              <a:spcBef>
                <a:spcPts val="630"/>
              </a:spcBef>
              <a:spcAft>
                <a:spcPts val="0"/>
              </a:spcAft>
              <a:buSzPts val="1350"/>
              <a:buFont typeface="Helvetica Neue"/>
              <a:buNone/>
            </a:pPr>
            <a:r>
              <a:rPr b="0" i="1" lang="en-US" sz="1800" u="none">
                <a:solidFill>
                  <a:schemeClr val="dk1"/>
                </a:solidFill>
                <a:latin typeface="Helvetica Neue"/>
                <a:ea typeface="Helvetica Neue"/>
                <a:cs typeface="Helvetica Neue"/>
                <a:sym typeface="Helvetica Neue"/>
              </a:rPr>
              <a:t>Work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Available</a:t>
            </a:r>
            <a:endParaRPr/>
          </a:p>
          <a:p>
            <a:pPr indent="-228600" lvl="3" marL="1428750" rtl="0" algn="l">
              <a:lnSpc>
                <a:spcPct val="90000"/>
              </a:lnSpc>
              <a:spcBef>
                <a:spcPts val="630"/>
              </a:spcBef>
              <a:spcAft>
                <a:spcPts val="0"/>
              </a:spcAft>
              <a:buSzPts val="1350"/>
              <a:buFont typeface="Helvetica Neue"/>
              <a:buNone/>
            </a:pPr>
            <a:r>
              <a:rPr b="0" i="1" lang="en-US" sz="1800" u="none">
                <a:solidFill>
                  <a:schemeClr val="dk1"/>
                </a:solidFill>
                <a:latin typeface="Helvetica Neue"/>
                <a:ea typeface="Helvetica Neue"/>
                <a:cs typeface="Helvetica Neue"/>
                <a:sym typeface="Helvetica Neue"/>
              </a:rPr>
              <a:t>Finish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 false </a:t>
            </a:r>
            <a:r>
              <a:rPr b="0" i="0" lang="en-US" sz="1800" u="none">
                <a:solidFill>
                  <a:schemeClr val="dk1"/>
                </a:solidFill>
                <a:latin typeface="Helvetica Neue"/>
                <a:ea typeface="Helvetica Neue"/>
                <a:cs typeface="Helvetica Neue"/>
                <a:sym typeface="Helvetica Neue"/>
              </a:rPr>
              <a:t>for</a:t>
            </a:r>
            <a:r>
              <a:rPr b="0" i="1" lang="en-US" sz="1800" u="none">
                <a:solidFill>
                  <a:schemeClr val="dk1"/>
                </a:solidFill>
                <a:latin typeface="Helvetica Neue"/>
                <a:ea typeface="Helvetica Neue"/>
                <a:cs typeface="Helvetica Neue"/>
                <a:sym typeface="Helvetica Neue"/>
              </a:rPr>
              <a:t> i</a:t>
            </a:r>
            <a:r>
              <a:rPr b="0" i="0" lang="en-US" sz="1800" u="none">
                <a:solidFill>
                  <a:schemeClr val="dk1"/>
                </a:solidFill>
                <a:latin typeface="Helvetica Neue"/>
                <a:ea typeface="Helvetica Neue"/>
                <a:cs typeface="Helvetica Neue"/>
                <a:sym typeface="Helvetica Neue"/>
              </a:rPr>
              <a:t> = 1,2,3, …, </a:t>
            </a:r>
            <a:r>
              <a:rPr b="0" i="1" lang="en-US" sz="1800" u="none">
                <a:solidFill>
                  <a:schemeClr val="dk1"/>
                </a:solidFill>
                <a:latin typeface="Helvetica Neue"/>
                <a:ea typeface="Helvetica Neue"/>
                <a:cs typeface="Helvetica Neue"/>
                <a:sym typeface="Helvetica Neue"/>
              </a:rPr>
              <a:t>n.</a:t>
            </a:r>
            <a:endParaRPr b="0" i="0" sz="1800" u="none">
              <a:solidFill>
                <a:schemeClr val="dk1"/>
              </a:solidFill>
              <a:latin typeface="Helvetica Neue"/>
              <a:ea typeface="Helvetica Neue"/>
              <a:cs typeface="Helvetica Neue"/>
              <a:sym typeface="Helvetica Neue"/>
            </a:endParaRPr>
          </a:p>
          <a:p>
            <a:pPr indent="-342900" lvl="0" marL="342900" rtl="0" algn="l">
              <a:lnSpc>
                <a:spcPct val="9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2.	Find an </a:t>
            </a:r>
            <a:r>
              <a:rPr b="0" i="1" lang="en-US" sz="1800" u="none">
                <a:solidFill>
                  <a:schemeClr val="dk1"/>
                </a:solidFill>
                <a:latin typeface="Helvetica Neue"/>
                <a:ea typeface="Helvetica Neue"/>
                <a:cs typeface="Helvetica Neue"/>
                <a:sym typeface="Helvetica Neue"/>
              </a:rPr>
              <a:t>i </a:t>
            </a:r>
            <a:r>
              <a:rPr b="0" i="0" lang="en-US" sz="1800" u="none">
                <a:solidFill>
                  <a:schemeClr val="dk1"/>
                </a:solidFill>
                <a:latin typeface="Helvetica Neue"/>
                <a:ea typeface="Helvetica Neue"/>
                <a:cs typeface="Helvetica Neue"/>
                <a:sym typeface="Helvetica Neue"/>
              </a:rPr>
              <a:t>such that both: </a:t>
            </a:r>
            <a:endParaRPr/>
          </a:p>
          <a:p>
            <a:pPr indent="-285750" lvl="1" marL="742950" rtl="0" algn="l">
              <a:lnSpc>
                <a:spcPct val="9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(a) </a:t>
            </a:r>
            <a:r>
              <a:rPr b="0" i="1" lang="en-US" sz="1800" u="none">
                <a:solidFill>
                  <a:schemeClr val="dk1"/>
                </a:solidFill>
                <a:latin typeface="Helvetica Neue"/>
                <a:ea typeface="Helvetica Neue"/>
                <a:cs typeface="Helvetica Neue"/>
                <a:sym typeface="Helvetica Neue"/>
              </a:rPr>
              <a:t>Finish</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false</a:t>
            </a:r>
            <a:endParaRPr/>
          </a:p>
          <a:p>
            <a:pPr indent="-285750" lvl="1" marL="742950" rtl="0" algn="l">
              <a:lnSpc>
                <a:spcPct val="9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(b) </a:t>
            </a:r>
            <a:r>
              <a:rPr b="0" i="1" lang="en-US" sz="1800" u="none">
                <a:solidFill>
                  <a:schemeClr val="dk1"/>
                </a:solidFill>
                <a:latin typeface="Helvetica Neue"/>
                <a:ea typeface="Helvetica Neue"/>
                <a:cs typeface="Helvetica Neue"/>
                <a:sym typeface="Helvetica Neue"/>
              </a:rPr>
              <a:t>Need</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Work</a:t>
            </a:r>
            <a:endParaRPr/>
          </a:p>
          <a:p>
            <a:pPr indent="-285750" lvl="1" marL="742950" rtl="0" algn="l">
              <a:lnSpc>
                <a:spcPct val="9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If no such </a:t>
            </a:r>
            <a:r>
              <a:rPr b="0" i="1" lang="en-US" sz="1800" u="none">
                <a:solidFill>
                  <a:schemeClr val="dk1"/>
                </a:solidFill>
                <a:latin typeface="Helvetica Neue"/>
                <a:ea typeface="Helvetica Neue"/>
                <a:cs typeface="Helvetica Neue"/>
                <a:sym typeface="Helvetica Neue"/>
              </a:rPr>
              <a:t>i </a:t>
            </a:r>
            <a:r>
              <a:rPr b="0" i="0" lang="en-US" sz="1800" u="none">
                <a:solidFill>
                  <a:schemeClr val="dk1"/>
                </a:solidFill>
                <a:latin typeface="Helvetica Neue"/>
                <a:ea typeface="Helvetica Neue"/>
                <a:cs typeface="Helvetica Neue"/>
                <a:sym typeface="Helvetica Neue"/>
              </a:rPr>
              <a:t>exists, go to step 4.</a:t>
            </a:r>
            <a:endParaRPr/>
          </a:p>
          <a:p>
            <a:pPr indent="-342900" lvl="0" marL="342900" rtl="0" algn="l">
              <a:lnSpc>
                <a:spcPct val="9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3.	</a:t>
            </a:r>
            <a:r>
              <a:rPr b="0" i="1" lang="en-US" sz="1800" u="none">
                <a:solidFill>
                  <a:schemeClr val="dk1"/>
                </a:solidFill>
                <a:latin typeface="Helvetica Neue"/>
                <a:ea typeface="Helvetica Neue"/>
                <a:cs typeface="Helvetica Neue"/>
                <a:sym typeface="Helvetica Neue"/>
              </a:rPr>
              <a:t>Work</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Work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Allocation</a:t>
            </a:r>
            <a:r>
              <a:rPr b="0" baseline="-25000" i="1" lang="en-US" sz="1800" u="none">
                <a:solidFill>
                  <a:schemeClr val="dk1"/>
                </a:solidFill>
                <a:latin typeface="Helvetica Neue"/>
                <a:ea typeface="Helvetica Neue"/>
                <a:cs typeface="Helvetica Neue"/>
                <a:sym typeface="Helvetica Neue"/>
              </a:rPr>
              <a:t>i</a:t>
            </a:r>
            <a:br>
              <a:rPr b="0" i="0"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Finish</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 true</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go to step 2.</a:t>
            </a:r>
            <a:endParaRPr/>
          </a:p>
          <a:p>
            <a:pPr indent="-342900" lvl="0" marL="342900" rtl="0" algn="l">
              <a:lnSpc>
                <a:spcPct val="9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4.	If </a:t>
            </a:r>
            <a:r>
              <a:rPr b="0" i="1" lang="en-US" sz="1800" u="none">
                <a:solidFill>
                  <a:schemeClr val="dk1"/>
                </a:solidFill>
                <a:latin typeface="Helvetica Neue"/>
                <a:ea typeface="Helvetica Neue"/>
                <a:cs typeface="Helvetica Neue"/>
                <a:sym typeface="Helvetica Neue"/>
              </a:rPr>
              <a:t>Finish</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true for all </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then the system is in a safe state.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6"/>
          <p:cNvSpPr txBox="1"/>
          <p:nvPr>
            <p:ph type="title"/>
          </p:nvPr>
        </p:nvSpPr>
        <p:spPr>
          <a:xfrm>
            <a:off x="1030287" y="271462"/>
            <a:ext cx="79248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2800"/>
              <a:buFont typeface="Helvetica Neue"/>
              <a:buNone/>
            </a:pPr>
            <a:r>
              <a:rPr b="1" i="0" lang="en-US" sz="2800" u="none">
                <a:solidFill>
                  <a:srgbClr val="FF3300"/>
                </a:solidFill>
                <a:latin typeface="Helvetica Neue"/>
                <a:ea typeface="Helvetica Neue"/>
                <a:cs typeface="Helvetica Neue"/>
                <a:sym typeface="Helvetica Neue"/>
              </a:rPr>
              <a:t>Resource-Request Algorithm for Process </a:t>
            </a:r>
            <a:r>
              <a:rPr b="1" i="1" lang="en-US" sz="2800" u="none">
                <a:solidFill>
                  <a:srgbClr val="FF3300"/>
                </a:solidFill>
                <a:latin typeface="Helvetica Neue"/>
                <a:ea typeface="Helvetica Neue"/>
                <a:cs typeface="Helvetica Neue"/>
                <a:sym typeface="Helvetica Neue"/>
              </a:rPr>
              <a:t>P</a:t>
            </a:r>
            <a:r>
              <a:rPr b="1" baseline="-25000" i="1" lang="en-US" sz="2800" u="none">
                <a:solidFill>
                  <a:srgbClr val="FF3300"/>
                </a:solidFill>
                <a:latin typeface="Helvetica Neue"/>
                <a:ea typeface="Helvetica Neue"/>
                <a:cs typeface="Helvetica Neue"/>
                <a:sym typeface="Helvetica Neue"/>
              </a:rPr>
              <a:t>i</a:t>
            </a:r>
            <a:endParaRPr/>
          </a:p>
        </p:txBody>
      </p:sp>
      <p:sp>
        <p:nvSpPr>
          <p:cNvPr id="256" name="Google Shape;256;p26"/>
          <p:cNvSpPr txBox="1"/>
          <p:nvPr>
            <p:ph idx="1" type="body"/>
          </p:nvPr>
        </p:nvSpPr>
        <p:spPr>
          <a:xfrm>
            <a:off x="822325" y="1271587"/>
            <a:ext cx="7029450" cy="46863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20"/>
              <a:buNone/>
            </a:pPr>
            <a:r>
              <a:rPr b="0" i="1" lang="en-US" sz="1800" u="none">
                <a:solidFill>
                  <a:schemeClr val="dk1"/>
                </a:solidFill>
                <a:latin typeface="Helvetica Neue"/>
                <a:ea typeface="Helvetica Neue"/>
                <a:cs typeface="Helvetica Neue"/>
                <a:sym typeface="Helvetica Neue"/>
              </a:rPr>
              <a:t>   Request</a:t>
            </a:r>
            <a:r>
              <a:rPr b="0" i="0" lang="en-US" sz="1800" u="none">
                <a:solidFill>
                  <a:schemeClr val="dk1"/>
                </a:solidFill>
                <a:latin typeface="Helvetica Neue"/>
                <a:ea typeface="Helvetica Neue"/>
                <a:cs typeface="Helvetica Neue"/>
                <a:sym typeface="Helvetica Neue"/>
              </a:rPr>
              <a:t> = request vector for process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If </a:t>
            </a:r>
            <a:r>
              <a:rPr b="0" i="1" lang="en-US" sz="1800" u="none">
                <a:solidFill>
                  <a:schemeClr val="dk1"/>
                </a:solidFill>
                <a:latin typeface="Helvetica Neue"/>
                <a:ea typeface="Helvetica Neue"/>
                <a:cs typeface="Helvetica Neue"/>
                <a:sym typeface="Helvetica Neue"/>
              </a:rPr>
              <a:t>Request</a:t>
            </a:r>
            <a:r>
              <a:rPr b="0" baseline="-25000" i="1" lang="en-US" sz="1800" u="none">
                <a:solidFill>
                  <a:schemeClr val="dk1"/>
                </a:solidFill>
                <a:latin typeface="Helvetica Neue"/>
                <a:ea typeface="Helvetica Neue"/>
                <a:cs typeface="Helvetica Neue"/>
                <a:sym typeface="Helvetica Neue"/>
              </a:rPr>
              <a:t>i</a:t>
            </a:r>
            <a:r>
              <a:rPr b="0" baseline="-25000"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j</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k</a:t>
            </a:r>
            <a:r>
              <a:rPr b="0" i="0" lang="en-US" sz="1800" u="none">
                <a:solidFill>
                  <a:schemeClr val="dk1"/>
                </a:solidFill>
                <a:latin typeface="Helvetica Neue"/>
                <a:ea typeface="Helvetica Neue"/>
                <a:cs typeface="Helvetica Neue"/>
                <a:sym typeface="Helvetica Neue"/>
              </a:rPr>
              <a:t> then process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wants </a:t>
            </a:r>
            <a:r>
              <a:rPr b="0" i="1" lang="en-US" sz="1800" u="none">
                <a:solidFill>
                  <a:schemeClr val="dk1"/>
                </a:solidFill>
                <a:latin typeface="Helvetica Neue"/>
                <a:ea typeface="Helvetica Neue"/>
                <a:cs typeface="Helvetica Neue"/>
                <a:sym typeface="Helvetica Neue"/>
              </a:rPr>
              <a:t>k</a:t>
            </a:r>
            <a:r>
              <a:rPr b="0" i="0" lang="en-US" sz="1800" u="none">
                <a:solidFill>
                  <a:schemeClr val="dk1"/>
                </a:solidFill>
                <a:latin typeface="Helvetica Neue"/>
                <a:ea typeface="Helvetica Neue"/>
                <a:cs typeface="Helvetica Neue"/>
                <a:sym typeface="Helvetica Neue"/>
              </a:rPr>
              <a:t> instances of resource type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j</a:t>
            </a:r>
            <a:r>
              <a:rPr b="0" baseline="-25000" i="0" lang="en-US" sz="1800" u="none">
                <a:solidFill>
                  <a:schemeClr val="dk1"/>
                </a:solidFill>
                <a:latin typeface="Helvetica Neue"/>
                <a:ea typeface="Helvetica Neue"/>
                <a:cs typeface="Helvetica Neue"/>
                <a:sym typeface="Helvetica Neue"/>
              </a:rPr>
              <a:t>.</a:t>
            </a:r>
            <a:endParaRPr/>
          </a:p>
          <a:p>
            <a:pPr indent="-285750" lvl="1" marL="742950" rtl="0" algn="l">
              <a:lnSpc>
                <a:spcPct val="9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1.	If </a:t>
            </a:r>
            <a:r>
              <a:rPr b="0" i="1" lang="en-US" sz="1800" u="none">
                <a:solidFill>
                  <a:schemeClr val="dk1"/>
                </a:solidFill>
                <a:latin typeface="Helvetica Neue"/>
                <a:ea typeface="Helvetica Neue"/>
                <a:cs typeface="Helvetica Neue"/>
                <a:sym typeface="Helvetica Neue"/>
              </a:rPr>
              <a:t>Request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Need</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go to step 2.  Otherwise, raise error condition, since process has exceeded its maximum claim.</a:t>
            </a:r>
            <a:endParaRPr/>
          </a:p>
          <a:p>
            <a:pPr indent="-285750" lvl="1" marL="742950" rtl="0" algn="l">
              <a:lnSpc>
                <a:spcPct val="9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2.	If </a:t>
            </a:r>
            <a:r>
              <a:rPr b="0" i="1" lang="en-US" sz="1800" u="none">
                <a:solidFill>
                  <a:schemeClr val="dk1"/>
                </a:solidFill>
                <a:latin typeface="Helvetica Neue"/>
                <a:ea typeface="Helvetica Neue"/>
                <a:cs typeface="Helvetica Neue"/>
                <a:sym typeface="Helvetica Neue"/>
              </a:rPr>
              <a:t>Request</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Available</a:t>
            </a:r>
            <a:r>
              <a:rPr b="0" i="0" lang="en-US" sz="1800" u="none">
                <a:solidFill>
                  <a:schemeClr val="dk1"/>
                </a:solidFill>
                <a:latin typeface="Helvetica Neue"/>
                <a:ea typeface="Helvetica Neue"/>
                <a:cs typeface="Helvetica Neue"/>
                <a:sym typeface="Helvetica Neue"/>
              </a:rPr>
              <a:t>, go to step 3.  Otherwise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must wait, since resources are not available.</a:t>
            </a:r>
            <a:endParaRPr/>
          </a:p>
          <a:p>
            <a:pPr indent="-285750" lvl="1" marL="742950" rtl="0" algn="l">
              <a:lnSpc>
                <a:spcPct val="9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3.	Pretend to allocate requested resources to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by modifying the state as follows:</a:t>
            </a:r>
            <a:endParaRPr/>
          </a:p>
          <a:p>
            <a:pPr indent="-228600" lvl="3" marL="1428750" rtl="0" algn="l">
              <a:lnSpc>
                <a:spcPct val="90000"/>
              </a:lnSpc>
              <a:spcBef>
                <a:spcPts val="630"/>
              </a:spcBef>
              <a:spcAft>
                <a:spcPts val="0"/>
              </a:spcAft>
              <a:buSzPts val="1350"/>
              <a:buFont typeface="Helvetica Neue"/>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Available</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Available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Request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a:t>
            </a:r>
            <a:endParaRPr/>
          </a:p>
          <a:p>
            <a:pPr indent="-228600" lvl="3" marL="1428750" rtl="0" algn="l">
              <a:lnSpc>
                <a:spcPct val="90000"/>
              </a:lnSpc>
              <a:spcBef>
                <a:spcPts val="630"/>
              </a:spcBef>
              <a:spcAft>
                <a:spcPts val="0"/>
              </a:spcAft>
              <a:buSzPts val="1350"/>
              <a:buFont typeface="Helvetica Neue"/>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Allocation</a:t>
            </a:r>
            <a:r>
              <a:rPr b="0" baseline="-25000" i="1" lang="en-US" sz="1800" u="none">
                <a:solidFill>
                  <a:schemeClr val="dk1"/>
                </a:solidFill>
                <a:latin typeface="Helvetica Neue"/>
                <a:ea typeface="Helvetica Neue"/>
                <a:cs typeface="Helvetica Neue"/>
                <a:sym typeface="Helvetica Neue"/>
              </a:rPr>
              <a:t>i</a:t>
            </a:r>
            <a:r>
              <a:rPr b="0" baseline="-25000"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Allocation</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Request</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a:t>
            </a:r>
            <a:endParaRPr/>
          </a:p>
          <a:p>
            <a:pPr indent="-228600" lvl="3" marL="1428750" rtl="0" algn="l">
              <a:lnSpc>
                <a:spcPct val="90000"/>
              </a:lnSpc>
              <a:spcBef>
                <a:spcPts val="630"/>
              </a:spcBef>
              <a:spcAft>
                <a:spcPts val="0"/>
              </a:spcAft>
              <a:buSzPts val="1350"/>
              <a:buFont typeface="Helvetica Neue"/>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Need</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Need</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Request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a:t>
            </a:r>
            <a:endParaRPr/>
          </a:p>
          <a:p>
            <a:pPr indent="-228600" lvl="2" marL="1085850" rtl="0" algn="l">
              <a:lnSpc>
                <a:spcPct val="90000"/>
              </a:lnSpc>
              <a:spcBef>
                <a:spcPts val="630"/>
              </a:spcBef>
              <a:spcAft>
                <a:spcPts val="0"/>
              </a:spcAft>
              <a:buClr>
                <a:srgbClr val="CC6600"/>
              </a:buClr>
              <a:buSzPts val="1440"/>
              <a:buFont typeface="Arial"/>
              <a:buChar char="●"/>
            </a:pPr>
            <a:r>
              <a:rPr b="0" i="1" lang="en-US" sz="1800" u="none">
                <a:solidFill>
                  <a:schemeClr val="dk1"/>
                </a:solidFill>
                <a:latin typeface="Helvetica Neue"/>
                <a:ea typeface="Helvetica Neue"/>
                <a:cs typeface="Helvetica Neue"/>
                <a:sym typeface="Helvetica Neue"/>
              </a:rPr>
              <a:t>If safe ⇒ the resources are allocated to Pi. </a:t>
            </a:r>
            <a:endParaRPr/>
          </a:p>
          <a:p>
            <a:pPr indent="-228600" lvl="2" marL="1085850" rtl="0" algn="l">
              <a:lnSpc>
                <a:spcPct val="90000"/>
              </a:lnSpc>
              <a:spcBef>
                <a:spcPts val="630"/>
              </a:spcBef>
              <a:spcAft>
                <a:spcPts val="0"/>
              </a:spcAft>
              <a:buClr>
                <a:srgbClr val="CC6600"/>
              </a:buClr>
              <a:buSzPts val="1440"/>
              <a:buFont typeface="Arial"/>
              <a:buChar char="●"/>
            </a:pPr>
            <a:r>
              <a:rPr b="0" i="1" lang="en-US" sz="1800" u="none">
                <a:solidFill>
                  <a:schemeClr val="dk1"/>
                </a:solidFill>
                <a:latin typeface="Helvetica Neue"/>
                <a:ea typeface="Helvetica Neue"/>
                <a:cs typeface="Helvetica Neue"/>
                <a:sym typeface="Helvetica Neue"/>
              </a:rPr>
              <a:t>If unsafe ⇒ Pi must wait, and the old resource-allocation state is restored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Example of Banker’s Algorithm</a:t>
            </a:r>
            <a:endParaRPr/>
          </a:p>
        </p:txBody>
      </p:sp>
      <p:sp>
        <p:nvSpPr>
          <p:cNvPr id="262" name="Google Shape;262;p27"/>
          <p:cNvSpPr txBox="1"/>
          <p:nvPr>
            <p:ph idx="1" type="body"/>
          </p:nvPr>
        </p:nvSpPr>
        <p:spPr>
          <a:xfrm>
            <a:off x="827087" y="1368425"/>
            <a:ext cx="7351712"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5 processes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0 </a:t>
            </a:r>
            <a:r>
              <a:rPr b="0" i="0" lang="en-US" sz="1800" u="none">
                <a:solidFill>
                  <a:schemeClr val="dk1"/>
                </a:solidFill>
                <a:latin typeface="Helvetica Neue"/>
                <a:ea typeface="Helvetica Neue"/>
                <a:cs typeface="Helvetica Neue"/>
                <a:sym typeface="Helvetica Neue"/>
              </a:rPr>
              <a:t>through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4</a:t>
            </a:r>
            <a:r>
              <a:rPr b="0" i="0" lang="en-US" sz="1800" u="none">
                <a:solidFill>
                  <a:schemeClr val="dk1"/>
                </a:solidFill>
                <a:latin typeface="Helvetica Neue"/>
                <a:ea typeface="Helvetica Neue"/>
                <a:cs typeface="Helvetica Neue"/>
                <a:sym typeface="Helvetica Neue"/>
              </a:rPr>
              <a:t>; 3 resource types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(10 instances), </a:t>
            </a:r>
            <a:br>
              <a:rPr b="0" i="0"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(5 instances, and </a:t>
            </a:r>
            <a:r>
              <a:rPr b="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(7 instances).</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Snapshot at time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sng">
                <a:solidFill>
                  <a:schemeClr val="dk1"/>
                </a:solidFill>
                <a:latin typeface="Helvetica Neue"/>
                <a:ea typeface="Helvetica Neue"/>
                <a:cs typeface="Helvetica Neue"/>
                <a:sym typeface="Helvetica Neue"/>
              </a:rPr>
              <a:t>Allocation</a:t>
            </a:r>
            <a:r>
              <a:rPr b="0" i="1" lang="en-US" sz="1800" u="none">
                <a:solidFill>
                  <a:schemeClr val="dk1"/>
                </a:solidFill>
                <a:latin typeface="Helvetica Neue"/>
                <a:ea typeface="Helvetica Neue"/>
                <a:cs typeface="Helvetica Neue"/>
                <a:sym typeface="Helvetica Neue"/>
              </a:rPr>
              <a:t>	</a:t>
            </a:r>
            <a:r>
              <a:rPr b="0" i="1" lang="en-US" sz="1800" u="sng">
                <a:solidFill>
                  <a:schemeClr val="dk1"/>
                </a:solidFill>
                <a:latin typeface="Helvetica Neue"/>
                <a:ea typeface="Helvetica Neue"/>
                <a:cs typeface="Helvetica Neue"/>
                <a:sym typeface="Helvetica Neue"/>
              </a:rPr>
              <a:t>Max</a:t>
            </a:r>
            <a:r>
              <a:rPr b="0" i="1" lang="en-US" sz="1800" u="none">
                <a:solidFill>
                  <a:schemeClr val="dk1"/>
                </a:solidFill>
                <a:latin typeface="Helvetica Neue"/>
                <a:ea typeface="Helvetica Neue"/>
                <a:cs typeface="Helvetica Neue"/>
                <a:sym typeface="Helvetica Neue"/>
              </a:rPr>
              <a:t>	</a:t>
            </a:r>
            <a:r>
              <a:rPr b="0" i="1" lang="en-US" sz="1800" u="sng">
                <a:solidFill>
                  <a:schemeClr val="dk1"/>
                </a:solidFill>
                <a:latin typeface="Helvetica Neue"/>
                <a:ea typeface="Helvetica Neue"/>
                <a:cs typeface="Helvetica Neue"/>
                <a:sym typeface="Helvetica Neue"/>
              </a:rPr>
              <a:t>Available</a:t>
            </a:r>
            <a:endParaRPr/>
          </a:p>
          <a:p>
            <a:pPr indent="-342900" lvl="0" marL="342900" rtl="0" algn="l">
              <a:lnSpc>
                <a:spcPct val="100000"/>
              </a:lnSpc>
              <a:spcBef>
                <a:spcPts val="630"/>
              </a:spcBef>
              <a:spcAft>
                <a:spcPts val="0"/>
              </a:spcAft>
              <a:buSzPts val="1620"/>
              <a:buNone/>
            </a:pPr>
            <a:r>
              <a:rPr b="0" i="1" lang="en-US" sz="1800" u="none">
                <a:solidFill>
                  <a:schemeClr val="dk1"/>
                </a:solidFill>
                <a:latin typeface="Helvetica Neue"/>
                <a:ea typeface="Helvetica Neue"/>
                <a:cs typeface="Helvetica Neue"/>
                <a:sym typeface="Helvetica Neue"/>
              </a:rPr>
              <a:t>			A B C	A B C 	A B C</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0	</a:t>
            </a:r>
            <a:r>
              <a:rPr b="0" i="0" lang="en-US" sz="1800" u="none">
                <a:solidFill>
                  <a:schemeClr val="dk1"/>
                </a:solidFill>
                <a:latin typeface="Helvetica Neue"/>
                <a:ea typeface="Helvetica Neue"/>
                <a:cs typeface="Helvetica Neue"/>
                <a:sym typeface="Helvetica Neue"/>
              </a:rPr>
              <a:t>0 1 0	7 5 3 	3 3 2</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	</a:t>
            </a:r>
            <a:r>
              <a:rPr b="0" i="0" lang="en-US" sz="1800" u="none">
                <a:solidFill>
                  <a:schemeClr val="dk1"/>
                </a:solidFill>
                <a:latin typeface="Helvetica Neue"/>
                <a:ea typeface="Helvetica Neue"/>
                <a:cs typeface="Helvetica Neue"/>
                <a:sym typeface="Helvetica Neue"/>
              </a:rPr>
              <a:t>2 0 0 	3 2 2  </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3 0 2 	9 0 2</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3</a:t>
            </a:r>
            <a:r>
              <a:rPr b="0" i="0" lang="en-US" sz="1800" u="none">
                <a:solidFill>
                  <a:schemeClr val="dk1"/>
                </a:solidFill>
                <a:latin typeface="Helvetica Neue"/>
                <a:ea typeface="Helvetica Neue"/>
                <a:cs typeface="Helvetica Neue"/>
                <a:sym typeface="Helvetica Neue"/>
              </a:rPr>
              <a:t>	2 1 1 	2 2 2</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4</a:t>
            </a:r>
            <a:r>
              <a:rPr b="0" i="0" lang="en-US" sz="1800" u="none">
                <a:solidFill>
                  <a:schemeClr val="dk1"/>
                </a:solidFill>
                <a:latin typeface="Helvetica Neue"/>
                <a:ea typeface="Helvetica Neue"/>
                <a:cs typeface="Helvetica Neue"/>
                <a:sym typeface="Helvetica Neue"/>
              </a:rPr>
              <a:t>	0 0 2	4 3 3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Example (Cont.)</a:t>
            </a:r>
            <a:endParaRPr/>
          </a:p>
        </p:txBody>
      </p:sp>
      <p:sp>
        <p:nvSpPr>
          <p:cNvPr id="268" name="Google Shape;268;p28"/>
          <p:cNvSpPr txBox="1"/>
          <p:nvPr>
            <p:ph idx="1" type="body"/>
          </p:nvPr>
        </p:nvSpPr>
        <p:spPr>
          <a:xfrm>
            <a:off x="868362" y="1293812"/>
            <a:ext cx="7310437" cy="46545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The content of the need matrix. Need is defined to be Max – Allocation.</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sng">
                <a:solidFill>
                  <a:schemeClr val="dk1"/>
                </a:solidFill>
                <a:latin typeface="Helvetica Neue"/>
                <a:ea typeface="Helvetica Neue"/>
                <a:cs typeface="Helvetica Neue"/>
                <a:sym typeface="Helvetica Neue"/>
              </a:rPr>
              <a:t>Need</a:t>
            </a:r>
            <a:endParaRPr b="0" i="0" sz="1800" u="sng">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 B C</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0	</a:t>
            </a:r>
            <a:r>
              <a:rPr b="0" i="0" lang="en-US" sz="1800" u="none">
                <a:solidFill>
                  <a:schemeClr val="dk1"/>
                </a:solidFill>
                <a:latin typeface="Helvetica Neue"/>
                <a:ea typeface="Helvetica Neue"/>
                <a:cs typeface="Helvetica Neue"/>
                <a:sym typeface="Helvetica Neue"/>
              </a:rPr>
              <a:t>7 4 3 </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	</a:t>
            </a:r>
            <a:r>
              <a:rPr b="0" i="0" lang="en-US" sz="1800" u="none">
                <a:solidFill>
                  <a:schemeClr val="dk1"/>
                </a:solidFill>
                <a:latin typeface="Helvetica Neue"/>
                <a:ea typeface="Helvetica Neue"/>
                <a:cs typeface="Helvetica Neue"/>
                <a:sym typeface="Helvetica Neue"/>
              </a:rPr>
              <a:t>1 2 2 </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6 0 0 </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3</a:t>
            </a:r>
            <a:r>
              <a:rPr b="0" i="0" lang="en-US" sz="1800" u="none">
                <a:solidFill>
                  <a:schemeClr val="dk1"/>
                </a:solidFill>
                <a:latin typeface="Helvetica Neue"/>
                <a:ea typeface="Helvetica Neue"/>
                <a:cs typeface="Helvetica Neue"/>
                <a:sym typeface="Helvetica Neue"/>
              </a:rPr>
              <a:t>	0 1 1</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4</a:t>
            </a:r>
            <a:r>
              <a:rPr b="0" i="0" lang="en-US" sz="1800" u="none">
                <a:solidFill>
                  <a:schemeClr val="dk1"/>
                </a:solidFill>
                <a:latin typeface="Helvetica Neue"/>
                <a:ea typeface="Helvetica Neue"/>
                <a:cs typeface="Helvetica Neue"/>
                <a:sym typeface="Helvetica Neue"/>
              </a:rPr>
              <a:t>	4 3 1 </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The system is in a safe state since the sequence </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&lt;</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3</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4</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&gt; satisfies safety criteria.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Example </a:t>
            </a:r>
            <a:r>
              <a:rPr b="1" i="1" lang="en-US" sz="3200" u="none">
                <a:solidFill>
                  <a:srgbClr val="FF3300"/>
                </a:solidFill>
                <a:latin typeface="Helvetica Neue"/>
                <a:ea typeface="Helvetica Neue"/>
                <a:cs typeface="Helvetica Neue"/>
                <a:sym typeface="Helvetica Neue"/>
              </a:rPr>
              <a:t>P</a:t>
            </a:r>
            <a:r>
              <a:rPr b="1" baseline="-25000" i="0" lang="en-US" sz="3200" u="none">
                <a:solidFill>
                  <a:srgbClr val="FF3300"/>
                </a:solidFill>
                <a:latin typeface="Helvetica Neue"/>
                <a:ea typeface="Helvetica Neue"/>
                <a:cs typeface="Helvetica Neue"/>
                <a:sym typeface="Helvetica Neue"/>
              </a:rPr>
              <a:t>1</a:t>
            </a:r>
            <a:r>
              <a:rPr b="1" i="0" lang="en-US" sz="3200" u="none">
                <a:solidFill>
                  <a:srgbClr val="FF3300"/>
                </a:solidFill>
                <a:latin typeface="Helvetica Neue"/>
                <a:ea typeface="Helvetica Neue"/>
                <a:cs typeface="Helvetica Neue"/>
                <a:sym typeface="Helvetica Neue"/>
              </a:rPr>
              <a:t> Request (1,0,2) (Cont.)</a:t>
            </a:r>
            <a:endParaRPr/>
          </a:p>
        </p:txBody>
      </p:sp>
      <p:sp>
        <p:nvSpPr>
          <p:cNvPr id="274" name="Google Shape;274;p29"/>
          <p:cNvSpPr txBox="1"/>
          <p:nvPr>
            <p:ph idx="1" type="body"/>
          </p:nvPr>
        </p:nvSpPr>
        <p:spPr>
          <a:xfrm>
            <a:off x="833437" y="1292225"/>
            <a:ext cx="7523162" cy="47386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Check that Request ≤ Available (that is, (1,0,2) ≤ (3,3,2) ⇒ true</a:t>
            </a:r>
            <a:r>
              <a:rPr b="0" i="1"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SzPts val="1620"/>
              <a:buNone/>
            </a:pPr>
            <a:r>
              <a:rPr b="0" i="1" lang="en-US" sz="1800" u="none">
                <a:solidFill>
                  <a:schemeClr val="dk1"/>
                </a:solidFill>
                <a:latin typeface="Helvetica Neue"/>
                <a:ea typeface="Helvetica Neue"/>
                <a:cs typeface="Helvetica Neue"/>
                <a:sym typeface="Helvetica Neue"/>
              </a:rPr>
              <a:t>			</a:t>
            </a:r>
            <a:r>
              <a:rPr b="0" i="1" lang="en-US" sz="1800" u="sng">
                <a:solidFill>
                  <a:schemeClr val="dk1"/>
                </a:solidFill>
                <a:latin typeface="Helvetica Neue"/>
                <a:ea typeface="Helvetica Neue"/>
                <a:cs typeface="Helvetica Neue"/>
                <a:sym typeface="Helvetica Neue"/>
              </a:rPr>
              <a:t>Allocation</a:t>
            </a:r>
            <a:r>
              <a:rPr b="0" i="1" lang="en-US" sz="1800" u="none">
                <a:solidFill>
                  <a:schemeClr val="dk1"/>
                </a:solidFill>
                <a:latin typeface="Helvetica Neue"/>
                <a:ea typeface="Helvetica Neue"/>
                <a:cs typeface="Helvetica Neue"/>
                <a:sym typeface="Helvetica Neue"/>
              </a:rPr>
              <a:t>	</a:t>
            </a:r>
            <a:r>
              <a:rPr b="0" i="1" lang="en-US" sz="1800" u="sng">
                <a:solidFill>
                  <a:schemeClr val="dk1"/>
                </a:solidFill>
                <a:latin typeface="Helvetica Neue"/>
                <a:ea typeface="Helvetica Neue"/>
                <a:cs typeface="Helvetica Neue"/>
                <a:sym typeface="Helvetica Neue"/>
              </a:rPr>
              <a:t>Need</a:t>
            </a:r>
            <a:r>
              <a:rPr b="0" i="1" lang="en-US" sz="1800" u="none">
                <a:solidFill>
                  <a:schemeClr val="dk1"/>
                </a:solidFill>
                <a:latin typeface="Helvetica Neue"/>
                <a:ea typeface="Helvetica Neue"/>
                <a:cs typeface="Helvetica Neue"/>
                <a:sym typeface="Helvetica Neue"/>
              </a:rPr>
              <a:t>	</a:t>
            </a:r>
            <a:r>
              <a:rPr b="0" i="1" lang="en-US" sz="1800" u="sng">
                <a:solidFill>
                  <a:schemeClr val="dk1"/>
                </a:solidFill>
                <a:latin typeface="Helvetica Neue"/>
                <a:ea typeface="Helvetica Neue"/>
                <a:cs typeface="Helvetica Neue"/>
                <a:sym typeface="Helvetica Neue"/>
              </a:rPr>
              <a:t>Available</a:t>
            </a:r>
            <a:endParaRPr/>
          </a:p>
          <a:p>
            <a:pPr indent="-342900" lvl="0" marL="342900" rtl="0" algn="l">
              <a:lnSpc>
                <a:spcPct val="100000"/>
              </a:lnSpc>
              <a:spcBef>
                <a:spcPts val="630"/>
              </a:spcBef>
              <a:spcAft>
                <a:spcPts val="0"/>
              </a:spcAft>
              <a:buSzPts val="1620"/>
              <a:buNone/>
            </a:pPr>
            <a:r>
              <a:rPr b="0" i="1" lang="en-US" sz="1800" u="none">
                <a:solidFill>
                  <a:schemeClr val="dk1"/>
                </a:solidFill>
                <a:latin typeface="Helvetica Neue"/>
                <a:ea typeface="Helvetica Neue"/>
                <a:cs typeface="Helvetica Neue"/>
                <a:sym typeface="Helvetica Neue"/>
              </a:rPr>
              <a:t>			A B C	A B C	A B C </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0 1 0 	7 4 3 	2 3 0</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3 0 2	0 2 0 	</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3 0 1 	6 0 0 </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3</a:t>
            </a:r>
            <a:r>
              <a:rPr b="0" i="0" lang="en-US" sz="1800" u="none">
                <a:solidFill>
                  <a:schemeClr val="dk1"/>
                </a:solidFill>
                <a:latin typeface="Helvetica Neue"/>
                <a:ea typeface="Helvetica Neue"/>
                <a:cs typeface="Helvetica Neue"/>
                <a:sym typeface="Helvetica Neue"/>
              </a:rPr>
              <a:t>	2 1 1 	0 1 1</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4</a:t>
            </a:r>
            <a:r>
              <a:rPr b="0" i="0" lang="en-US" sz="1800" u="none">
                <a:solidFill>
                  <a:schemeClr val="dk1"/>
                </a:solidFill>
                <a:latin typeface="Helvetica Neue"/>
                <a:ea typeface="Helvetica Neue"/>
                <a:cs typeface="Helvetica Neue"/>
                <a:sym typeface="Helvetica Neue"/>
              </a:rPr>
              <a:t>	0 0 2 	4 3 1 </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Executing safety algorithm shows that sequence &lt;P1, P3, P4, P0, P2&gt; satisfies safety requirement. </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Can request for (3,3,0) by P4 be granted?</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Can request for (0,2,0) by P0 be granted?</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Objectives</a:t>
            </a:r>
            <a:endParaRPr/>
          </a:p>
        </p:txBody>
      </p:sp>
      <p:sp>
        <p:nvSpPr>
          <p:cNvPr id="88" name="Google Shape;88;p3"/>
          <p:cNvSpPr txBox="1"/>
          <p:nvPr>
            <p:ph idx="1" type="body"/>
          </p:nvPr>
        </p:nvSpPr>
        <p:spPr>
          <a:xfrm>
            <a:off x="827087" y="1282700"/>
            <a:ext cx="6688137" cy="44529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To develop a description of deadlocks, which prevent sets of concurrent processes from completing their tasks</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To present a number of different methods for preventing or avoiding deadlocks in a computer system.</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0"/>
          <p:cNvSpPr txBox="1"/>
          <p:nvPr>
            <p:ph type="title"/>
          </p:nvPr>
        </p:nvSpPr>
        <p:spPr>
          <a:xfrm>
            <a:off x="609600" y="21295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Deadlock Detection</a:t>
            </a:r>
            <a:endParaRPr/>
          </a:p>
        </p:txBody>
      </p:sp>
      <p:sp>
        <p:nvSpPr>
          <p:cNvPr id="280" name="Google Shape;280;p30"/>
          <p:cNvSpPr txBox="1"/>
          <p:nvPr>
            <p:ph idx="1" type="body"/>
          </p:nvPr>
        </p:nvSpPr>
        <p:spPr>
          <a:xfrm>
            <a:off x="827087" y="1282700"/>
            <a:ext cx="7859712"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Allow system to enter deadlock state </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Detection algorithm</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Recovery scheme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1"/>
          <p:cNvSpPr txBox="1"/>
          <p:nvPr>
            <p:ph type="title"/>
          </p:nvPr>
        </p:nvSpPr>
        <p:spPr>
          <a:xfrm>
            <a:off x="1047750" y="0"/>
            <a:ext cx="7772400" cy="84455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Single Instance of Each Resource Type</a:t>
            </a:r>
            <a:endParaRPr/>
          </a:p>
        </p:txBody>
      </p:sp>
      <p:sp>
        <p:nvSpPr>
          <p:cNvPr id="286" name="Google Shape;286;p31"/>
          <p:cNvSpPr txBox="1"/>
          <p:nvPr>
            <p:ph idx="1" type="body"/>
          </p:nvPr>
        </p:nvSpPr>
        <p:spPr>
          <a:xfrm>
            <a:off x="827087" y="1425575"/>
            <a:ext cx="6562725" cy="45116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Maintain </a:t>
            </a:r>
            <a:r>
              <a:rPr b="0" i="1" lang="en-US" sz="1800" u="none">
                <a:solidFill>
                  <a:schemeClr val="dk1"/>
                </a:solidFill>
                <a:latin typeface="Helvetica Neue"/>
                <a:ea typeface="Helvetica Neue"/>
                <a:cs typeface="Helvetica Neue"/>
                <a:sym typeface="Helvetica Neue"/>
              </a:rPr>
              <a:t>wait-for</a:t>
            </a:r>
            <a:r>
              <a:rPr b="0" i="0" lang="en-US" sz="1800" u="none">
                <a:solidFill>
                  <a:schemeClr val="dk1"/>
                </a:solidFill>
                <a:latin typeface="Helvetica Neue"/>
                <a:ea typeface="Helvetica Neue"/>
                <a:cs typeface="Helvetica Neue"/>
                <a:sym typeface="Helvetica Neue"/>
              </a:rPr>
              <a:t> graph</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Nodes are processes.</a:t>
            </a:r>
            <a:endParaRPr/>
          </a:p>
          <a:p>
            <a:pPr indent="-285750" lvl="1" marL="742950" rtl="0" algn="l">
              <a:lnSpc>
                <a:spcPct val="100000"/>
              </a:lnSpc>
              <a:spcBef>
                <a:spcPts val="630"/>
              </a:spcBef>
              <a:spcAft>
                <a:spcPts val="0"/>
              </a:spcAft>
              <a:buClr>
                <a:srgbClr val="CC6600"/>
              </a:buClr>
              <a:buSzPts val="1440"/>
              <a:buFont typeface="Arial"/>
              <a:buChar char="●"/>
            </a:pP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j </a:t>
            </a:r>
            <a:r>
              <a:rPr b="0" i="0" lang="en-US" sz="1800" u="none">
                <a:solidFill>
                  <a:schemeClr val="dk1"/>
                </a:solidFill>
                <a:latin typeface="Helvetica Neue"/>
                <a:ea typeface="Helvetica Neue"/>
                <a:cs typeface="Helvetica Neue"/>
                <a:sym typeface="Helvetica Neue"/>
              </a:rPr>
              <a:t>if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is waiting for</a:t>
            </a:r>
            <a:r>
              <a:rPr b="0" i="1" lang="en-US" sz="1800" u="none">
                <a:solidFill>
                  <a:schemeClr val="dk1"/>
                </a:solidFill>
                <a:latin typeface="Helvetica Neue"/>
                <a:ea typeface="Helvetica Neue"/>
                <a:cs typeface="Helvetica Neue"/>
                <a:sym typeface="Helvetica Neue"/>
              </a:rPr>
              <a:t> P</a:t>
            </a:r>
            <a:r>
              <a:rPr b="0" baseline="-25000" i="1" lang="en-US" sz="1800" u="none">
                <a:solidFill>
                  <a:schemeClr val="dk1"/>
                </a:solidFill>
                <a:latin typeface="Helvetica Neue"/>
                <a:ea typeface="Helvetica Neue"/>
                <a:cs typeface="Helvetica Neue"/>
                <a:sym typeface="Helvetica Neue"/>
              </a:rPr>
              <a:t>j</a:t>
            </a:r>
            <a:r>
              <a:rPr b="0" i="1" lang="en-US" sz="1800" u="none">
                <a:solidFill>
                  <a:schemeClr val="dk1"/>
                </a:solidFill>
                <a:latin typeface="Helvetica Neue"/>
                <a:ea typeface="Helvetica Neue"/>
                <a:cs typeface="Helvetica Neue"/>
                <a:sym typeface="Helvetica Neue"/>
              </a:rPr>
              <a:t>.</a:t>
            </a:r>
            <a:br>
              <a:rPr b="0" i="1"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Periodically invoke an algorithm that searches for a cycle in the graph.</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An algorithm to detect a cycle in a graph requires an order of</a:t>
            </a:r>
            <a:r>
              <a:rPr b="0" i="1" lang="en-US" sz="1800" u="none">
                <a:solidFill>
                  <a:schemeClr val="dk1"/>
                </a:solidFill>
                <a:latin typeface="Helvetica Neue"/>
                <a:ea typeface="Helvetica Neue"/>
                <a:cs typeface="Helvetica Neue"/>
                <a:sym typeface="Helvetica Neue"/>
              </a:rPr>
              <a:t> n</a:t>
            </a:r>
            <a:r>
              <a:rPr b="0" baseline="30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operations, where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is the number of vertices in the graph.</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2"/>
          <p:cNvSpPr txBox="1"/>
          <p:nvPr>
            <p:ph type="title"/>
          </p:nvPr>
        </p:nvSpPr>
        <p:spPr>
          <a:xfrm>
            <a:off x="1131887" y="123825"/>
            <a:ext cx="7285037"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2400"/>
              <a:buFont typeface="Helvetica Neue"/>
              <a:buNone/>
            </a:pPr>
            <a:r>
              <a:rPr b="1" i="0" lang="en-US" sz="2400" u="none">
                <a:solidFill>
                  <a:srgbClr val="FF3300"/>
                </a:solidFill>
                <a:latin typeface="Helvetica Neue"/>
                <a:ea typeface="Helvetica Neue"/>
                <a:cs typeface="Helvetica Neue"/>
                <a:sym typeface="Helvetica Neue"/>
              </a:rPr>
              <a:t>Resource-Allocation Graph and Wait-for Graph</a:t>
            </a:r>
            <a:endParaRPr/>
          </a:p>
        </p:txBody>
      </p:sp>
      <p:sp>
        <p:nvSpPr>
          <p:cNvPr id="292" name="Google Shape;292;p32"/>
          <p:cNvSpPr txBox="1"/>
          <p:nvPr/>
        </p:nvSpPr>
        <p:spPr>
          <a:xfrm>
            <a:off x="1647825" y="5294312"/>
            <a:ext cx="29273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Resource-Allocation Graph</a:t>
            </a:r>
            <a:endParaRPr/>
          </a:p>
        </p:txBody>
      </p:sp>
      <p:sp>
        <p:nvSpPr>
          <p:cNvPr id="293" name="Google Shape;293;p32"/>
          <p:cNvSpPr txBox="1"/>
          <p:nvPr/>
        </p:nvSpPr>
        <p:spPr>
          <a:xfrm>
            <a:off x="4810125" y="5294312"/>
            <a:ext cx="31432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Corresponding wait-for graph</a:t>
            </a:r>
            <a:endParaRPr/>
          </a:p>
        </p:txBody>
      </p:sp>
      <p:pic>
        <p:nvPicPr>
          <p:cNvPr id="294" name="Google Shape;294;p32"/>
          <p:cNvPicPr preferRelativeResize="0"/>
          <p:nvPr/>
        </p:nvPicPr>
        <p:blipFill rotWithShape="1">
          <a:blip r:embed="rId3">
            <a:alphaModFix/>
          </a:blip>
          <a:srcRect b="7356" l="758" r="522" t="7357"/>
          <a:stretch/>
        </p:blipFill>
        <p:spPr>
          <a:xfrm>
            <a:off x="1849437" y="1562100"/>
            <a:ext cx="5313362" cy="3443287"/>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txBox="1"/>
          <p:nvPr>
            <p:ph type="title"/>
          </p:nvPr>
        </p:nvSpPr>
        <p:spPr>
          <a:xfrm>
            <a:off x="1171575" y="-85725"/>
            <a:ext cx="7772400" cy="84455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Several Instances of a Resource Type</a:t>
            </a:r>
            <a:endParaRPr/>
          </a:p>
        </p:txBody>
      </p:sp>
      <p:sp>
        <p:nvSpPr>
          <p:cNvPr id="300" name="Google Shape;300;p33"/>
          <p:cNvSpPr txBox="1"/>
          <p:nvPr>
            <p:ph idx="1" type="body"/>
          </p:nvPr>
        </p:nvSpPr>
        <p:spPr>
          <a:xfrm>
            <a:off x="854075" y="1292225"/>
            <a:ext cx="7040562" cy="37830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1" lang="en-US" sz="1800" u="none">
                <a:solidFill>
                  <a:schemeClr val="dk1"/>
                </a:solidFill>
                <a:latin typeface="Helvetica Neue"/>
                <a:ea typeface="Helvetica Neue"/>
                <a:cs typeface="Helvetica Neue"/>
                <a:sym typeface="Helvetica Neue"/>
              </a:rPr>
              <a:t>Available:</a:t>
            </a:r>
            <a:r>
              <a:rPr b="0" i="0" lang="en-US" sz="1800" u="none">
                <a:solidFill>
                  <a:schemeClr val="dk1"/>
                </a:solidFill>
                <a:latin typeface="Helvetica Neue"/>
                <a:ea typeface="Helvetica Neue"/>
                <a:cs typeface="Helvetica Neue"/>
                <a:sym typeface="Helvetica Neue"/>
              </a:rPr>
              <a:t>  A vector of length </a:t>
            </a:r>
            <a:r>
              <a:rPr b="0" i="1" lang="en-US" sz="1800" u="none">
                <a:solidFill>
                  <a:schemeClr val="dk1"/>
                </a:solidFill>
                <a:latin typeface="Helvetica Neue"/>
                <a:ea typeface="Helvetica Neue"/>
                <a:cs typeface="Helvetica Neue"/>
                <a:sym typeface="Helvetica Neue"/>
              </a:rPr>
              <a:t>m</a:t>
            </a:r>
            <a:r>
              <a:rPr b="0" i="0" lang="en-US" sz="1800" u="none">
                <a:solidFill>
                  <a:schemeClr val="dk1"/>
                </a:solidFill>
                <a:latin typeface="Helvetica Neue"/>
                <a:ea typeface="Helvetica Neue"/>
                <a:cs typeface="Helvetica Neue"/>
                <a:sym typeface="Helvetica Neue"/>
              </a:rPr>
              <a:t> indicates the number of available resources of each type.</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1" lang="en-US" sz="1800" u="none">
                <a:solidFill>
                  <a:schemeClr val="dk1"/>
                </a:solidFill>
                <a:latin typeface="Helvetica Neue"/>
                <a:ea typeface="Helvetica Neue"/>
                <a:cs typeface="Helvetica Neue"/>
                <a:sym typeface="Helvetica Neue"/>
              </a:rPr>
              <a:t>Allocation:</a:t>
            </a:r>
            <a:r>
              <a:rPr b="0" i="0" lang="en-US" sz="1800" u="none">
                <a:solidFill>
                  <a:schemeClr val="dk1"/>
                </a:solidFill>
                <a:latin typeface="Helvetica Neue"/>
                <a:ea typeface="Helvetica Neue"/>
                <a:cs typeface="Helvetica Neue"/>
                <a:sym typeface="Helvetica Neue"/>
              </a:rPr>
              <a:t>  An </a:t>
            </a:r>
            <a:r>
              <a:rPr b="0" i="1" lang="en-US" sz="1800" u="none">
                <a:solidFill>
                  <a:schemeClr val="dk1"/>
                </a:solidFill>
                <a:latin typeface="Helvetica Neue"/>
                <a:ea typeface="Helvetica Neue"/>
                <a:cs typeface="Helvetica Neue"/>
                <a:sym typeface="Helvetica Neue"/>
              </a:rPr>
              <a:t>n </a:t>
            </a:r>
            <a:r>
              <a:rPr b="0" i="0" lang="en-US" sz="1800" u="none">
                <a:solidFill>
                  <a:schemeClr val="dk1"/>
                </a:solidFill>
                <a:latin typeface="Helvetica Neue"/>
                <a:ea typeface="Helvetica Neue"/>
                <a:cs typeface="Helvetica Neue"/>
                <a:sym typeface="Helvetica Neue"/>
              </a:rPr>
              <a:t>x</a:t>
            </a:r>
            <a:r>
              <a:rPr b="0" i="1" lang="en-US" sz="1800" u="none">
                <a:solidFill>
                  <a:schemeClr val="dk1"/>
                </a:solidFill>
                <a:latin typeface="Helvetica Neue"/>
                <a:ea typeface="Helvetica Neue"/>
                <a:cs typeface="Helvetica Neue"/>
                <a:sym typeface="Helvetica Neue"/>
              </a:rPr>
              <a:t> m</a:t>
            </a:r>
            <a:r>
              <a:rPr b="0" i="0" lang="en-US" sz="1800" u="none">
                <a:solidFill>
                  <a:schemeClr val="dk1"/>
                </a:solidFill>
                <a:latin typeface="Helvetica Neue"/>
                <a:ea typeface="Helvetica Neue"/>
                <a:cs typeface="Helvetica Neue"/>
                <a:sym typeface="Helvetica Neue"/>
              </a:rPr>
              <a:t> matrix defines the number of resources of each type currently allocated to each process.</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1" lang="en-US" sz="1800" u="none">
                <a:solidFill>
                  <a:schemeClr val="dk1"/>
                </a:solidFill>
                <a:latin typeface="Helvetica Neue"/>
                <a:ea typeface="Helvetica Neue"/>
                <a:cs typeface="Helvetica Neue"/>
                <a:sym typeface="Helvetica Neue"/>
              </a:rPr>
              <a:t>Request:</a:t>
            </a:r>
            <a:r>
              <a:rPr b="0" i="0" lang="en-US" sz="1800" u="none">
                <a:solidFill>
                  <a:schemeClr val="dk1"/>
                </a:solidFill>
                <a:latin typeface="Helvetica Neue"/>
                <a:ea typeface="Helvetica Neue"/>
                <a:cs typeface="Helvetica Neue"/>
                <a:sym typeface="Helvetica Neue"/>
              </a:rPr>
              <a:t>  An </a:t>
            </a:r>
            <a:r>
              <a:rPr b="0" i="1" lang="en-US" sz="1800" u="none">
                <a:solidFill>
                  <a:schemeClr val="dk1"/>
                </a:solidFill>
                <a:latin typeface="Helvetica Neue"/>
                <a:ea typeface="Helvetica Neue"/>
                <a:cs typeface="Helvetica Neue"/>
                <a:sym typeface="Helvetica Neue"/>
              </a:rPr>
              <a:t>n </a:t>
            </a:r>
            <a:r>
              <a:rPr b="0" i="0" lang="en-US" sz="1800" u="none">
                <a:solidFill>
                  <a:schemeClr val="dk1"/>
                </a:solidFill>
                <a:latin typeface="Helvetica Neue"/>
                <a:ea typeface="Helvetica Neue"/>
                <a:cs typeface="Helvetica Neue"/>
                <a:sym typeface="Helvetica Neue"/>
              </a:rPr>
              <a:t>x</a:t>
            </a:r>
            <a:r>
              <a:rPr b="0" i="1" lang="en-US" sz="1800" u="none">
                <a:solidFill>
                  <a:schemeClr val="dk1"/>
                </a:solidFill>
                <a:latin typeface="Helvetica Neue"/>
                <a:ea typeface="Helvetica Neue"/>
                <a:cs typeface="Helvetica Neue"/>
                <a:sym typeface="Helvetica Neue"/>
              </a:rPr>
              <a:t> m</a:t>
            </a:r>
            <a:r>
              <a:rPr b="0" i="0" lang="en-US" sz="1800" u="none">
                <a:solidFill>
                  <a:schemeClr val="dk1"/>
                </a:solidFill>
                <a:latin typeface="Helvetica Neue"/>
                <a:ea typeface="Helvetica Neue"/>
                <a:cs typeface="Helvetica Neue"/>
                <a:sym typeface="Helvetica Neue"/>
              </a:rPr>
              <a:t> matrix indicates the current request  of each process.  If </a:t>
            </a:r>
            <a:r>
              <a:rPr b="0" i="1" lang="en-US" sz="1800" u="none">
                <a:solidFill>
                  <a:schemeClr val="dk1"/>
                </a:solidFill>
                <a:latin typeface="Helvetica Neue"/>
                <a:ea typeface="Helvetica Neue"/>
                <a:cs typeface="Helvetica Neue"/>
                <a:sym typeface="Helvetica Neue"/>
              </a:rPr>
              <a:t>Request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i</a:t>
            </a:r>
            <a:r>
              <a:rPr b="0" baseline="-25000" i="1" lang="en-US" sz="1800" u="none">
                <a:solidFill>
                  <a:schemeClr val="dk1"/>
                </a:solidFill>
                <a:latin typeface="Helvetica Neue"/>
                <a:ea typeface="Helvetica Neue"/>
                <a:cs typeface="Helvetica Neue"/>
                <a:sym typeface="Helvetica Neue"/>
              </a:rPr>
              <a:t>j</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k</a:t>
            </a:r>
            <a:r>
              <a:rPr b="0" i="0" lang="en-US" sz="1800" u="none">
                <a:solidFill>
                  <a:schemeClr val="dk1"/>
                </a:solidFill>
                <a:latin typeface="Helvetica Neue"/>
                <a:ea typeface="Helvetica Neue"/>
                <a:cs typeface="Helvetica Neue"/>
                <a:sym typeface="Helvetica Neue"/>
              </a:rPr>
              <a:t>, then process</a:t>
            </a:r>
            <a:r>
              <a:rPr b="0" i="1" lang="en-US" sz="1800" u="none">
                <a:solidFill>
                  <a:schemeClr val="dk1"/>
                </a:solidFill>
                <a:latin typeface="Helvetica Neue"/>
                <a:ea typeface="Helvetica Neue"/>
                <a:cs typeface="Helvetica Neue"/>
                <a:sym typeface="Helvetica Neue"/>
              </a:rPr>
              <a:t> P</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is requesting</a:t>
            </a:r>
            <a:r>
              <a:rPr b="0" i="1" lang="en-US" sz="1800" u="none">
                <a:solidFill>
                  <a:schemeClr val="dk1"/>
                </a:solidFill>
                <a:latin typeface="Helvetica Neue"/>
                <a:ea typeface="Helvetica Neue"/>
                <a:cs typeface="Helvetica Neue"/>
                <a:sym typeface="Helvetica Neue"/>
              </a:rPr>
              <a:t> k</a:t>
            </a:r>
            <a:r>
              <a:rPr b="0" i="0" lang="en-US" sz="1800" u="none">
                <a:solidFill>
                  <a:schemeClr val="dk1"/>
                </a:solidFill>
                <a:latin typeface="Helvetica Neue"/>
                <a:ea typeface="Helvetica Neue"/>
                <a:cs typeface="Helvetica Neue"/>
                <a:sym typeface="Helvetica Neue"/>
              </a:rPr>
              <a:t> more instances of resource type.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j</a:t>
            </a:r>
            <a:r>
              <a:rPr b="0" i="0" lang="en-US" sz="1800" u="none">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4"/>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Detection Algorithm</a:t>
            </a:r>
            <a:endParaRPr/>
          </a:p>
        </p:txBody>
      </p:sp>
      <p:sp>
        <p:nvSpPr>
          <p:cNvPr id="306" name="Google Shape;306;p34"/>
          <p:cNvSpPr txBox="1"/>
          <p:nvPr>
            <p:ph idx="1" type="body"/>
          </p:nvPr>
        </p:nvSpPr>
        <p:spPr>
          <a:xfrm>
            <a:off x="827087" y="1282700"/>
            <a:ext cx="7859712"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None/>
            </a:pPr>
            <a:r>
              <a:rPr b="0" i="0" lang="en-US" sz="1800" u="none">
                <a:solidFill>
                  <a:schemeClr val="dk1"/>
                </a:solidFill>
                <a:latin typeface="Helvetica Neue"/>
                <a:ea typeface="Helvetica Neue"/>
                <a:cs typeface="Helvetica Neue"/>
                <a:sym typeface="Helvetica Neue"/>
              </a:rPr>
              <a:t>1.	Let </a:t>
            </a:r>
            <a:r>
              <a:rPr b="0" i="1" lang="en-US" sz="1800" u="none">
                <a:solidFill>
                  <a:schemeClr val="dk1"/>
                </a:solidFill>
                <a:latin typeface="Helvetica Neue"/>
                <a:ea typeface="Helvetica Neue"/>
                <a:cs typeface="Helvetica Neue"/>
                <a:sym typeface="Helvetica Neue"/>
              </a:rPr>
              <a:t>Work</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Finish</a:t>
            </a:r>
            <a:r>
              <a:rPr b="0" i="0" lang="en-US" sz="1800" u="none">
                <a:solidFill>
                  <a:schemeClr val="dk1"/>
                </a:solidFill>
                <a:latin typeface="Helvetica Neue"/>
                <a:ea typeface="Helvetica Neue"/>
                <a:cs typeface="Helvetica Neue"/>
                <a:sym typeface="Helvetica Neue"/>
              </a:rPr>
              <a:t> be vectors of length </a:t>
            </a:r>
            <a:r>
              <a:rPr b="0" i="1" lang="en-US" sz="1800" u="none">
                <a:solidFill>
                  <a:schemeClr val="dk1"/>
                </a:solidFill>
                <a:latin typeface="Helvetica Neue"/>
                <a:ea typeface="Helvetica Neue"/>
                <a:cs typeface="Helvetica Neue"/>
                <a:sym typeface="Helvetica Neue"/>
              </a:rPr>
              <a:t>m</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respectively Initialize:</a:t>
            </a:r>
            <a:endParaRPr/>
          </a:p>
          <a:p>
            <a:pPr indent="-393700" lvl="1" marL="850900"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(a) </a:t>
            </a:r>
            <a:r>
              <a:rPr b="0" i="1" lang="en-US" sz="1800" u="none">
                <a:solidFill>
                  <a:schemeClr val="dk1"/>
                </a:solidFill>
                <a:latin typeface="Helvetica Neue"/>
                <a:ea typeface="Helvetica Neue"/>
                <a:cs typeface="Helvetica Neue"/>
                <a:sym typeface="Helvetica Neue"/>
              </a:rPr>
              <a:t>Work</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Available</a:t>
            </a:r>
            <a:endParaRPr/>
          </a:p>
          <a:p>
            <a:pPr indent="-393700" lvl="1" marL="850900"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(b)	For </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1,2, …,</a:t>
            </a:r>
            <a:r>
              <a:rPr b="0" i="1" lang="en-US" sz="1800" u="none">
                <a:solidFill>
                  <a:schemeClr val="dk1"/>
                </a:solidFill>
                <a:latin typeface="Helvetica Neue"/>
                <a:ea typeface="Helvetica Neue"/>
                <a:cs typeface="Helvetica Neue"/>
                <a:sym typeface="Helvetica Neue"/>
              </a:rPr>
              <a:t> n</a:t>
            </a:r>
            <a:r>
              <a:rPr b="0" i="0" lang="en-US" sz="1800" u="none">
                <a:solidFill>
                  <a:schemeClr val="dk1"/>
                </a:solidFill>
                <a:latin typeface="Helvetica Neue"/>
                <a:ea typeface="Helvetica Neue"/>
                <a:cs typeface="Helvetica Neue"/>
                <a:sym typeface="Helvetica Neue"/>
              </a:rPr>
              <a:t>, if </a:t>
            </a:r>
            <a:r>
              <a:rPr b="0" i="1" lang="en-US" sz="1800" u="none">
                <a:solidFill>
                  <a:schemeClr val="dk1"/>
                </a:solidFill>
                <a:latin typeface="Helvetica Neue"/>
                <a:ea typeface="Helvetica Neue"/>
                <a:cs typeface="Helvetica Neue"/>
                <a:sym typeface="Helvetica Neue"/>
              </a:rPr>
              <a:t>Allocation</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0, then </a:t>
            </a:r>
            <a:br>
              <a:rPr b="0" i="0"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Finish</a:t>
            </a:r>
            <a:r>
              <a:rPr b="0" i="0" lang="en-US" sz="1800" u="none">
                <a:solidFill>
                  <a:schemeClr val="dk1"/>
                </a:solidFill>
                <a:latin typeface="Helvetica Neue"/>
                <a:ea typeface="Helvetica Neue"/>
                <a:cs typeface="Helvetica Neue"/>
                <a:sym typeface="Helvetica Neue"/>
              </a:rPr>
              <a:t>[i] = false;otherwise, </a:t>
            </a:r>
            <a:r>
              <a:rPr b="0" i="1" lang="en-US" sz="1800" u="none">
                <a:solidFill>
                  <a:schemeClr val="dk1"/>
                </a:solidFill>
                <a:latin typeface="Helvetica Neue"/>
                <a:ea typeface="Helvetica Neue"/>
                <a:cs typeface="Helvetica Neue"/>
                <a:sym typeface="Helvetica Neue"/>
              </a:rPr>
              <a:t>Finish</a:t>
            </a:r>
            <a:r>
              <a:rPr b="0" i="0" lang="en-US" sz="1800" u="none">
                <a:solidFill>
                  <a:schemeClr val="dk1"/>
                </a:solidFill>
                <a:latin typeface="Helvetica Neue"/>
                <a:ea typeface="Helvetica Neue"/>
                <a:cs typeface="Helvetica Neue"/>
                <a:sym typeface="Helvetica Neue"/>
              </a:rPr>
              <a:t>[i] = </a:t>
            </a:r>
            <a:r>
              <a:rPr b="0" i="1" lang="en-US" sz="1800" u="none">
                <a:solidFill>
                  <a:schemeClr val="dk1"/>
                </a:solidFill>
                <a:latin typeface="Helvetica Neue"/>
                <a:ea typeface="Helvetica Neue"/>
                <a:cs typeface="Helvetica Neue"/>
                <a:sym typeface="Helvetica Neue"/>
              </a:rPr>
              <a:t>true</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2.	Find an index </a:t>
            </a:r>
            <a:r>
              <a:rPr b="0" i="1" lang="en-US" sz="1800" u="none">
                <a:solidFill>
                  <a:schemeClr val="dk1"/>
                </a:solidFill>
                <a:latin typeface="Helvetica Neue"/>
                <a:ea typeface="Helvetica Neue"/>
                <a:cs typeface="Helvetica Neue"/>
                <a:sym typeface="Helvetica Neue"/>
              </a:rPr>
              <a:t>i </a:t>
            </a:r>
            <a:r>
              <a:rPr b="0" i="0" lang="en-US" sz="1800" u="none">
                <a:solidFill>
                  <a:schemeClr val="dk1"/>
                </a:solidFill>
                <a:latin typeface="Helvetica Neue"/>
                <a:ea typeface="Helvetica Neue"/>
                <a:cs typeface="Helvetica Neue"/>
                <a:sym typeface="Helvetica Neue"/>
              </a:rPr>
              <a:t>such that both:</a:t>
            </a:r>
            <a:endParaRPr/>
          </a:p>
          <a:p>
            <a:pPr indent="-393700" lvl="1" marL="850900"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(a)	</a:t>
            </a:r>
            <a:r>
              <a:rPr b="0" i="1" lang="en-US" sz="1800" u="none">
                <a:solidFill>
                  <a:schemeClr val="dk1"/>
                </a:solidFill>
                <a:latin typeface="Helvetica Neue"/>
                <a:ea typeface="Helvetica Neue"/>
                <a:cs typeface="Helvetica Neue"/>
                <a:sym typeface="Helvetica Neue"/>
              </a:rPr>
              <a:t>Finish</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false</a:t>
            </a:r>
            <a:endParaRPr/>
          </a:p>
          <a:p>
            <a:pPr indent="-393700" lvl="1" marL="850900"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(b)	</a:t>
            </a:r>
            <a:r>
              <a:rPr b="0" i="1" lang="en-US" sz="1800" u="none">
                <a:solidFill>
                  <a:schemeClr val="dk1"/>
                </a:solidFill>
                <a:latin typeface="Helvetica Neue"/>
                <a:ea typeface="Helvetica Neue"/>
                <a:cs typeface="Helvetica Neue"/>
                <a:sym typeface="Helvetica Neue"/>
              </a:rPr>
              <a:t>Request</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Work</a:t>
            </a:r>
            <a:br>
              <a:rPr b="0" i="1" lang="en-US" sz="1800" u="none">
                <a:solidFill>
                  <a:schemeClr val="dk1"/>
                </a:solidFill>
                <a:latin typeface="Helvetica Neue"/>
                <a:ea typeface="Helvetica Neue"/>
                <a:cs typeface="Helvetica Neue"/>
                <a:sym typeface="Helvetica Neue"/>
              </a:rPr>
            </a:br>
            <a:endParaRPr/>
          </a:p>
          <a:p>
            <a:pPr indent="-393700" lvl="1" marL="850900"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If no such </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exists, go to step 4.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5"/>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Detection Algorithm (Cont.)</a:t>
            </a:r>
            <a:endParaRPr/>
          </a:p>
        </p:txBody>
      </p:sp>
      <p:sp>
        <p:nvSpPr>
          <p:cNvPr id="312" name="Google Shape;312;p35"/>
          <p:cNvSpPr txBox="1"/>
          <p:nvPr>
            <p:ph idx="1" type="body"/>
          </p:nvPr>
        </p:nvSpPr>
        <p:spPr>
          <a:xfrm>
            <a:off x="827087" y="1282700"/>
            <a:ext cx="7859712" cy="22717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20"/>
              <a:buNone/>
            </a:pPr>
            <a:r>
              <a:rPr b="0" i="0" lang="en-US" sz="1800" u="none">
                <a:solidFill>
                  <a:schemeClr val="dk1"/>
                </a:solidFill>
                <a:latin typeface="Helvetica Neue"/>
                <a:ea typeface="Helvetica Neue"/>
                <a:cs typeface="Helvetica Neue"/>
                <a:sym typeface="Helvetica Neue"/>
              </a:rPr>
              <a:t>3.	</a:t>
            </a:r>
            <a:r>
              <a:rPr b="0" i="1" lang="en-US" sz="1800" u="none">
                <a:solidFill>
                  <a:schemeClr val="dk1"/>
                </a:solidFill>
                <a:latin typeface="Helvetica Neue"/>
                <a:ea typeface="Helvetica Neue"/>
                <a:cs typeface="Helvetica Neue"/>
                <a:sym typeface="Helvetica Neue"/>
              </a:rPr>
              <a:t>Work</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Work</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Allocation</a:t>
            </a:r>
            <a:r>
              <a:rPr b="0" baseline="-25000" i="1" lang="en-US" sz="1800" u="none">
                <a:solidFill>
                  <a:schemeClr val="dk1"/>
                </a:solidFill>
                <a:latin typeface="Helvetica Neue"/>
                <a:ea typeface="Helvetica Neue"/>
                <a:cs typeface="Helvetica Neue"/>
                <a:sym typeface="Helvetica Neue"/>
              </a:rPr>
              <a:t>i</a:t>
            </a:r>
            <a:br>
              <a:rPr b="0" i="0"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Finish</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true</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go to step 2.</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9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4.	If </a:t>
            </a:r>
            <a:r>
              <a:rPr b="0" i="1" lang="en-US" sz="1800" u="none">
                <a:solidFill>
                  <a:schemeClr val="dk1"/>
                </a:solidFill>
                <a:latin typeface="Helvetica Neue"/>
                <a:ea typeface="Helvetica Neue"/>
                <a:cs typeface="Helvetica Neue"/>
                <a:sym typeface="Helvetica Neue"/>
              </a:rPr>
              <a:t>Finish</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false, for some </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1 ≤ </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then the system is in deadlock state. Moreover, if </a:t>
            </a:r>
            <a:r>
              <a:rPr b="0" i="1" lang="en-US" sz="1800" u="none">
                <a:solidFill>
                  <a:schemeClr val="dk1"/>
                </a:solidFill>
                <a:latin typeface="Helvetica Neue"/>
                <a:ea typeface="Helvetica Neue"/>
                <a:cs typeface="Helvetica Neue"/>
                <a:sym typeface="Helvetica Neue"/>
              </a:rPr>
              <a:t>Finish</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false</a:t>
            </a:r>
            <a:r>
              <a:rPr b="0" i="0" lang="en-US" sz="1800" u="none">
                <a:solidFill>
                  <a:schemeClr val="dk1"/>
                </a:solidFill>
                <a:latin typeface="Helvetica Neue"/>
                <a:ea typeface="Helvetica Neue"/>
                <a:cs typeface="Helvetica Neue"/>
                <a:sym typeface="Helvetica Neue"/>
              </a:rPr>
              <a:t>, then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is deadlocked.</a:t>
            </a:r>
            <a:endParaRPr/>
          </a:p>
          <a:p>
            <a:pPr indent="-342900" lvl="0" marL="342900" rtl="0" algn="l">
              <a:lnSpc>
                <a:spcPct val="9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endParaRPr/>
          </a:p>
        </p:txBody>
      </p:sp>
      <p:sp>
        <p:nvSpPr>
          <p:cNvPr id="313" name="Google Shape;313;p35"/>
          <p:cNvSpPr txBox="1"/>
          <p:nvPr/>
        </p:nvSpPr>
        <p:spPr>
          <a:xfrm>
            <a:off x="852487" y="3535362"/>
            <a:ext cx="7694612" cy="10541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66"/>
              </a:buClr>
              <a:buSzPts val="1800"/>
              <a:buFont typeface="Helvetica Neue"/>
              <a:buNone/>
            </a:pPr>
            <a:r>
              <a:rPr b="0" i="0" lang="en-US" sz="1800" u="none">
                <a:solidFill>
                  <a:srgbClr val="FF0066"/>
                </a:solidFill>
                <a:latin typeface="Helvetica Neue"/>
                <a:ea typeface="Helvetica Neue"/>
                <a:cs typeface="Helvetica Neue"/>
                <a:sym typeface="Helvetica Neue"/>
              </a:rPr>
              <a:t>Algorithm requires an order of O(</a:t>
            </a:r>
            <a:r>
              <a:rPr b="0" i="1" lang="en-US" sz="1800" u="none">
                <a:solidFill>
                  <a:srgbClr val="FF0066"/>
                </a:solidFill>
                <a:latin typeface="Helvetica Neue"/>
                <a:ea typeface="Helvetica Neue"/>
                <a:cs typeface="Helvetica Neue"/>
                <a:sym typeface="Helvetica Neue"/>
              </a:rPr>
              <a:t>m </a:t>
            </a:r>
            <a:r>
              <a:rPr b="0" i="0" lang="en-US" sz="1800" u="none">
                <a:solidFill>
                  <a:srgbClr val="FF0066"/>
                </a:solidFill>
                <a:latin typeface="Helvetica Neue"/>
                <a:ea typeface="Helvetica Neue"/>
                <a:cs typeface="Helvetica Neue"/>
                <a:sym typeface="Helvetica Neue"/>
              </a:rPr>
              <a:t>x</a:t>
            </a:r>
            <a:r>
              <a:rPr b="0" i="1" lang="en-US" sz="1800" u="none">
                <a:solidFill>
                  <a:srgbClr val="FF0066"/>
                </a:solidFill>
                <a:latin typeface="Helvetica Neue"/>
                <a:ea typeface="Helvetica Neue"/>
                <a:cs typeface="Helvetica Neue"/>
                <a:sym typeface="Helvetica Neue"/>
              </a:rPr>
              <a:t> n</a:t>
            </a:r>
            <a:r>
              <a:rPr b="0" baseline="30000" i="0" lang="en-US" sz="1800" u="none">
                <a:solidFill>
                  <a:srgbClr val="FF0066"/>
                </a:solidFill>
                <a:latin typeface="Helvetica Neue"/>
                <a:ea typeface="Helvetica Neue"/>
                <a:cs typeface="Helvetica Neue"/>
                <a:sym typeface="Helvetica Neue"/>
              </a:rPr>
              <a:t>2)</a:t>
            </a:r>
            <a:r>
              <a:rPr b="0" i="0" lang="en-US" sz="1800" u="none">
                <a:solidFill>
                  <a:srgbClr val="FF0066"/>
                </a:solidFill>
                <a:latin typeface="Helvetica Neue"/>
                <a:ea typeface="Helvetica Neue"/>
                <a:cs typeface="Helvetica Neue"/>
                <a:sym typeface="Helvetica Neue"/>
              </a:rPr>
              <a:t> operations to detect whether the system is in deadlocked state. </a:t>
            </a:r>
            <a:endParaRPr b="0" i="0" sz="1800" u="none">
              <a:solidFill>
                <a:srgbClr val="FF0066"/>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0" i="0" sz="1800" u="none">
              <a:solidFill>
                <a:srgbClr val="FF0066"/>
              </a:solidFill>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6"/>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Example of Detection Algorithm</a:t>
            </a:r>
            <a:endParaRPr/>
          </a:p>
        </p:txBody>
      </p:sp>
      <p:sp>
        <p:nvSpPr>
          <p:cNvPr id="319" name="Google Shape;319;p36"/>
          <p:cNvSpPr txBox="1"/>
          <p:nvPr>
            <p:ph idx="1" type="body"/>
          </p:nvPr>
        </p:nvSpPr>
        <p:spPr>
          <a:xfrm>
            <a:off x="827087" y="1282700"/>
            <a:ext cx="7859712"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Five processes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through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4</a:t>
            </a:r>
            <a:r>
              <a:rPr b="0" i="0" lang="en-US" sz="1800" u="none">
                <a:solidFill>
                  <a:schemeClr val="dk1"/>
                </a:solidFill>
                <a:latin typeface="Helvetica Neue"/>
                <a:ea typeface="Helvetica Neue"/>
                <a:cs typeface="Helvetica Neue"/>
                <a:sym typeface="Helvetica Neue"/>
              </a:rPr>
              <a:t>;</a:t>
            </a:r>
            <a:r>
              <a:rPr b="0" baseline="-25000"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three resource types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A (7 instances), </a:t>
            </a:r>
            <a:r>
              <a:rPr b="0" i="1" lang="en-US" sz="1800" u="none">
                <a:solidFill>
                  <a:schemeClr val="dk1"/>
                </a:solidFill>
                <a:latin typeface="Helvetica Neue"/>
                <a:ea typeface="Helvetica Neue"/>
                <a:cs typeface="Helvetica Neue"/>
                <a:sym typeface="Helvetica Neue"/>
              </a:rPr>
              <a:t>B </a:t>
            </a:r>
            <a:r>
              <a:rPr b="0" i="0" lang="en-US" sz="1800" u="none">
                <a:solidFill>
                  <a:schemeClr val="dk1"/>
                </a:solidFill>
                <a:latin typeface="Helvetica Neue"/>
                <a:ea typeface="Helvetica Neue"/>
                <a:cs typeface="Helvetica Neue"/>
                <a:sym typeface="Helvetica Neue"/>
              </a:rPr>
              <a:t>(2 instances), and </a:t>
            </a:r>
            <a:r>
              <a:rPr b="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(6 instances).</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Snapshot at time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sng">
                <a:solidFill>
                  <a:schemeClr val="dk1"/>
                </a:solidFill>
                <a:latin typeface="Helvetica Neue"/>
                <a:ea typeface="Helvetica Neue"/>
                <a:cs typeface="Helvetica Neue"/>
                <a:sym typeface="Helvetica Neue"/>
              </a:rPr>
              <a:t>Allocation	Request	Available</a:t>
            </a:r>
            <a:endParaRPr b="0" i="1"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 B C 	A B C 	A B C</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0 1 0 	0 0 0 	0 0 0</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2 0 0 	2 0 2</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3 0 3	0 0 0 </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3</a:t>
            </a:r>
            <a:r>
              <a:rPr b="0" i="0" lang="en-US" sz="1800" u="none">
                <a:solidFill>
                  <a:schemeClr val="dk1"/>
                </a:solidFill>
                <a:latin typeface="Helvetica Neue"/>
                <a:ea typeface="Helvetica Neue"/>
                <a:cs typeface="Helvetica Neue"/>
                <a:sym typeface="Helvetica Neue"/>
              </a:rPr>
              <a:t>	2 1 1 	1 0 0 </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4</a:t>
            </a:r>
            <a:r>
              <a:rPr b="0" i="0" lang="en-US" sz="1800" u="none">
                <a:solidFill>
                  <a:schemeClr val="dk1"/>
                </a:solidFill>
                <a:latin typeface="Helvetica Neue"/>
                <a:ea typeface="Helvetica Neue"/>
                <a:cs typeface="Helvetica Neue"/>
                <a:sym typeface="Helvetica Neue"/>
              </a:rPr>
              <a:t>	0 0 2 	0 0 2</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Sequence &lt;</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3</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4</a:t>
            </a:r>
            <a:r>
              <a:rPr b="0" i="0" lang="en-US" sz="1800" u="none">
                <a:solidFill>
                  <a:schemeClr val="dk1"/>
                </a:solidFill>
                <a:latin typeface="Helvetica Neue"/>
                <a:ea typeface="Helvetica Neue"/>
                <a:cs typeface="Helvetica Neue"/>
                <a:sym typeface="Helvetica Neue"/>
              </a:rPr>
              <a:t>&gt; will result in </a:t>
            </a:r>
            <a:r>
              <a:rPr b="0" i="1" lang="en-US" sz="1800" u="none">
                <a:solidFill>
                  <a:schemeClr val="dk1"/>
                </a:solidFill>
                <a:latin typeface="Helvetica Neue"/>
                <a:ea typeface="Helvetica Neue"/>
                <a:cs typeface="Helvetica Neue"/>
                <a:sym typeface="Helvetica Neue"/>
              </a:rPr>
              <a:t>Finish</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true for all </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7"/>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Example (Cont.)</a:t>
            </a:r>
            <a:endParaRPr/>
          </a:p>
        </p:txBody>
      </p:sp>
      <p:sp>
        <p:nvSpPr>
          <p:cNvPr id="325" name="Google Shape;325;p37"/>
          <p:cNvSpPr txBox="1"/>
          <p:nvPr>
            <p:ph idx="1" type="body"/>
          </p:nvPr>
        </p:nvSpPr>
        <p:spPr>
          <a:xfrm>
            <a:off x="827087" y="1282700"/>
            <a:ext cx="7859712"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requests an additional instance of type</a:t>
            </a:r>
            <a:r>
              <a:rPr b="0" i="1" lang="en-US" sz="1800" u="none">
                <a:solidFill>
                  <a:schemeClr val="dk1"/>
                </a:solidFill>
                <a:latin typeface="Helvetica Neue"/>
                <a:ea typeface="Helvetica Neue"/>
                <a:cs typeface="Helvetica Neue"/>
                <a:sym typeface="Helvetica Neue"/>
              </a:rPr>
              <a:t> C</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sng">
                <a:solidFill>
                  <a:schemeClr val="dk1"/>
                </a:solidFill>
                <a:latin typeface="Helvetica Neue"/>
                <a:ea typeface="Helvetica Neue"/>
                <a:cs typeface="Helvetica Neue"/>
                <a:sym typeface="Helvetica Neue"/>
              </a:rPr>
              <a:t>Request</a:t>
            </a:r>
            <a:endParaRPr/>
          </a:p>
          <a:p>
            <a:pPr indent="-342900" lvl="0" marL="342900" rtl="0" algn="l">
              <a:lnSpc>
                <a:spcPct val="100000"/>
              </a:lnSpc>
              <a:spcBef>
                <a:spcPts val="630"/>
              </a:spcBef>
              <a:spcAft>
                <a:spcPts val="0"/>
              </a:spcAft>
              <a:buSzPts val="1620"/>
              <a:buNone/>
            </a:pPr>
            <a:r>
              <a:rPr b="0" i="1" lang="en-US" sz="1800" u="none">
                <a:solidFill>
                  <a:schemeClr val="dk1"/>
                </a:solidFill>
                <a:latin typeface="Helvetica Neue"/>
                <a:ea typeface="Helvetica Neue"/>
                <a:cs typeface="Helvetica Neue"/>
                <a:sym typeface="Helvetica Neue"/>
              </a:rPr>
              <a:t>			A B C</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0 0 0</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2 0 1</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0 0 1</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3</a:t>
            </a:r>
            <a:r>
              <a:rPr b="0" i="0" lang="en-US" sz="1800" u="none">
                <a:solidFill>
                  <a:schemeClr val="dk1"/>
                </a:solidFill>
                <a:latin typeface="Helvetica Neue"/>
                <a:ea typeface="Helvetica Neue"/>
                <a:cs typeface="Helvetica Neue"/>
                <a:sym typeface="Helvetica Neue"/>
              </a:rPr>
              <a:t>	1 0 0 </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4</a:t>
            </a:r>
            <a:r>
              <a:rPr b="0" i="0" lang="en-US" sz="1800" u="none">
                <a:solidFill>
                  <a:schemeClr val="dk1"/>
                </a:solidFill>
                <a:latin typeface="Helvetica Neue"/>
                <a:ea typeface="Helvetica Neue"/>
                <a:cs typeface="Helvetica Neue"/>
                <a:sym typeface="Helvetica Neue"/>
              </a:rPr>
              <a:t>	0 0 2</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State of system?</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Can reclaim resources held by process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but insufficient resources to fulfill other processes; requests.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Deadlock exists, consisting of processes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baseline="-2500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3</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4</a:t>
            </a:r>
            <a:r>
              <a:rPr b="0" i="0" lang="en-US" sz="1800" u="none">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8"/>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Detection-Algorithm Usage</a:t>
            </a:r>
            <a:endParaRPr/>
          </a:p>
        </p:txBody>
      </p:sp>
      <p:sp>
        <p:nvSpPr>
          <p:cNvPr id="331" name="Google Shape;331;p38"/>
          <p:cNvSpPr txBox="1"/>
          <p:nvPr>
            <p:ph idx="1" type="body"/>
          </p:nvPr>
        </p:nvSpPr>
        <p:spPr>
          <a:xfrm>
            <a:off x="827087" y="1282700"/>
            <a:ext cx="7859712"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When, and how often, to invoke depends on:</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How often a deadlock is likely to occur?</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How many processes will need to be rolled back?</a:t>
            </a:r>
            <a:endParaRPr/>
          </a:p>
          <a:p>
            <a:pPr indent="-228600" lvl="2" marL="1085850" rtl="0" algn="l">
              <a:lnSpc>
                <a:spcPct val="100000"/>
              </a:lnSpc>
              <a:spcBef>
                <a:spcPts val="630"/>
              </a:spcBef>
              <a:spcAft>
                <a:spcPts val="0"/>
              </a:spcAft>
              <a:buClr>
                <a:srgbClr val="009900"/>
              </a:buClr>
              <a:buSzPts val="1350"/>
              <a:buFont typeface="Arimo"/>
              <a:buChar char="4"/>
            </a:pPr>
            <a:r>
              <a:rPr b="0" i="0" lang="en-US" sz="1800" u="none">
                <a:solidFill>
                  <a:schemeClr val="dk1"/>
                </a:solidFill>
                <a:latin typeface="Helvetica Neue"/>
                <a:ea typeface="Helvetica Neue"/>
                <a:cs typeface="Helvetica Neue"/>
                <a:sym typeface="Helvetica Neue"/>
              </a:rPr>
              <a:t>one for each disjoint cycle</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If detection algorithm is invoked arbitrarily, there may be many cycles in the resource graph and so we would not be able to tell which of the many deadlocked processes “caused” the deadlock.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9"/>
          <p:cNvSpPr txBox="1"/>
          <p:nvPr>
            <p:ph type="title"/>
          </p:nvPr>
        </p:nvSpPr>
        <p:spPr>
          <a:xfrm>
            <a:off x="690562" y="350837"/>
            <a:ext cx="87630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2700"/>
              <a:buFont typeface="Helvetica Neue"/>
              <a:buNone/>
            </a:pPr>
            <a:br>
              <a:rPr b="1" i="0" lang="en-US" sz="2700" u="none">
                <a:solidFill>
                  <a:srgbClr val="FF3300"/>
                </a:solidFill>
                <a:latin typeface="Helvetica Neue"/>
                <a:ea typeface="Helvetica Neue"/>
                <a:cs typeface="Helvetica Neue"/>
                <a:sym typeface="Helvetica Neue"/>
              </a:rPr>
            </a:br>
            <a:r>
              <a:rPr b="1" i="0" lang="en-US" sz="2700" u="none">
                <a:solidFill>
                  <a:srgbClr val="FF3300"/>
                </a:solidFill>
                <a:latin typeface="Helvetica Neue"/>
                <a:ea typeface="Helvetica Neue"/>
                <a:cs typeface="Helvetica Neue"/>
                <a:sym typeface="Helvetica Neue"/>
              </a:rPr>
              <a:t>Recovery from Deadlock:  Process Termination</a:t>
            </a:r>
            <a:endParaRPr/>
          </a:p>
        </p:txBody>
      </p:sp>
      <p:sp>
        <p:nvSpPr>
          <p:cNvPr id="337" name="Google Shape;337;p39"/>
          <p:cNvSpPr txBox="1"/>
          <p:nvPr>
            <p:ph idx="1" type="body"/>
          </p:nvPr>
        </p:nvSpPr>
        <p:spPr>
          <a:xfrm>
            <a:off x="827087" y="1282700"/>
            <a:ext cx="7859712"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Abort all deadlocked processes.</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Abort one process at a time until the deadlock cycle is eliminated.</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In which order should we choose to abort?</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Priority of the process.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How long process has computed, and how much longer to completion.</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Resources the process has used.</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Resources process needs to complete.</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How many processes will need to be terminated. </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Is process interactive or batch?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The Deadlock Problem</a:t>
            </a:r>
            <a:endParaRPr/>
          </a:p>
        </p:txBody>
      </p:sp>
      <p:sp>
        <p:nvSpPr>
          <p:cNvPr id="94" name="Google Shape;94;p4"/>
          <p:cNvSpPr txBox="1"/>
          <p:nvPr>
            <p:ph idx="1" type="body"/>
          </p:nvPr>
        </p:nvSpPr>
        <p:spPr>
          <a:xfrm>
            <a:off x="827087" y="1282700"/>
            <a:ext cx="7859712"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 set of blocked processes each holding a resource and waiting to acquire a resource held by another process in the set.</a:t>
            </a:r>
            <a:endParaRPr/>
          </a:p>
          <a:p>
            <a:pPr indent="-342900" lvl="0" marL="342900" rtl="0" algn="l">
              <a:lnSpc>
                <a:spcPct val="100000"/>
              </a:lnSpc>
              <a:spcBef>
                <a:spcPts val="630"/>
              </a:spcBef>
              <a:spcAft>
                <a:spcPts val="0"/>
              </a:spcAft>
              <a:buClr>
                <a:srgbClr val="993300"/>
              </a:buClr>
              <a:buSzPts val="1530"/>
              <a:buFont typeface="Arial"/>
              <a:buChar char="●"/>
            </a:pPr>
            <a:r>
              <a:rPr b="0" i="0" lang="en-US" sz="1800" u="none">
                <a:solidFill>
                  <a:schemeClr val="dk1"/>
                </a:solidFill>
                <a:latin typeface="Helvetica Neue"/>
                <a:ea typeface="Helvetica Neue"/>
                <a:cs typeface="Helvetica Neue"/>
                <a:sym typeface="Helvetica Neue"/>
              </a:rPr>
              <a:t>Example </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System has 2 tape drives.</a:t>
            </a:r>
            <a:endParaRPr/>
          </a:p>
          <a:p>
            <a:pPr indent="-285750" lvl="1" marL="742950" rtl="0" algn="l">
              <a:lnSpc>
                <a:spcPct val="100000"/>
              </a:lnSpc>
              <a:spcBef>
                <a:spcPts val="630"/>
              </a:spcBef>
              <a:spcAft>
                <a:spcPts val="0"/>
              </a:spcAft>
              <a:buClr>
                <a:srgbClr val="CC6600"/>
              </a:buClr>
              <a:buSzPts val="1440"/>
              <a:buFont typeface="Arial"/>
              <a:buChar char="●"/>
            </a:pP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each hold one tape drive and each needs another one.</a:t>
            </a:r>
            <a:endParaRPr/>
          </a:p>
          <a:p>
            <a:pPr indent="-342900" lvl="0" marL="342900" rtl="0" algn="l">
              <a:lnSpc>
                <a:spcPct val="100000"/>
              </a:lnSpc>
              <a:spcBef>
                <a:spcPts val="630"/>
              </a:spcBef>
              <a:spcAft>
                <a:spcPts val="0"/>
              </a:spcAft>
              <a:buClr>
                <a:srgbClr val="993300"/>
              </a:buClr>
              <a:buSzPts val="1530"/>
              <a:buFont typeface="Arial"/>
              <a:buChar char="●"/>
            </a:pPr>
            <a:r>
              <a:rPr b="0" i="0" lang="en-US" sz="1800" u="none">
                <a:solidFill>
                  <a:schemeClr val="dk1"/>
                </a:solidFill>
                <a:latin typeface="Helvetica Neue"/>
                <a:ea typeface="Helvetica Neue"/>
                <a:cs typeface="Helvetica Neue"/>
                <a:sym typeface="Helvetica Neue"/>
              </a:rPr>
              <a:t>Example </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semaphores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and</a:t>
            </a:r>
            <a:r>
              <a:rPr b="0" i="1" lang="en-US" sz="1800" u="none">
                <a:solidFill>
                  <a:schemeClr val="dk1"/>
                </a:solidFill>
                <a:latin typeface="Helvetica Neue"/>
                <a:ea typeface="Helvetica Neue"/>
                <a:cs typeface="Helvetica Neue"/>
                <a:sym typeface="Helvetica Neue"/>
              </a:rPr>
              <a:t> B</a:t>
            </a:r>
            <a:r>
              <a:rPr b="0" i="0" lang="en-US" sz="1800" u="none">
                <a:solidFill>
                  <a:schemeClr val="dk1"/>
                </a:solidFill>
                <a:latin typeface="Helvetica Neue"/>
                <a:ea typeface="Helvetica Neue"/>
                <a:cs typeface="Helvetica Neue"/>
                <a:sym typeface="Helvetica Neue"/>
              </a:rPr>
              <a:t>, initialized to 1</a:t>
            </a:r>
            <a:endParaRPr b="0" i="0" sz="2800" u="none">
              <a:solidFill>
                <a:schemeClr val="dk1"/>
              </a:solidFill>
              <a:latin typeface="Helvetica Neue"/>
              <a:ea typeface="Helvetica Neue"/>
              <a:cs typeface="Helvetica Neue"/>
              <a:sym typeface="Helvetica Neue"/>
            </a:endParaRPr>
          </a:p>
          <a:p>
            <a:pPr indent="-228600" lvl="4" marL="1771650" rtl="0" algn="l">
              <a:lnSpc>
                <a:spcPct val="100000"/>
              </a:lnSpc>
              <a:spcBef>
                <a:spcPts val="980"/>
              </a:spcBef>
              <a:spcAft>
                <a:spcPts val="0"/>
              </a:spcAft>
              <a:buSzPts val="2100"/>
              <a:buFont typeface="Helvetica Neue"/>
              <a:buNone/>
            </a:pPr>
            <a:r>
              <a:rPr b="0" i="0" lang="en-US" sz="2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endParaRPr b="0" i="0" sz="1800" u="none">
              <a:solidFill>
                <a:schemeClr val="dk1"/>
              </a:solidFill>
              <a:latin typeface="Helvetica Neue"/>
              <a:ea typeface="Helvetica Neue"/>
              <a:cs typeface="Helvetica Neue"/>
              <a:sym typeface="Helvetica Neue"/>
            </a:endParaRPr>
          </a:p>
          <a:p>
            <a:pPr indent="-228600" lvl="4" marL="1771650" rtl="0" algn="l">
              <a:lnSpc>
                <a:spcPct val="100000"/>
              </a:lnSpc>
              <a:spcBef>
                <a:spcPts val="630"/>
              </a:spcBef>
              <a:spcAft>
                <a:spcPts val="0"/>
              </a:spcAft>
              <a:buSzPts val="1350"/>
              <a:buFont typeface="Helvetica Neue"/>
              <a:buNone/>
            </a:pPr>
            <a:r>
              <a:rPr b="0" i="1" lang="en-US" sz="1800" u="none">
                <a:solidFill>
                  <a:schemeClr val="dk1"/>
                </a:solidFill>
                <a:latin typeface="Helvetica Neue"/>
                <a:ea typeface="Helvetica Neue"/>
                <a:cs typeface="Helvetica Neue"/>
                <a:sym typeface="Helvetica Neue"/>
              </a:rPr>
              <a:t>wait (A);		wait(B)</a:t>
            </a:r>
            <a:endParaRPr/>
          </a:p>
          <a:p>
            <a:pPr indent="-228600" lvl="4" marL="1771650" rtl="0" algn="l">
              <a:lnSpc>
                <a:spcPct val="100000"/>
              </a:lnSpc>
              <a:spcBef>
                <a:spcPts val="630"/>
              </a:spcBef>
              <a:spcAft>
                <a:spcPts val="0"/>
              </a:spcAft>
              <a:buSzPts val="1350"/>
              <a:buFont typeface="Helvetica Neue"/>
              <a:buNone/>
            </a:pPr>
            <a:r>
              <a:rPr b="0" i="1" lang="en-US" sz="1800" u="none">
                <a:solidFill>
                  <a:schemeClr val="dk1"/>
                </a:solidFill>
                <a:latin typeface="Helvetica Neue"/>
                <a:ea typeface="Helvetica Neue"/>
                <a:cs typeface="Helvetica Neue"/>
                <a:sym typeface="Helvetica Neue"/>
              </a:rPr>
              <a:t>wait (B);		wait(A)</a:t>
            </a:r>
            <a:endParaRPr/>
          </a:p>
          <a:p>
            <a:pPr indent="-240030" lvl="0" marL="342900" rtl="0" algn="l">
              <a:spcBef>
                <a:spcPts val="630"/>
              </a:spcBef>
              <a:spcAft>
                <a:spcPts val="0"/>
              </a:spcAft>
              <a:buSzPts val="1620"/>
              <a:buNone/>
            </a:pPr>
            <a:r>
              <a:t/>
            </a:r>
            <a:endParaRPr b="0" i="1"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0"/>
          <p:cNvSpPr txBox="1"/>
          <p:nvPr>
            <p:ph type="title"/>
          </p:nvPr>
        </p:nvSpPr>
        <p:spPr>
          <a:xfrm>
            <a:off x="1123950" y="227012"/>
            <a:ext cx="802005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2600"/>
              <a:buFont typeface="Helvetica Neue"/>
              <a:buNone/>
            </a:pPr>
            <a:r>
              <a:rPr b="1" i="0" lang="en-US" sz="2600" u="none">
                <a:solidFill>
                  <a:srgbClr val="FF3300"/>
                </a:solidFill>
                <a:latin typeface="Helvetica Neue"/>
                <a:ea typeface="Helvetica Neue"/>
                <a:cs typeface="Helvetica Neue"/>
                <a:sym typeface="Helvetica Neue"/>
              </a:rPr>
              <a:t>Recovery from Deadlock: Resource Preemption</a:t>
            </a:r>
            <a:endParaRPr/>
          </a:p>
        </p:txBody>
      </p:sp>
      <p:sp>
        <p:nvSpPr>
          <p:cNvPr id="343" name="Google Shape;343;p40"/>
          <p:cNvSpPr txBox="1"/>
          <p:nvPr>
            <p:ph idx="1" type="body"/>
          </p:nvPr>
        </p:nvSpPr>
        <p:spPr>
          <a:xfrm>
            <a:off x="827087" y="1482725"/>
            <a:ext cx="7351712"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Selecting a victim – minimize cost.</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Rollback – return to some safe state, restart process for that state.</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Starvation –  same process may always be picked as victim, include number of rollback in cost factor.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5"/>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System Model</a:t>
            </a:r>
            <a:endParaRPr/>
          </a:p>
        </p:txBody>
      </p:sp>
      <p:sp>
        <p:nvSpPr>
          <p:cNvPr id="100" name="Google Shape;100;p5"/>
          <p:cNvSpPr txBox="1"/>
          <p:nvPr>
            <p:ph idx="1" type="body"/>
          </p:nvPr>
        </p:nvSpPr>
        <p:spPr>
          <a:xfrm>
            <a:off x="827087" y="1425575"/>
            <a:ext cx="7351712"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Resource types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 . .,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m</a:t>
            </a:r>
            <a:endParaRPr/>
          </a:p>
          <a:p>
            <a:pPr indent="-228600" lvl="2" marL="1085850" rtl="0" algn="l">
              <a:lnSpc>
                <a:spcPct val="100000"/>
              </a:lnSpc>
              <a:spcBef>
                <a:spcPts val="630"/>
              </a:spcBef>
              <a:spcAft>
                <a:spcPts val="0"/>
              </a:spcAft>
              <a:buSzPts val="1350"/>
              <a:buNone/>
            </a:pPr>
            <a:r>
              <a:rPr b="0" i="1" lang="en-US" sz="1800" u="none">
                <a:solidFill>
                  <a:schemeClr val="dk1"/>
                </a:solidFill>
                <a:latin typeface="Helvetica Neue"/>
                <a:ea typeface="Helvetica Neue"/>
                <a:cs typeface="Helvetica Neue"/>
                <a:sym typeface="Helvetica Neue"/>
              </a:rPr>
              <a:t>CPU cycles, memory space, I/O devices</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Each resource type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has </a:t>
            </a:r>
            <a:r>
              <a:rPr b="0" i="1" lang="en-US" sz="1800" u="none">
                <a:solidFill>
                  <a:schemeClr val="dk1"/>
                </a:solidFill>
                <a:latin typeface="Helvetica Neue"/>
                <a:ea typeface="Helvetica Neue"/>
                <a:cs typeface="Helvetica Neue"/>
                <a:sym typeface="Helvetica Neue"/>
              </a:rPr>
              <a:t>W</a:t>
            </a:r>
            <a:r>
              <a:rPr b="0" baseline="-25000" i="0"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instances.</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Each process utilizes a resource as follows: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request </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use </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release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Deadlock Characterization</a:t>
            </a:r>
            <a:endParaRPr/>
          </a:p>
        </p:txBody>
      </p:sp>
      <p:sp>
        <p:nvSpPr>
          <p:cNvPr id="106" name="Google Shape;106;p6"/>
          <p:cNvSpPr txBox="1"/>
          <p:nvPr>
            <p:ph idx="1" type="body"/>
          </p:nvPr>
        </p:nvSpPr>
        <p:spPr>
          <a:xfrm>
            <a:off x="1295400" y="1803400"/>
            <a:ext cx="6669087" cy="4017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993300"/>
              </a:buClr>
              <a:buSzPts val="1620"/>
              <a:buFont typeface="Arial"/>
              <a:buChar char="●"/>
            </a:pPr>
            <a:r>
              <a:rPr b="1" i="0" lang="en-US" sz="1800" u="none">
                <a:solidFill>
                  <a:schemeClr val="dk1"/>
                </a:solidFill>
                <a:latin typeface="Helvetica Neue"/>
                <a:ea typeface="Helvetica Neue"/>
                <a:cs typeface="Helvetica Neue"/>
                <a:sym typeface="Helvetica Neue"/>
              </a:rPr>
              <a:t>Mutual exclusion:</a:t>
            </a:r>
            <a:r>
              <a:rPr b="0" i="0" lang="en-US" sz="1800" u="none">
                <a:solidFill>
                  <a:schemeClr val="dk1"/>
                </a:solidFill>
                <a:latin typeface="Helvetica Neue"/>
                <a:ea typeface="Helvetica Neue"/>
                <a:cs typeface="Helvetica Neue"/>
                <a:sym typeface="Helvetica Neue"/>
              </a:rPr>
              <a:t>  only one process at a time can use a resource.</a:t>
            </a:r>
            <a:endParaRPr/>
          </a:p>
          <a:p>
            <a:pPr indent="-342900" lvl="0" marL="342900" rtl="0" algn="l">
              <a:lnSpc>
                <a:spcPct val="90000"/>
              </a:lnSpc>
              <a:spcBef>
                <a:spcPts val="630"/>
              </a:spcBef>
              <a:spcAft>
                <a:spcPts val="0"/>
              </a:spcAft>
              <a:buClr>
                <a:srgbClr val="993300"/>
              </a:buClr>
              <a:buSzPts val="1620"/>
              <a:buFont typeface="Arial"/>
              <a:buChar char="●"/>
            </a:pPr>
            <a:r>
              <a:rPr b="1" i="0" lang="en-US" sz="1800" u="none">
                <a:solidFill>
                  <a:schemeClr val="dk1"/>
                </a:solidFill>
                <a:latin typeface="Helvetica Neue"/>
                <a:ea typeface="Helvetica Neue"/>
                <a:cs typeface="Helvetica Neue"/>
                <a:sym typeface="Helvetica Neue"/>
              </a:rPr>
              <a:t>Hold and wait:</a:t>
            </a:r>
            <a:r>
              <a:rPr b="0" i="0" lang="en-US" sz="1800" u="none">
                <a:solidFill>
                  <a:schemeClr val="dk1"/>
                </a:solidFill>
                <a:latin typeface="Helvetica Neue"/>
                <a:ea typeface="Helvetica Neue"/>
                <a:cs typeface="Helvetica Neue"/>
                <a:sym typeface="Helvetica Neue"/>
              </a:rPr>
              <a:t>  a process holding at least one resource is waiting to acquire additional resources held by other processes.</a:t>
            </a:r>
            <a:endParaRPr/>
          </a:p>
          <a:p>
            <a:pPr indent="-342900" lvl="0" marL="342900" rtl="0" algn="l">
              <a:lnSpc>
                <a:spcPct val="90000"/>
              </a:lnSpc>
              <a:spcBef>
                <a:spcPts val="630"/>
              </a:spcBef>
              <a:spcAft>
                <a:spcPts val="0"/>
              </a:spcAft>
              <a:buClr>
                <a:srgbClr val="993300"/>
              </a:buClr>
              <a:buSzPts val="1620"/>
              <a:buFont typeface="Arial"/>
              <a:buChar char="●"/>
            </a:pPr>
            <a:r>
              <a:rPr b="1" i="0" lang="en-US" sz="1800" u="none">
                <a:solidFill>
                  <a:schemeClr val="dk1"/>
                </a:solidFill>
                <a:latin typeface="Helvetica Neue"/>
                <a:ea typeface="Helvetica Neue"/>
                <a:cs typeface="Helvetica Neue"/>
                <a:sym typeface="Helvetica Neue"/>
              </a:rPr>
              <a:t>No preemption:</a:t>
            </a:r>
            <a:r>
              <a:rPr b="0" i="0" lang="en-US" sz="1800" u="none">
                <a:solidFill>
                  <a:schemeClr val="dk1"/>
                </a:solidFill>
                <a:latin typeface="Helvetica Neue"/>
                <a:ea typeface="Helvetica Neue"/>
                <a:cs typeface="Helvetica Neue"/>
                <a:sym typeface="Helvetica Neue"/>
              </a:rPr>
              <a:t>  a resource can be released only voluntarily by the process holding it, after that process has completed its task.</a:t>
            </a:r>
            <a:endParaRPr/>
          </a:p>
          <a:p>
            <a:pPr indent="-342900" lvl="0" marL="342900" rtl="0" algn="l">
              <a:lnSpc>
                <a:spcPct val="90000"/>
              </a:lnSpc>
              <a:spcBef>
                <a:spcPts val="630"/>
              </a:spcBef>
              <a:spcAft>
                <a:spcPts val="0"/>
              </a:spcAft>
              <a:buClr>
                <a:srgbClr val="993300"/>
              </a:buClr>
              <a:buSzPts val="1620"/>
              <a:buFont typeface="Arial"/>
              <a:buChar char="●"/>
            </a:pPr>
            <a:r>
              <a:rPr b="1" i="0" lang="en-US" sz="1800" u="none">
                <a:solidFill>
                  <a:schemeClr val="dk1"/>
                </a:solidFill>
                <a:latin typeface="Helvetica Neue"/>
                <a:ea typeface="Helvetica Neue"/>
                <a:cs typeface="Helvetica Neue"/>
                <a:sym typeface="Helvetica Neue"/>
              </a:rPr>
              <a:t>Circular wait:</a:t>
            </a:r>
            <a:r>
              <a:rPr b="0" i="0" lang="en-US" sz="1800" u="none">
                <a:solidFill>
                  <a:schemeClr val="dk1"/>
                </a:solidFill>
                <a:latin typeface="Helvetica Neue"/>
                <a:ea typeface="Helvetica Neue"/>
                <a:cs typeface="Helvetica Neue"/>
                <a:sym typeface="Helvetica Neue"/>
              </a:rPr>
              <a:t>  there exists a set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of waiting processes such that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0 </a:t>
            </a:r>
            <a:r>
              <a:rPr b="0" i="0" lang="en-US" sz="1800" u="none">
                <a:solidFill>
                  <a:schemeClr val="dk1"/>
                </a:solidFill>
                <a:latin typeface="Helvetica Neue"/>
                <a:ea typeface="Helvetica Neue"/>
                <a:cs typeface="Helvetica Neue"/>
                <a:sym typeface="Helvetica Neue"/>
              </a:rPr>
              <a:t>is waiting for a resource that is held by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is waiting for a resource that is held by </a:t>
            </a:r>
            <a:endParaRPr/>
          </a:p>
          <a:p>
            <a:pPr indent="-342900" lvl="0" marL="342900" rtl="0" algn="l">
              <a:lnSpc>
                <a:spcPct val="90000"/>
              </a:lnSpc>
              <a:spcBef>
                <a:spcPts val="630"/>
              </a:spcBef>
              <a:spcAft>
                <a:spcPts val="0"/>
              </a:spcAft>
              <a:buSzPts val="1620"/>
              <a:buNone/>
            </a:pPr>
            <a:r>
              <a:rPr b="0" i="1" lang="en-US" sz="1800" u="none">
                <a:solidFill>
                  <a:schemeClr val="dk1"/>
                </a:solidFill>
                <a:latin typeface="Helvetica Neue"/>
                <a:ea typeface="Helvetica Neue"/>
                <a:cs typeface="Helvetica Neue"/>
                <a:sym typeface="Helvetica Neue"/>
              </a:rPr>
              <a:t>	P</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n</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is waiting for a resource that is held by </a:t>
            </a:r>
            <a:br>
              <a:rPr b="0" i="0"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is waiting for a resource that is held by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
        <p:nvSpPr>
          <p:cNvPr id="107" name="Google Shape;107;p6"/>
          <p:cNvSpPr txBox="1"/>
          <p:nvPr/>
        </p:nvSpPr>
        <p:spPr>
          <a:xfrm>
            <a:off x="869950" y="1303337"/>
            <a:ext cx="6634162" cy="3968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Deadlock can arise if four conditions hold simultaneously.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7"/>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Resource-Allocation Graph</a:t>
            </a:r>
            <a:endParaRPr/>
          </a:p>
        </p:txBody>
      </p:sp>
      <p:sp>
        <p:nvSpPr>
          <p:cNvPr id="113" name="Google Shape;113;p7"/>
          <p:cNvSpPr txBox="1"/>
          <p:nvPr>
            <p:ph idx="1" type="body"/>
          </p:nvPr>
        </p:nvSpPr>
        <p:spPr>
          <a:xfrm>
            <a:off x="1189037" y="1852612"/>
            <a:ext cx="7038975" cy="26876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V is partitioned into two types:</a:t>
            </a:r>
            <a:endParaRPr/>
          </a:p>
          <a:p>
            <a:pPr indent="-285750" lvl="1" marL="742950" rtl="0" algn="l">
              <a:lnSpc>
                <a:spcPct val="100000"/>
              </a:lnSpc>
              <a:spcBef>
                <a:spcPts val="630"/>
              </a:spcBef>
              <a:spcAft>
                <a:spcPts val="0"/>
              </a:spcAft>
              <a:buClr>
                <a:srgbClr val="CC6600"/>
              </a:buClr>
              <a:buSzPts val="1440"/>
              <a:buFont typeface="Arial"/>
              <a:buChar char="●"/>
            </a:pPr>
            <a:r>
              <a:rPr b="0" i="1" lang="en-US" sz="1800" u="none">
                <a:solidFill>
                  <a:schemeClr val="dk1"/>
                </a:solidFill>
                <a:latin typeface="Helvetica Neue"/>
                <a:ea typeface="Helvetica Neue"/>
                <a:cs typeface="Helvetica Neue"/>
                <a:sym typeface="Helvetica Neue"/>
              </a:rPr>
              <a:t>P</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the set consisting of all the processes in the system.</a:t>
            </a:r>
            <a:br>
              <a:rPr b="0" i="0" lang="en-US" sz="1800" u="none">
                <a:solidFill>
                  <a:schemeClr val="dk1"/>
                </a:solidFill>
                <a:latin typeface="Helvetica Neue"/>
                <a:ea typeface="Helvetica Neue"/>
                <a:cs typeface="Helvetica Neue"/>
                <a:sym typeface="Helvetica Neue"/>
              </a:rPr>
            </a:br>
            <a:endParaRPr/>
          </a:p>
          <a:p>
            <a:pPr indent="-285750" lvl="1" marL="742950" rtl="0" algn="l">
              <a:lnSpc>
                <a:spcPct val="100000"/>
              </a:lnSpc>
              <a:spcBef>
                <a:spcPts val="630"/>
              </a:spcBef>
              <a:spcAft>
                <a:spcPts val="0"/>
              </a:spcAft>
              <a:buClr>
                <a:srgbClr val="CC6600"/>
              </a:buClr>
              <a:buSzPts val="1440"/>
              <a:buFont typeface="Arial"/>
              <a:buChar char="●"/>
            </a:pP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m</a:t>
            </a:r>
            <a:r>
              <a:rPr b="0" i="0" lang="en-US" sz="1800" u="none">
                <a:solidFill>
                  <a:schemeClr val="dk1"/>
                </a:solidFill>
                <a:latin typeface="Helvetica Neue"/>
                <a:ea typeface="Helvetica Neue"/>
                <a:cs typeface="Helvetica Neue"/>
                <a:sym typeface="Helvetica Neue"/>
              </a:rPr>
              <a:t>}, the set consisting of all resource types in the system.</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request edge – directed edge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r>
              <a:rPr b="0" baseline="-25000"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j</a:t>
            </a:r>
            <a:endParaRPr b="0" i="1"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assignment edge – directed edge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j</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endParaRPr/>
          </a:p>
        </p:txBody>
      </p:sp>
      <p:sp>
        <p:nvSpPr>
          <p:cNvPr id="114" name="Google Shape;114;p7"/>
          <p:cNvSpPr txBox="1"/>
          <p:nvPr/>
        </p:nvSpPr>
        <p:spPr>
          <a:xfrm>
            <a:off x="822325" y="1271587"/>
            <a:ext cx="4692650" cy="3968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A set of vertices </a:t>
            </a:r>
            <a:r>
              <a:rPr b="0" i="1" lang="en-US" sz="2000" u="none">
                <a:solidFill>
                  <a:schemeClr val="dk1"/>
                </a:solidFill>
                <a:latin typeface="Helvetica Neue"/>
                <a:ea typeface="Helvetica Neue"/>
                <a:cs typeface="Helvetica Neue"/>
                <a:sym typeface="Helvetica Neue"/>
              </a:rPr>
              <a:t>V</a:t>
            </a:r>
            <a:r>
              <a:rPr b="0" i="0" lang="en-US" sz="2000" u="none">
                <a:solidFill>
                  <a:schemeClr val="dk1"/>
                </a:solidFill>
                <a:latin typeface="Helvetica Neue"/>
                <a:ea typeface="Helvetica Neue"/>
                <a:cs typeface="Helvetica Neue"/>
                <a:sym typeface="Helvetica Neue"/>
              </a:rPr>
              <a:t> and a set of edges </a:t>
            </a:r>
            <a:r>
              <a:rPr b="0" i="1" lang="en-US" sz="2000" u="none">
                <a:solidFill>
                  <a:schemeClr val="dk1"/>
                </a:solidFill>
                <a:latin typeface="Helvetica Neue"/>
                <a:ea typeface="Helvetica Neue"/>
                <a:cs typeface="Helvetica Neue"/>
                <a:sym typeface="Helvetica Neue"/>
              </a:rPr>
              <a:t>E</a:t>
            </a:r>
            <a:r>
              <a:rPr b="0" i="0" lang="en-US" sz="2000" u="none">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3200"/>
              <a:buFont typeface="Helvetica Neue"/>
              <a:buNone/>
            </a:pPr>
            <a:r>
              <a:rPr b="1" i="0" lang="en-US" sz="3200" u="none">
                <a:solidFill>
                  <a:srgbClr val="FF3300"/>
                </a:solidFill>
                <a:latin typeface="Helvetica Neue"/>
                <a:ea typeface="Helvetica Neue"/>
                <a:cs typeface="Helvetica Neue"/>
                <a:sym typeface="Helvetica Neue"/>
              </a:rPr>
              <a:t>Resource-Allocation Graph (Cont.)</a:t>
            </a:r>
            <a:endParaRPr/>
          </a:p>
        </p:txBody>
      </p:sp>
      <p:sp>
        <p:nvSpPr>
          <p:cNvPr id="120" name="Google Shape;120;p8"/>
          <p:cNvSpPr txBox="1"/>
          <p:nvPr>
            <p:ph idx="1" type="body"/>
          </p:nvPr>
        </p:nvSpPr>
        <p:spPr>
          <a:xfrm>
            <a:off x="827087" y="1282700"/>
            <a:ext cx="7859712"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Process</a:t>
            </a:r>
            <a:br>
              <a:rPr b="0" i="0" lang="en-US" sz="1800" u="none">
                <a:solidFill>
                  <a:schemeClr val="dk1"/>
                </a:solidFill>
                <a:latin typeface="Helvetica Neue"/>
                <a:ea typeface="Helvetica Neue"/>
                <a:cs typeface="Helvetica Neue"/>
                <a:sym typeface="Helvetica Neue"/>
              </a:rPr>
            </a:br>
            <a:br>
              <a:rPr b="0" i="0" lang="en-US" sz="1800" u="none">
                <a:solidFill>
                  <a:schemeClr val="dk1"/>
                </a:solidFill>
                <a:latin typeface="Helvetica Neue"/>
                <a:ea typeface="Helvetica Neue"/>
                <a:cs typeface="Helvetica Neue"/>
                <a:sym typeface="Helvetica Neue"/>
              </a:rPr>
            </a:b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Resource Type with 4 instances</a:t>
            </a:r>
            <a:endParaRPr/>
          </a:p>
          <a:p>
            <a:pPr indent="-34290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a:p>
            <a:pPr indent="-240030" lvl="0" marL="34290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rgbClr val="993300"/>
              </a:buClr>
              <a:buSzPts val="1620"/>
              <a:buFont typeface="Arial"/>
              <a:buChar char="●"/>
            </a:pP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requests instance of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j</a:t>
            </a:r>
            <a:endParaRPr/>
          </a:p>
          <a:p>
            <a:pPr indent="-240030" lvl="0" marL="34290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rgbClr val="993300"/>
              </a:buClr>
              <a:buSzPts val="1620"/>
              <a:buFont typeface="Arial"/>
              <a:buChar char="●"/>
            </a:pP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is holding an instance of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j</a:t>
            </a:r>
            <a:endParaRPr/>
          </a:p>
        </p:txBody>
      </p:sp>
      <p:sp>
        <p:nvSpPr>
          <p:cNvPr id="121" name="Google Shape;121;p8"/>
          <p:cNvSpPr/>
          <p:nvPr/>
        </p:nvSpPr>
        <p:spPr>
          <a:xfrm>
            <a:off x="4143375" y="1619250"/>
            <a:ext cx="495300" cy="4953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2" name="Google Shape;122;p8"/>
          <p:cNvSpPr/>
          <p:nvPr/>
        </p:nvSpPr>
        <p:spPr>
          <a:xfrm>
            <a:off x="3657600" y="5562600"/>
            <a:ext cx="495300" cy="4953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endParaRPr/>
          </a:p>
        </p:txBody>
      </p:sp>
      <p:sp>
        <p:nvSpPr>
          <p:cNvPr id="123" name="Google Shape;123;p8"/>
          <p:cNvSpPr/>
          <p:nvPr/>
        </p:nvSpPr>
        <p:spPr>
          <a:xfrm>
            <a:off x="3860800" y="4105275"/>
            <a:ext cx="495300" cy="4953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endParaRPr/>
          </a:p>
        </p:txBody>
      </p:sp>
      <p:grpSp>
        <p:nvGrpSpPr>
          <p:cNvPr id="124" name="Google Shape;124;p8"/>
          <p:cNvGrpSpPr/>
          <p:nvPr/>
        </p:nvGrpSpPr>
        <p:grpSpPr>
          <a:xfrm>
            <a:off x="4232275" y="3121025"/>
            <a:ext cx="438150" cy="419100"/>
            <a:chOff x="2666" y="1966"/>
            <a:chExt cx="276" cy="264"/>
          </a:xfrm>
        </p:grpSpPr>
        <p:sp>
          <p:nvSpPr>
            <p:cNvPr id="125" name="Google Shape;125;p8"/>
            <p:cNvSpPr txBox="1"/>
            <p:nvPr/>
          </p:nvSpPr>
          <p:spPr>
            <a:xfrm>
              <a:off x="2666" y="1966"/>
              <a:ext cx="276" cy="26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6" name="Google Shape;126;p8"/>
            <p:cNvSpPr txBox="1"/>
            <p:nvPr/>
          </p:nvSpPr>
          <p:spPr>
            <a:xfrm>
              <a:off x="2736" y="2026"/>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7" name="Google Shape;127;p8"/>
            <p:cNvSpPr txBox="1"/>
            <p:nvPr/>
          </p:nvSpPr>
          <p:spPr>
            <a:xfrm>
              <a:off x="2832" y="2026"/>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8" name="Google Shape;128;p8"/>
            <p:cNvSpPr txBox="1"/>
            <p:nvPr/>
          </p:nvSpPr>
          <p:spPr>
            <a:xfrm>
              <a:off x="2736" y="2108"/>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9" name="Google Shape;129;p8"/>
            <p:cNvSpPr txBox="1"/>
            <p:nvPr/>
          </p:nvSpPr>
          <p:spPr>
            <a:xfrm>
              <a:off x="2832" y="2108"/>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grpSp>
        <p:nvGrpSpPr>
          <p:cNvPr id="130" name="Google Shape;130;p8"/>
          <p:cNvGrpSpPr/>
          <p:nvPr/>
        </p:nvGrpSpPr>
        <p:grpSpPr>
          <a:xfrm>
            <a:off x="4692650" y="4168775"/>
            <a:ext cx="438150" cy="419100"/>
            <a:chOff x="2666" y="1966"/>
            <a:chExt cx="276" cy="264"/>
          </a:xfrm>
        </p:grpSpPr>
        <p:sp>
          <p:nvSpPr>
            <p:cNvPr id="131" name="Google Shape;131;p8"/>
            <p:cNvSpPr txBox="1"/>
            <p:nvPr/>
          </p:nvSpPr>
          <p:spPr>
            <a:xfrm>
              <a:off x="2666" y="1966"/>
              <a:ext cx="276" cy="26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2" name="Google Shape;132;p8"/>
            <p:cNvSpPr txBox="1"/>
            <p:nvPr/>
          </p:nvSpPr>
          <p:spPr>
            <a:xfrm>
              <a:off x="2736" y="2026"/>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3" name="Google Shape;133;p8"/>
            <p:cNvSpPr txBox="1"/>
            <p:nvPr/>
          </p:nvSpPr>
          <p:spPr>
            <a:xfrm>
              <a:off x="2832" y="2026"/>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4" name="Google Shape;134;p8"/>
            <p:cNvSpPr txBox="1"/>
            <p:nvPr/>
          </p:nvSpPr>
          <p:spPr>
            <a:xfrm>
              <a:off x="2736" y="2108"/>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5" name="Google Shape;135;p8"/>
            <p:cNvSpPr txBox="1"/>
            <p:nvPr/>
          </p:nvSpPr>
          <p:spPr>
            <a:xfrm>
              <a:off x="2832" y="2108"/>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cxnSp>
        <p:nvCxnSpPr>
          <p:cNvPr id="136" name="Google Shape;136;p8"/>
          <p:cNvCxnSpPr/>
          <p:nvPr/>
        </p:nvCxnSpPr>
        <p:spPr>
          <a:xfrm>
            <a:off x="4365625" y="4371975"/>
            <a:ext cx="304800" cy="0"/>
          </a:xfrm>
          <a:prstGeom prst="straightConnector1">
            <a:avLst/>
          </a:prstGeom>
          <a:noFill/>
          <a:ln cap="flat" cmpd="sng" w="9525">
            <a:solidFill>
              <a:schemeClr val="dk1"/>
            </a:solidFill>
            <a:prstDash val="solid"/>
            <a:miter lim="800000"/>
            <a:headEnd len="med" w="med" type="none"/>
            <a:tailEnd len="med" w="med" type="triangle"/>
          </a:ln>
        </p:spPr>
      </p:cxnSp>
      <p:sp>
        <p:nvSpPr>
          <p:cNvPr id="137" name="Google Shape;137;p8"/>
          <p:cNvSpPr txBox="1"/>
          <p:nvPr/>
        </p:nvSpPr>
        <p:spPr>
          <a:xfrm>
            <a:off x="4752975" y="4586287"/>
            <a:ext cx="338137" cy="3048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Helvetica Neue"/>
              <a:buNone/>
            </a:pPr>
            <a:r>
              <a:rPr b="0" i="1" lang="en-US" sz="1400" u="none">
                <a:solidFill>
                  <a:schemeClr val="dk1"/>
                </a:solidFill>
                <a:latin typeface="Helvetica Neue"/>
                <a:ea typeface="Helvetica Neue"/>
                <a:cs typeface="Helvetica Neue"/>
                <a:sym typeface="Helvetica Neue"/>
              </a:rPr>
              <a:t>R</a:t>
            </a:r>
            <a:r>
              <a:rPr b="0" baseline="-25000" i="1" lang="en-US" sz="1400" u="none">
                <a:solidFill>
                  <a:schemeClr val="dk1"/>
                </a:solidFill>
                <a:latin typeface="Helvetica Neue"/>
                <a:ea typeface="Helvetica Neue"/>
                <a:cs typeface="Helvetica Neue"/>
                <a:sym typeface="Helvetica Neue"/>
              </a:rPr>
              <a:t>j</a:t>
            </a:r>
            <a:endParaRPr/>
          </a:p>
        </p:txBody>
      </p:sp>
      <p:grpSp>
        <p:nvGrpSpPr>
          <p:cNvPr id="138" name="Google Shape;138;p8"/>
          <p:cNvGrpSpPr/>
          <p:nvPr/>
        </p:nvGrpSpPr>
        <p:grpSpPr>
          <a:xfrm>
            <a:off x="4451350" y="5626100"/>
            <a:ext cx="438150" cy="419100"/>
            <a:chOff x="2666" y="1966"/>
            <a:chExt cx="276" cy="264"/>
          </a:xfrm>
        </p:grpSpPr>
        <p:sp>
          <p:nvSpPr>
            <p:cNvPr id="139" name="Google Shape;139;p8"/>
            <p:cNvSpPr txBox="1"/>
            <p:nvPr/>
          </p:nvSpPr>
          <p:spPr>
            <a:xfrm>
              <a:off x="2666" y="1966"/>
              <a:ext cx="276" cy="26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0" name="Google Shape;140;p8"/>
            <p:cNvSpPr txBox="1"/>
            <p:nvPr/>
          </p:nvSpPr>
          <p:spPr>
            <a:xfrm>
              <a:off x="2736" y="2026"/>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1" name="Google Shape;141;p8"/>
            <p:cNvSpPr txBox="1"/>
            <p:nvPr/>
          </p:nvSpPr>
          <p:spPr>
            <a:xfrm>
              <a:off x="2832" y="2026"/>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2" name="Google Shape;142;p8"/>
            <p:cNvSpPr txBox="1"/>
            <p:nvPr/>
          </p:nvSpPr>
          <p:spPr>
            <a:xfrm>
              <a:off x="2736" y="2108"/>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3" name="Google Shape;143;p8"/>
            <p:cNvSpPr txBox="1"/>
            <p:nvPr/>
          </p:nvSpPr>
          <p:spPr>
            <a:xfrm>
              <a:off x="2832" y="2108"/>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cxnSp>
        <p:nvCxnSpPr>
          <p:cNvPr id="144" name="Google Shape;144;p8"/>
          <p:cNvCxnSpPr/>
          <p:nvPr/>
        </p:nvCxnSpPr>
        <p:spPr>
          <a:xfrm flipH="1">
            <a:off x="4124325" y="5772150"/>
            <a:ext cx="476250" cy="104775"/>
          </a:xfrm>
          <a:prstGeom prst="straightConnector1">
            <a:avLst/>
          </a:prstGeom>
          <a:noFill/>
          <a:ln cap="flat" cmpd="sng" w="9525">
            <a:solidFill>
              <a:schemeClr val="dk1"/>
            </a:solidFill>
            <a:prstDash val="solid"/>
            <a:miter lim="800000"/>
            <a:headEnd len="med" w="med" type="none"/>
            <a:tailEnd len="med" w="med" type="triangle"/>
          </a:ln>
        </p:spPr>
      </p:cxnSp>
      <p:sp>
        <p:nvSpPr>
          <p:cNvPr id="145" name="Google Shape;145;p8"/>
          <p:cNvSpPr txBox="1"/>
          <p:nvPr/>
        </p:nvSpPr>
        <p:spPr>
          <a:xfrm>
            <a:off x="4502150" y="6015037"/>
            <a:ext cx="338137" cy="3048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Helvetica Neue"/>
              <a:buNone/>
            </a:pPr>
            <a:r>
              <a:rPr b="0" i="1" lang="en-US" sz="1400" u="none">
                <a:solidFill>
                  <a:schemeClr val="dk1"/>
                </a:solidFill>
                <a:latin typeface="Helvetica Neue"/>
                <a:ea typeface="Helvetica Neue"/>
                <a:cs typeface="Helvetica Neue"/>
                <a:sym typeface="Helvetica Neue"/>
              </a:rPr>
              <a:t>R</a:t>
            </a:r>
            <a:r>
              <a:rPr b="0" baseline="-25000" i="1" lang="en-US" sz="1400" u="none">
                <a:solidFill>
                  <a:schemeClr val="dk1"/>
                </a:solidFill>
                <a:latin typeface="Helvetica Neue"/>
                <a:ea typeface="Helvetica Neue"/>
                <a:cs typeface="Helvetica Neue"/>
                <a:sym typeface="Helvetica Neue"/>
              </a:rPr>
              <a:t>j</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1090612" y="447675"/>
            <a:ext cx="7507287"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3300"/>
              </a:buClr>
              <a:buSzPts val="2800"/>
              <a:buFont typeface="Helvetica Neue"/>
              <a:buNone/>
            </a:pPr>
            <a:r>
              <a:rPr b="1" i="0" lang="en-US" sz="2800" u="none">
                <a:solidFill>
                  <a:srgbClr val="FF3300"/>
                </a:solidFill>
                <a:latin typeface="Helvetica Neue"/>
                <a:ea typeface="Helvetica Neue"/>
                <a:cs typeface="Helvetica Neue"/>
                <a:sym typeface="Helvetica Neue"/>
              </a:rPr>
              <a:t>Example of a Resource Allocation Graph</a:t>
            </a:r>
            <a:endParaRPr/>
          </a:p>
        </p:txBody>
      </p:sp>
      <p:pic>
        <p:nvPicPr>
          <p:cNvPr id="151" name="Google Shape;151;p9"/>
          <p:cNvPicPr preferRelativeResize="0"/>
          <p:nvPr/>
        </p:nvPicPr>
        <p:blipFill rotWithShape="1">
          <a:blip r:embed="rId3">
            <a:alphaModFix/>
          </a:blip>
          <a:srcRect b="1531" l="25285" r="25285" t="925"/>
          <a:stretch/>
        </p:blipFill>
        <p:spPr>
          <a:xfrm>
            <a:off x="3048000" y="1724025"/>
            <a:ext cx="2979737" cy="4411662"/>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1999-07-28T12:46:11Z</dcterms:created>
  <dc:creator>Marilyn Turnamian</dc:creator>
</cp:coreProperties>
</file>