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323" r:id="rId3"/>
    <p:sldId id="325" r:id="rId4"/>
    <p:sldId id="328" r:id="rId5"/>
    <p:sldId id="331" r:id="rId6"/>
    <p:sldId id="327" r:id="rId7"/>
    <p:sldId id="329" r:id="rId8"/>
    <p:sldId id="330" r:id="rId9"/>
    <p:sldId id="332" r:id="rId10"/>
    <p:sldId id="334" r:id="rId11"/>
    <p:sldId id="335" r:id="rId12"/>
    <p:sldId id="333" r:id="rId13"/>
    <p:sldId id="336" r:id="rId14"/>
    <p:sldId id="338" r:id="rId15"/>
    <p:sldId id="339" r:id="rId16"/>
    <p:sldId id="340" r:id="rId17"/>
    <p:sldId id="341" r:id="rId18"/>
    <p:sldId id="345" r:id="rId19"/>
    <p:sldId id="346" r:id="rId20"/>
    <p:sldId id="347" r:id="rId21"/>
    <p:sldId id="348" r:id="rId22"/>
    <p:sldId id="31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C1AF7E-809F-4C04-B4BB-34C96ACD8799}" type="datetimeFigureOut">
              <a:rPr lang="en-US" smtClean="0"/>
              <a:t>9/27/2024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65C4A-99D6-4731-818D-531E8913181D}" type="slidenum">
              <a:rPr lang="en-US" smtClean="0"/>
              <a:t>‹#›</a:t>
            </a:fld>
            <a:endParaRPr lang="en-US"/>
          </a:p>
        </p:txBody>
      </p:sp>
    </p:spTree>
    <p:extLst>
      <p:ext uri="{BB962C8B-B14F-4D97-AF65-F5344CB8AC3E}">
        <p14:creationId xmlns:p14="http://schemas.microsoft.com/office/powerpoint/2010/main" val="359099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5E05E3-4474-4A2E-8EB7-0A7B6861BA45}"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8283A-5349-4FFB-BF1E-08CA31BBD091}" type="datetime1">
              <a:rPr lang="en-US" smtClean="0"/>
              <a:t>9/27/2024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502683-47DB-46B9-9402-6D486F03913A}"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D3E3877-63E0-466E-8FE8-7AF45C39E2FB}"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C24B6F-1BCB-4C18-ADCA-355BD53472B8}"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9465A75E-45CB-4CE4-89B8-ABC261916854}"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C04A6-AAEA-40B4-B871-7B1453F5D6CF}" type="datetime1">
              <a:rPr lang="en-US" smtClean="0"/>
              <a:t>9/27/2024</a:t>
            </a:fld>
            <a:endParaRPr lang="en-US"/>
          </a:p>
        </p:txBody>
      </p:sp>
      <p:sp>
        <p:nvSpPr>
          <p:cNvPr id="5" name="Footer Placeholder 4"/>
          <p:cNvSpPr>
            <a:spLocks noGrp="1"/>
          </p:cNvSpPr>
          <p:nvPr>
            <p:ph type="ftr" sz="quarter" idx="11"/>
          </p:nvPr>
        </p:nvSpPr>
        <p:spPr/>
        <p:txBody>
          <a:bodyPr/>
          <a:lstStyle/>
          <a:p>
            <a:r>
              <a:rPr lang="en-US" smtClean="0"/>
              <a:t>IGDTU 5th Sem IT 2023</a:t>
            </a: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D3C1A80-674C-41D8-B2F9-32EBF879824E}" type="datetime1">
              <a:rPr lang="en-US" smtClean="0"/>
              <a:t>9/27/2024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F3961D00-5000-4E22-96AF-708D70533A5A}" type="datetime1">
              <a:rPr lang="en-US" smtClean="0"/>
              <a:t>9/27/2024</a:t>
            </a:fld>
            <a:endParaRPr lang="en-US"/>
          </a:p>
        </p:txBody>
      </p:sp>
      <p:sp>
        <p:nvSpPr>
          <p:cNvPr id="8" name="Footer Placeholder 7"/>
          <p:cNvSpPr>
            <a:spLocks noGrp="1"/>
          </p:cNvSpPr>
          <p:nvPr>
            <p:ph type="ftr" sz="quarter" idx="11"/>
          </p:nvPr>
        </p:nvSpPr>
        <p:spPr/>
        <p:txBody>
          <a:bodyPr/>
          <a:lstStyle/>
          <a:p>
            <a:r>
              <a:rPr lang="en-US" smtClean="0"/>
              <a:t>IGDTU 5th Sem IT 2023</a:t>
            </a:r>
            <a:endParaRPr lang="en-US"/>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0206CC-1A98-4695-A6ED-4B46B83D0BB1}" type="datetime1">
              <a:rPr lang="en-US" smtClean="0"/>
              <a:t>9/27/2024</a:t>
            </a:fld>
            <a:endParaRPr lang="en-US"/>
          </a:p>
        </p:txBody>
      </p:sp>
      <p:sp>
        <p:nvSpPr>
          <p:cNvPr id="4" name="Footer Placeholder 3"/>
          <p:cNvSpPr>
            <a:spLocks noGrp="1"/>
          </p:cNvSpPr>
          <p:nvPr>
            <p:ph type="ftr" sz="quarter" idx="11"/>
          </p:nvPr>
        </p:nvSpPr>
        <p:spPr/>
        <p:txBody>
          <a:bodyPr/>
          <a:lstStyle/>
          <a:p>
            <a:r>
              <a:rPr lang="en-US" smtClean="0"/>
              <a:t>IGDTU 5th Sem IT 2023</a:t>
            </a:r>
            <a:endParaRPr lang="en-US"/>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1270-4652-4DA5-9AD1-5AB42BB6440D}" type="datetime1">
              <a:rPr lang="en-US" smtClean="0"/>
              <a:t>9/27/2024</a:t>
            </a:fld>
            <a:endParaRPr lang="en-US"/>
          </a:p>
        </p:txBody>
      </p:sp>
      <p:sp>
        <p:nvSpPr>
          <p:cNvPr id="3" name="Footer Placeholder 2"/>
          <p:cNvSpPr>
            <a:spLocks noGrp="1"/>
          </p:cNvSpPr>
          <p:nvPr>
            <p:ph type="ftr" sz="quarter" idx="11"/>
          </p:nvPr>
        </p:nvSpPr>
        <p:spPr/>
        <p:txBody>
          <a:bodyPr/>
          <a:lstStyle/>
          <a:p>
            <a:r>
              <a:rPr lang="en-US" smtClean="0"/>
              <a:t>IGDTU 5th Sem IT 2023</a:t>
            </a:r>
            <a:endParaRPr lang="en-US"/>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17C57-B024-457E-BF72-161DC6533A81}" type="datetime1">
              <a:rPr lang="en-US" smtClean="0"/>
              <a:t>9/27/2024</a:t>
            </a:fld>
            <a:endParaRPr lang="en-US"/>
          </a:p>
        </p:txBody>
      </p:sp>
      <p:sp>
        <p:nvSpPr>
          <p:cNvPr id="6" name="Footer Placeholder 5"/>
          <p:cNvSpPr>
            <a:spLocks noGrp="1"/>
          </p:cNvSpPr>
          <p:nvPr>
            <p:ph type="ftr" sz="quarter" idx="11"/>
          </p:nvPr>
        </p:nvSpPr>
        <p:spPr/>
        <p:txBody>
          <a:bodyPr/>
          <a:lstStyle/>
          <a:p>
            <a:r>
              <a:rPr lang="en-US" smtClean="0"/>
              <a:t>IGDTU 5th Sem IT 2023</a:t>
            </a: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fld id="{9F2F5E10-5301-4EE6-90D2-A6C4A3F62B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2E12D02-7CA5-4024-8308-4FD7BD88D4BF}" type="datetime1">
              <a:rPr lang="en-US" smtClean="0"/>
              <a:t>9/27/2024</a:t>
            </a:fld>
            <a:endParaRPr lang="en-US"/>
          </a:p>
        </p:txBody>
      </p:sp>
      <p:sp>
        <p:nvSpPr>
          <p:cNvPr id="5" name="Footer Placeholder 4"/>
          <p:cNvSpPr>
            <a:spLocks noGrp="1"/>
          </p:cNvSpPr>
          <p:nvPr>
            <p:ph type="ftr" sz="quarter" idx="3"/>
          </p:nvPr>
        </p:nvSpPr>
        <p:spPr>
          <a:xfrm rot="20032524">
            <a:off x="6567038" y="5234465"/>
            <a:ext cx="2661737" cy="365125"/>
          </a:xfrm>
          <a:prstGeom prst="rect">
            <a:avLst/>
          </a:prstGeom>
        </p:spPr>
        <p:txBody>
          <a:bodyPr vert="horz" lIns="91440" tIns="45720" rIns="91440" bIns="45720" rtlCol="0" anchor="ctr"/>
          <a:lstStyle>
            <a:lvl1pPr algn="l">
              <a:defRPr sz="1600">
                <a:solidFill>
                  <a:schemeClr val="bg1">
                    <a:lumMod val="75000"/>
                  </a:schemeClr>
                </a:solidFill>
              </a:defRPr>
            </a:lvl1pPr>
          </a:lstStyle>
          <a:p>
            <a:r>
              <a:rPr lang="en-US" smtClean="0"/>
              <a:t>IGDTU 5th Sem IT 2023</a:t>
            </a: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4487" y="2312332"/>
            <a:ext cx="6753283" cy="1435825"/>
          </a:xfrm>
        </p:spPr>
        <p:txBody>
          <a:bodyPr/>
          <a:lstStyle/>
          <a:p>
            <a:pPr algn="l"/>
            <a:r>
              <a:rPr lang="en-US" sz="4000" dirty="0"/>
              <a:t/>
            </a:r>
            <a:br>
              <a:rPr lang="en-US" sz="4000" dirty="0"/>
            </a:br>
            <a:r>
              <a:rPr lang="en-US" sz="4000" dirty="0"/>
              <a:t/>
            </a:r>
            <a:br>
              <a:rPr lang="en-US" sz="4000" dirty="0"/>
            </a:br>
            <a:r>
              <a:rPr lang="en-US" sz="4000" dirty="0" smtClean="0"/>
              <a:t>            Unit </a:t>
            </a:r>
            <a:r>
              <a:rPr lang="en-US" sz="4000" dirty="0"/>
              <a:t># 1 </a:t>
            </a:r>
            <a:r>
              <a:rPr lang="en-US" sz="3200" dirty="0" smtClean="0"/>
              <a:t/>
            </a:r>
            <a:br>
              <a:rPr lang="en-US" sz="3200" dirty="0" smtClean="0"/>
            </a:br>
            <a:r>
              <a:rPr lang="en-US" sz="4000" dirty="0" smtClean="0"/>
              <a:t> </a:t>
            </a:r>
            <a:r>
              <a:rPr lang="en-US" sz="4000" dirty="0" smtClean="0">
                <a:solidFill>
                  <a:srgbClr val="FF0000"/>
                </a:solidFill>
              </a:rPr>
              <a:t>- </a:t>
            </a:r>
            <a:r>
              <a:rPr lang="en-US" sz="3200" dirty="0">
                <a:solidFill>
                  <a:srgbClr val="FF0000"/>
                </a:solidFill>
              </a:rPr>
              <a:t>Introduction to Big Data ,</a:t>
            </a:r>
            <a:br>
              <a:rPr lang="en-US" sz="3200" dirty="0">
                <a:solidFill>
                  <a:srgbClr val="FF0000"/>
                </a:solidFill>
              </a:rPr>
            </a:br>
            <a:r>
              <a:rPr lang="en-US" sz="3200" dirty="0" smtClean="0">
                <a:solidFill>
                  <a:srgbClr val="FF0000"/>
                </a:solidFill>
              </a:rPr>
              <a:t> - Industry </a:t>
            </a:r>
            <a:r>
              <a:rPr lang="en-US" sz="3200" dirty="0">
                <a:solidFill>
                  <a:srgbClr val="FF0000"/>
                </a:solidFill>
              </a:rPr>
              <a:t>examples of big data,</a:t>
            </a:r>
            <a:r>
              <a:rPr lang="en-US" sz="4000" dirty="0" smtClean="0">
                <a:solidFill>
                  <a:srgbClr val="FF0000"/>
                </a:solidFill>
              </a:rPr>
              <a:t/>
            </a:r>
            <a:br>
              <a:rPr lang="en-US" sz="4000" dirty="0" smtClean="0">
                <a:solidFill>
                  <a:srgbClr val="FF0000"/>
                </a:solidFill>
              </a:rPr>
            </a:br>
            <a:r>
              <a:rPr lang="en-US" sz="4000" dirty="0" smtClean="0">
                <a:solidFill>
                  <a:srgbClr val="FF0000"/>
                </a:solidFill>
              </a:rPr>
              <a:t> - </a:t>
            </a:r>
            <a:r>
              <a:rPr lang="en-US" sz="3200" dirty="0" smtClean="0">
                <a:solidFill>
                  <a:srgbClr val="FF0000"/>
                </a:solidFill>
              </a:rPr>
              <a:t>Why Big data , Unstructured Data</a:t>
            </a:r>
            <a:br>
              <a:rPr lang="en-US" sz="3200" dirty="0" smtClean="0">
                <a:solidFill>
                  <a:srgbClr val="FF0000"/>
                </a:solidFill>
              </a:rPr>
            </a:br>
            <a:r>
              <a:rPr lang="en-US" sz="3200" dirty="0" smtClean="0">
                <a:solidFill>
                  <a:srgbClr val="FF0000"/>
                </a:solidFill>
              </a:rPr>
              <a:t> - </a:t>
            </a:r>
            <a:r>
              <a:rPr lang="en-US" sz="3200" dirty="0" smtClean="0">
                <a:solidFill>
                  <a:srgbClr val="FF0000"/>
                </a:solidFill>
              </a:rPr>
              <a:t>Big data in Healthcare</a:t>
            </a:r>
            <a:endParaRPr lang="en-US" sz="3200" dirty="0">
              <a:solidFill>
                <a:srgbClr val="FF0000"/>
              </a:solidFill>
            </a:endParaRPr>
          </a:p>
        </p:txBody>
      </p:sp>
    </p:spTree>
    <p:extLst>
      <p:ext uri="{BB962C8B-B14F-4D97-AF65-F5344CB8AC3E}">
        <p14:creationId xmlns:p14="http://schemas.microsoft.com/office/powerpoint/2010/main" val="2314955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1586" y="95523"/>
            <a:ext cx="7004201" cy="523220"/>
          </a:xfrm>
          <a:prstGeom prst="rect">
            <a:avLst/>
          </a:prstGeom>
        </p:spPr>
        <p:txBody>
          <a:bodyPr wrap="square">
            <a:spAutoFit/>
          </a:bodyPr>
          <a:lstStyle/>
          <a:p>
            <a:r>
              <a:rPr lang="en-US" sz="2800" b="1" dirty="0">
                <a:solidFill>
                  <a:schemeClr val="accent6"/>
                </a:solidFill>
              </a:rPr>
              <a:t>Unstructured Data in Big </a:t>
            </a:r>
            <a:r>
              <a:rPr lang="en-US" sz="2800" b="1" dirty="0" smtClean="0">
                <a:solidFill>
                  <a:schemeClr val="accent6"/>
                </a:solidFill>
              </a:rPr>
              <a:t>Data (contd)</a:t>
            </a:r>
            <a:endParaRPr lang="en-US" sz="2800" b="1" dirty="0">
              <a:solidFill>
                <a:schemeClr val="accent6"/>
              </a:solidFill>
            </a:endParaRPr>
          </a:p>
        </p:txBody>
      </p:sp>
      <p:sp>
        <p:nvSpPr>
          <p:cNvPr id="3" name="Rectangle 2"/>
          <p:cNvSpPr/>
          <p:nvPr/>
        </p:nvSpPr>
        <p:spPr>
          <a:xfrm>
            <a:off x="107003" y="618743"/>
            <a:ext cx="8949447" cy="4524315"/>
          </a:xfrm>
          <a:prstGeom prst="rect">
            <a:avLst/>
          </a:prstGeom>
        </p:spPr>
        <p:txBody>
          <a:bodyPr wrap="square">
            <a:spAutoFit/>
          </a:bodyPr>
          <a:lstStyle/>
          <a:p>
            <a:r>
              <a:rPr lang="en-US" b="1" dirty="0"/>
              <a:t>2. Financial </a:t>
            </a:r>
            <a:r>
              <a:rPr lang="en-US" b="1" dirty="0" smtClean="0"/>
              <a:t>Services : </a:t>
            </a:r>
            <a:endParaRPr lang="en-US" dirty="0" smtClean="0"/>
          </a:p>
          <a:p>
            <a:pPr marL="285750" indent="-285750">
              <a:buFont typeface="Arial" pitchFamily="34" charset="0"/>
              <a:buChar char="•"/>
            </a:pPr>
            <a:r>
              <a:rPr lang="en-US" dirty="0"/>
              <a:t>Financial institutions receive millions of customer emails that may include inquiries, complaints, transaction disputes, or service requests. The body of these emails contains unstructured data, while metadata like timestamps and sender/receiver information are structured.</a:t>
            </a:r>
            <a:endParaRPr lang="en-US" dirty="0" smtClean="0"/>
          </a:p>
          <a:p>
            <a:pPr marL="285750" indent="-285750">
              <a:buFont typeface="Arial" pitchFamily="34" charset="0"/>
              <a:buChar char="•"/>
            </a:pPr>
            <a:r>
              <a:rPr lang="en-US" dirty="0"/>
              <a:t>Customer service interactions over the phone are recorded and transcribed into text. These transcripts are unstructured data that can be analyzed for customer sentiment, frequently asked questions, and service quality</a:t>
            </a:r>
            <a:r>
              <a:rPr lang="en-US" dirty="0" smtClean="0"/>
              <a:t>.</a:t>
            </a:r>
          </a:p>
          <a:p>
            <a:pPr marL="285750" indent="-285750">
              <a:buFont typeface="Arial" pitchFamily="34" charset="0"/>
              <a:buChar char="•"/>
            </a:pPr>
            <a:r>
              <a:rPr lang="en-US" dirty="0" smtClean="0"/>
              <a:t>The data in Annual , Legal , Contractual &amp; </a:t>
            </a:r>
            <a:r>
              <a:rPr lang="en-US" dirty="0"/>
              <a:t>Financial reports. Companies produce detailed financial reports that include narrative descriptions, management discussions, and footnotes</a:t>
            </a:r>
            <a:r>
              <a:rPr lang="en-US" dirty="0" smtClean="0"/>
              <a:t>.</a:t>
            </a:r>
          </a:p>
          <a:p>
            <a:pPr marL="285750" indent="-285750">
              <a:buFont typeface="Arial" pitchFamily="34" charset="0"/>
              <a:buChar char="•"/>
            </a:pPr>
            <a:r>
              <a:rPr lang="en-US" dirty="0"/>
              <a:t>Financial institutions track news from various sources to stay informed about market conditions, economic indicators, and company-specific events. </a:t>
            </a:r>
            <a:endParaRPr lang="en-US" dirty="0" smtClean="0"/>
          </a:p>
          <a:p>
            <a:pPr marL="285750" indent="-285750">
              <a:buFont typeface="Arial" pitchFamily="34" charset="0"/>
              <a:buChar char="•"/>
            </a:pPr>
            <a:r>
              <a:rPr lang="en-US" dirty="0" smtClean="0"/>
              <a:t>Images and scanned documents for </a:t>
            </a:r>
            <a:r>
              <a:rPr lang="en-US" dirty="0" err="1" smtClean="0"/>
              <a:t>Eg</a:t>
            </a:r>
            <a:r>
              <a:rPr lang="en-US" dirty="0"/>
              <a:t>. When </a:t>
            </a:r>
            <a:r>
              <a:rPr lang="en-US" dirty="0" err="1" smtClean="0"/>
              <a:t>checques</a:t>
            </a:r>
            <a:r>
              <a:rPr lang="en-US" dirty="0" smtClean="0"/>
              <a:t> </a:t>
            </a:r>
            <a:r>
              <a:rPr lang="en-US" dirty="0"/>
              <a:t>are deposited, financial institutions often scan them into the system. </a:t>
            </a:r>
            <a:r>
              <a:rPr lang="en-US" dirty="0" smtClean="0"/>
              <a:t>Personal verification </a:t>
            </a:r>
            <a:r>
              <a:rPr lang="en-US" dirty="0"/>
              <a:t>docs like passports, driver’s licenses, and utility </a:t>
            </a:r>
            <a:r>
              <a:rPr lang="en-US" dirty="0" smtClean="0"/>
              <a:t>bills.</a:t>
            </a:r>
            <a:endParaRPr lang="en-US" dirty="0"/>
          </a:p>
        </p:txBody>
      </p:sp>
      <p:sp>
        <p:nvSpPr>
          <p:cNvPr id="4" name="Oval 3"/>
          <p:cNvSpPr/>
          <p:nvPr/>
        </p:nvSpPr>
        <p:spPr>
          <a:xfrm>
            <a:off x="5350213" y="4824920"/>
            <a:ext cx="1468876" cy="69066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emails</a:t>
            </a:r>
            <a:endParaRPr lang="en-US" dirty="0"/>
          </a:p>
        </p:txBody>
      </p:sp>
      <p:sp>
        <p:nvSpPr>
          <p:cNvPr id="5" name="Oval 4"/>
          <p:cNvSpPr/>
          <p:nvPr/>
        </p:nvSpPr>
        <p:spPr>
          <a:xfrm>
            <a:off x="6896910" y="5322651"/>
            <a:ext cx="1770435" cy="690663"/>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Call recordings</a:t>
            </a:r>
            <a:endParaRPr lang="en-US" dirty="0"/>
          </a:p>
        </p:txBody>
      </p:sp>
      <p:sp>
        <p:nvSpPr>
          <p:cNvPr id="6" name="Oval 5"/>
          <p:cNvSpPr/>
          <p:nvPr/>
        </p:nvSpPr>
        <p:spPr>
          <a:xfrm>
            <a:off x="5199433" y="5677707"/>
            <a:ext cx="1770435" cy="690663"/>
          </a:xfrm>
          <a:prstGeom prst="ellipse">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Facebook</a:t>
            </a:r>
            <a:endParaRPr lang="en-US" dirty="0">
              <a:solidFill>
                <a:schemeClr val="tx1"/>
              </a:solidFill>
            </a:endParaRPr>
          </a:p>
        </p:txBody>
      </p:sp>
      <p:sp>
        <p:nvSpPr>
          <p:cNvPr id="7" name="Oval 6"/>
          <p:cNvSpPr/>
          <p:nvPr/>
        </p:nvSpPr>
        <p:spPr>
          <a:xfrm>
            <a:off x="6971489" y="6078160"/>
            <a:ext cx="1468876" cy="690663"/>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Twitter</a:t>
            </a:r>
            <a:endParaRPr lang="en-US" dirty="0"/>
          </a:p>
        </p:txBody>
      </p:sp>
      <p:sp>
        <p:nvSpPr>
          <p:cNvPr id="8" name="Left Brace 7"/>
          <p:cNvSpPr/>
          <p:nvPr/>
        </p:nvSpPr>
        <p:spPr>
          <a:xfrm>
            <a:off x="4498827" y="4922196"/>
            <a:ext cx="851386" cy="1846627"/>
          </a:xfrm>
          <a:prstGeom prst="leftBrace">
            <a:avLst/>
          </a:prstGeom>
          <a:ln w="34925" cmpd="sng"/>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rot="10800000">
            <a:off x="8365787" y="4922196"/>
            <a:ext cx="851386" cy="1846627"/>
          </a:xfrm>
          <a:prstGeom prst="leftBrace">
            <a:avLst>
              <a:gd name="adj1" fmla="val 8333"/>
              <a:gd name="adj2" fmla="val 50000"/>
            </a:avLst>
          </a:prstGeom>
          <a:ln w="34925" cmpd="sng"/>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lowchart: Preparation 9"/>
          <p:cNvSpPr/>
          <p:nvPr/>
        </p:nvSpPr>
        <p:spPr>
          <a:xfrm>
            <a:off x="1235413" y="5322651"/>
            <a:ext cx="2840476" cy="1262975"/>
          </a:xfrm>
          <a:prstGeom prst="flowChartPreparation">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Bank AI driven Application</a:t>
            </a:r>
            <a:endParaRPr lang="en-US" dirty="0"/>
          </a:p>
        </p:txBody>
      </p:sp>
    </p:spTree>
    <p:extLst>
      <p:ext uri="{BB962C8B-B14F-4D97-AF65-F5344CB8AC3E}">
        <p14:creationId xmlns:p14="http://schemas.microsoft.com/office/powerpoint/2010/main" val="1863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738" y="185144"/>
            <a:ext cx="3647152" cy="369332"/>
          </a:xfrm>
          <a:prstGeom prst="rect">
            <a:avLst/>
          </a:prstGeom>
        </p:spPr>
        <p:txBody>
          <a:bodyPr wrap="none">
            <a:spAutoFit/>
          </a:bodyPr>
          <a:lstStyle/>
          <a:p>
            <a:r>
              <a:rPr lang="en-US" dirty="0"/>
              <a:t>/user/bank/</a:t>
            </a:r>
            <a:r>
              <a:rPr lang="en-US" dirty="0" err="1"/>
              <a:t>customer_interactions</a:t>
            </a:r>
            <a:r>
              <a:rPr lang="en-US" dirty="0"/>
              <a:t>/</a:t>
            </a:r>
          </a:p>
        </p:txBody>
      </p:sp>
      <p:cxnSp>
        <p:nvCxnSpPr>
          <p:cNvPr id="4" name="Straight Connector 3"/>
          <p:cNvCxnSpPr/>
          <p:nvPr/>
        </p:nvCxnSpPr>
        <p:spPr>
          <a:xfrm>
            <a:off x="1202403" y="509081"/>
            <a:ext cx="77822" cy="5116758"/>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202403" y="859126"/>
            <a:ext cx="672830"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875233" y="642194"/>
            <a:ext cx="2569934" cy="369332"/>
          </a:xfrm>
          <a:prstGeom prst="rect">
            <a:avLst/>
          </a:prstGeom>
        </p:spPr>
        <p:txBody>
          <a:bodyPr wrap="none">
            <a:spAutoFit/>
          </a:bodyPr>
          <a:lstStyle/>
          <a:p>
            <a:r>
              <a:rPr lang="en-US" dirty="0" err="1"/>
              <a:t>call_center_recordings</a:t>
            </a:r>
            <a:r>
              <a:rPr lang="en-US" dirty="0"/>
              <a:t>/</a:t>
            </a:r>
          </a:p>
        </p:txBody>
      </p:sp>
      <p:cxnSp>
        <p:nvCxnSpPr>
          <p:cNvPr id="8" name="Straight Connector 7"/>
          <p:cNvCxnSpPr/>
          <p:nvPr/>
        </p:nvCxnSpPr>
        <p:spPr>
          <a:xfrm>
            <a:off x="2201109" y="1030981"/>
            <a:ext cx="0" cy="2211501"/>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01109" y="1149409"/>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577246" y="1083172"/>
            <a:ext cx="1428596" cy="369332"/>
          </a:xfrm>
          <a:prstGeom prst="rect">
            <a:avLst/>
          </a:prstGeom>
        </p:spPr>
        <p:txBody>
          <a:bodyPr wrap="none">
            <a:spAutoFit/>
          </a:bodyPr>
          <a:lstStyle/>
          <a:p>
            <a:r>
              <a:rPr lang="en-US" dirty="0" smtClean="0"/>
              <a:t>21-08-2024/</a:t>
            </a:r>
            <a:endParaRPr lang="en-US" dirty="0"/>
          </a:p>
        </p:txBody>
      </p:sp>
      <p:cxnSp>
        <p:nvCxnSpPr>
          <p:cNvPr id="15" name="Straight Connector 14"/>
          <p:cNvCxnSpPr/>
          <p:nvPr/>
        </p:nvCxnSpPr>
        <p:spPr>
          <a:xfrm>
            <a:off x="3291544" y="1426572"/>
            <a:ext cx="0" cy="111559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291544" y="1545000"/>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291543" y="1882066"/>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291544" y="2524251"/>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3692479" y="1360334"/>
            <a:ext cx="1556836" cy="369332"/>
          </a:xfrm>
          <a:prstGeom prst="rect">
            <a:avLst/>
          </a:prstGeom>
        </p:spPr>
        <p:txBody>
          <a:bodyPr wrap="none">
            <a:spAutoFit/>
          </a:bodyPr>
          <a:lstStyle/>
          <a:p>
            <a:r>
              <a:rPr lang="en-US" dirty="0"/>
              <a:t>call_001.mp3</a:t>
            </a:r>
          </a:p>
        </p:txBody>
      </p:sp>
      <p:sp>
        <p:nvSpPr>
          <p:cNvPr id="21" name="Rectangle 20"/>
          <p:cNvSpPr/>
          <p:nvPr/>
        </p:nvSpPr>
        <p:spPr>
          <a:xfrm>
            <a:off x="3667681" y="1697400"/>
            <a:ext cx="1556836" cy="369332"/>
          </a:xfrm>
          <a:prstGeom prst="rect">
            <a:avLst/>
          </a:prstGeom>
        </p:spPr>
        <p:txBody>
          <a:bodyPr wrap="none">
            <a:spAutoFit/>
          </a:bodyPr>
          <a:lstStyle/>
          <a:p>
            <a:r>
              <a:rPr lang="en-US" dirty="0" smtClean="0"/>
              <a:t>call_002.mp3</a:t>
            </a:r>
            <a:endParaRPr lang="en-US" dirty="0"/>
          </a:p>
        </p:txBody>
      </p:sp>
      <p:sp>
        <p:nvSpPr>
          <p:cNvPr id="22" name="Rectangle 21"/>
          <p:cNvSpPr/>
          <p:nvPr/>
        </p:nvSpPr>
        <p:spPr>
          <a:xfrm>
            <a:off x="3667681" y="2339585"/>
            <a:ext cx="1659429" cy="369332"/>
          </a:xfrm>
          <a:prstGeom prst="rect">
            <a:avLst/>
          </a:prstGeom>
        </p:spPr>
        <p:txBody>
          <a:bodyPr wrap="none">
            <a:spAutoFit/>
          </a:bodyPr>
          <a:lstStyle/>
          <a:p>
            <a:r>
              <a:rPr lang="en-US" dirty="0" smtClean="0"/>
              <a:t>call_00xx.mp3</a:t>
            </a:r>
            <a:endParaRPr lang="en-US" dirty="0"/>
          </a:p>
        </p:txBody>
      </p:sp>
      <p:sp>
        <p:nvSpPr>
          <p:cNvPr id="23" name="Rectangle 22"/>
          <p:cNvSpPr/>
          <p:nvPr/>
        </p:nvSpPr>
        <p:spPr>
          <a:xfrm>
            <a:off x="2499451" y="2558216"/>
            <a:ext cx="1428596" cy="369332"/>
          </a:xfrm>
          <a:prstGeom prst="rect">
            <a:avLst/>
          </a:prstGeom>
        </p:spPr>
        <p:txBody>
          <a:bodyPr wrap="none">
            <a:spAutoFit/>
          </a:bodyPr>
          <a:lstStyle/>
          <a:p>
            <a:r>
              <a:rPr lang="en-US" dirty="0" smtClean="0"/>
              <a:t>22-08-2024/</a:t>
            </a:r>
            <a:endParaRPr lang="en-US" dirty="0"/>
          </a:p>
        </p:txBody>
      </p:sp>
      <p:grpSp>
        <p:nvGrpSpPr>
          <p:cNvPr id="60" name="Group 59"/>
          <p:cNvGrpSpPr/>
          <p:nvPr/>
        </p:nvGrpSpPr>
        <p:grpSpPr>
          <a:xfrm>
            <a:off x="3213748" y="2835378"/>
            <a:ext cx="2035567" cy="1348583"/>
            <a:chOff x="3213748" y="2835378"/>
            <a:chExt cx="2035567" cy="1348583"/>
          </a:xfrm>
        </p:grpSpPr>
        <p:sp>
          <p:nvSpPr>
            <p:cNvPr id="28" name="Rectangle 27"/>
            <p:cNvSpPr/>
            <p:nvPr/>
          </p:nvSpPr>
          <p:spPr>
            <a:xfrm>
              <a:off x="3614684" y="2835378"/>
              <a:ext cx="1556836" cy="369332"/>
            </a:xfrm>
            <a:prstGeom prst="rect">
              <a:avLst/>
            </a:prstGeom>
          </p:spPr>
          <p:txBody>
            <a:bodyPr wrap="none">
              <a:spAutoFit/>
            </a:bodyPr>
            <a:lstStyle/>
            <a:p>
              <a:r>
                <a:rPr lang="en-US" dirty="0"/>
                <a:t>call_001.mp3</a:t>
              </a:r>
            </a:p>
          </p:txBody>
        </p:sp>
        <p:cxnSp>
          <p:nvCxnSpPr>
            <p:cNvPr id="24" name="Straight Connector 23"/>
            <p:cNvCxnSpPr/>
            <p:nvPr/>
          </p:nvCxnSpPr>
          <p:spPr>
            <a:xfrm>
              <a:off x="3213749" y="2901616"/>
              <a:ext cx="0" cy="111559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213749" y="3020044"/>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213748" y="3357110"/>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213749" y="3999295"/>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589886" y="3172444"/>
              <a:ext cx="1556836" cy="369332"/>
            </a:xfrm>
            <a:prstGeom prst="rect">
              <a:avLst/>
            </a:prstGeom>
          </p:spPr>
          <p:txBody>
            <a:bodyPr wrap="none">
              <a:spAutoFit/>
            </a:bodyPr>
            <a:lstStyle/>
            <a:p>
              <a:r>
                <a:rPr lang="en-US" dirty="0" smtClean="0"/>
                <a:t>call_002.mp3</a:t>
              </a:r>
              <a:endParaRPr lang="en-US" dirty="0"/>
            </a:p>
          </p:txBody>
        </p:sp>
        <p:sp>
          <p:nvSpPr>
            <p:cNvPr id="30" name="Rectangle 29"/>
            <p:cNvSpPr/>
            <p:nvPr/>
          </p:nvSpPr>
          <p:spPr>
            <a:xfrm>
              <a:off x="3589886" y="3814629"/>
              <a:ext cx="1659429" cy="369332"/>
            </a:xfrm>
            <a:prstGeom prst="rect">
              <a:avLst/>
            </a:prstGeom>
          </p:spPr>
          <p:txBody>
            <a:bodyPr wrap="none">
              <a:spAutoFit/>
            </a:bodyPr>
            <a:lstStyle/>
            <a:p>
              <a:r>
                <a:rPr lang="en-US" dirty="0" smtClean="0"/>
                <a:t>call_00xx.mp3</a:t>
              </a:r>
              <a:endParaRPr lang="en-US" dirty="0"/>
            </a:p>
          </p:txBody>
        </p:sp>
      </p:grpSp>
      <p:cxnSp>
        <p:nvCxnSpPr>
          <p:cNvPr id="32" name="Straight Connector 31"/>
          <p:cNvCxnSpPr/>
          <p:nvPr/>
        </p:nvCxnSpPr>
        <p:spPr>
          <a:xfrm>
            <a:off x="2201108" y="2757397"/>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303506" y="4565945"/>
            <a:ext cx="672830"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976336" y="4349013"/>
            <a:ext cx="1992853" cy="369332"/>
          </a:xfrm>
          <a:prstGeom prst="rect">
            <a:avLst/>
          </a:prstGeom>
        </p:spPr>
        <p:txBody>
          <a:bodyPr wrap="none">
            <a:spAutoFit/>
          </a:bodyPr>
          <a:lstStyle/>
          <a:p>
            <a:r>
              <a:rPr lang="en-US" dirty="0" err="1"/>
              <a:t>customer_emails</a:t>
            </a:r>
            <a:r>
              <a:rPr lang="en-US" dirty="0"/>
              <a:t>/</a:t>
            </a:r>
          </a:p>
        </p:txBody>
      </p:sp>
      <p:grpSp>
        <p:nvGrpSpPr>
          <p:cNvPr id="62" name="Group 61"/>
          <p:cNvGrpSpPr/>
          <p:nvPr/>
        </p:nvGrpSpPr>
        <p:grpSpPr>
          <a:xfrm>
            <a:off x="2302211" y="4737800"/>
            <a:ext cx="3176448" cy="2023267"/>
            <a:chOff x="2302211" y="4737800"/>
            <a:chExt cx="3176448" cy="2023267"/>
          </a:xfrm>
        </p:grpSpPr>
        <p:cxnSp>
          <p:nvCxnSpPr>
            <p:cNvPr id="35" name="Straight Connector 34"/>
            <p:cNvCxnSpPr/>
            <p:nvPr/>
          </p:nvCxnSpPr>
          <p:spPr>
            <a:xfrm>
              <a:off x="2302212" y="4737800"/>
              <a:ext cx="0" cy="2023267"/>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302212" y="4856228"/>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2678349" y="4789991"/>
              <a:ext cx="1428596" cy="369332"/>
            </a:xfrm>
            <a:prstGeom prst="rect">
              <a:avLst/>
            </a:prstGeom>
          </p:spPr>
          <p:txBody>
            <a:bodyPr wrap="none">
              <a:spAutoFit/>
            </a:bodyPr>
            <a:lstStyle/>
            <a:p>
              <a:r>
                <a:rPr lang="en-US" dirty="0" smtClean="0"/>
                <a:t>21-08-2024/</a:t>
              </a:r>
              <a:endParaRPr lang="en-US" dirty="0"/>
            </a:p>
          </p:txBody>
        </p:sp>
        <p:cxnSp>
          <p:nvCxnSpPr>
            <p:cNvPr id="38" name="Straight Connector 37"/>
            <p:cNvCxnSpPr/>
            <p:nvPr/>
          </p:nvCxnSpPr>
          <p:spPr>
            <a:xfrm>
              <a:off x="3392647" y="5133391"/>
              <a:ext cx="0" cy="111559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392647" y="5251819"/>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392646" y="5588885"/>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92647" y="6231070"/>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3793582" y="5067153"/>
              <a:ext cx="1685077" cy="369332"/>
            </a:xfrm>
            <a:prstGeom prst="rect">
              <a:avLst/>
            </a:prstGeom>
          </p:spPr>
          <p:txBody>
            <a:bodyPr wrap="none">
              <a:spAutoFit/>
            </a:bodyPr>
            <a:lstStyle/>
            <a:p>
              <a:r>
                <a:rPr lang="en-US" dirty="0"/>
                <a:t>email_001.eml</a:t>
              </a:r>
            </a:p>
          </p:txBody>
        </p:sp>
        <p:sp>
          <p:nvSpPr>
            <p:cNvPr id="43" name="Rectangle 42"/>
            <p:cNvSpPr/>
            <p:nvPr/>
          </p:nvSpPr>
          <p:spPr>
            <a:xfrm>
              <a:off x="3768784" y="5404219"/>
              <a:ext cx="1685077" cy="369332"/>
            </a:xfrm>
            <a:prstGeom prst="rect">
              <a:avLst/>
            </a:prstGeom>
          </p:spPr>
          <p:txBody>
            <a:bodyPr wrap="none">
              <a:spAutoFit/>
            </a:bodyPr>
            <a:lstStyle/>
            <a:p>
              <a:r>
                <a:rPr lang="en-US" dirty="0" smtClean="0"/>
                <a:t>email_002.eml</a:t>
              </a:r>
              <a:endParaRPr lang="en-US" dirty="0"/>
            </a:p>
          </p:txBody>
        </p:sp>
        <p:sp>
          <p:nvSpPr>
            <p:cNvPr id="44" name="Rectangle 43"/>
            <p:cNvSpPr/>
            <p:nvPr/>
          </p:nvSpPr>
          <p:spPr>
            <a:xfrm>
              <a:off x="3768784" y="6046404"/>
              <a:ext cx="1646605" cy="369332"/>
            </a:xfrm>
            <a:prstGeom prst="rect">
              <a:avLst/>
            </a:prstGeom>
          </p:spPr>
          <p:txBody>
            <a:bodyPr wrap="none">
              <a:spAutoFit/>
            </a:bodyPr>
            <a:lstStyle/>
            <a:p>
              <a:r>
                <a:rPr lang="en-US" dirty="0" smtClean="0"/>
                <a:t>email_xxx.eml</a:t>
              </a:r>
              <a:endParaRPr lang="en-US" dirty="0"/>
            </a:p>
          </p:txBody>
        </p:sp>
        <p:sp>
          <p:nvSpPr>
            <p:cNvPr id="45" name="Rectangle 44"/>
            <p:cNvSpPr/>
            <p:nvPr/>
          </p:nvSpPr>
          <p:spPr>
            <a:xfrm>
              <a:off x="2600554" y="6265035"/>
              <a:ext cx="1428596" cy="369332"/>
            </a:xfrm>
            <a:prstGeom prst="rect">
              <a:avLst/>
            </a:prstGeom>
          </p:spPr>
          <p:txBody>
            <a:bodyPr wrap="none">
              <a:spAutoFit/>
            </a:bodyPr>
            <a:lstStyle/>
            <a:p>
              <a:r>
                <a:rPr lang="en-US" dirty="0" smtClean="0"/>
                <a:t>22-08-2024/</a:t>
              </a:r>
              <a:endParaRPr lang="en-US" dirty="0"/>
            </a:p>
          </p:txBody>
        </p:sp>
        <p:cxnSp>
          <p:nvCxnSpPr>
            <p:cNvPr id="53" name="Straight Connector 52"/>
            <p:cNvCxnSpPr/>
            <p:nvPr/>
          </p:nvCxnSpPr>
          <p:spPr>
            <a:xfrm>
              <a:off x="2302211" y="6464216"/>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5" name="Oval 54"/>
          <p:cNvSpPr/>
          <p:nvPr/>
        </p:nvSpPr>
        <p:spPr>
          <a:xfrm>
            <a:off x="5622588" y="1011526"/>
            <a:ext cx="1947404" cy="8705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Call recordings</a:t>
            </a:r>
          </a:p>
          <a:p>
            <a:pPr algn="ctr"/>
            <a:endParaRPr lang="en-US" dirty="0"/>
          </a:p>
        </p:txBody>
      </p:sp>
      <p:sp>
        <p:nvSpPr>
          <p:cNvPr id="56" name="Oval 55"/>
          <p:cNvSpPr/>
          <p:nvPr/>
        </p:nvSpPr>
        <p:spPr>
          <a:xfrm>
            <a:off x="5799557" y="4183961"/>
            <a:ext cx="1770435" cy="690663"/>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Customer emails</a:t>
            </a:r>
            <a:endParaRPr lang="en-US" dirty="0"/>
          </a:p>
        </p:txBody>
      </p:sp>
      <p:sp>
        <p:nvSpPr>
          <p:cNvPr id="57" name="Oval 56"/>
          <p:cNvSpPr/>
          <p:nvPr/>
        </p:nvSpPr>
        <p:spPr>
          <a:xfrm>
            <a:off x="6279204" y="5091153"/>
            <a:ext cx="1770435" cy="690663"/>
          </a:xfrm>
          <a:prstGeom prst="ellipse">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Facebook</a:t>
            </a:r>
            <a:endParaRPr lang="en-US" dirty="0">
              <a:solidFill>
                <a:schemeClr val="tx1"/>
              </a:solidFill>
            </a:endParaRPr>
          </a:p>
        </p:txBody>
      </p:sp>
      <p:sp>
        <p:nvSpPr>
          <p:cNvPr id="58" name="Oval 57"/>
          <p:cNvSpPr/>
          <p:nvPr/>
        </p:nvSpPr>
        <p:spPr>
          <a:xfrm>
            <a:off x="7315201" y="6070404"/>
            <a:ext cx="1468876" cy="690663"/>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Twitter</a:t>
            </a:r>
            <a:endParaRPr lang="en-US" dirty="0"/>
          </a:p>
        </p:txBody>
      </p:sp>
    </p:spTree>
    <p:extLst>
      <p:ext uri="{BB962C8B-B14F-4D97-AF65-F5344CB8AC3E}">
        <p14:creationId xmlns:p14="http://schemas.microsoft.com/office/powerpoint/2010/main" val="1863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500"/>
                                        <p:tgtEl>
                                          <p:spTgt spid="6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fade">
                                      <p:cBhvr>
                                        <p:cTn id="92" dur="500"/>
                                        <p:tgtEl>
                                          <p:spTgt spid="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500"/>
                                        <p:tgtEl>
                                          <p:spTgt spid="3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fade">
                                      <p:cBhvr>
                                        <p:cTn id="117" dur="500"/>
                                        <p:tgtEl>
                                          <p:spTgt spid="5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4" grpId="0"/>
      <p:bldP spid="20" grpId="0"/>
      <p:bldP spid="21" grpId="0"/>
      <p:bldP spid="22" grpId="0"/>
      <p:bldP spid="23" grpId="0"/>
      <p:bldP spid="34" grpId="0"/>
      <p:bldP spid="55" grpId="0" animBg="1"/>
      <p:bldP spid="56" grpId="0" animBg="1"/>
      <p:bldP spid="57" grpId="0" animBg="1"/>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6162" y="130606"/>
            <a:ext cx="6654006"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a:t>
            </a:r>
            <a:endParaRPr lang="en-US" sz="2800" b="1" dirty="0">
              <a:solidFill>
                <a:schemeClr val="accent6"/>
              </a:solidFill>
            </a:endParaRPr>
          </a:p>
        </p:txBody>
      </p:sp>
      <p:sp>
        <p:nvSpPr>
          <p:cNvPr id="3" name="Rectangle 2"/>
          <p:cNvSpPr/>
          <p:nvPr/>
        </p:nvSpPr>
        <p:spPr>
          <a:xfrm>
            <a:off x="107003" y="618743"/>
            <a:ext cx="8949447" cy="1200329"/>
          </a:xfrm>
          <a:prstGeom prst="rect">
            <a:avLst/>
          </a:prstGeom>
        </p:spPr>
        <p:txBody>
          <a:bodyPr wrap="square">
            <a:spAutoFit/>
          </a:bodyPr>
          <a:lstStyle/>
          <a:p>
            <a:r>
              <a:rPr lang="en-US" dirty="0" smtClean="0"/>
              <a:t>The </a:t>
            </a:r>
            <a:r>
              <a:rPr lang="en-US" dirty="0"/>
              <a:t>healthcare industry generates vast amounts of data, much of which is considered "Big Data" due to its volume, variety, velocity, and veracity. This data originates from various sources and can be used to improve patient outcomes, streamline operations, and reduce costs</a:t>
            </a:r>
            <a:r>
              <a:rPr lang="en-US" dirty="0" smtClean="0"/>
              <a:t>.</a:t>
            </a:r>
            <a:endParaRPr lang="en-US" dirty="0"/>
          </a:p>
        </p:txBody>
      </p:sp>
      <p:sp>
        <p:nvSpPr>
          <p:cNvPr id="5" name="Can 4"/>
          <p:cNvSpPr/>
          <p:nvPr/>
        </p:nvSpPr>
        <p:spPr>
          <a:xfrm>
            <a:off x="3345635" y="3033407"/>
            <a:ext cx="1780162" cy="2363821"/>
          </a:xfrm>
          <a:prstGeom prst="can">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Health Care Big Data Sources</a:t>
            </a:r>
            <a:endParaRPr lang="en-US" dirty="0"/>
          </a:p>
        </p:txBody>
      </p:sp>
      <p:sp>
        <p:nvSpPr>
          <p:cNvPr id="6" name="Oval 5"/>
          <p:cNvSpPr/>
          <p:nvPr/>
        </p:nvSpPr>
        <p:spPr>
          <a:xfrm>
            <a:off x="371916" y="2971800"/>
            <a:ext cx="1819072" cy="904672"/>
          </a:xfrm>
          <a:prstGeom prst="ellipse">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Sensed data</a:t>
            </a:r>
            <a:endParaRPr lang="en-US" dirty="0"/>
          </a:p>
        </p:txBody>
      </p:sp>
      <p:sp>
        <p:nvSpPr>
          <p:cNvPr id="7" name="Oval 6"/>
          <p:cNvSpPr/>
          <p:nvPr/>
        </p:nvSpPr>
        <p:spPr>
          <a:xfrm>
            <a:off x="3345635" y="1663430"/>
            <a:ext cx="1819072" cy="904672"/>
          </a:xfrm>
          <a:prstGeom prst="ellips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EHR / EMR records</a:t>
            </a:r>
            <a:endParaRPr lang="en-US" dirty="0"/>
          </a:p>
        </p:txBody>
      </p:sp>
      <p:sp>
        <p:nvSpPr>
          <p:cNvPr id="8" name="Oval 7"/>
          <p:cNvSpPr/>
          <p:nvPr/>
        </p:nvSpPr>
        <p:spPr>
          <a:xfrm>
            <a:off x="6610887" y="2965313"/>
            <a:ext cx="1819072" cy="904672"/>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err="1" smtClean="0"/>
              <a:t>Xrays</a:t>
            </a:r>
            <a:r>
              <a:rPr lang="en-US" dirty="0" smtClean="0"/>
              <a:t> &amp; Medical images</a:t>
            </a:r>
            <a:endParaRPr lang="en-US" dirty="0"/>
          </a:p>
        </p:txBody>
      </p:sp>
      <p:sp>
        <p:nvSpPr>
          <p:cNvPr id="9" name="Oval 8"/>
          <p:cNvSpPr/>
          <p:nvPr/>
        </p:nvSpPr>
        <p:spPr>
          <a:xfrm>
            <a:off x="824551" y="1867710"/>
            <a:ext cx="1819072" cy="904672"/>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Social Media data</a:t>
            </a:r>
            <a:endParaRPr lang="en-US" dirty="0"/>
          </a:p>
        </p:txBody>
      </p:sp>
      <p:sp>
        <p:nvSpPr>
          <p:cNvPr id="10" name="Oval 9"/>
          <p:cNvSpPr/>
          <p:nvPr/>
        </p:nvSpPr>
        <p:spPr>
          <a:xfrm>
            <a:off x="1096626" y="5500985"/>
            <a:ext cx="1819072" cy="90467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Pharmacy data</a:t>
            </a:r>
            <a:endParaRPr lang="en-US" dirty="0"/>
          </a:p>
        </p:txBody>
      </p:sp>
      <p:sp>
        <p:nvSpPr>
          <p:cNvPr id="11" name="Oval 10"/>
          <p:cNvSpPr/>
          <p:nvPr/>
        </p:nvSpPr>
        <p:spPr>
          <a:xfrm>
            <a:off x="371916" y="4212067"/>
            <a:ext cx="1987684" cy="904672"/>
          </a:xfrm>
          <a:prstGeom prst="ellipse">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Physiological signals</a:t>
            </a:r>
            <a:endParaRPr lang="en-US" dirty="0"/>
          </a:p>
        </p:txBody>
      </p:sp>
      <p:sp>
        <p:nvSpPr>
          <p:cNvPr id="12" name="Oval 11"/>
          <p:cNvSpPr/>
          <p:nvPr/>
        </p:nvSpPr>
        <p:spPr>
          <a:xfrm>
            <a:off x="6610887" y="4317448"/>
            <a:ext cx="1819072" cy="904672"/>
          </a:xfrm>
          <a:prstGeom prst="ellipse">
            <a:avLst/>
          </a:prstGeom>
          <a:solidFill>
            <a:schemeClr val="tx1">
              <a:lumMod val="50000"/>
              <a:lumOff val="5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Imaging data</a:t>
            </a:r>
            <a:endParaRPr lang="en-US" dirty="0"/>
          </a:p>
        </p:txBody>
      </p:sp>
      <p:sp>
        <p:nvSpPr>
          <p:cNvPr id="13" name="Oval 12"/>
          <p:cNvSpPr/>
          <p:nvPr/>
        </p:nvSpPr>
        <p:spPr>
          <a:xfrm>
            <a:off x="5613802" y="1887165"/>
            <a:ext cx="1819072" cy="904672"/>
          </a:xfrm>
          <a:prstGeom prst="ellipse">
            <a:avLst/>
          </a:prstGeom>
          <a:solidFill>
            <a:srgbClr val="00B0F0"/>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Clinical Notes</a:t>
            </a:r>
            <a:endParaRPr lang="en-US" dirty="0"/>
          </a:p>
        </p:txBody>
      </p:sp>
      <p:sp>
        <p:nvSpPr>
          <p:cNvPr id="14" name="Oval 13"/>
          <p:cNvSpPr/>
          <p:nvPr/>
        </p:nvSpPr>
        <p:spPr>
          <a:xfrm>
            <a:off x="5885890" y="5500985"/>
            <a:ext cx="1819072" cy="904672"/>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Gene data</a:t>
            </a:r>
            <a:endParaRPr lang="en-US" dirty="0"/>
          </a:p>
        </p:txBody>
      </p:sp>
      <p:sp>
        <p:nvSpPr>
          <p:cNvPr id="15" name="Oval 14"/>
          <p:cNvSpPr/>
          <p:nvPr/>
        </p:nvSpPr>
        <p:spPr>
          <a:xfrm>
            <a:off x="3345635" y="5739319"/>
            <a:ext cx="1819072" cy="904672"/>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Medication data</a:t>
            </a:r>
            <a:endParaRPr lang="en-US" dirty="0"/>
          </a:p>
        </p:txBody>
      </p:sp>
    </p:spTree>
    <p:extLst>
      <p:ext uri="{BB962C8B-B14F-4D97-AF65-F5344CB8AC3E}">
        <p14:creationId xmlns:p14="http://schemas.microsoft.com/office/powerpoint/2010/main" val="1863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557" y="1141804"/>
            <a:ext cx="8706256" cy="1200329"/>
          </a:xfrm>
          <a:prstGeom prst="rect">
            <a:avLst/>
          </a:prstGeom>
        </p:spPr>
        <p:txBody>
          <a:bodyPr wrap="square">
            <a:spAutoFit/>
          </a:bodyPr>
          <a:lstStyle/>
          <a:p>
            <a:r>
              <a:rPr lang="en-US" dirty="0" smtClean="0"/>
              <a:t>Electronic </a:t>
            </a:r>
            <a:r>
              <a:rPr lang="en-US" dirty="0"/>
              <a:t>Health Records (EHRs) are digital versions of a patient's paper chart, and they play a critical role in modern healthcare systems. In a Big Data context, EHRs generate vast amounts of data, which include structured data (like patient demographics) and unstructured data (like doctor's notes). </a:t>
            </a:r>
            <a:r>
              <a:rPr lang="en-US" dirty="0" smtClean="0"/>
              <a:t> </a:t>
            </a:r>
            <a:endParaRPr lang="en-US" dirty="0"/>
          </a:p>
        </p:txBody>
      </p:sp>
      <p:sp>
        <p:nvSpPr>
          <p:cNvPr id="3" name="Rectangle 2"/>
          <p:cNvSpPr/>
          <p:nvPr/>
        </p:nvSpPr>
        <p:spPr>
          <a:xfrm>
            <a:off x="1770148" y="95523"/>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sp>
        <p:nvSpPr>
          <p:cNvPr id="4" name="Rectangle 3"/>
          <p:cNvSpPr/>
          <p:nvPr/>
        </p:nvSpPr>
        <p:spPr>
          <a:xfrm>
            <a:off x="115983" y="767449"/>
            <a:ext cx="4211409" cy="369332"/>
          </a:xfrm>
          <a:prstGeom prst="rect">
            <a:avLst/>
          </a:prstGeom>
        </p:spPr>
        <p:txBody>
          <a:bodyPr wrap="none">
            <a:spAutoFit/>
          </a:bodyPr>
          <a:lstStyle/>
          <a:p>
            <a:r>
              <a:rPr lang="en-US" b="1" dirty="0" smtClean="0"/>
              <a:t>1. Electronic </a:t>
            </a:r>
            <a:r>
              <a:rPr lang="en-US" b="1" dirty="0"/>
              <a:t>Health Records (EHRs) </a:t>
            </a:r>
          </a:p>
        </p:txBody>
      </p:sp>
      <p:sp>
        <p:nvSpPr>
          <p:cNvPr id="5" name="Rectangle 4"/>
          <p:cNvSpPr/>
          <p:nvPr/>
        </p:nvSpPr>
        <p:spPr>
          <a:xfrm>
            <a:off x="104838" y="2750695"/>
            <a:ext cx="4211409" cy="3139321"/>
          </a:xfrm>
          <a:prstGeom prst="rect">
            <a:avLst/>
          </a:prstGeom>
        </p:spPr>
        <p:txBody>
          <a:bodyPr wrap="square">
            <a:spAutoFit/>
          </a:bodyPr>
          <a:lstStyle/>
          <a:p>
            <a:r>
              <a:rPr lang="en-US" b="1" dirty="0" smtClean="0"/>
              <a:t>Patient </a:t>
            </a:r>
            <a:r>
              <a:rPr lang="en-US" b="1" dirty="0"/>
              <a:t>Demographics: </a:t>
            </a:r>
            <a:endParaRPr lang="en-US" b="1" dirty="0" smtClean="0"/>
          </a:p>
          <a:p>
            <a:r>
              <a:rPr lang="en-US" dirty="0" smtClean="0"/>
              <a:t>Name</a:t>
            </a:r>
            <a:r>
              <a:rPr lang="en-US" dirty="0"/>
              <a:t>, age, </a:t>
            </a:r>
            <a:endParaRPr lang="en-US" dirty="0" smtClean="0"/>
          </a:p>
          <a:p>
            <a:r>
              <a:rPr lang="en-US" dirty="0" smtClean="0"/>
              <a:t>gender</a:t>
            </a:r>
            <a:r>
              <a:rPr lang="en-US" dirty="0"/>
              <a:t>, </a:t>
            </a:r>
            <a:endParaRPr lang="en-US" dirty="0" smtClean="0"/>
          </a:p>
          <a:p>
            <a:r>
              <a:rPr lang="en-US" dirty="0" smtClean="0"/>
              <a:t>address</a:t>
            </a:r>
            <a:r>
              <a:rPr lang="en-US" dirty="0"/>
              <a:t>, </a:t>
            </a:r>
            <a:endParaRPr lang="en-US" dirty="0" smtClean="0"/>
          </a:p>
          <a:p>
            <a:r>
              <a:rPr lang="en-US" dirty="0" smtClean="0"/>
              <a:t>contact </a:t>
            </a:r>
            <a:r>
              <a:rPr lang="en-US" dirty="0"/>
              <a:t>information</a:t>
            </a:r>
            <a:r>
              <a:rPr lang="en-US" dirty="0" smtClean="0"/>
              <a:t>.</a:t>
            </a:r>
          </a:p>
          <a:p>
            <a:endParaRPr lang="en-US" dirty="0" smtClean="0"/>
          </a:p>
          <a:p>
            <a:r>
              <a:rPr lang="en-US" b="1" dirty="0" smtClean="0"/>
              <a:t>Clinical </a:t>
            </a:r>
            <a:r>
              <a:rPr lang="en-US" b="1" dirty="0"/>
              <a:t>Data: </a:t>
            </a:r>
            <a:endParaRPr lang="en-US" b="1" dirty="0" smtClean="0"/>
          </a:p>
          <a:p>
            <a:r>
              <a:rPr lang="en-US" dirty="0" smtClean="0"/>
              <a:t>Diagnosis </a:t>
            </a:r>
            <a:r>
              <a:rPr lang="en-US" dirty="0"/>
              <a:t>codes (ICD-10), </a:t>
            </a:r>
            <a:endParaRPr lang="en-US" dirty="0" smtClean="0"/>
          </a:p>
          <a:p>
            <a:r>
              <a:rPr lang="en-US" dirty="0" smtClean="0"/>
              <a:t>treatment </a:t>
            </a:r>
            <a:r>
              <a:rPr lang="en-US" dirty="0"/>
              <a:t>codes (CPT), </a:t>
            </a:r>
            <a:endParaRPr lang="en-US" dirty="0" smtClean="0"/>
          </a:p>
          <a:p>
            <a:r>
              <a:rPr lang="en-US" dirty="0" smtClean="0"/>
              <a:t>vital </a:t>
            </a:r>
            <a:r>
              <a:rPr lang="en-US" dirty="0"/>
              <a:t>signs (blood pressure, heart rate</a:t>
            </a:r>
            <a:r>
              <a:rPr lang="en-US" dirty="0" smtClean="0"/>
              <a:t>),</a:t>
            </a:r>
          </a:p>
          <a:p>
            <a:r>
              <a:rPr lang="en-US" dirty="0" smtClean="0"/>
              <a:t> </a:t>
            </a:r>
            <a:r>
              <a:rPr lang="en-US" dirty="0"/>
              <a:t>and medication prescriptions</a:t>
            </a:r>
            <a:r>
              <a:rPr lang="en-US" dirty="0" smtClean="0"/>
              <a:t>.</a:t>
            </a:r>
          </a:p>
        </p:txBody>
      </p:sp>
      <p:sp>
        <p:nvSpPr>
          <p:cNvPr id="6" name="Rectangle 5"/>
          <p:cNvSpPr/>
          <p:nvPr/>
        </p:nvSpPr>
        <p:spPr>
          <a:xfrm>
            <a:off x="4594617" y="2894460"/>
            <a:ext cx="4402052" cy="2585323"/>
          </a:xfrm>
          <a:prstGeom prst="rect">
            <a:avLst/>
          </a:prstGeom>
        </p:spPr>
        <p:txBody>
          <a:bodyPr wrap="square">
            <a:spAutoFit/>
          </a:bodyPr>
          <a:lstStyle/>
          <a:p>
            <a:r>
              <a:rPr lang="en-US" b="1" dirty="0"/>
              <a:t>Lab Results: </a:t>
            </a:r>
          </a:p>
          <a:p>
            <a:r>
              <a:rPr lang="en-US" dirty="0"/>
              <a:t>Blood tests, </a:t>
            </a:r>
          </a:p>
          <a:p>
            <a:r>
              <a:rPr lang="en-US" dirty="0"/>
              <a:t>cholesterol levels, </a:t>
            </a:r>
          </a:p>
          <a:p>
            <a:r>
              <a:rPr lang="en-US" dirty="0"/>
              <a:t>glucose levels, etc.</a:t>
            </a:r>
          </a:p>
          <a:p>
            <a:endParaRPr lang="en-US" dirty="0"/>
          </a:p>
          <a:p>
            <a:r>
              <a:rPr lang="en-US" b="1" dirty="0" smtClean="0"/>
              <a:t>Billing </a:t>
            </a:r>
            <a:r>
              <a:rPr lang="en-US" b="1" dirty="0"/>
              <a:t>Information: </a:t>
            </a:r>
            <a:endParaRPr lang="en-US" b="1" dirty="0" smtClean="0"/>
          </a:p>
          <a:p>
            <a:r>
              <a:rPr lang="en-US" dirty="0" smtClean="0"/>
              <a:t>Insurance </a:t>
            </a:r>
            <a:r>
              <a:rPr lang="en-US" dirty="0"/>
              <a:t>details, </a:t>
            </a:r>
            <a:endParaRPr lang="en-US" dirty="0" smtClean="0"/>
          </a:p>
          <a:p>
            <a:r>
              <a:rPr lang="en-US" dirty="0" smtClean="0"/>
              <a:t>billing </a:t>
            </a:r>
            <a:r>
              <a:rPr lang="en-US" dirty="0"/>
              <a:t>codes, </a:t>
            </a:r>
            <a:endParaRPr lang="en-US" dirty="0" smtClean="0"/>
          </a:p>
          <a:p>
            <a:r>
              <a:rPr lang="en-US" dirty="0" smtClean="0"/>
              <a:t>payment history</a:t>
            </a:r>
            <a:endParaRPr lang="en-US" dirty="0"/>
          </a:p>
        </p:txBody>
      </p:sp>
      <p:sp>
        <p:nvSpPr>
          <p:cNvPr id="7" name="Rectangle 6"/>
          <p:cNvSpPr/>
          <p:nvPr/>
        </p:nvSpPr>
        <p:spPr>
          <a:xfrm>
            <a:off x="2875182" y="2386067"/>
            <a:ext cx="1992853" cy="369332"/>
          </a:xfrm>
          <a:prstGeom prst="rect">
            <a:avLst/>
          </a:prstGeom>
          <a:solidFill>
            <a:schemeClr val="accent6">
              <a:lumMod val="40000"/>
              <a:lumOff val="60000"/>
            </a:schemeClr>
          </a:solidFill>
          <a:ln>
            <a:solidFill>
              <a:schemeClr val="tx2"/>
            </a:solidFill>
          </a:ln>
        </p:spPr>
        <p:txBody>
          <a:bodyPr wrap="none">
            <a:spAutoFit/>
          </a:bodyPr>
          <a:lstStyle/>
          <a:p>
            <a:r>
              <a:rPr lang="en-US" b="1" dirty="0"/>
              <a:t>Structured Data:</a:t>
            </a:r>
          </a:p>
        </p:txBody>
      </p:sp>
    </p:spTree>
    <p:extLst>
      <p:ext uri="{BB962C8B-B14F-4D97-AF65-F5344CB8AC3E}">
        <p14:creationId xmlns:p14="http://schemas.microsoft.com/office/powerpoint/2010/main" val="18633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sp>
        <p:nvSpPr>
          <p:cNvPr id="3" name="Rectangle 2"/>
          <p:cNvSpPr/>
          <p:nvPr/>
        </p:nvSpPr>
        <p:spPr>
          <a:xfrm>
            <a:off x="0" y="1030816"/>
            <a:ext cx="4211409" cy="2585323"/>
          </a:xfrm>
          <a:prstGeom prst="rect">
            <a:avLst/>
          </a:prstGeom>
        </p:spPr>
        <p:txBody>
          <a:bodyPr wrap="square">
            <a:spAutoFit/>
          </a:bodyPr>
          <a:lstStyle/>
          <a:p>
            <a:r>
              <a:rPr lang="en-US" b="1" dirty="0"/>
              <a:t>Doctor's </a:t>
            </a:r>
            <a:r>
              <a:rPr lang="en-US" b="1" dirty="0" smtClean="0"/>
              <a:t>Notes: </a:t>
            </a:r>
          </a:p>
          <a:p>
            <a:r>
              <a:rPr lang="en-US" dirty="0"/>
              <a:t>Free-text descriptions of </a:t>
            </a:r>
            <a:r>
              <a:rPr lang="en-US" dirty="0" smtClean="0"/>
              <a:t>visits</a:t>
            </a:r>
          </a:p>
          <a:p>
            <a:r>
              <a:rPr lang="en-US" dirty="0"/>
              <a:t>symptoms, </a:t>
            </a:r>
            <a:endParaRPr lang="en-US" dirty="0" smtClean="0"/>
          </a:p>
          <a:p>
            <a:r>
              <a:rPr lang="en-US" dirty="0" smtClean="0"/>
              <a:t>recommendations.</a:t>
            </a:r>
          </a:p>
          <a:p>
            <a:endParaRPr lang="en-US" dirty="0" smtClean="0"/>
          </a:p>
          <a:p>
            <a:r>
              <a:rPr lang="en-US" b="1" dirty="0"/>
              <a:t>Imaging Data: </a:t>
            </a:r>
            <a:r>
              <a:rPr lang="en-US" b="1" dirty="0" smtClean="0"/>
              <a:t> </a:t>
            </a:r>
          </a:p>
          <a:p>
            <a:r>
              <a:rPr lang="en-US" dirty="0" smtClean="0"/>
              <a:t>X-rays</a:t>
            </a:r>
          </a:p>
          <a:p>
            <a:r>
              <a:rPr lang="en-US" dirty="0" smtClean="0"/>
              <a:t>MRI , PET SCAN</a:t>
            </a:r>
          </a:p>
          <a:p>
            <a:r>
              <a:rPr lang="en-US" dirty="0" smtClean="0"/>
              <a:t>CT scans stored in digital files</a:t>
            </a:r>
          </a:p>
        </p:txBody>
      </p:sp>
      <p:sp>
        <p:nvSpPr>
          <p:cNvPr id="4" name="Rectangle 3"/>
          <p:cNvSpPr/>
          <p:nvPr/>
        </p:nvSpPr>
        <p:spPr>
          <a:xfrm>
            <a:off x="4594617" y="1174581"/>
            <a:ext cx="4179732" cy="2031325"/>
          </a:xfrm>
          <a:prstGeom prst="rect">
            <a:avLst/>
          </a:prstGeom>
        </p:spPr>
        <p:txBody>
          <a:bodyPr wrap="square">
            <a:spAutoFit/>
          </a:bodyPr>
          <a:lstStyle/>
          <a:p>
            <a:r>
              <a:rPr lang="en-US" b="1" dirty="0" smtClean="0"/>
              <a:t>Sensor data : </a:t>
            </a:r>
            <a:endParaRPr lang="en-US" b="1" dirty="0"/>
          </a:p>
          <a:p>
            <a:r>
              <a:rPr lang="en-US" dirty="0" smtClean="0"/>
              <a:t>Data extracted from wearable devices ,</a:t>
            </a:r>
          </a:p>
          <a:p>
            <a:r>
              <a:rPr lang="en-US" dirty="0" smtClean="0"/>
              <a:t>Padded Glucometers , ECG recordings in JSON or XML formats, Output of Medical instruments like EEG machines </a:t>
            </a:r>
            <a:r>
              <a:rPr lang="en-US" dirty="0" err="1" smtClean="0"/>
              <a:t>etc</a:t>
            </a:r>
            <a:endParaRPr lang="en-US" dirty="0"/>
          </a:p>
          <a:p>
            <a:endParaRPr lang="en-US" dirty="0"/>
          </a:p>
        </p:txBody>
      </p:sp>
      <p:sp>
        <p:nvSpPr>
          <p:cNvPr id="5" name="Rectangle 4"/>
          <p:cNvSpPr/>
          <p:nvPr/>
        </p:nvSpPr>
        <p:spPr>
          <a:xfrm>
            <a:off x="104838" y="628474"/>
            <a:ext cx="2364750" cy="369332"/>
          </a:xfrm>
          <a:prstGeom prst="rect">
            <a:avLst/>
          </a:prstGeom>
          <a:solidFill>
            <a:schemeClr val="accent6">
              <a:lumMod val="40000"/>
              <a:lumOff val="60000"/>
            </a:schemeClr>
          </a:solidFill>
          <a:ln>
            <a:solidFill>
              <a:schemeClr val="tx2"/>
            </a:solidFill>
          </a:ln>
        </p:spPr>
        <p:txBody>
          <a:bodyPr wrap="none">
            <a:spAutoFit/>
          </a:bodyPr>
          <a:lstStyle/>
          <a:p>
            <a:r>
              <a:rPr lang="en-US" b="1" dirty="0" smtClean="0"/>
              <a:t>Un Structured </a:t>
            </a:r>
            <a:r>
              <a:rPr lang="en-US" b="1" dirty="0"/>
              <a:t>Data:</a:t>
            </a:r>
          </a:p>
        </p:txBody>
      </p:sp>
      <p:sp>
        <p:nvSpPr>
          <p:cNvPr id="6" name="Rectangle 5"/>
          <p:cNvSpPr/>
          <p:nvPr/>
        </p:nvSpPr>
        <p:spPr>
          <a:xfrm>
            <a:off x="-20825" y="3759903"/>
            <a:ext cx="4126694" cy="2031325"/>
          </a:xfrm>
          <a:prstGeom prst="rect">
            <a:avLst/>
          </a:prstGeom>
        </p:spPr>
        <p:txBody>
          <a:bodyPr wrap="square">
            <a:spAutoFit/>
          </a:bodyPr>
          <a:lstStyle/>
          <a:p>
            <a:r>
              <a:rPr lang="en-US" b="1" dirty="0"/>
              <a:t>Transcriptions: </a:t>
            </a:r>
          </a:p>
          <a:p>
            <a:r>
              <a:rPr lang="en-US" dirty="0" smtClean="0"/>
              <a:t>Audio recordings of Doctor-Patient</a:t>
            </a:r>
          </a:p>
          <a:p>
            <a:r>
              <a:rPr lang="en-US" dirty="0" smtClean="0"/>
              <a:t>Transcribed in to text.</a:t>
            </a:r>
            <a:endParaRPr lang="en-US" dirty="0"/>
          </a:p>
          <a:p>
            <a:endParaRPr lang="en-US" dirty="0" smtClean="0"/>
          </a:p>
          <a:p>
            <a:r>
              <a:rPr lang="en-US" b="1" dirty="0"/>
              <a:t>Patient Reports: </a:t>
            </a:r>
            <a:endParaRPr lang="en-US" b="1" dirty="0" smtClean="0"/>
          </a:p>
          <a:p>
            <a:r>
              <a:rPr lang="en-US" dirty="0" smtClean="0"/>
              <a:t>Patient survey data </a:t>
            </a:r>
            <a:r>
              <a:rPr lang="en-US" dirty="0" err="1" smtClean="0"/>
              <a:t>colelcted</a:t>
            </a:r>
            <a:r>
              <a:rPr lang="en-US" dirty="0" smtClean="0"/>
              <a:t> ,</a:t>
            </a:r>
          </a:p>
          <a:p>
            <a:r>
              <a:rPr lang="en-US" dirty="0" smtClean="0"/>
              <a:t>Habits , pain levels </a:t>
            </a:r>
            <a:r>
              <a:rPr lang="en-US" dirty="0" err="1" smtClean="0"/>
              <a:t>etc</a:t>
            </a:r>
            <a:endParaRPr lang="en-US" dirty="0"/>
          </a:p>
        </p:txBody>
      </p:sp>
      <p:sp>
        <p:nvSpPr>
          <p:cNvPr id="7" name="Rectangle 6"/>
          <p:cNvSpPr/>
          <p:nvPr/>
        </p:nvSpPr>
        <p:spPr>
          <a:xfrm>
            <a:off x="4211409" y="628474"/>
            <a:ext cx="2672526" cy="369332"/>
          </a:xfrm>
          <a:prstGeom prst="rect">
            <a:avLst/>
          </a:prstGeom>
          <a:solidFill>
            <a:schemeClr val="accent6">
              <a:lumMod val="40000"/>
              <a:lumOff val="60000"/>
            </a:schemeClr>
          </a:solidFill>
          <a:ln>
            <a:solidFill>
              <a:schemeClr val="tx2"/>
            </a:solidFill>
          </a:ln>
        </p:spPr>
        <p:txBody>
          <a:bodyPr wrap="none">
            <a:spAutoFit/>
          </a:bodyPr>
          <a:lstStyle/>
          <a:p>
            <a:r>
              <a:rPr lang="en-US" b="1" dirty="0" smtClean="0"/>
              <a:t>Semi Structured </a:t>
            </a:r>
            <a:r>
              <a:rPr lang="en-US" b="1" dirty="0"/>
              <a:t>Data:</a:t>
            </a:r>
          </a:p>
        </p:txBody>
      </p:sp>
    </p:spTree>
    <p:extLst>
      <p:ext uri="{BB962C8B-B14F-4D97-AF65-F5344CB8AC3E}">
        <p14:creationId xmlns:p14="http://schemas.microsoft.com/office/powerpoint/2010/main" val="2038475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25634644"/>
              </p:ext>
            </p:extLst>
          </p:nvPr>
        </p:nvGraphicFramePr>
        <p:xfrm>
          <a:off x="453958" y="1037077"/>
          <a:ext cx="8456580" cy="1112520"/>
        </p:xfrm>
        <a:graphic>
          <a:graphicData uri="http://schemas.openxmlformats.org/drawingml/2006/table">
            <a:tbl>
              <a:tblPr firstRow="1" bandRow="1">
                <a:tableStyleId>{5C22544A-7EE6-4342-B048-85BDC9FD1C3A}</a:tableStyleId>
              </a:tblPr>
              <a:tblGrid>
                <a:gridCol w="845658"/>
                <a:gridCol w="966929"/>
                <a:gridCol w="724387"/>
                <a:gridCol w="845658"/>
                <a:gridCol w="845658"/>
                <a:gridCol w="845658"/>
                <a:gridCol w="845658"/>
                <a:gridCol w="845658"/>
                <a:gridCol w="845658"/>
                <a:gridCol w="845658"/>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FirstName</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DoB</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Gender</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Address</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Phone</a:t>
                      </a:r>
                      <a:endParaRPr lang="en-US" sz="1200" b="1" kern="1200" dirty="0">
                        <a:solidFill>
                          <a:schemeClr val="lt1"/>
                        </a:solidFill>
                        <a:latin typeface="+mn-lt"/>
                        <a:ea typeface="+mn-ea"/>
                        <a:cs typeface="+mn-cs"/>
                      </a:endParaRPr>
                    </a:p>
                  </a:txBody>
                  <a:tcPr/>
                </a:tc>
                <a:tc>
                  <a:txBody>
                    <a:bodyPr/>
                    <a:lstStyle/>
                    <a:p>
                      <a:endParaRPr lang="en-US" sz="1200" b="1" kern="1200" dirty="0">
                        <a:solidFill>
                          <a:schemeClr val="lt1"/>
                        </a:solidFill>
                        <a:latin typeface="+mn-lt"/>
                        <a:ea typeface="+mn-ea"/>
                        <a:cs typeface="+mn-cs"/>
                      </a:endParaRPr>
                    </a:p>
                  </a:txBody>
                  <a:tcPr/>
                </a:tc>
                <a:tc>
                  <a:txBody>
                    <a:bodyPr/>
                    <a:lstStyle/>
                    <a:p>
                      <a:endParaRPr lang="en-US" sz="1200" b="1" kern="1200" dirty="0">
                        <a:solidFill>
                          <a:schemeClr val="lt1"/>
                        </a:solidFill>
                        <a:latin typeface="+mn-lt"/>
                        <a:ea typeface="+mn-ea"/>
                        <a:cs typeface="+mn-cs"/>
                      </a:endParaRPr>
                    </a:p>
                  </a:txBody>
                  <a:tcPr/>
                </a:tc>
                <a:tc>
                  <a:txBody>
                    <a:bodyPr/>
                    <a:lstStyle/>
                    <a:p>
                      <a:endParaRPr lang="en-US" sz="1200" b="1" kern="1200" dirty="0">
                        <a:solidFill>
                          <a:schemeClr val="lt1"/>
                        </a:solidFill>
                        <a:latin typeface="+mn-lt"/>
                        <a:ea typeface="+mn-ea"/>
                        <a:cs typeface="+mn-cs"/>
                      </a:endParaRPr>
                    </a:p>
                  </a:txBody>
                  <a:tcPr/>
                </a:tc>
                <a:tc>
                  <a:txBody>
                    <a:bodyPr/>
                    <a:lstStyle/>
                    <a:p>
                      <a:endParaRPr lang="en-US" sz="1200" b="1" kern="1200" dirty="0">
                        <a:solidFill>
                          <a:schemeClr val="lt1"/>
                        </a:solidFill>
                        <a:latin typeface="+mn-lt"/>
                        <a:ea typeface="+mn-ea"/>
                        <a:cs typeface="+mn-cs"/>
                      </a:endParaRPr>
                    </a:p>
                  </a:txBody>
                  <a:tcPr/>
                </a:tc>
              </a:tr>
              <a:tr h="370840">
                <a:tc>
                  <a:txBody>
                    <a:bodyPr/>
                    <a:lstStyle/>
                    <a:p>
                      <a:r>
                        <a:rPr lang="en-US" dirty="0" smtClean="0"/>
                        <a:t>P001</a:t>
                      </a:r>
                    </a:p>
                  </a:txBody>
                  <a:tcPr/>
                </a:tc>
                <a:tc>
                  <a:txBody>
                    <a:bodyPr/>
                    <a:lstStyle/>
                    <a:p>
                      <a:r>
                        <a:rPr lang="en-US" dirty="0" smtClean="0"/>
                        <a:t>Ram</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P002</a:t>
                      </a:r>
                      <a:endParaRPr lang="en-US" dirty="0"/>
                    </a:p>
                  </a:txBody>
                  <a:tcPr/>
                </a:tc>
                <a:tc>
                  <a:txBody>
                    <a:bodyPr/>
                    <a:lstStyle/>
                    <a:p>
                      <a:r>
                        <a:rPr lang="en-US" dirty="0" smtClean="0"/>
                        <a:t>Sham</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4" name="Rectangle 3"/>
          <p:cNvSpPr/>
          <p:nvPr/>
        </p:nvSpPr>
        <p:spPr>
          <a:xfrm>
            <a:off x="297157" y="537652"/>
            <a:ext cx="3194016" cy="369332"/>
          </a:xfrm>
          <a:prstGeom prst="rect">
            <a:avLst/>
          </a:prstGeom>
        </p:spPr>
        <p:txBody>
          <a:bodyPr wrap="none">
            <a:spAutoFit/>
          </a:bodyPr>
          <a:lstStyle/>
          <a:p>
            <a:r>
              <a:rPr lang="en-US" b="1" dirty="0" smtClean="0"/>
              <a:t>1. Patient </a:t>
            </a:r>
            <a:r>
              <a:rPr lang="en-US" b="1" dirty="0"/>
              <a:t>Information Table</a:t>
            </a:r>
          </a:p>
        </p:txBody>
      </p:sp>
      <p:sp>
        <p:nvSpPr>
          <p:cNvPr id="6" name="Rectangle 5"/>
          <p:cNvSpPr/>
          <p:nvPr/>
        </p:nvSpPr>
        <p:spPr>
          <a:xfrm>
            <a:off x="297157" y="2393004"/>
            <a:ext cx="2539991" cy="369332"/>
          </a:xfrm>
          <a:prstGeom prst="rect">
            <a:avLst/>
          </a:prstGeom>
        </p:spPr>
        <p:txBody>
          <a:bodyPr wrap="none">
            <a:spAutoFit/>
          </a:bodyPr>
          <a:lstStyle/>
          <a:p>
            <a:r>
              <a:rPr lang="en-US" b="1" dirty="0" smtClean="0"/>
              <a:t>2. Clinical </a:t>
            </a:r>
            <a:r>
              <a:rPr lang="en-US" b="1" dirty="0"/>
              <a:t>Data Table </a:t>
            </a:r>
          </a:p>
        </p:txBody>
      </p:sp>
      <p:graphicFrame>
        <p:nvGraphicFramePr>
          <p:cNvPr id="7" name="Table 6"/>
          <p:cNvGraphicFramePr>
            <a:graphicFrameLocks noGrp="1"/>
          </p:cNvGraphicFramePr>
          <p:nvPr>
            <p:extLst>
              <p:ext uri="{D42A27DB-BD31-4B8C-83A1-F6EECF244321}">
                <p14:modId xmlns:p14="http://schemas.microsoft.com/office/powerpoint/2010/main" val="4254367064"/>
              </p:ext>
            </p:extLst>
          </p:nvPr>
        </p:nvGraphicFramePr>
        <p:xfrm>
          <a:off x="297157" y="2989094"/>
          <a:ext cx="7776800" cy="1112520"/>
        </p:xfrm>
        <a:graphic>
          <a:graphicData uri="http://schemas.openxmlformats.org/drawingml/2006/table">
            <a:tbl>
              <a:tblPr firstRow="1" bandRow="1">
                <a:tableStyleId>{5C22544A-7EE6-4342-B048-85BDC9FD1C3A}</a:tableStyleId>
              </a:tblPr>
              <a:tblGrid>
                <a:gridCol w="946267"/>
                <a:gridCol w="898217"/>
                <a:gridCol w="994317"/>
                <a:gridCol w="1607195"/>
                <a:gridCol w="1491430"/>
                <a:gridCol w="1839374"/>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VisitId</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VisitDate</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DiagnosticCode</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DiagDescription</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Treatement</a:t>
                      </a:r>
                      <a:r>
                        <a:rPr lang="en-US" sz="1200" b="1" kern="1200" dirty="0" smtClean="0">
                          <a:solidFill>
                            <a:schemeClr val="lt1"/>
                          </a:solidFill>
                          <a:latin typeface="+mn-lt"/>
                          <a:ea typeface="+mn-ea"/>
                          <a:cs typeface="+mn-cs"/>
                        </a:rPr>
                        <a:t> Code</a:t>
                      </a:r>
                      <a:endParaRPr lang="en-US" sz="1200" b="1" kern="1200" dirty="0">
                        <a:solidFill>
                          <a:schemeClr val="lt1"/>
                        </a:solidFill>
                        <a:latin typeface="+mn-lt"/>
                        <a:ea typeface="+mn-ea"/>
                        <a:cs typeface="+mn-cs"/>
                      </a:endParaRPr>
                    </a:p>
                  </a:txBody>
                  <a:tcPr/>
                </a:tc>
              </a:tr>
              <a:tr h="370840">
                <a:tc>
                  <a:txBody>
                    <a:bodyPr/>
                    <a:lstStyle/>
                    <a:p>
                      <a:r>
                        <a:rPr lang="en-US" dirty="0" smtClean="0"/>
                        <a:t>P001</a:t>
                      </a:r>
                    </a:p>
                  </a:txBody>
                  <a:tcPr/>
                </a:tc>
                <a:tc>
                  <a:txBody>
                    <a:bodyPr/>
                    <a:lstStyle/>
                    <a:p>
                      <a:r>
                        <a:rPr lang="en-US" dirty="0" smtClean="0"/>
                        <a:t>V1001</a:t>
                      </a:r>
                      <a:endParaRPr lang="en-US" dirty="0"/>
                    </a:p>
                  </a:txBody>
                  <a:tcPr/>
                </a:tc>
                <a:tc>
                  <a:txBody>
                    <a:bodyPr/>
                    <a:lstStyle/>
                    <a:p>
                      <a:r>
                        <a:rPr lang="en-US" dirty="0" smtClean="0"/>
                        <a:t>  - </a:t>
                      </a:r>
                      <a:endParaRPr lang="en-US" dirty="0"/>
                    </a:p>
                  </a:txBody>
                  <a:tcPr/>
                </a:tc>
                <a:tc>
                  <a:txBody>
                    <a:bodyPr/>
                    <a:lstStyle/>
                    <a:p>
                      <a:r>
                        <a:rPr lang="en-US" dirty="0" smtClean="0"/>
                        <a:t> E11.9</a:t>
                      </a:r>
                      <a:endParaRPr lang="en-US" dirty="0"/>
                    </a:p>
                  </a:txBody>
                  <a:tcPr/>
                </a:tc>
                <a:tc>
                  <a:txBody>
                    <a:bodyPr/>
                    <a:lstStyle/>
                    <a:p>
                      <a:r>
                        <a:rPr lang="en-US" dirty="0" err="1" smtClean="0"/>
                        <a:t>Diabetese</a:t>
                      </a:r>
                      <a:r>
                        <a:rPr lang="en-US" dirty="0" smtClean="0"/>
                        <a:t> </a:t>
                      </a:r>
                      <a:endParaRPr lang="en-US" dirty="0"/>
                    </a:p>
                  </a:txBody>
                  <a:tcPr/>
                </a:tc>
                <a:tc>
                  <a:txBody>
                    <a:bodyPr/>
                    <a:lstStyle/>
                    <a:p>
                      <a:r>
                        <a:rPr lang="en-US" dirty="0" smtClean="0"/>
                        <a:t>  - </a:t>
                      </a:r>
                      <a:endParaRPr lang="en-US" dirty="0"/>
                    </a:p>
                  </a:txBody>
                  <a:tcPr/>
                </a:tc>
              </a:tr>
              <a:tr h="370840">
                <a:tc>
                  <a:txBody>
                    <a:bodyPr/>
                    <a:lstStyle/>
                    <a:p>
                      <a:r>
                        <a:rPr lang="en-US" dirty="0" smtClean="0"/>
                        <a:t>P002</a:t>
                      </a:r>
                      <a:endParaRPr lang="en-US" dirty="0"/>
                    </a:p>
                  </a:txBody>
                  <a:tcPr/>
                </a:tc>
                <a:tc>
                  <a:txBody>
                    <a:bodyPr/>
                    <a:lstStyle/>
                    <a:p>
                      <a:r>
                        <a:rPr lang="en-US" dirty="0" smtClean="0"/>
                        <a:t>V1002</a:t>
                      </a:r>
                      <a:endParaRPr lang="en-US" dirty="0"/>
                    </a:p>
                  </a:txBody>
                  <a:tcPr/>
                </a:tc>
                <a:tc>
                  <a:txBody>
                    <a:bodyPr/>
                    <a:lstStyle/>
                    <a:p>
                      <a:r>
                        <a:rPr lang="en-US" dirty="0" smtClean="0"/>
                        <a:t>  - </a:t>
                      </a:r>
                      <a:endParaRPr lang="en-US" dirty="0"/>
                    </a:p>
                  </a:txBody>
                  <a:tcPr/>
                </a:tc>
                <a:tc>
                  <a:txBody>
                    <a:bodyPr/>
                    <a:lstStyle/>
                    <a:p>
                      <a:r>
                        <a:rPr lang="en-US" dirty="0" smtClean="0"/>
                        <a:t>  I10</a:t>
                      </a:r>
                      <a:endParaRPr lang="en-US" dirty="0"/>
                    </a:p>
                  </a:txBody>
                  <a:tcPr/>
                </a:tc>
                <a:tc>
                  <a:txBody>
                    <a:bodyPr/>
                    <a:lstStyle/>
                    <a:p>
                      <a:r>
                        <a:rPr lang="en-US" dirty="0" smtClean="0"/>
                        <a:t>Dislocation</a:t>
                      </a:r>
                      <a:endParaRPr lang="en-US" dirty="0"/>
                    </a:p>
                  </a:txBody>
                  <a:tcPr/>
                </a:tc>
                <a:tc>
                  <a:txBody>
                    <a:bodyPr/>
                    <a:lstStyle/>
                    <a:p>
                      <a:r>
                        <a:rPr lang="en-US" dirty="0" smtClean="0"/>
                        <a:t>  - </a:t>
                      </a:r>
                      <a:endParaRPr lang="en-US" dirty="0"/>
                    </a:p>
                  </a:txBody>
                  <a:tcPr/>
                </a:tc>
              </a:tr>
            </a:tbl>
          </a:graphicData>
        </a:graphic>
      </p:graphicFrame>
      <p:sp>
        <p:nvSpPr>
          <p:cNvPr id="8" name="Rectangle 7"/>
          <p:cNvSpPr/>
          <p:nvPr/>
        </p:nvSpPr>
        <p:spPr>
          <a:xfrm>
            <a:off x="297157" y="5006502"/>
            <a:ext cx="2475871" cy="369332"/>
          </a:xfrm>
          <a:prstGeom prst="rect">
            <a:avLst/>
          </a:prstGeom>
        </p:spPr>
        <p:txBody>
          <a:bodyPr wrap="none">
            <a:spAutoFit/>
          </a:bodyPr>
          <a:lstStyle/>
          <a:p>
            <a:r>
              <a:rPr lang="en-US" b="1" dirty="0" smtClean="0"/>
              <a:t>3. Doctor Note Table </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4066843923"/>
              </p:ext>
            </p:extLst>
          </p:nvPr>
        </p:nvGraphicFramePr>
        <p:xfrm>
          <a:off x="297156" y="5602592"/>
          <a:ext cx="8730111" cy="1112520"/>
        </p:xfrm>
        <a:graphic>
          <a:graphicData uri="http://schemas.openxmlformats.org/drawingml/2006/table">
            <a:tbl>
              <a:tblPr firstRow="1" bandRow="1">
                <a:tableStyleId>{5C22544A-7EE6-4342-B048-85BDC9FD1C3A}</a:tableStyleId>
              </a:tblPr>
              <a:tblGrid>
                <a:gridCol w="1062264"/>
                <a:gridCol w="1008324"/>
                <a:gridCol w="861839"/>
                <a:gridCol w="5797684"/>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VisitId</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VisitDate</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Doctor Comments</a:t>
                      </a:r>
                      <a:endParaRPr lang="en-US" sz="1200" b="1" kern="1200" dirty="0">
                        <a:solidFill>
                          <a:schemeClr val="lt1"/>
                        </a:solidFill>
                        <a:latin typeface="+mn-lt"/>
                        <a:ea typeface="+mn-ea"/>
                        <a:cs typeface="+mn-cs"/>
                      </a:endParaRPr>
                    </a:p>
                  </a:txBody>
                  <a:tcPr/>
                </a:tc>
              </a:tr>
              <a:tr h="370840">
                <a:tc>
                  <a:txBody>
                    <a:bodyPr/>
                    <a:lstStyle/>
                    <a:p>
                      <a:r>
                        <a:rPr lang="en-US" dirty="0" smtClean="0"/>
                        <a:t>P001</a:t>
                      </a:r>
                    </a:p>
                  </a:txBody>
                  <a:tcPr/>
                </a:tc>
                <a:tc>
                  <a:txBody>
                    <a:bodyPr/>
                    <a:lstStyle/>
                    <a:p>
                      <a:r>
                        <a:rPr lang="en-US" dirty="0" smtClean="0"/>
                        <a:t>V1001</a:t>
                      </a:r>
                      <a:endParaRPr lang="en-US" dirty="0"/>
                    </a:p>
                  </a:txBody>
                  <a:tcPr/>
                </a:tc>
                <a:tc>
                  <a:txBody>
                    <a:bodyPr/>
                    <a:lstStyle/>
                    <a:p>
                      <a:r>
                        <a:rPr lang="en-US" dirty="0" smtClean="0"/>
                        <a:t>  - </a:t>
                      </a:r>
                      <a:endParaRPr lang="en-US" dirty="0"/>
                    </a:p>
                  </a:txBody>
                  <a:tcPr/>
                </a:tc>
                <a:tc>
                  <a:txBody>
                    <a:bodyPr/>
                    <a:lstStyle/>
                    <a:p>
                      <a:r>
                        <a:rPr lang="en-US" dirty="0" smtClean="0"/>
                        <a:t>Patient presents with elevated blood glucose levels</a:t>
                      </a:r>
                      <a:endParaRPr lang="en-US" dirty="0"/>
                    </a:p>
                  </a:txBody>
                  <a:tcPr/>
                </a:tc>
              </a:tr>
              <a:tr h="370840">
                <a:tc>
                  <a:txBody>
                    <a:bodyPr/>
                    <a:lstStyle/>
                    <a:p>
                      <a:r>
                        <a:rPr lang="en-US" dirty="0" smtClean="0"/>
                        <a:t>P002</a:t>
                      </a:r>
                      <a:endParaRPr lang="en-US" dirty="0"/>
                    </a:p>
                  </a:txBody>
                  <a:tcPr/>
                </a:tc>
                <a:tc>
                  <a:txBody>
                    <a:bodyPr/>
                    <a:lstStyle/>
                    <a:p>
                      <a:r>
                        <a:rPr lang="en-US" dirty="0" smtClean="0"/>
                        <a:t>V1002</a:t>
                      </a:r>
                      <a:endParaRPr lang="en-US" dirty="0"/>
                    </a:p>
                  </a:txBody>
                  <a:tcPr/>
                </a:tc>
                <a:tc>
                  <a:txBody>
                    <a:bodyPr/>
                    <a:lstStyle/>
                    <a:p>
                      <a:r>
                        <a:rPr lang="en-US" dirty="0" smtClean="0"/>
                        <a:t>  - </a:t>
                      </a:r>
                      <a:endParaRPr lang="en-US" dirty="0"/>
                    </a:p>
                  </a:txBody>
                  <a:tcPr/>
                </a:tc>
                <a:tc>
                  <a:txBody>
                    <a:bodyPr/>
                    <a:lstStyle/>
                    <a:p>
                      <a:r>
                        <a:rPr lang="en-US" dirty="0" smtClean="0"/>
                        <a:t>Patient's blood pressure is </a:t>
                      </a:r>
                      <a:r>
                        <a:rPr lang="en-US" dirty="0" err="1" smtClean="0"/>
                        <a:t>stable.Continue</a:t>
                      </a:r>
                      <a:r>
                        <a:rPr lang="en-US" dirty="0" smtClean="0"/>
                        <a:t> medication.</a:t>
                      </a:r>
                      <a:endParaRPr lang="en-US" dirty="0"/>
                    </a:p>
                  </a:txBody>
                  <a:tcPr/>
                </a:tc>
              </a:tr>
            </a:tbl>
          </a:graphicData>
        </a:graphic>
      </p:graphicFrame>
    </p:spTree>
    <p:extLst>
      <p:ext uri="{BB962C8B-B14F-4D97-AF65-F5344CB8AC3E}">
        <p14:creationId xmlns:p14="http://schemas.microsoft.com/office/powerpoint/2010/main" val="2073845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216" y="881975"/>
            <a:ext cx="2950359" cy="369332"/>
          </a:xfrm>
          <a:prstGeom prst="rect">
            <a:avLst/>
          </a:prstGeom>
        </p:spPr>
        <p:txBody>
          <a:bodyPr wrap="none">
            <a:spAutoFit/>
          </a:bodyPr>
          <a:lstStyle/>
          <a:p>
            <a:r>
              <a:rPr lang="en-US" b="1" dirty="0" smtClean="0"/>
              <a:t>4. Medical Imaging Table </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395549632"/>
              </p:ext>
            </p:extLst>
          </p:nvPr>
        </p:nvGraphicFramePr>
        <p:xfrm>
          <a:off x="66215" y="1478065"/>
          <a:ext cx="8730112" cy="1569720"/>
        </p:xfrm>
        <a:graphic>
          <a:graphicData uri="http://schemas.openxmlformats.org/drawingml/2006/table">
            <a:tbl>
              <a:tblPr firstRow="1" bandRow="1">
                <a:tableStyleId>{5C22544A-7EE6-4342-B048-85BDC9FD1C3A}</a:tableStyleId>
              </a:tblPr>
              <a:tblGrid>
                <a:gridCol w="964917"/>
                <a:gridCol w="1050587"/>
                <a:gridCol w="1128409"/>
                <a:gridCol w="1186774"/>
                <a:gridCol w="4399425"/>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VisitId</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ImagingDate</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ImagingType</a:t>
                      </a:r>
                      <a:endParaRPr lang="en-US" sz="12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lt1"/>
                          </a:solidFill>
                          <a:latin typeface="+mn-lt"/>
                          <a:ea typeface="+mn-ea"/>
                          <a:cs typeface="+mn-cs"/>
                        </a:rPr>
                        <a:t>ImageFilePath</a:t>
                      </a:r>
                      <a:endParaRPr lang="en-US" sz="1200" b="1" kern="1200" dirty="0" smtClean="0">
                        <a:solidFill>
                          <a:schemeClr val="lt1"/>
                        </a:solidFill>
                        <a:latin typeface="+mn-lt"/>
                        <a:ea typeface="+mn-ea"/>
                        <a:cs typeface="+mn-cs"/>
                      </a:endParaRPr>
                    </a:p>
                    <a:p>
                      <a:endParaRPr lang="en-US" sz="1200" b="1" kern="1200" dirty="0">
                        <a:solidFill>
                          <a:schemeClr val="lt1"/>
                        </a:solidFill>
                        <a:latin typeface="+mn-lt"/>
                        <a:ea typeface="+mn-ea"/>
                        <a:cs typeface="+mn-cs"/>
                      </a:endParaRPr>
                    </a:p>
                  </a:txBody>
                  <a:tcPr/>
                </a:tc>
              </a:tr>
              <a:tr h="370840">
                <a:tc>
                  <a:txBody>
                    <a:bodyPr/>
                    <a:lstStyle/>
                    <a:p>
                      <a:r>
                        <a:rPr lang="en-US" dirty="0" smtClean="0"/>
                        <a:t>P001</a:t>
                      </a:r>
                    </a:p>
                  </a:txBody>
                  <a:tcPr/>
                </a:tc>
                <a:tc>
                  <a:txBody>
                    <a:bodyPr/>
                    <a:lstStyle/>
                    <a:p>
                      <a:r>
                        <a:rPr lang="en-US" dirty="0" smtClean="0"/>
                        <a:t>V1001</a:t>
                      </a:r>
                      <a:endParaRPr lang="en-US" dirty="0"/>
                    </a:p>
                  </a:txBody>
                  <a:tcPr/>
                </a:tc>
                <a:tc>
                  <a:txBody>
                    <a:bodyPr/>
                    <a:lstStyle/>
                    <a:p>
                      <a:r>
                        <a:rPr lang="en-US" dirty="0" smtClean="0"/>
                        <a:t>  - </a:t>
                      </a:r>
                      <a:endParaRPr lang="en-US" dirty="0"/>
                    </a:p>
                  </a:txBody>
                  <a:tcPr/>
                </a:tc>
                <a:tc>
                  <a:txBody>
                    <a:bodyPr/>
                    <a:lstStyle/>
                    <a:p>
                      <a:r>
                        <a:rPr lang="en-US" dirty="0" err="1" smtClean="0"/>
                        <a:t>xray</a:t>
                      </a:r>
                      <a:endParaRPr lang="en-US" dirty="0"/>
                    </a:p>
                  </a:txBody>
                  <a:tcPr/>
                </a:tc>
                <a:tc>
                  <a:txBody>
                    <a:bodyPr/>
                    <a:lstStyle/>
                    <a:p>
                      <a:r>
                        <a:rPr lang="en-US" sz="1600" dirty="0" smtClean="0"/>
                        <a:t>/</a:t>
                      </a:r>
                      <a:r>
                        <a:rPr lang="en-US" sz="1600" dirty="0" err="1" smtClean="0"/>
                        <a:t>hdfs</a:t>
                      </a:r>
                      <a:r>
                        <a:rPr lang="en-US" sz="1600" dirty="0" smtClean="0"/>
                        <a:t>/path/to/images/P001_I1001_Xray.png</a:t>
                      </a:r>
                      <a:endParaRPr lang="en-US" sz="1600" dirty="0"/>
                    </a:p>
                  </a:txBody>
                  <a:tcPr/>
                </a:tc>
              </a:tr>
              <a:tr h="370840">
                <a:tc>
                  <a:txBody>
                    <a:bodyPr/>
                    <a:lstStyle/>
                    <a:p>
                      <a:r>
                        <a:rPr lang="en-US" dirty="0" smtClean="0"/>
                        <a:t>P002</a:t>
                      </a:r>
                      <a:endParaRPr lang="en-US" dirty="0"/>
                    </a:p>
                  </a:txBody>
                  <a:tcPr/>
                </a:tc>
                <a:tc>
                  <a:txBody>
                    <a:bodyPr/>
                    <a:lstStyle/>
                    <a:p>
                      <a:r>
                        <a:rPr lang="en-US" dirty="0" smtClean="0"/>
                        <a:t>V1002</a:t>
                      </a:r>
                      <a:endParaRPr lang="en-US" dirty="0"/>
                    </a:p>
                  </a:txBody>
                  <a:tcPr/>
                </a:tc>
                <a:tc>
                  <a:txBody>
                    <a:bodyPr/>
                    <a:lstStyle/>
                    <a:p>
                      <a:r>
                        <a:rPr lang="en-US" dirty="0" smtClean="0"/>
                        <a:t>  - </a:t>
                      </a:r>
                      <a:endParaRPr lang="en-US" dirty="0"/>
                    </a:p>
                  </a:txBody>
                  <a:tcPr/>
                </a:tc>
                <a:tc>
                  <a:txBody>
                    <a:bodyPr/>
                    <a:lstStyle/>
                    <a:p>
                      <a:r>
                        <a:rPr lang="en-US" dirty="0" err="1" smtClean="0"/>
                        <a:t>mri</a:t>
                      </a:r>
                      <a:endParaRPr lang="en-US" dirty="0"/>
                    </a:p>
                  </a:txBody>
                  <a:tcPr/>
                </a:tc>
                <a:tc>
                  <a:txBody>
                    <a:bodyPr/>
                    <a:lstStyle/>
                    <a:p>
                      <a:r>
                        <a:rPr lang="en-US" sz="1600" dirty="0" smtClean="0"/>
                        <a:t>/</a:t>
                      </a:r>
                      <a:r>
                        <a:rPr lang="en-US" sz="1600" dirty="0" err="1" smtClean="0"/>
                        <a:t>hdfs</a:t>
                      </a:r>
                      <a:r>
                        <a:rPr lang="en-US" sz="1600" dirty="0" smtClean="0"/>
                        <a:t>/path/to/images/P002_I1002_MRI.dcm</a:t>
                      </a:r>
                      <a:endParaRPr lang="en-US" sz="1600" dirty="0"/>
                    </a:p>
                  </a:txBody>
                  <a:tcPr/>
                </a:tc>
              </a:tr>
              <a:tr h="370840">
                <a:tc>
                  <a:txBody>
                    <a:bodyPr/>
                    <a:lstStyle/>
                    <a:p>
                      <a:r>
                        <a:rPr lang="en-US" dirty="0" smtClean="0"/>
                        <a:t>P001</a:t>
                      </a:r>
                      <a:endParaRPr lang="en-US" dirty="0"/>
                    </a:p>
                  </a:txBody>
                  <a:tcPr/>
                </a:tc>
                <a:tc>
                  <a:txBody>
                    <a:bodyPr/>
                    <a:lstStyle/>
                    <a:p>
                      <a:r>
                        <a:rPr lang="en-US" dirty="0" smtClean="0"/>
                        <a:t>V1001</a:t>
                      </a:r>
                      <a:endParaRPr lang="en-US" dirty="0"/>
                    </a:p>
                  </a:txBody>
                  <a:tcPr/>
                </a:tc>
                <a:tc>
                  <a:txBody>
                    <a:bodyPr/>
                    <a:lstStyle/>
                    <a:p>
                      <a:r>
                        <a:rPr lang="en-US" dirty="0" smtClean="0"/>
                        <a:t>  - </a:t>
                      </a:r>
                      <a:endParaRPr lang="en-US" dirty="0"/>
                    </a:p>
                  </a:txBody>
                  <a:tcPr/>
                </a:tc>
                <a:tc>
                  <a:txBody>
                    <a:bodyPr/>
                    <a:lstStyle/>
                    <a:p>
                      <a:r>
                        <a:rPr lang="en-US" dirty="0" smtClean="0"/>
                        <a:t>ultras</a:t>
                      </a:r>
                      <a:endParaRPr lang="en-US" dirty="0"/>
                    </a:p>
                  </a:txBody>
                  <a:tcPr/>
                </a:tc>
                <a:tc>
                  <a:txBody>
                    <a:bodyPr/>
                    <a:lstStyle/>
                    <a:p>
                      <a:r>
                        <a:rPr lang="en-US" sz="1600" dirty="0" smtClean="0"/>
                        <a:t>/</a:t>
                      </a:r>
                      <a:r>
                        <a:rPr lang="en-US" sz="1600" dirty="0" err="1" smtClean="0"/>
                        <a:t>hdfs</a:t>
                      </a:r>
                      <a:r>
                        <a:rPr lang="en-US" sz="1600" dirty="0" smtClean="0"/>
                        <a:t>/path/to/images/P001_I1001_ULT.dcm</a:t>
                      </a:r>
                      <a:endParaRPr lang="en-US" sz="1600" dirty="0"/>
                    </a:p>
                  </a:txBody>
                  <a:tcPr/>
                </a:tc>
              </a:tr>
            </a:tbl>
          </a:graphicData>
        </a:graphic>
      </p:graphicFrame>
      <p:sp>
        <p:nvSpPr>
          <p:cNvPr id="4" name="Rectangle 3"/>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sp>
        <p:nvSpPr>
          <p:cNvPr id="5" name="Rectangle 4"/>
          <p:cNvSpPr/>
          <p:nvPr/>
        </p:nvSpPr>
        <p:spPr>
          <a:xfrm>
            <a:off x="66217" y="3676624"/>
            <a:ext cx="2984663" cy="369332"/>
          </a:xfrm>
          <a:prstGeom prst="rect">
            <a:avLst/>
          </a:prstGeom>
        </p:spPr>
        <p:txBody>
          <a:bodyPr wrap="none">
            <a:spAutoFit/>
          </a:bodyPr>
          <a:lstStyle/>
          <a:p>
            <a:r>
              <a:rPr lang="en-US" b="1" dirty="0" smtClean="0"/>
              <a:t>5. Wearable Device Table </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1831912594"/>
              </p:ext>
            </p:extLst>
          </p:nvPr>
        </p:nvGraphicFramePr>
        <p:xfrm>
          <a:off x="66214" y="4272714"/>
          <a:ext cx="8730112" cy="1198880"/>
        </p:xfrm>
        <a:graphic>
          <a:graphicData uri="http://schemas.openxmlformats.org/drawingml/2006/table">
            <a:tbl>
              <a:tblPr firstRow="1" bandRow="1">
                <a:tableStyleId>{5C22544A-7EE6-4342-B048-85BDC9FD1C3A}</a:tableStyleId>
              </a:tblPr>
              <a:tblGrid>
                <a:gridCol w="1116725"/>
                <a:gridCol w="1215873"/>
                <a:gridCol w="1305939"/>
                <a:gridCol w="5091575"/>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VisitId</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ReadingDate</a:t>
                      </a:r>
                      <a:endParaRPr lang="en-US" sz="1200"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lt1"/>
                          </a:solidFill>
                          <a:latin typeface="+mn-lt"/>
                          <a:ea typeface="+mn-ea"/>
                          <a:cs typeface="+mn-cs"/>
                        </a:rPr>
                        <a:t>ReadData</a:t>
                      </a:r>
                      <a:endParaRPr lang="en-US" sz="1200" b="1" kern="1200" dirty="0" smtClean="0">
                        <a:solidFill>
                          <a:schemeClr val="lt1"/>
                        </a:solidFill>
                        <a:latin typeface="+mn-lt"/>
                        <a:ea typeface="+mn-ea"/>
                        <a:cs typeface="+mn-cs"/>
                      </a:endParaRPr>
                    </a:p>
                    <a:p>
                      <a:endParaRPr lang="en-US" sz="1200" b="1" kern="1200" dirty="0">
                        <a:solidFill>
                          <a:schemeClr val="lt1"/>
                        </a:solidFill>
                        <a:latin typeface="+mn-lt"/>
                        <a:ea typeface="+mn-ea"/>
                        <a:cs typeface="+mn-cs"/>
                      </a:endParaRPr>
                    </a:p>
                  </a:txBody>
                  <a:tcPr/>
                </a:tc>
              </a:tr>
              <a:tr h="370840">
                <a:tc>
                  <a:txBody>
                    <a:bodyPr/>
                    <a:lstStyle/>
                    <a:p>
                      <a:r>
                        <a:rPr lang="en-US" dirty="0" smtClean="0"/>
                        <a:t>P001</a:t>
                      </a:r>
                    </a:p>
                  </a:txBody>
                  <a:tcPr/>
                </a:tc>
                <a:tc>
                  <a:txBody>
                    <a:bodyPr/>
                    <a:lstStyle/>
                    <a:p>
                      <a:r>
                        <a:rPr lang="en-US" dirty="0" smtClean="0"/>
                        <a:t>V1001</a:t>
                      </a:r>
                      <a:endParaRPr lang="en-US" dirty="0"/>
                    </a:p>
                  </a:txBody>
                  <a:tcPr/>
                </a:tc>
                <a:tc>
                  <a:txBody>
                    <a:bodyPr/>
                    <a:lstStyle/>
                    <a:p>
                      <a:r>
                        <a:rPr lang="en-US" dirty="0" smtClean="0"/>
                        <a:t>  - </a:t>
                      </a:r>
                      <a:endParaRPr lang="en-US" dirty="0"/>
                    </a:p>
                  </a:txBody>
                  <a:tcPr/>
                </a:tc>
                <a:tc>
                  <a:txBody>
                    <a:bodyPr/>
                    <a:lstStyle/>
                    <a:p>
                      <a:r>
                        <a:rPr lang="en-US" sz="1600" dirty="0" smtClean="0"/>
                        <a:t>/{"</a:t>
                      </a:r>
                      <a:r>
                        <a:rPr lang="en-US" sz="1600" dirty="0" err="1" smtClean="0"/>
                        <a:t>heart_rate</a:t>
                      </a:r>
                      <a:r>
                        <a:rPr lang="en-US" sz="1600" dirty="0" smtClean="0"/>
                        <a:t>": 75, "steps": 1200, "calories": 80}</a:t>
                      </a:r>
                      <a:endParaRPr lang="en-US" sz="1600" dirty="0"/>
                    </a:p>
                  </a:txBody>
                  <a:tcPr/>
                </a:tc>
              </a:tr>
              <a:tr h="370840">
                <a:tc>
                  <a:txBody>
                    <a:bodyPr/>
                    <a:lstStyle/>
                    <a:p>
                      <a:r>
                        <a:rPr lang="en-US" dirty="0" smtClean="0"/>
                        <a:t>P002</a:t>
                      </a:r>
                      <a:endParaRPr lang="en-US" dirty="0"/>
                    </a:p>
                  </a:txBody>
                  <a:tcPr/>
                </a:tc>
                <a:tc>
                  <a:txBody>
                    <a:bodyPr/>
                    <a:lstStyle/>
                    <a:p>
                      <a:r>
                        <a:rPr lang="en-US" dirty="0" smtClean="0"/>
                        <a:t>V1002</a:t>
                      </a:r>
                      <a:endParaRPr lang="en-US" dirty="0"/>
                    </a:p>
                  </a:txBody>
                  <a:tcPr/>
                </a:tc>
                <a:tc>
                  <a:txBody>
                    <a:bodyPr/>
                    <a:lstStyle/>
                    <a:p>
                      <a:r>
                        <a:rPr lang="en-US" dirty="0" smtClean="0"/>
                        <a:t>  - </a:t>
                      </a:r>
                      <a:endParaRPr lang="en-US" dirty="0"/>
                    </a:p>
                  </a:txBody>
                  <a:tcPr/>
                </a:tc>
                <a:tc>
                  <a:txBody>
                    <a:bodyPr/>
                    <a:lstStyle/>
                    <a:p>
                      <a:r>
                        <a:rPr lang="en-US" sz="1600" dirty="0" smtClean="0"/>
                        <a:t>{"</a:t>
                      </a:r>
                      <a:r>
                        <a:rPr lang="en-US" sz="1600" dirty="0" err="1" smtClean="0"/>
                        <a:t>heart_rate</a:t>
                      </a:r>
                      <a:r>
                        <a:rPr lang="en-US" sz="1600" dirty="0" smtClean="0"/>
                        <a:t>": 82, "steps": 1450, "calories": 95}</a:t>
                      </a:r>
                      <a:endParaRPr lang="en-US" sz="1600" dirty="0"/>
                    </a:p>
                  </a:txBody>
                  <a:tcPr/>
                </a:tc>
              </a:tr>
            </a:tbl>
          </a:graphicData>
        </a:graphic>
      </p:graphicFrame>
    </p:spTree>
    <p:extLst>
      <p:ext uri="{BB962C8B-B14F-4D97-AF65-F5344CB8AC3E}">
        <p14:creationId xmlns:p14="http://schemas.microsoft.com/office/powerpoint/2010/main" val="2073845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sp>
        <p:nvSpPr>
          <p:cNvPr id="4" name="Rectangle 3"/>
          <p:cNvSpPr/>
          <p:nvPr/>
        </p:nvSpPr>
        <p:spPr>
          <a:xfrm>
            <a:off x="63583" y="508392"/>
            <a:ext cx="3300904" cy="369332"/>
          </a:xfrm>
          <a:prstGeom prst="rect">
            <a:avLst/>
          </a:prstGeom>
        </p:spPr>
        <p:txBody>
          <a:bodyPr wrap="none">
            <a:spAutoFit/>
          </a:bodyPr>
          <a:lstStyle/>
          <a:p>
            <a:r>
              <a:rPr lang="en-US" dirty="0"/>
              <a:t>//user/healthcare/</a:t>
            </a:r>
            <a:r>
              <a:rPr lang="en-US" dirty="0" err="1"/>
              <a:t>patient_data</a:t>
            </a:r>
            <a:r>
              <a:rPr lang="en-US" dirty="0"/>
              <a:t>/</a:t>
            </a:r>
          </a:p>
        </p:txBody>
      </p:sp>
      <p:cxnSp>
        <p:nvCxnSpPr>
          <p:cNvPr id="5" name="Straight Connector 4"/>
          <p:cNvCxnSpPr/>
          <p:nvPr/>
        </p:nvCxnSpPr>
        <p:spPr>
          <a:xfrm>
            <a:off x="1096248" y="832329"/>
            <a:ext cx="78715" cy="5063452"/>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096248" y="1182374"/>
            <a:ext cx="672830"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769078" y="965442"/>
            <a:ext cx="1518364" cy="369332"/>
          </a:xfrm>
          <a:prstGeom prst="rect">
            <a:avLst/>
          </a:prstGeom>
        </p:spPr>
        <p:txBody>
          <a:bodyPr wrap="none">
            <a:spAutoFit/>
          </a:bodyPr>
          <a:lstStyle/>
          <a:p>
            <a:r>
              <a:rPr lang="en-US" dirty="0" err="1" smtClean="0"/>
              <a:t>patient_data</a:t>
            </a:r>
            <a:r>
              <a:rPr lang="en-US" dirty="0" smtClean="0"/>
              <a:t>/</a:t>
            </a:r>
            <a:endParaRPr lang="en-US" dirty="0"/>
          </a:p>
        </p:txBody>
      </p:sp>
      <p:cxnSp>
        <p:nvCxnSpPr>
          <p:cNvPr id="8" name="Straight Connector 7"/>
          <p:cNvCxnSpPr/>
          <p:nvPr/>
        </p:nvCxnSpPr>
        <p:spPr>
          <a:xfrm>
            <a:off x="2094954" y="1354229"/>
            <a:ext cx="0" cy="118428"/>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094954" y="1472657"/>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509024" y="1287991"/>
            <a:ext cx="1864613" cy="369332"/>
          </a:xfrm>
          <a:prstGeom prst="rect">
            <a:avLst/>
          </a:prstGeom>
        </p:spPr>
        <p:txBody>
          <a:bodyPr wrap="none">
            <a:spAutoFit/>
          </a:bodyPr>
          <a:lstStyle/>
          <a:p>
            <a:r>
              <a:rPr lang="en-US" dirty="0"/>
              <a:t>p</a:t>
            </a:r>
            <a:r>
              <a:rPr lang="en-US" dirty="0" smtClean="0"/>
              <a:t>atient_data.csv</a:t>
            </a:r>
            <a:endParaRPr lang="en-US" dirty="0"/>
          </a:p>
        </p:txBody>
      </p:sp>
      <p:cxnSp>
        <p:nvCxnSpPr>
          <p:cNvPr id="44" name="Straight Connector 43"/>
          <p:cNvCxnSpPr/>
          <p:nvPr/>
        </p:nvCxnSpPr>
        <p:spPr>
          <a:xfrm>
            <a:off x="1096248" y="2027033"/>
            <a:ext cx="672830"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1769078" y="1810101"/>
            <a:ext cx="1518364" cy="369332"/>
          </a:xfrm>
          <a:prstGeom prst="rect">
            <a:avLst/>
          </a:prstGeom>
        </p:spPr>
        <p:txBody>
          <a:bodyPr wrap="none">
            <a:spAutoFit/>
          </a:bodyPr>
          <a:lstStyle/>
          <a:p>
            <a:r>
              <a:rPr lang="en-US" dirty="0" err="1" smtClean="0"/>
              <a:t>clinical_data</a:t>
            </a:r>
            <a:r>
              <a:rPr lang="en-US" dirty="0" smtClean="0"/>
              <a:t>/</a:t>
            </a:r>
            <a:endParaRPr lang="en-US" dirty="0"/>
          </a:p>
        </p:txBody>
      </p:sp>
      <p:cxnSp>
        <p:nvCxnSpPr>
          <p:cNvPr id="46" name="Straight Connector 45"/>
          <p:cNvCxnSpPr/>
          <p:nvPr/>
        </p:nvCxnSpPr>
        <p:spPr>
          <a:xfrm>
            <a:off x="2094954" y="2198888"/>
            <a:ext cx="0" cy="118428"/>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094954" y="2317316"/>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2509024" y="2132650"/>
            <a:ext cx="1864613" cy="369332"/>
          </a:xfrm>
          <a:prstGeom prst="rect">
            <a:avLst/>
          </a:prstGeom>
        </p:spPr>
        <p:txBody>
          <a:bodyPr wrap="none">
            <a:spAutoFit/>
          </a:bodyPr>
          <a:lstStyle/>
          <a:p>
            <a:r>
              <a:rPr lang="en-US" dirty="0" smtClean="0"/>
              <a:t>clinical_data.csv</a:t>
            </a:r>
            <a:endParaRPr lang="en-US" dirty="0"/>
          </a:p>
        </p:txBody>
      </p:sp>
      <p:cxnSp>
        <p:nvCxnSpPr>
          <p:cNvPr id="49" name="Straight Connector 48"/>
          <p:cNvCxnSpPr/>
          <p:nvPr/>
        </p:nvCxnSpPr>
        <p:spPr>
          <a:xfrm>
            <a:off x="1096248" y="2810142"/>
            <a:ext cx="672830"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1769078" y="2593210"/>
            <a:ext cx="1364476" cy="369332"/>
          </a:xfrm>
          <a:prstGeom prst="rect">
            <a:avLst/>
          </a:prstGeom>
        </p:spPr>
        <p:txBody>
          <a:bodyPr wrap="none">
            <a:spAutoFit/>
          </a:bodyPr>
          <a:lstStyle/>
          <a:p>
            <a:r>
              <a:rPr lang="en-US" dirty="0" err="1" smtClean="0"/>
              <a:t>lab_results</a:t>
            </a:r>
            <a:r>
              <a:rPr lang="en-US" dirty="0" smtClean="0"/>
              <a:t>/</a:t>
            </a:r>
            <a:endParaRPr lang="en-US" dirty="0"/>
          </a:p>
        </p:txBody>
      </p:sp>
      <p:cxnSp>
        <p:nvCxnSpPr>
          <p:cNvPr id="51" name="Straight Connector 50"/>
          <p:cNvCxnSpPr/>
          <p:nvPr/>
        </p:nvCxnSpPr>
        <p:spPr>
          <a:xfrm>
            <a:off x="2094954" y="2981997"/>
            <a:ext cx="0" cy="118428"/>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094954" y="3100425"/>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2509024" y="2915759"/>
            <a:ext cx="1787669" cy="369332"/>
          </a:xfrm>
          <a:prstGeom prst="rect">
            <a:avLst/>
          </a:prstGeom>
        </p:spPr>
        <p:txBody>
          <a:bodyPr wrap="none">
            <a:spAutoFit/>
          </a:bodyPr>
          <a:lstStyle/>
          <a:p>
            <a:r>
              <a:rPr lang="en-US" dirty="0" smtClean="0"/>
              <a:t>Lab_results.csv</a:t>
            </a:r>
            <a:endParaRPr lang="en-US" dirty="0"/>
          </a:p>
        </p:txBody>
      </p:sp>
      <p:cxnSp>
        <p:nvCxnSpPr>
          <p:cNvPr id="54" name="Straight Connector 53"/>
          <p:cNvCxnSpPr/>
          <p:nvPr/>
        </p:nvCxnSpPr>
        <p:spPr>
          <a:xfrm>
            <a:off x="1174963" y="3622161"/>
            <a:ext cx="672830"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1847793" y="3405229"/>
            <a:ext cx="1697901" cy="369332"/>
          </a:xfrm>
          <a:prstGeom prst="rect">
            <a:avLst/>
          </a:prstGeom>
        </p:spPr>
        <p:txBody>
          <a:bodyPr wrap="none">
            <a:spAutoFit/>
          </a:bodyPr>
          <a:lstStyle/>
          <a:p>
            <a:r>
              <a:rPr lang="en-US" dirty="0" err="1" smtClean="0"/>
              <a:t>doctors_notes</a:t>
            </a:r>
            <a:r>
              <a:rPr lang="en-US" dirty="0" smtClean="0"/>
              <a:t>/</a:t>
            </a:r>
            <a:endParaRPr lang="en-US" dirty="0"/>
          </a:p>
        </p:txBody>
      </p:sp>
      <p:cxnSp>
        <p:nvCxnSpPr>
          <p:cNvPr id="56" name="Straight Connector 55"/>
          <p:cNvCxnSpPr/>
          <p:nvPr/>
        </p:nvCxnSpPr>
        <p:spPr>
          <a:xfrm>
            <a:off x="2173669" y="3794016"/>
            <a:ext cx="0" cy="469595"/>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2173669" y="3912444"/>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2587739" y="3727778"/>
            <a:ext cx="1838965" cy="369332"/>
          </a:xfrm>
          <a:prstGeom prst="rect">
            <a:avLst/>
          </a:prstGeom>
        </p:spPr>
        <p:txBody>
          <a:bodyPr wrap="none">
            <a:spAutoFit/>
          </a:bodyPr>
          <a:lstStyle/>
          <a:p>
            <a:r>
              <a:rPr lang="en-US" dirty="0" smtClean="0"/>
              <a:t>P001_I1001.csv</a:t>
            </a:r>
            <a:endParaRPr lang="en-US" dirty="0"/>
          </a:p>
        </p:txBody>
      </p:sp>
      <p:cxnSp>
        <p:nvCxnSpPr>
          <p:cNvPr id="60" name="Straight Connector 59"/>
          <p:cNvCxnSpPr/>
          <p:nvPr/>
        </p:nvCxnSpPr>
        <p:spPr>
          <a:xfrm>
            <a:off x="2173669" y="4263611"/>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2587739" y="4078945"/>
            <a:ext cx="1838965" cy="369332"/>
          </a:xfrm>
          <a:prstGeom prst="rect">
            <a:avLst/>
          </a:prstGeom>
        </p:spPr>
        <p:txBody>
          <a:bodyPr wrap="none">
            <a:spAutoFit/>
          </a:bodyPr>
          <a:lstStyle/>
          <a:p>
            <a:r>
              <a:rPr lang="en-US" dirty="0" smtClean="0"/>
              <a:t>P002_I1002.csv</a:t>
            </a:r>
            <a:endParaRPr lang="en-US" dirty="0"/>
          </a:p>
        </p:txBody>
      </p:sp>
      <p:cxnSp>
        <p:nvCxnSpPr>
          <p:cNvPr id="63" name="Straight Connector 62"/>
          <p:cNvCxnSpPr/>
          <p:nvPr/>
        </p:nvCxnSpPr>
        <p:spPr>
          <a:xfrm>
            <a:off x="1174963" y="4835171"/>
            <a:ext cx="672830"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847793" y="4618239"/>
            <a:ext cx="1928733" cy="369332"/>
          </a:xfrm>
          <a:prstGeom prst="rect">
            <a:avLst/>
          </a:prstGeom>
        </p:spPr>
        <p:txBody>
          <a:bodyPr wrap="none">
            <a:spAutoFit/>
          </a:bodyPr>
          <a:lstStyle/>
          <a:p>
            <a:r>
              <a:rPr lang="en-US" dirty="0" err="1" smtClean="0"/>
              <a:t>medical_images</a:t>
            </a:r>
            <a:r>
              <a:rPr lang="en-US" dirty="0" smtClean="0"/>
              <a:t>/</a:t>
            </a:r>
            <a:endParaRPr lang="en-US" dirty="0"/>
          </a:p>
        </p:txBody>
      </p:sp>
      <p:cxnSp>
        <p:nvCxnSpPr>
          <p:cNvPr id="65" name="Straight Connector 64"/>
          <p:cNvCxnSpPr/>
          <p:nvPr/>
        </p:nvCxnSpPr>
        <p:spPr>
          <a:xfrm>
            <a:off x="2173669" y="5007026"/>
            <a:ext cx="0" cy="469595"/>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173669" y="5125454"/>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2587739" y="4940788"/>
            <a:ext cx="2463047" cy="369332"/>
          </a:xfrm>
          <a:prstGeom prst="rect">
            <a:avLst/>
          </a:prstGeom>
        </p:spPr>
        <p:txBody>
          <a:bodyPr wrap="none">
            <a:spAutoFit/>
          </a:bodyPr>
          <a:lstStyle/>
          <a:p>
            <a:r>
              <a:rPr lang="en-US" dirty="0"/>
              <a:t>P001_I1001_Xray.png</a:t>
            </a:r>
          </a:p>
        </p:txBody>
      </p:sp>
      <p:cxnSp>
        <p:nvCxnSpPr>
          <p:cNvPr id="68" name="Straight Connector 67"/>
          <p:cNvCxnSpPr/>
          <p:nvPr/>
        </p:nvCxnSpPr>
        <p:spPr>
          <a:xfrm>
            <a:off x="2173669" y="5476621"/>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2587739" y="5291955"/>
            <a:ext cx="2463047" cy="369332"/>
          </a:xfrm>
          <a:prstGeom prst="rect">
            <a:avLst/>
          </a:prstGeom>
        </p:spPr>
        <p:txBody>
          <a:bodyPr wrap="none">
            <a:spAutoFit/>
          </a:bodyPr>
          <a:lstStyle/>
          <a:p>
            <a:r>
              <a:rPr lang="en-US" dirty="0" smtClean="0"/>
              <a:t>P002_I1002_Xray.png</a:t>
            </a:r>
            <a:endParaRPr lang="en-US" dirty="0"/>
          </a:p>
        </p:txBody>
      </p:sp>
      <p:cxnSp>
        <p:nvCxnSpPr>
          <p:cNvPr id="70" name="Straight Connector 69"/>
          <p:cNvCxnSpPr/>
          <p:nvPr/>
        </p:nvCxnSpPr>
        <p:spPr>
          <a:xfrm>
            <a:off x="1156486" y="5895781"/>
            <a:ext cx="672830"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1829316" y="5678849"/>
            <a:ext cx="1762021" cy="369332"/>
          </a:xfrm>
          <a:prstGeom prst="rect">
            <a:avLst/>
          </a:prstGeom>
        </p:spPr>
        <p:txBody>
          <a:bodyPr wrap="none">
            <a:spAutoFit/>
          </a:bodyPr>
          <a:lstStyle/>
          <a:p>
            <a:r>
              <a:rPr lang="en-US" dirty="0" err="1" smtClean="0"/>
              <a:t>wearable_data</a:t>
            </a:r>
            <a:r>
              <a:rPr lang="en-US" dirty="0" smtClean="0"/>
              <a:t>/</a:t>
            </a:r>
            <a:endParaRPr lang="en-US" dirty="0"/>
          </a:p>
        </p:txBody>
      </p:sp>
      <p:cxnSp>
        <p:nvCxnSpPr>
          <p:cNvPr id="72" name="Straight Connector 71"/>
          <p:cNvCxnSpPr/>
          <p:nvPr/>
        </p:nvCxnSpPr>
        <p:spPr>
          <a:xfrm>
            <a:off x="2155192" y="6067636"/>
            <a:ext cx="0" cy="469595"/>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155192" y="6186064"/>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2569262" y="6001398"/>
            <a:ext cx="2018501" cy="369332"/>
          </a:xfrm>
          <a:prstGeom prst="rect">
            <a:avLst/>
          </a:prstGeom>
        </p:spPr>
        <p:txBody>
          <a:bodyPr wrap="none">
            <a:spAutoFit/>
          </a:bodyPr>
          <a:lstStyle/>
          <a:p>
            <a:r>
              <a:rPr lang="en-US" dirty="0"/>
              <a:t>P001_D1001.json</a:t>
            </a:r>
          </a:p>
        </p:txBody>
      </p:sp>
      <p:cxnSp>
        <p:nvCxnSpPr>
          <p:cNvPr id="75" name="Straight Connector 74"/>
          <p:cNvCxnSpPr/>
          <p:nvPr/>
        </p:nvCxnSpPr>
        <p:spPr>
          <a:xfrm>
            <a:off x="2155192" y="6537231"/>
            <a:ext cx="376137" cy="0"/>
          </a:xfrm>
          <a:prstGeom prst="line">
            <a:avLst/>
          </a:prstGeom>
          <a:ln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2569262" y="6352565"/>
            <a:ext cx="2018501" cy="369332"/>
          </a:xfrm>
          <a:prstGeom prst="rect">
            <a:avLst/>
          </a:prstGeom>
        </p:spPr>
        <p:txBody>
          <a:bodyPr wrap="none">
            <a:spAutoFit/>
          </a:bodyPr>
          <a:lstStyle/>
          <a:p>
            <a:r>
              <a:rPr lang="en-US" dirty="0" smtClean="0"/>
              <a:t>P002_D1002.json</a:t>
            </a:r>
            <a:endParaRPr lang="en-US" dirty="0"/>
          </a:p>
        </p:txBody>
      </p:sp>
    </p:spTree>
    <p:extLst>
      <p:ext uri="{BB962C8B-B14F-4D97-AF65-F5344CB8AC3E}">
        <p14:creationId xmlns:p14="http://schemas.microsoft.com/office/powerpoint/2010/main" val="207384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fade">
                                      <p:cBhvr>
                                        <p:cTn id="102" dur="500"/>
                                        <p:tgtEl>
                                          <p:spTgt spid="5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fade">
                                      <p:cBhvr>
                                        <p:cTn id="107" dur="500"/>
                                        <p:tgtEl>
                                          <p:spTgt spid="5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fade">
                                      <p:cBhvr>
                                        <p:cTn id="112" dur="500"/>
                                        <p:tgtEl>
                                          <p:spTgt spid="5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500"/>
                                        <p:tgtEl>
                                          <p:spTgt spid="6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fade">
                                      <p:cBhvr>
                                        <p:cTn id="122" dur="500"/>
                                        <p:tgtEl>
                                          <p:spTgt spid="6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fade">
                                      <p:cBhvr>
                                        <p:cTn id="127" dur="500"/>
                                        <p:tgtEl>
                                          <p:spTgt spid="6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fade">
                                      <p:cBhvr>
                                        <p:cTn id="132" dur="500"/>
                                        <p:tgtEl>
                                          <p:spTgt spid="6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65"/>
                                        </p:tgtEl>
                                        <p:attrNameLst>
                                          <p:attrName>style.visibility</p:attrName>
                                        </p:attrNameLst>
                                      </p:cBhvr>
                                      <p:to>
                                        <p:strVal val="visible"/>
                                      </p:to>
                                    </p:set>
                                    <p:animEffect transition="in" filter="fade">
                                      <p:cBhvr>
                                        <p:cTn id="137" dur="500"/>
                                        <p:tgtEl>
                                          <p:spTgt spid="65"/>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fade">
                                      <p:cBhvr>
                                        <p:cTn id="142" dur="500"/>
                                        <p:tgtEl>
                                          <p:spTgt spid="6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fade">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68"/>
                                        </p:tgtEl>
                                        <p:attrNameLst>
                                          <p:attrName>style.visibility</p:attrName>
                                        </p:attrNameLst>
                                      </p:cBhvr>
                                      <p:to>
                                        <p:strVal val="visible"/>
                                      </p:to>
                                    </p:set>
                                    <p:animEffect transition="in" filter="fade">
                                      <p:cBhvr>
                                        <p:cTn id="152" dur="500"/>
                                        <p:tgtEl>
                                          <p:spTgt spid="68"/>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fade">
                                      <p:cBhvr>
                                        <p:cTn id="157" dur="500"/>
                                        <p:tgtEl>
                                          <p:spTgt spid="69"/>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70"/>
                                        </p:tgtEl>
                                        <p:attrNameLst>
                                          <p:attrName>style.visibility</p:attrName>
                                        </p:attrNameLst>
                                      </p:cBhvr>
                                      <p:to>
                                        <p:strVal val="visible"/>
                                      </p:to>
                                    </p:set>
                                    <p:animEffect transition="in" filter="fade">
                                      <p:cBhvr>
                                        <p:cTn id="162" dur="500"/>
                                        <p:tgtEl>
                                          <p:spTgt spid="70"/>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71"/>
                                        </p:tgtEl>
                                        <p:attrNameLst>
                                          <p:attrName>style.visibility</p:attrName>
                                        </p:attrNameLst>
                                      </p:cBhvr>
                                      <p:to>
                                        <p:strVal val="visible"/>
                                      </p:to>
                                    </p:set>
                                    <p:animEffect transition="in" filter="fade">
                                      <p:cBhvr>
                                        <p:cTn id="167" dur="500"/>
                                        <p:tgtEl>
                                          <p:spTgt spid="71"/>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72"/>
                                        </p:tgtEl>
                                        <p:attrNameLst>
                                          <p:attrName>style.visibility</p:attrName>
                                        </p:attrNameLst>
                                      </p:cBhvr>
                                      <p:to>
                                        <p:strVal val="visible"/>
                                      </p:to>
                                    </p:set>
                                    <p:animEffect transition="in" filter="fade">
                                      <p:cBhvr>
                                        <p:cTn id="172" dur="500"/>
                                        <p:tgtEl>
                                          <p:spTgt spid="72"/>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Effect transition="in" filter="fade">
                                      <p:cBhvr>
                                        <p:cTn id="177" dur="500"/>
                                        <p:tgtEl>
                                          <p:spTgt spid="73"/>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74"/>
                                        </p:tgtEl>
                                        <p:attrNameLst>
                                          <p:attrName>style.visibility</p:attrName>
                                        </p:attrNameLst>
                                      </p:cBhvr>
                                      <p:to>
                                        <p:strVal val="visible"/>
                                      </p:to>
                                    </p:set>
                                    <p:animEffect transition="in" filter="fade">
                                      <p:cBhvr>
                                        <p:cTn id="182" dur="500"/>
                                        <p:tgtEl>
                                          <p:spTgt spid="74"/>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75"/>
                                        </p:tgtEl>
                                        <p:attrNameLst>
                                          <p:attrName>style.visibility</p:attrName>
                                        </p:attrNameLst>
                                      </p:cBhvr>
                                      <p:to>
                                        <p:strVal val="visible"/>
                                      </p:to>
                                    </p:set>
                                    <p:animEffect transition="in" filter="fade">
                                      <p:cBhvr>
                                        <p:cTn id="187" dur="500"/>
                                        <p:tgtEl>
                                          <p:spTgt spid="75"/>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76"/>
                                        </p:tgtEl>
                                        <p:attrNameLst>
                                          <p:attrName>style.visibility</p:attrName>
                                        </p:attrNameLst>
                                      </p:cBhvr>
                                      <p:to>
                                        <p:strVal val="visible"/>
                                      </p:to>
                                    </p:set>
                                    <p:animEffect transition="in" filter="fade">
                                      <p:cBhvr>
                                        <p:cTn id="19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45" grpId="0"/>
      <p:bldP spid="48" grpId="0"/>
      <p:bldP spid="50" grpId="0"/>
      <p:bldP spid="53" grpId="0"/>
      <p:bldP spid="55" grpId="0"/>
      <p:bldP spid="58" grpId="0"/>
      <p:bldP spid="61" grpId="0"/>
      <p:bldP spid="64" grpId="0"/>
      <p:bldP spid="67" grpId="0"/>
      <p:bldP spid="69" grpId="0"/>
      <p:bldP spid="71" grpId="0"/>
      <p:bldP spid="74" grpId="0"/>
      <p:bldP spid="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92" y="917429"/>
            <a:ext cx="9042607" cy="1477328"/>
          </a:xfrm>
          <a:prstGeom prst="rect">
            <a:avLst/>
          </a:prstGeom>
        </p:spPr>
        <p:txBody>
          <a:bodyPr wrap="square">
            <a:spAutoFit/>
          </a:bodyPr>
          <a:lstStyle/>
          <a:p>
            <a:r>
              <a:rPr lang="en-US" dirty="0" smtClean="0"/>
              <a:t>Imaging centers in Health care institutions provides ability </a:t>
            </a:r>
            <a:r>
              <a:rPr lang="en-US" dirty="0"/>
              <a:t>to store, process, and analyze large volumes of </a:t>
            </a:r>
            <a:r>
              <a:rPr lang="en-US" dirty="0" smtClean="0"/>
              <a:t>X-rays</a:t>
            </a:r>
            <a:r>
              <a:rPr lang="en-US" dirty="0"/>
              <a:t>, MRIs, CT scans, and </a:t>
            </a:r>
            <a:r>
              <a:rPr lang="en-US" dirty="0" smtClean="0"/>
              <a:t>ultrasounds </a:t>
            </a:r>
            <a:r>
              <a:rPr lang="en-US" dirty="0"/>
              <a:t>imaging data </a:t>
            </a:r>
            <a:r>
              <a:rPr lang="en-US" dirty="0" smtClean="0"/>
              <a:t>. </a:t>
            </a:r>
            <a:r>
              <a:rPr lang="en-US" dirty="0"/>
              <a:t>These images, </a:t>
            </a:r>
            <a:r>
              <a:rPr lang="en-US" dirty="0" smtClean="0"/>
              <a:t>are stored </a:t>
            </a:r>
            <a:r>
              <a:rPr lang="en-US" dirty="0"/>
              <a:t>in formats like </a:t>
            </a:r>
            <a:r>
              <a:rPr lang="en-US" dirty="0" smtClean="0"/>
              <a:t>DICOM or can be even proprietary formats in some cases. The images contains rich information </a:t>
            </a:r>
            <a:r>
              <a:rPr lang="en-US" dirty="0"/>
              <a:t>but are also large and complex, requiring advanced </a:t>
            </a:r>
            <a:r>
              <a:rPr lang="en-US" dirty="0" smtClean="0"/>
              <a:t>techniques and methods for </a:t>
            </a:r>
            <a:r>
              <a:rPr lang="en-US" dirty="0"/>
              <a:t>efficient management and analysis. </a:t>
            </a:r>
          </a:p>
        </p:txBody>
      </p:sp>
      <p:sp>
        <p:nvSpPr>
          <p:cNvPr id="3" name="Rectangle 2"/>
          <p:cNvSpPr/>
          <p:nvPr/>
        </p:nvSpPr>
        <p:spPr>
          <a:xfrm>
            <a:off x="1879245" y="25356"/>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sp>
        <p:nvSpPr>
          <p:cNvPr id="4" name="Rectangle 3"/>
          <p:cNvSpPr/>
          <p:nvPr/>
        </p:nvSpPr>
        <p:spPr>
          <a:xfrm>
            <a:off x="0" y="548576"/>
            <a:ext cx="3070071" cy="369332"/>
          </a:xfrm>
          <a:prstGeom prst="rect">
            <a:avLst/>
          </a:prstGeom>
        </p:spPr>
        <p:txBody>
          <a:bodyPr wrap="none">
            <a:spAutoFit/>
          </a:bodyPr>
          <a:lstStyle/>
          <a:p>
            <a:r>
              <a:rPr lang="en-US" b="1" dirty="0" smtClean="0"/>
              <a:t>2. Imaging  in Health Care </a:t>
            </a:r>
            <a:endParaRPr lang="en-US" b="1" dirty="0"/>
          </a:p>
        </p:txBody>
      </p:sp>
      <p:sp>
        <p:nvSpPr>
          <p:cNvPr id="5" name="Rectangle 4"/>
          <p:cNvSpPr/>
          <p:nvPr/>
        </p:nvSpPr>
        <p:spPr>
          <a:xfrm>
            <a:off x="101392" y="2949788"/>
            <a:ext cx="4211409" cy="2585323"/>
          </a:xfrm>
          <a:prstGeom prst="rect">
            <a:avLst/>
          </a:prstGeom>
        </p:spPr>
        <p:txBody>
          <a:bodyPr wrap="square">
            <a:spAutoFit/>
          </a:bodyPr>
          <a:lstStyle/>
          <a:p>
            <a:r>
              <a:rPr lang="en-US" b="1" dirty="0" smtClean="0"/>
              <a:t>Patient </a:t>
            </a:r>
            <a:r>
              <a:rPr lang="en-US" b="1" dirty="0"/>
              <a:t>Demographics: </a:t>
            </a:r>
            <a:endParaRPr lang="en-US" b="1" dirty="0" smtClean="0"/>
          </a:p>
          <a:p>
            <a:r>
              <a:rPr lang="en-US" dirty="0" smtClean="0"/>
              <a:t>Name</a:t>
            </a:r>
            <a:r>
              <a:rPr lang="en-US" dirty="0"/>
              <a:t>, age, </a:t>
            </a:r>
            <a:endParaRPr lang="en-US" dirty="0" smtClean="0"/>
          </a:p>
          <a:p>
            <a:r>
              <a:rPr lang="en-US" dirty="0" smtClean="0"/>
              <a:t>gender</a:t>
            </a:r>
            <a:r>
              <a:rPr lang="en-US" dirty="0"/>
              <a:t>, </a:t>
            </a:r>
            <a:endParaRPr lang="en-US" dirty="0" smtClean="0"/>
          </a:p>
          <a:p>
            <a:r>
              <a:rPr lang="en-US" dirty="0" smtClean="0"/>
              <a:t>address</a:t>
            </a:r>
            <a:r>
              <a:rPr lang="en-US" dirty="0"/>
              <a:t>, </a:t>
            </a:r>
            <a:endParaRPr lang="en-US" dirty="0" smtClean="0"/>
          </a:p>
          <a:p>
            <a:r>
              <a:rPr lang="en-US" dirty="0" smtClean="0"/>
              <a:t>contact </a:t>
            </a:r>
            <a:r>
              <a:rPr lang="en-US" dirty="0"/>
              <a:t>information</a:t>
            </a:r>
            <a:r>
              <a:rPr lang="en-US" dirty="0" smtClean="0"/>
              <a:t>.</a:t>
            </a:r>
          </a:p>
          <a:p>
            <a:r>
              <a:rPr lang="en-US" b="1" dirty="0" smtClean="0"/>
              <a:t>Imaging Data</a:t>
            </a:r>
            <a:r>
              <a:rPr lang="en-US" b="1" dirty="0"/>
              <a:t>: </a:t>
            </a:r>
            <a:endParaRPr lang="en-US" b="1" dirty="0" smtClean="0"/>
          </a:p>
          <a:p>
            <a:r>
              <a:rPr lang="en-US" dirty="0" smtClean="0"/>
              <a:t>X-rays , Ultrasound</a:t>
            </a:r>
          </a:p>
          <a:p>
            <a:r>
              <a:rPr lang="en-US" dirty="0" smtClean="0"/>
              <a:t>MRI , CT scans</a:t>
            </a:r>
          </a:p>
          <a:p>
            <a:r>
              <a:rPr lang="en-US" dirty="0" smtClean="0"/>
              <a:t>Study type , Technician Notes</a:t>
            </a:r>
          </a:p>
        </p:txBody>
      </p:sp>
      <p:sp>
        <p:nvSpPr>
          <p:cNvPr id="6" name="Rectangle 5"/>
          <p:cNvSpPr/>
          <p:nvPr/>
        </p:nvSpPr>
        <p:spPr>
          <a:xfrm>
            <a:off x="101392" y="5541011"/>
            <a:ext cx="3174909" cy="1200329"/>
          </a:xfrm>
          <a:prstGeom prst="rect">
            <a:avLst/>
          </a:prstGeom>
        </p:spPr>
        <p:txBody>
          <a:bodyPr wrap="square">
            <a:spAutoFit/>
          </a:bodyPr>
          <a:lstStyle/>
          <a:p>
            <a:r>
              <a:rPr lang="en-US" b="1" dirty="0" smtClean="0"/>
              <a:t>Billing </a:t>
            </a:r>
            <a:r>
              <a:rPr lang="en-US" b="1" dirty="0"/>
              <a:t>Information: </a:t>
            </a:r>
            <a:endParaRPr lang="en-US" b="1" dirty="0" smtClean="0"/>
          </a:p>
          <a:p>
            <a:r>
              <a:rPr lang="en-US" dirty="0" smtClean="0"/>
              <a:t>Insurance </a:t>
            </a:r>
            <a:r>
              <a:rPr lang="en-US" dirty="0"/>
              <a:t>details, </a:t>
            </a:r>
            <a:endParaRPr lang="en-US" dirty="0" smtClean="0"/>
          </a:p>
          <a:p>
            <a:r>
              <a:rPr lang="en-US" dirty="0" smtClean="0"/>
              <a:t>billing </a:t>
            </a:r>
            <a:r>
              <a:rPr lang="en-US" dirty="0"/>
              <a:t>codes, </a:t>
            </a:r>
            <a:endParaRPr lang="en-US" dirty="0" smtClean="0"/>
          </a:p>
          <a:p>
            <a:r>
              <a:rPr lang="en-US" dirty="0" smtClean="0"/>
              <a:t>payment history</a:t>
            </a:r>
            <a:endParaRPr lang="en-US" dirty="0"/>
          </a:p>
        </p:txBody>
      </p:sp>
      <p:sp>
        <p:nvSpPr>
          <p:cNvPr id="7" name="Rectangle 6"/>
          <p:cNvSpPr/>
          <p:nvPr/>
        </p:nvSpPr>
        <p:spPr>
          <a:xfrm>
            <a:off x="217689" y="2483025"/>
            <a:ext cx="1992853" cy="369332"/>
          </a:xfrm>
          <a:prstGeom prst="rect">
            <a:avLst/>
          </a:prstGeom>
          <a:solidFill>
            <a:schemeClr val="accent6">
              <a:lumMod val="40000"/>
              <a:lumOff val="60000"/>
            </a:schemeClr>
          </a:solidFill>
          <a:ln>
            <a:solidFill>
              <a:schemeClr val="tx2"/>
            </a:solidFill>
          </a:ln>
        </p:spPr>
        <p:txBody>
          <a:bodyPr wrap="none">
            <a:spAutoFit/>
          </a:bodyPr>
          <a:lstStyle/>
          <a:p>
            <a:r>
              <a:rPr lang="en-US" b="1" dirty="0"/>
              <a:t>Structured Data:</a:t>
            </a:r>
          </a:p>
        </p:txBody>
      </p:sp>
      <p:sp>
        <p:nvSpPr>
          <p:cNvPr id="8" name="Rectangle 7"/>
          <p:cNvSpPr/>
          <p:nvPr/>
        </p:nvSpPr>
        <p:spPr>
          <a:xfrm>
            <a:off x="4454521" y="2949788"/>
            <a:ext cx="4211409" cy="1754326"/>
          </a:xfrm>
          <a:prstGeom prst="rect">
            <a:avLst/>
          </a:prstGeom>
        </p:spPr>
        <p:txBody>
          <a:bodyPr wrap="square">
            <a:spAutoFit/>
          </a:bodyPr>
          <a:lstStyle/>
          <a:p>
            <a:r>
              <a:rPr lang="en-US" b="1" dirty="0" smtClean="0"/>
              <a:t>Metadata: </a:t>
            </a:r>
          </a:p>
          <a:p>
            <a:r>
              <a:rPr lang="en-US" dirty="0" smtClean="0"/>
              <a:t>Study Information</a:t>
            </a:r>
          </a:p>
          <a:p>
            <a:r>
              <a:rPr lang="en-US" dirty="0" smtClean="0"/>
              <a:t>Technician Notes</a:t>
            </a:r>
          </a:p>
          <a:p>
            <a:r>
              <a:rPr lang="en-US" dirty="0" smtClean="0"/>
              <a:t>File formats , Image resolution</a:t>
            </a:r>
          </a:p>
          <a:p>
            <a:r>
              <a:rPr lang="en-US" dirty="0" smtClean="0"/>
              <a:t>Storage path</a:t>
            </a:r>
          </a:p>
          <a:p>
            <a:endParaRPr lang="en-US" dirty="0" smtClean="0"/>
          </a:p>
        </p:txBody>
      </p:sp>
      <p:sp>
        <p:nvSpPr>
          <p:cNvPr id="9" name="Rectangle 8"/>
          <p:cNvSpPr/>
          <p:nvPr/>
        </p:nvSpPr>
        <p:spPr>
          <a:xfrm>
            <a:off x="4559358" y="2514515"/>
            <a:ext cx="2364750" cy="369332"/>
          </a:xfrm>
          <a:prstGeom prst="rect">
            <a:avLst/>
          </a:prstGeom>
          <a:solidFill>
            <a:schemeClr val="accent6">
              <a:lumMod val="40000"/>
              <a:lumOff val="60000"/>
            </a:schemeClr>
          </a:solidFill>
          <a:ln>
            <a:solidFill>
              <a:schemeClr val="tx2"/>
            </a:solidFill>
          </a:ln>
        </p:spPr>
        <p:txBody>
          <a:bodyPr wrap="none">
            <a:spAutoFit/>
          </a:bodyPr>
          <a:lstStyle/>
          <a:p>
            <a:r>
              <a:rPr lang="en-US" b="1" dirty="0" smtClean="0"/>
              <a:t>Un Structured </a:t>
            </a:r>
            <a:r>
              <a:rPr lang="en-US" b="1" dirty="0"/>
              <a:t>Data:</a:t>
            </a:r>
          </a:p>
        </p:txBody>
      </p:sp>
      <p:sp>
        <p:nvSpPr>
          <p:cNvPr id="10" name="Rectangle 9"/>
          <p:cNvSpPr/>
          <p:nvPr/>
        </p:nvSpPr>
        <p:spPr>
          <a:xfrm>
            <a:off x="4454521" y="4525348"/>
            <a:ext cx="4126694" cy="1200329"/>
          </a:xfrm>
          <a:prstGeom prst="rect">
            <a:avLst/>
          </a:prstGeom>
        </p:spPr>
        <p:txBody>
          <a:bodyPr wrap="square">
            <a:spAutoFit/>
          </a:bodyPr>
          <a:lstStyle/>
          <a:p>
            <a:r>
              <a:rPr lang="en-US" b="1" dirty="0" smtClean="0"/>
              <a:t>Annotations : </a:t>
            </a:r>
            <a:endParaRPr lang="en-US" b="1" dirty="0"/>
          </a:p>
          <a:p>
            <a:r>
              <a:rPr lang="en-US" dirty="0" smtClean="0"/>
              <a:t>Radiologist Notes</a:t>
            </a:r>
          </a:p>
          <a:p>
            <a:r>
              <a:rPr lang="en-US" dirty="0" smtClean="0"/>
              <a:t>Segmentation notes</a:t>
            </a:r>
          </a:p>
          <a:p>
            <a:endParaRPr lang="en-US" dirty="0" smtClean="0"/>
          </a:p>
        </p:txBody>
      </p:sp>
    </p:spTree>
    <p:extLst>
      <p:ext uri="{BB962C8B-B14F-4D97-AF65-F5344CB8AC3E}">
        <p14:creationId xmlns:p14="http://schemas.microsoft.com/office/powerpoint/2010/main" val="1089164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sp>
        <p:nvSpPr>
          <p:cNvPr id="4" name="Rectangle 3"/>
          <p:cNvSpPr/>
          <p:nvPr/>
        </p:nvSpPr>
        <p:spPr>
          <a:xfrm>
            <a:off x="359256" y="917592"/>
            <a:ext cx="7383961" cy="646331"/>
          </a:xfrm>
          <a:prstGeom prst="rect">
            <a:avLst/>
          </a:prstGeom>
        </p:spPr>
        <p:txBody>
          <a:bodyPr wrap="square">
            <a:spAutoFit/>
          </a:bodyPr>
          <a:lstStyle/>
          <a:p>
            <a:r>
              <a:rPr lang="en-US" b="1" dirty="0" smtClean="0"/>
              <a:t>Diagnostic : </a:t>
            </a:r>
            <a:r>
              <a:rPr lang="en-US" dirty="0" smtClean="0"/>
              <a:t>Probability scores , Recommendations , AI Model used</a:t>
            </a:r>
          </a:p>
          <a:p>
            <a:endParaRPr lang="en-US" dirty="0"/>
          </a:p>
        </p:txBody>
      </p:sp>
      <p:sp>
        <p:nvSpPr>
          <p:cNvPr id="7" name="Rectangle 6"/>
          <p:cNvSpPr/>
          <p:nvPr/>
        </p:nvSpPr>
        <p:spPr>
          <a:xfrm>
            <a:off x="359256" y="548260"/>
            <a:ext cx="2672526" cy="369332"/>
          </a:xfrm>
          <a:prstGeom prst="rect">
            <a:avLst/>
          </a:prstGeom>
          <a:solidFill>
            <a:schemeClr val="accent6">
              <a:lumMod val="40000"/>
              <a:lumOff val="60000"/>
            </a:schemeClr>
          </a:solidFill>
          <a:ln>
            <a:solidFill>
              <a:schemeClr val="tx2"/>
            </a:solidFill>
          </a:ln>
        </p:spPr>
        <p:txBody>
          <a:bodyPr wrap="none">
            <a:spAutoFit/>
          </a:bodyPr>
          <a:lstStyle/>
          <a:p>
            <a:r>
              <a:rPr lang="en-US" b="1" dirty="0" smtClean="0"/>
              <a:t>Semi Structured </a:t>
            </a:r>
            <a:r>
              <a:rPr lang="en-US" b="1" dirty="0"/>
              <a:t>Data:</a:t>
            </a:r>
          </a:p>
        </p:txBody>
      </p:sp>
      <p:graphicFrame>
        <p:nvGraphicFramePr>
          <p:cNvPr id="8" name="Table 7"/>
          <p:cNvGraphicFramePr>
            <a:graphicFrameLocks noGrp="1"/>
          </p:cNvGraphicFramePr>
          <p:nvPr>
            <p:extLst>
              <p:ext uri="{D42A27DB-BD31-4B8C-83A1-F6EECF244321}">
                <p14:modId xmlns:p14="http://schemas.microsoft.com/office/powerpoint/2010/main" val="943468155"/>
              </p:ext>
            </p:extLst>
          </p:nvPr>
        </p:nvGraphicFramePr>
        <p:xfrm>
          <a:off x="223023" y="1886216"/>
          <a:ext cx="6823489" cy="1198880"/>
        </p:xfrm>
        <a:graphic>
          <a:graphicData uri="http://schemas.openxmlformats.org/drawingml/2006/table">
            <a:tbl>
              <a:tblPr firstRow="1" bandRow="1">
                <a:tableStyleId>{5C22544A-7EE6-4342-B048-85BDC9FD1C3A}</a:tableStyleId>
              </a:tblPr>
              <a:tblGrid>
                <a:gridCol w="845658"/>
                <a:gridCol w="966929"/>
                <a:gridCol w="724387"/>
                <a:gridCol w="845658"/>
                <a:gridCol w="845658"/>
                <a:gridCol w="845658"/>
                <a:gridCol w="893507"/>
                <a:gridCol w="856034"/>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FirstName</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DoB</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Gender</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Address</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Phone</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Bill_code</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Insurance</a:t>
                      </a:r>
                      <a:endParaRPr lang="en-US" sz="1200" b="1" kern="1200" dirty="0">
                        <a:solidFill>
                          <a:schemeClr val="lt1"/>
                        </a:solidFill>
                        <a:latin typeface="+mn-lt"/>
                        <a:ea typeface="+mn-ea"/>
                        <a:cs typeface="+mn-cs"/>
                      </a:endParaRPr>
                    </a:p>
                  </a:txBody>
                  <a:tcPr/>
                </a:tc>
              </a:tr>
              <a:tr h="370840">
                <a:tc>
                  <a:txBody>
                    <a:bodyPr/>
                    <a:lstStyle/>
                    <a:p>
                      <a:r>
                        <a:rPr lang="en-US" dirty="0" smtClean="0"/>
                        <a:t>P001</a:t>
                      </a:r>
                    </a:p>
                  </a:txBody>
                  <a:tcPr/>
                </a:tc>
                <a:tc>
                  <a:txBody>
                    <a:bodyPr/>
                    <a:lstStyle/>
                    <a:p>
                      <a:r>
                        <a:rPr lang="en-US" dirty="0" smtClean="0"/>
                        <a:t>Ram</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endParaRPr lang="en-US"/>
                    </a:p>
                  </a:txBody>
                  <a:tcPr/>
                </a:tc>
                <a:tc>
                  <a:txBody>
                    <a:bodyPr/>
                    <a:lstStyle/>
                    <a:p>
                      <a:r>
                        <a:rPr lang="en-US" dirty="0" smtClean="0"/>
                        <a:t>Star</a:t>
                      </a:r>
                      <a:endParaRPr lang="en-US" dirty="0"/>
                    </a:p>
                  </a:txBody>
                  <a:tcPr/>
                </a:tc>
              </a:tr>
              <a:tr h="370840">
                <a:tc>
                  <a:txBody>
                    <a:bodyPr/>
                    <a:lstStyle/>
                    <a:p>
                      <a:r>
                        <a:rPr lang="en-US" dirty="0" smtClean="0"/>
                        <a:t>P002</a:t>
                      </a:r>
                      <a:endParaRPr lang="en-US" dirty="0"/>
                    </a:p>
                  </a:txBody>
                  <a:tcPr/>
                </a:tc>
                <a:tc>
                  <a:txBody>
                    <a:bodyPr/>
                    <a:lstStyle/>
                    <a:p>
                      <a:r>
                        <a:rPr lang="en-US" dirty="0" smtClean="0"/>
                        <a:t>Sham</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r>
                        <a:rPr lang="en-US" dirty="0" smtClean="0"/>
                        <a:t>  - </a:t>
                      </a:r>
                      <a:endParaRPr lang="en-US" dirty="0"/>
                    </a:p>
                  </a:txBody>
                  <a:tcPr/>
                </a:tc>
                <a:tc>
                  <a:txBody>
                    <a:bodyPr/>
                    <a:lstStyle/>
                    <a:p>
                      <a:endParaRPr lang="en-US" dirty="0"/>
                    </a:p>
                  </a:txBody>
                  <a:tcPr/>
                </a:tc>
                <a:tc>
                  <a:txBody>
                    <a:bodyPr/>
                    <a:lstStyle/>
                    <a:p>
                      <a:r>
                        <a:rPr lang="en-US" dirty="0" smtClean="0"/>
                        <a:t>ICICI</a:t>
                      </a:r>
                      <a:endParaRPr lang="en-US" dirty="0"/>
                    </a:p>
                  </a:txBody>
                  <a:tcPr/>
                </a:tc>
              </a:tr>
            </a:tbl>
          </a:graphicData>
        </a:graphic>
      </p:graphicFrame>
      <p:sp>
        <p:nvSpPr>
          <p:cNvPr id="9" name="Rectangle 8"/>
          <p:cNvSpPr/>
          <p:nvPr/>
        </p:nvSpPr>
        <p:spPr>
          <a:xfrm>
            <a:off x="162467" y="1471590"/>
            <a:ext cx="3194016" cy="369332"/>
          </a:xfrm>
          <a:prstGeom prst="rect">
            <a:avLst/>
          </a:prstGeom>
        </p:spPr>
        <p:txBody>
          <a:bodyPr wrap="none">
            <a:spAutoFit/>
          </a:bodyPr>
          <a:lstStyle/>
          <a:p>
            <a:r>
              <a:rPr lang="en-US" b="1" dirty="0" smtClean="0"/>
              <a:t>1. Patient </a:t>
            </a:r>
            <a:r>
              <a:rPr lang="en-US" b="1" dirty="0"/>
              <a:t>Information Table</a:t>
            </a:r>
          </a:p>
        </p:txBody>
      </p:sp>
      <p:sp>
        <p:nvSpPr>
          <p:cNvPr id="10" name="Rectangle 9"/>
          <p:cNvSpPr/>
          <p:nvPr/>
        </p:nvSpPr>
        <p:spPr>
          <a:xfrm>
            <a:off x="223023" y="3291031"/>
            <a:ext cx="2039854" cy="369332"/>
          </a:xfrm>
          <a:prstGeom prst="rect">
            <a:avLst/>
          </a:prstGeom>
        </p:spPr>
        <p:txBody>
          <a:bodyPr wrap="none">
            <a:spAutoFit/>
          </a:bodyPr>
          <a:lstStyle/>
          <a:p>
            <a:r>
              <a:rPr lang="en-US" b="1" dirty="0" smtClean="0"/>
              <a:t>2. Imaging Table </a:t>
            </a:r>
            <a:endParaRPr lang="en-US" b="1" dirty="0"/>
          </a:p>
        </p:txBody>
      </p:sp>
      <p:graphicFrame>
        <p:nvGraphicFramePr>
          <p:cNvPr id="11" name="Table 10"/>
          <p:cNvGraphicFramePr>
            <a:graphicFrameLocks noGrp="1"/>
          </p:cNvGraphicFramePr>
          <p:nvPr>
            <p:extLst>
              <p:ext uri="{D42A27DB-BD31-4B8C-83A1-F6EECF244321}">
                <p14:modId xmlns:p14="http://schemas.microsoft.com/office/powerpoint/2010/main" val="2361166481"/>
              </p:ext>
            </p:extLst>
          </p:nvPr>
        </p:nvGraphicFramePr>
        <p:xfrm>
          <a:off x="131787" y="3660363"/>
          <a:ext cx="8905209" cy="1168400"/>
        </p:xfrm>
        <a:graphic>
          <a:graphicData uri="http://schemas.openxmlformats.org/drawingml/2006/table">
            <a:tbl>
              <a:tblPr firstRow="1" bandRow="1">
                <a:tableStyleId>{5C22544A-7EE6-4342-B048-85BDC9FD1C3A}</a:tableStyleId>
              </a:tblPr>
              <a:tblGrid>
                <a:gridCol w="1062264"/>
                <a:gridCol w="1008324"/>
                <a:gridCol w="745106"/>
                <a:gridCol w="1303506"/>
                <a:gridCol w="943583"/>
                <a:gridCol w="3842426"/>
              </a:tblGrid>
              <a:tr h="370840">
                <a:tc>
                  <a:txBody>
                    <a:bodyPr/>
                    <a:lstStyle/>
                    <a:p>
                      <a:r>
                        <a:rPr lang="en-US" sz="1100" dirty="0" err="1" smtClean="0"/>
                        <a:t>PatientID</a:t>
                      </a:r>
                      <a:endParaRPr lang="en-US" sz="1100" dirty="0"/>
                    </a:p>
                  </a:txBody>
                  <a:tcPr/>
                </a:tc>
                <a:tc>
                  <a:txBody>
                    <a:bodyPr/>
                    <a:lstStyle/>
                    <a:p>
                      <a:r>
                        <a:rPr lang="en-US" sz="1100" b="1" kern="1200" dirty="0" err="1" smtClean="0">
                          <a:solidFill>
                            <a:schemeClr val="lt1"/>
                          </a:solidFill>
                          <a:latin typeface="+mn-lt"/>
                          <a:ea typeface="+mn-ea"/>
                          <a:cs typeface="+mn-cs"/>
                        </a:rPr>
                        <a:t>ImageId</a:t>
                      </a:r>
                      <a:endParaRPr lang="en-US" sz="1100" b="1" kern="1200" dirty="0">
                        <a:solidFill>
                          <a:schemeClr val="lt1"/>
                        </a:solidFill>
                        <a:latin typeface="+mn-lt"/>
                        <a:ea typeface="+mn-ea"/>
                        <a:cs typeface="+mn-cs"/>
                      </a:endParaRPr>
                    </a:p>
                  </a:txBody>
                  <a:tcPr/>
                </a:tc>
                <a:tc>
                  <a:txBody>
                    <a:bodyPr/>
                    <a:lstStyle/>
                    <a:p>
                      <a:r>
                        <a:rPr lang="en-US" sz="1100" b="1" kern="1200" dirty="0" smtClean="0">
                          <a:solidFill>
                            <a:schemeClr val="lt1"/>
                          </a:solidFill>
                          <a:latin typeface="+mn-lt"/>
                          <a:ea typeface="+mn-ea"/>
                          <a:cs typeface="+mn-cs"/>
                        </a:rPr>
                        <a:t>Model</a:t>
                      </a:r>
                      <a:endParaRPr lang="en-US" sz="1100" b="1" kern="1200" dirty="0">
                        <a:solidFill>
                          <a:schemeClr val="lt1"/>
                        </a:solidFill>
                        <a:latin typeface="+mn-lt"/>
                        <a:ea typeface="+mn-ea"/>
                        <a:cs typeface="+mn-cs"/>
                      </a:endParaRPr>
                    </a:p>
                  </a:txBody>
                  <a:tcPr/>
                </a:tc>
                <a:tc>
                  <a:txBody>
                    <a:bodyPr/>
                    <a:lstStyle/>
                    <a:p>
                      <a:r>
                        <a:rPr lang="en-US" sz="1100" b="1" kern="1200" dirty="0" smtClean="0">
                          <a:solidFill>
                            <a:schemeClr val="lt1"/>
                          </a:solidFill>
                          <a:latin typeface="+mn-lt"/>
                          <a:ea typeface="+mn-ea"/>
                          <a:cs typeface="+mn-cs"/>
                        </a:rPr>
                        <a:t>Probability score</a:t>
                      </a:r>
                      <a:endParaRPr lang="en-US" sz="1100" b="1" kern="1200" dirty="0">
                        <a:solidFill>
                          <a:schemeClr val="lt1"/>
                        </a:solidFill>
                        <a:latin typeface="+mn-lt"/>
                        <a:ea typeface="+mn-ea"/>
                        <a:cs typeface="+mn-cs"/>
                      </a:endParaRPr>
                    </a:p>
                  </a:txBody>
                  <a:tcPr/>
                </a:tc>
                <a:tc>
                  <a:txBody>
                    <a:bodyPr/>
                    <a:lstStyle/>
                    <a:p>
                      <a:r>
                        <a:rPr lang="en-US" sz="1100" b="1" kern="1200" dirty="0" err="1" smtClean="0">
                          <a:solidFill>
                            <a:schemeClr val="lt1"/>
                          </a:solidFill>
                          <a:latin typeface="+mn-lt"/>
                          <a:ea typeface="+mn-ea"/>
                          <a:cs typeface="+mn-cs"/>
                        </a:rPr>
                        <a:t>ImageType</a:t>
                      </a:r>
                      <a:endParaRPr lang="en-US" sz="1100" b="1" kern="1200" dirty="0">
                        <a:solidFill>
                          <a:schemeClr val="lt1"/>
                        </a:solidFill>
                        <a:latin typeface="+mn-lt"/>
                        <a:ea typeface="+mn-ea"/>
                        <a:cs typeface="+mn-cs"/>
                      </a:endParaRPr>
                    </a:p>
                  </a:txBody>
                  <a:tcPr/>
                </a:tc>
                <a:tc>
                  <a:txBody>
                    <a:bodyPr/>
                    <a:lstStyle/>
                    <a:p>
                      <a:r>
                        <a:rPr lang="en-US" sz="1100" b="1" kern="1200" dirty="0" err="1" smtClean="0">
                          <a:solidFill>
                            <a:schemeClr val="lt1"/>
                          </a:solidFill>
                          <a:latin typeface="+mn-lt"/>
                          <a:ea typeface="+mn-ea"/>
                          <a:cs typeface="+mn-cs"/>
                        </a:rPr>
                        <a:t>FilePath</a:t>
                      </a:r>
                      <a:endParaRPr lang="en-US" sz="1100" b="1" kern="1200" dirty="0">
                        <a:solidFill>
                          <a:schemeClr val="lt1"/>
                        </a:solidFill>
                        <a:latin typeface="+mn-lt"/>
                        <a:ea typeface="+mn-ea"/>
                        <a:cs typeface="+mn-cs"/>
                      </a:endParaRPr>
                    </a:p>
                  </a:txBody>
                  <a:tcPr/>
                </a:tc>
              </a:tr>
              <a:tr h="370840">
                <a:tc>
                  <a:txBody>
                    <a:bodyPr/>
                    <a:lstStyle/>
                    <a:p>
                      <a:r>
                        <a:rPr lang="en-US" sz="1600" dirty="0" smtClean="0"/>
                        <a:t>P001</a:t>
                      </a:r>
                    </a:p>
                  </a:txBody>
                  <a:tcPr/>
                </a:tc>
                <a:tc>
                  <a:txBody>
                    <a:bodyPr/>
                    <a:lstStyle/>
                    <a:p>
                      <a:r>
                        <a:rPr lang="en-US" sz="1600" dirty="0" smtClean="0"/>
                        <a:t>V1001</a:t>
                      </a:r>
                      <a:endParaRPr lang="en-US" sz="1600" dirty="0"/>
                    </a:p>
                  </a:txBody>
                  <a:tcPr/>
                </a:tc>
                <a:tc>
                  <a:txBody>
                    <a:bodyPr/>
                    <a:lstStyle/>
                    <a:p>
                      <a:r>
                        <a:rPr lang="en-US" sz="1600" dirty="0" smtClean="0"/>
                        <a:t>CNN</a:t>
                      </a:r>
                      <a:endParaRPr lang="en-US" sz="1600" dirty="0"/>
                    </a:p>
                  </a:txBody>
                  <a:tcPr/>
                </a:tc>
                <a:tc>
                  <a:txBody>
                    <a:bodyPr/>
                    <a:lstStyle/>
                    <a:p>
                      <a:r>
                        <a:rPr lang="en-US" sz="1600" dirty="0" smtClean="0"/>
                        <a:t>0.97</a:t>
                      </a:r>
                      <a:endParaRPr lang="en-US" sz="1600" dirty="0"/>
                    </a:p>
                  </a:txBody>
                  <a:tcPr/>
                </a:tc>
                <a:tc>
                  <a:txBody>
                    <a:bodyPr/>
                    <a:lstStyle/>
                    <a:p>
                      <a:r>
                        <a:rPr lang="en-US" sz="1600" dirty="0" smtClean="0"/>
                        <a:t>DICOM</a:t>
                      </a:r>
                      <a:endParaRPr lang="en-US" sz="1600" dirty="0"/>
                    </a:p>
                  </a:txBody>
                  <a:tcPr/>
                </a:tc>
                <a:tc>
                  <a:txBody>
                    <a:bodyPr/>
                    <a:lstStyle/>
                    <a:p>
                      <a:r>
                        <a:rPr lang="en-US" sz="1400" dirty="0" smtClean="0"/>
                        <a:t>/</a:t>
                      </a:r>
                      <a:r>
                        <a:rPr lang="en-US" sz="1400" dirty="0" err="1" smtClean="0"/>
                        <a:t>hdfs</a:t>
                      </a:r>
                      <a:r>
                        <a:rPr lang="en-US" sz="1400" dirty="0" smtClean="0"/>
                        <a:t>/path/to/images/P001_S001_Brain.dcm</a:t>
                      </a:r>
                      <a:endParaRPr lang="en-US" sz="1400" dirty="0"/>
                    </a:p>
                  </a:txBody>
                  <a:tcPr/>
                </a:tc>
              </a:tr>
              <a:tr h="370840">
                <a:tc>
                  <a:txBody>
                    <a:bodyPr/>
                    <a:lstStyle/>
                    <a:p>
                      <a:r>
                        <a:rPr lang="en-US" sz="1600" dirty="0" smtClean="0"/>
                        <a:t>P002</a:t>
                      </a:r>
                      <a:endParaRPr lang="en-US" sz="1600" dirty="0"/>
                    </a:p>
                  </a:txBody>
                  <a:tcPr/>
                </a:tc>
                <a:tc>
                  <a:txBody>
                    <a:bodyPr/>
                    <a:lstStyle/>
                    <a:p>
                      <a:r>
                        <a:rPr lang="en-US" sz="1600" dirty="0" smtClean="0"/>
                        <a:t>V1002</a:t>
                      </a:r>
                      <a:endParaRPr lang="en-US" sz="1600" dirty="0"/>
                    </a:p>
                  </a:txBody>
                  <a:tcPr/>
                </a:tc>
                <a:tc>
                  <a:txBody>
                    <a:bodyPr/>
                    <a:lstStyle/>
                    <a:p>
                      <a:r>
                        <a:rPr lang="en-US" sz="1600" dirty="0" smtClean="0"/>
                        <a:t>RNN</a:t>
                      </a:r>
                      <a:endParaRPr lang="en-US" sz="1600" dirty="0"/>
                    </a:p>
                  </a:txBody>
                  <a:tcPr/>
                </a:tc>
                <a:tc>
                  <a:txBody>
                    <a:bodyPr/>
                    <a:lstStyle/>
                    <a:p>
                      <a:r>
                        <a:rPr lang="en-US" sz="1600" dirty="0" smtClean="0"/>
                        <a:t>0.86</a:t>
                      </a:r>
                      <a:endParaRPr lang="en-US" sz="1600" dirty="0"/>
                    </a:p>
                  </a:txBody>
                  <a:tcPr/>
                </a:tc>
                <a:tc>
                  <a:txBody>
                    <a:bodyPr/>
                    <a:lstStyle/>
                    <a:p>
                      <a:r>
                        <a:rPr lang="en-US" sz="1600" dirty="0" smtClean="0"/>
                        <a:t>DICOM</a:t>
                      </a:r>
                      <a:endParaRPr lang="en-US" sz="1600" dirty="0"/>
                    </a:p>
                  </a:txBody>
                  <a:tcPr/>
                </a:tc>
                <a:tc>
                  <a:txBody>
                    <a:bodyPr/>
                    <a:lstStyle/>
                    <a:p>
                      <a:r>
                        <a:rPr lang="en-US" sz="1400" dirty="0" smtClean="0"/>
                        <a:t>/</a:t>
                      </a:r>
                      <a:r>
                        <a:rPr lang="en-US" sz="1400" dirty="0" err="1" smtClean="0"/>
                        <a:t>hdfs</a:t>
                      </a:r>
                      <a:r>
                        <a:rPr lang="en-US" sz="1400" dirty="0" smtClean="0"/>
                        <a:t>/path/to/images/P002_S002_Chest.dcm</a:t>
                      </a:r>
                      <a:endParaRPr lang="en-US" sz="1400" dirty="0"/>
                    </a:p>
                  </a:txBody>
                  <a:tcPr/>
                </a:tc>
              </a:tr>
            </a:tbl>
          </a:graphicData>
        </a:graphic>
      </p:graphicFrame>
      <p:sp>
        <p:nvSpPr>
          <p:cNvPr id="12" name="Rectangle 11"/>
          <p:cNvSpPr/>
          <p:nvPr/>
        </p:nvSpPr>
        <p:spPr>
          <a:xfrm>
            <a:off x="131787" y="4957065"/>
            <a:ext cx="3642857" cy="369332"/>
          </a:xfrm>
          <a:prstGeom prst="rect">
            <a:avLst/>
          </a:prstGeom>
        </p:spPr>
        <p:txBody>
          <a:bodyPr wrap="none">
            <a:spAutoFit/>
          </a:bodyPr>
          <a:lstStyle/>
          <a:p>
            <a:r>
              <a:rPr lang="en-US" b="1" dirty="0" smtClean="0"/>
              <a:t>3. Radiology / Diagnostic Table </a:t>
            </a:r>
            <a:endParaRPr lang="en-US" b="1" dirty="0"/>
          </a:p>
        </p:txBody>
      </p:sp>
      <p:graphicFrame>
        <p:nvGraphicFramePr>
          <p:cNvPr id="13" name="Table 12"/>
          <p:cNvGraphicFramePr>
            <a:graphicFrameLocks noGrp="1"/>
          </p:cNvGraphicFramePr>
          <p:nvPr>
            <p:extLst>
              <p:ext uri="{D42A27DB-BD31-4B8C-83A1-F6EECF244321}">
                <p14:modId xmlns:p14="http://schemas.microsoft.com/office/powerpoint/2010/main" val="3960736498"/>
              </p:ext>
            </p:extLst>
          </p:nvPr>
        </p:nvGraphicFramePr>
        <p:xfrm>
          <a:off x="131787" y="5326397"/>
          <a:ext cx="8730111" cy="1112520"/>
        </p:xfrm>
        <a:graphic>
          <a:graphicData uri="http://schemas.openxmlformats.org/drawingml/2006/table">
            <a:tbl>
              <a:tblPr firstRow="1" bandRow="1">
                <a:tableStyleId>{5C22544A-7EE6-4342-B048-85BDC9FD1C3A}</a:tableStyleId>
              </a:tblPr>
              <a:tblGrid>
                <a:gridCol w="1062264"/>
                <a:gridCol w="916851"/>
                <a:gridCol w="1352145"/>
                <a:gridCol w="5398851"/>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ImageId</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Condition</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RadiologistComments</a:t>
                      </a:r>
                      <a:endParaRPr lang="en-US" sz="1200" b="1" kern="1200" dirty="0">
                        <a:solidFill>
                          <a:schemeClr val="lt1"/>
                        </a:solidFill>
                        <a:latin typeface="+mn-lt"/>
                        <a:ea typeface="+mn-ea"/>
                        <a:cs typeface="+mn-cs"/>
                      </a:endParaRPr>
                    </a:p>
                  </a:txBody>
                  <a:tcPr/>
                </a:tc>
              </a:tr>
              <a:tr h="370840">
                <a:tc>
                  <a:txBody>
                    <a:bodyPr/>
                    <a:lstStyle/>
                    <a:p>
                      <a:r>
                        <a:rPr lang="en-US" dirty="0" smtClean="0"/>
                        <a:t>P001</a:t>
                      </a:r>
                    </a:p>
                  </a:txBody>
                  <a:tcPr/>
                </a:tc>
                <a:tc>
                  <a:txBody>
                    <a:bodyPr/>
                    <a:lstStyle/>
                    <a:p>
                      <a:r>
                        <a:rPr lang="en-US" dirty="0" smtClean="0"/>
                        <a:t>V1001</a:t>
                      </a:r>
                      <a:endParaRPr lang="en-US" dirty="0"/>
                    </a:p>
                  </a:txBody>
                  <a:tcPr/>
                </a:tc>
                <a:tc>
                  <a:txBody>
                    <a:bodyPr/>
                    <a:lstStyle/>
                    <a:p>
                      <a:r>
                        <a:rPr lang="en-US" sz="1600" dirty="0" smtClean="0"/>
                        <a:t>  Tumor </a:t>
                      </a:r>
                      <a:endParaRPr lang="en-US" sz="1600" dirty="0"/>
                    </a:p>
                  </a:txBody>
                  <a:tcPr/>
                </a:tc>
                <a:tc>
                  <a:txBody>
                    <a:bodyPr/>
                    <a:lstStyle/>
                    <a:p>
                      <a:r>
                        <a:rPr lang="en-US" sz="1600" dirty="0" smtClean="0"/>
                        <a:t>Lesion detected in the frontal lobe.</a:t>
                      </a:r>
                      <a:endParaRPr lang="en-US" sz="1600" dirty="0"/>
                    </a:p>
                  </a:txBody>
                  <a:tcPr/>
                </a:tc>
              </a:tr>
              <a:tr h="370840">
                <a:tc>
                  <a:txBody>
                    <a:bodyPr/>
                    <a:lstStyle/>
                    <a:p>
                      <a:r>
                        <a:rPr lang="en-US" dirty="0" smtClean="0"/>
                        <a:t>P002</a:t>
                      </a:r>
                      <a:endParaRPr lang="en-US" dirty="0"/>
                    </a:p>
                  </a:txBody>
                  <a:tcPr/>
                </a:tc>
                <a:tc>
                  <a:txBody>
                    <a:bodyPr/>
                    <a:lstStyle/>
                    <a:p>
                      <a:r>
                        <a:rPr lang="en-US" dirty="0" smtClean="0"/>
                        <a:t>V1002</a:t>
                      </a:r>
                      <a:endParaRPr lang="en-US" dirty="0"/>
                    </a:p>
                  </a:txBody>
                  <a:tcPr/>
                </a:tc>
                <a:tc>
                  <a:txBody>
                    <a:bodyPr/>
                    <a:lstStyle/>
                    <a:p>
                      <a:r>
                        <a:rPr lang="en-US" sz="1600" dirty="0" smtClean="0"/>
                        <a:t> Pneumonia </a:t>
                      </a:r>
                      <a:endParaRPr lang="en-US" sz="1600" dirty="0"/>
                    </a:p>
                  </a:txBody>
                  <a:tcPr/>
                </a:tc>
                <a:tc>
                  <a:txBody>
                    <a:bodyPr/>
                    <a:lstStyle/>
                    <a:p>
                      <a:r>
                        <a:rPr lang="en-US" sz="1600" dirty="0" smtClean="0"/>
                        <a:t>Suspected pneumonia; further tests needed.</a:t>
                      </a:r>
                      <a:endParaRPr lang="en-US" sz="1600" dirty="0"/>
                    </a:p>
                  </a:txBody>
                  <a:tcPr/>
                </a:tc>
              </a:tr>
            </a:tbl>
          </a:graphicData>
        </a:graphic>
      </p:graphicFrame>
    </p:spTree>
    <p:extLst>
      <p:ext uri="{BB962C8B-B14F-4D97-AF65-F5344CB8AC3E}">
        <p14:creationId xmlns:p14="http://schemas.microsoft.com/office/powerpoint/2010/main" val="1605422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287C8993-DA92-19D5-F986-39E26EE0E27E}"/>
              </a:ext>
            </a:extLst>
          </p:cNvPr>
          <p:cNvSpPr txBox="1"/>
          <p:nvPr/>
        </p:nvSpPr>
        <p:spPr>
          <a:xfrm>
            <a:off x="1669785" y="87509"/>
            <a:ext cx="5810786" cy="523220"/>
          </a:xfrm>
          <a:prstGeom prst="rect">
            <a:avLst/>
          </a:prstGeom>
          <a:noFill/>
        </p:spPr>
        <p:txBody>
          <a:bodyPr wrap="square" rtlCol="0">
            <a:spAutoFit/>
          </a:bodyPr>
          <a:lstStyle/>
          <a:p>
            <a:r>
              <a:rPr lang="en-IN" sz="2800" b="1" dirty="0">
                <a:solidFill>
                  <a:schemeClr val="accent6"/>
                </a:solidFill>
              </a:rPr>
              <a:t>Introduction to </a:t>
            </a:r>
            <a:r>
              <a:rPr lang="en-IN" sz="2800" b="1" dirty="0" smtClean="0">
                <a:solidFill>
                  <a:schemeClr val="accent6"/>
                </a:solidFill>
              </a:rPr>
              <a:t>Big Data</a:t>
            </a:r>
            <a:endParaRPr lang="en-IN" sz="2800" b="1" dirty="0">
              <a:solidFill>
                <a:schemeClr val="accent6"/>
              </a:solidFill>
            </a:endParaRPr>
          </a:p>
        </p:txBody>
      </p:sp>
      <p:sp>
        <p:nvSpPr>
          <p:cNvPr id="2" name="Rectangle 1"/>
          <p:cNvSpPr/>
          <p:nvPr/>
        </p:nvSpPr>
        <p:spPr>
          <a:xfrm>
            <a:off x="163683" y="953629"/>
            <a:ext cx="8822987" cy="923330"/>
          </a:xfrm>
          <a:prstGeom prst="rect">
            <a:avLst/>
          </a:prstGeom>
        </p:spPr>
        <p:txBody>
          <a:bodyPr wrap="square">
            <a:spAutoFit/>
          </a:bodyPr>
          <a:lstStyle/>
          <a:p>
            <a:r>
              <a:rPr lang="en-US" dirty="0"/>
              <a:t>Data refers to any collection of facts, figures, or statistics that can be used for analysis, decision-making, or other purposes. It can be in various forms such as numbers, text, images, or videos.</a:t>
            </a:r>
          </a:p>
        </p:txBody>
      </p:sp>
      <p:sp>
        <p:nvSpPr>
          <p:cNvPr id="3" name="Rectangle 2"/>
          <p:cNvSpPr/>
          <p:nvPr/>
        </p:nvSpPr>
        <p:spPr>
          <a:xfrm>
            <a:off x="163683" y="586250"/>
            <a:ext cx="748923" cy="369332"/>
          </a:xfrm>
          <a:prstGeom prst="rect">
            <a:avLst/>
          </a:prstGeom>
        </p:spPr>
        <p:txBody>
          <a:bodyPr wrap="none">
            <a:spAutoFit/>
          </a:bodyPr>
          <a:lstStyle/>
          <a:p>
            <a:r>
              <a:rPr lang="en-US" b="1" dirty="0"/>
              <a:t>Data </a:t>
            </a:r>
          </a:p>
        </p:txBody>
      </p:sp>
      <p:sp>
        <p:nvSpPr>
          <p:cNvPr id="4" name="Rectangle 3"/>
          <p:cNvSpPr/>
          <p:nvPr/>
        </p:nvSpPr>
        <p:spPr>
          <a:xfrm>
            <a:off x="72847" y="2227777"/>
            <a:ext cx="8983604" cy="2031325"/>
          </a:xfrm>
          <a:prstGeom prst="rect">
            <a:avLst/>
          </a:prstGeom>
        </p:spPr>
        <p:txBody>
          <a:bodyPr wrap="square">
            <a:spAutoFit/>
          </a:bodyPr>
          <a:lstStyle/>
          <a:p>
            <a:r>
              <a:rPr lang="en-US" i="1" dirty="0"/>
              <a:t>Volume: </a:t>
            </a:r>
            <a:r>
              <a:rPr lang="en-US" dirty="0"/>
              <a:t>Generally smaller in scale, often manageable by traditional database systems</a:t>
            </a:r>
            <a:r>
              <a:rPr lang="en-US" dirty="0" smtClean="0"/>
              <a:t>.</a:t>
            </a:r>
          </a:p>
          <a:p>
            <a:r>
              <a:rPr lang="en-US" i="1" dirty="0"/>
              <a:t>Variety: </a:t>
            </a:r>
            <a:r>
              <a:rPr lang="en-US" dirty="0"/>
              <a:t>Can include structured data (like databases), semi-structured data (like JSON or XML files), or unstructured data (like text documents, images</a:t>
            </a:r>
            <a:r>
              <a:rPr lang="en-US" dirty="0" smtClean="0"/>
              <a:t>).</a:t>
            </a:r>
          </a:p>
          <a:p>
            <a:r>
              <a:rPr lang="en-US" i="1" dirty="0"/>
              <a:t>Velocity: </a:t>
            </a:r>
            <a:r>
              <a:rPr lang="en-US" dirty="0"/>
              <a:t>The rate at which data is generated and processed can vary but is usually within the capacity of standard systems</a:t>
            </a:r>
            <a:r>
              <a:rPr lang="en-US" dirty="0" smtClean="0"/>
              <a:t>.</a:t>
            </a:r>
          </a:p>
          <a:p>
            <a:r>
              <a:rPr lang="en-US" i="1" dirty="0"/>
              <a:t>Complexity: </a:t>
            </a:r>
            <a:r>
              <a:rPr lang="en-US" dirty="0"/>
              <a:t>Often less complex and can be easily stored, processed, and analyzed using conventional tools.</a:t>
            </a:r>
          </a:p>
        </p:txBody>
      </p:sp>
      <p:sp>
        <p:nvSpPr>
          <p:cNvPr id="6" name="Rectangle 5"/>
          <p:cNvSpPr/>
          <p:nvPr/>
        </p:nvSpPr>
        <p:spPr>
          <a:xfrm>
            <a:off x="72847" y="1896704"/>
            <a:ext cx="2303856" cy="369332"/>
          </a:xfrm>
          <a:prstGeom prst="rect">
            <a:avLst/>
          </a:prstGeom>
        </p:spPr>
        <p:txBody>
          <a:bodyPr wrap="square">
            <a:spAutoFit/>
          </a:bodyPr>
          <a:lstStyle/>
          <a:p>
            <a:r>
              <a:rPr lang="en-US" b="1" dirty="0" smtClean="0"/>
              <a:t>Characteristics </a:t>
            </a:r>
            <a:endParaRPr lang="en-US" b="1" dirty="0"/>
          </a:p>
        </p:txBody>
      </p:sp>
      <p:sp>
        <p:nvSpPr>
          <p:cNvPr id="7" name="Rectangle 6"/>
          <p:cNvSpPr/>
          <p:nvPr/>
        </p:nvSpPr>
        <p:spPr>
          <a:xfrm>
            <a:off x="265651" y="4464343"/>
            <a:ext cx="3168213" cy="369332"/>
          </a:xfrm>
          <a:prstGeom prst="rect">
            <a:avLst/>
          </a:prstGeom>
        </p:spPr>
        <p:txBody>
          <a:bodyPr wrap="square">
            <a:spAutoFit/>
          </a:bodyPr>
          <a:lstStyle/>
          <a:p>
            <a:r>
              <a:rPr lang="en-US" b="1" dirty="0" smtClean="0"/>
              <a:t>Big Data </a:t>
            </a:r>
            <a:endParaRPr lang="en-US" b="1" dirty="0"/>
          </a:p>
        </p:txBody>
      </p:sp>
      <p:sp>
        <p:nvSpPr>
          <p:cNvPr id="5" name="Rectangle 4"/>
          <p:cNvSpPr/>
          <p:nvPr/>
        </p:nvSpPr>
        <p:spPr>
          <a:xfrm>
            <a:off x="72847" y="4833675"/>
            <a:ext cx="8983604" cy="1200329"/>
          </a:xfrm>
          <a:prstGeom prst="rect">
            <a:avLst/>
          </a:prstGeom>
        </p:spPr>
        <p:txBody>
          <a:bodyPr wrap="square">
            <a:spAutoFit/>
          </a:bodyPr>
          <a:lstStyle/>
          <a:p>
            <a:r>
              <a:rPr lang="en-US" dirty="0"/>
              <a:t>Big Data refers to extremely large and complex datasets that are challenging to process and analyze using traditional data processing tools. It is characterized by the "3 </a:t>
            </a:r>
            <a:r>
              <a:rPr lang="en-US" dirty="0" err="1"/>
              <a:t>Vs</a:t>
            </a:r>
            <a:r>
              <a:rPr lang="en-US" dirty="0"/>
              <a:t>" (Volume, Velocity, and Variety) and often requires advanced tools and technologies to handle.</a:t>
            </a:r>
          </a:p>
        </p:txBody>
      </p:sp>
    </p:spTree>
    <p:extLst>
      <p:ext uri="{BB962C8B-B14F-4D97-AF65-F5344CB8AC3E}">
        <p14:creationId xmlns:p14="http://schemas.microsoft.com/office/powerpoint/2010/main" val="3005810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92" y="917429"/>
            <a:ext cx="9042607" cy="1477328"/>
          </a:xfrm>
          <a:prstGeom prst="rect">
            <a:avLst/>
          </a:prstGeom>
        </p:spPr>
        <p:txBody>
          <a:bodyPr wrap="square">
            <a:spAutoFit/>
          </a:bodyPr>
          <a:lstStyle/>
          <a:p>
            <a:r>
              <a:rPr lang="en-US" dirty="0" smtClean="0"/>
              <a:t>Genetics involves </a:t>
            </a:r>
            <a:r>
              <a:rPr lang="en-US" dirty="0"/>
              <a:t>managing, analyzing, and interpreting large-scale genomic data to understand genetic variations, diagnose genetic disorders, and develop personalized medicine. </a:t>
            </a:r>
            <a:r>
              <a:rPr lang="en-US" dirty="0" smtClean="0"/>
              <a:t>It involves </a:t>
            </a:r>
            <a:r>
              <a:rPr lang="en-US" dirty="0"/>
              <a:t>sequencing the genomes of thousands of patients and analyzing this data in combination with their clinical records to identify genetic markers associated with these diseases. </a:t>
            </a:r>
          </a:p>
        </p:txBody>
      </p:sp>
      <p:sp>
        <p:nvSpPr>
          <p:cNvPr id="3" name="Rectangle 2"/>
          <p:cNvSpPr/>
          <p:nvPr/>
        </p:nvSpPr>
        <p:spPr>
          <a:xfrm>
            <a:off x="1879245" y="25356"/>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sp>
        <p:nvSpPr>
          <p:cNvPr id="4" name="Rectangle 3"/>
          <p:cNvSpPr/>
          <p:nvPr/>
        </p:nvSpPr>
        <p:spPr>
          <a:xfrm>
            <a:off x="0" y="548576"/>
            <a:ext cx="2531462" cy="369332"/>
          </a:xfrm>
          <a:prstGeom prst="rect">
            <a:avLst/>
          </a:prstGeom>
        </p:spPr>
        <p:txBody>
          <a:bodyPr wrap="none">
            <a:spAutoFit/>
          </a:bodyPr>
          <a:lstStyle/>
          <a:p>
            <a:r>
              <a:rPr lang="en-US" b="1" dirty="0" smtClean="0"/>
              <a:t>3. Genomics Big data</a:t>
            </a:r>
            <a:endParaRPr lang="en-US" b="1" dirty="0"/>
          </a:p>
        </p:txBody>
      </p:sp>
      <p:sp>
        <p:nvSpPr>
          <p:cNvPr id="5" name="Rectangle 4"/>
          <p:cNvSpPr/>
          <p:nvPr/>
        </p:nvSpPr>
        <p:spPr>
          <a:xfrm>
            <a:off x="101392" y="2949788"/>
            <a:ext cx="4211409" cy="2585323"/>
          </a:xfrm>
          <a:prstGeom prst="rect">
            <a:avLst/>
          </a:prstGeom>
        </p:spPr>
        <p:txBody>
          <a:bodyPr wrap="square">
            <a:spAutoFit/>
          </a:bodyPr>
          <a:lstStyle/>
          <a:p>
            <a:r>
              <a:rPr lang="en-US" b="1" dirty="0" smtClean="0"/>
              <a:t>Patient </a:t>
            </a:r>
            <a:r>
              <a:rPr lang="en-US" b="1" dirty="0"/>
              <a:t>Demographics: </a:t>
            </a:r>
            <a:endParaRPr lang="en-US" b="1" dirty="0" smtClean="0"/>
          </a:p>
          <a:p>
            <a:r>
              <a:rPr lang="en-US" dirty="0" smtClean="0"/>
              <a:t>Name</a:t>
            </a:r>
            <a:r>
              <a:rPr lang="en-US" dirty="0"/>
              <a:t>, age, </a:t>
            </a:r>
            <a:r>
              <a:rPr lang="en-US" dirty="0" smtClean="0"/>
              <a:t>gender</a:t>
            </a:r>
            <a:r>
              <a:rPr lang="en-US" dirty="0"/>
              <a:t>, </a:t>
            </a:r>
            <a:endParaRPr lang="en-US" dirty="0" smtClean="0"/>
          </a:p>
          <a:p>
            <a:r>
              <a:rPr lang="en-US" dirty="0" smtClean="0"/>
              <a:t>Ethnicity, </a:t>
            </a:r>
          </a:p>
          <a:p>
            <a:r>
              <a:rPr lang="en-US" dirty="0" smtClean="0"/>
              <a:t>Family history.</a:t>
            </a:r>
          </a:p>
          <a:p>
            <a:endParaRPr lang="en-US" dirty="0" smtClean="0"/>
          </a:p>
          <a:p>
            <a:r>
              <a:rPr lang="en-US" b="1" dirty="0" smtClean="0"/>
              <a:t>Genome Study Data</a:t>
            </a:r>
            <a:r>
              <a:rPr lang="en-US" b="1" dirty="0"/>
              <a:t>: </a:t>
            </a:r>
            <a:endParaRPr lang="en-US" b="1" dirty="0" smtClean="0"/>
          </a:p>
          <a:p>
            <a:r>
              <a:rPr lang="en-US" dirty="0" smtClean="0"/>
              <a:t>DNA Sequence from NGS</a:t>
            </a:r>
          </a:p>
          <a:p>
            <a:r>
              <a:rPr lang="en-US" dirty="0" smtClean="0"/>
              <a:t>RNA sequence , Identified mutation</a:t>
            </a:r>
          </a:p>
          <a:p>
            <a:r>
              <a:rPr lang="en-US" dirty="0" smtClean="0"/>
              <a:t>Phenotypic data</a:t>
            </a:r>
          </a:p>
        </p:txBody>
      </p:sp>
      <p:sp>
        <p:nvSpPr>
          <p:cNvPr id="6" name="Rectangle 5"/>
          <p:cNvSpPr/>
          <p:nvPr/>
        </p:nvSpPr>
        <p:spPr>
          <a:xfrm>
            <a:off x="101392" y="5541011"/>
            <a:ext cx="3174909" cy="1200329"/>
          </a:xfrm>
          <a:prstGeom prst="rect">
            <a:avLst/>
          </a:prstGeom>
        </p:spPr>
        <p:txBody>
          <a:bodyPr wrap="square">
            <a:spAutoFit/>
          </a:bodyPr>
          <a:lstStyle/>
          <a:p>
            <a:r>
              <a:rPr lang="en-US" b="1" dirty="0" smtClean="0"/>
              <a:t>Billing </a:t>
            </a:r>
            <a:r>
              <a:rPr lang="en-US" b="1" dirty="0"/>
              <a:t>Information: </a:t>
            </a:r>
            <a:endParaRPr lang="en-US" b="1" dirty="0" smtClean="0"/>
          </a:p>
          <a:p>
            <a:r>
              <a:rPr lang="en-US" dirty="0" smtClean="0"/>
              <a:t>Insurance </a:t>
            </a:r>
            <a:r>
              <a:rPr lang="en-US" dirty="0"/>
              <a:t>details, </a:t>
            </a:r>
            <a:endParaRPr lang="en-US" dirty="0" smtClean="0"/>
          </a:p>
          <a:p>
            <a:r>
              <a:rPr lang="en-US" dirty="0" smtClean="0"/>
              <a:t>billing </a:t>
            </a:r>
            <a:r>
              <a:rPr lang="en-US" dirty="0"/>
              <a:t>codes, </a:t>
            </a:r>
            <a:endParaRPr lang="en-US" dirty="0" smtClean="0"/>
          </a:p>
          <a:p>
            <a:r>
              <a:rPr lang="en-US" dirty="0" smtClean="0"/>
              <a:t>payment history</a:t>
            </a:r>
            <a:endParaRPr lang="en-US" dirty="0"/>
          </a:p>
        </p:txBody>
      </p:sp>
      <p:sp>
        <p:nvSpPr>
          <p:cNvPr id="7" name="Rectangle 6"/>
          <p:cNvSpPr/>
          <p:nvPr/>
        </p:nvSpPr>
        <p:spPr>
          <a:xfrm>
            <a:off x="217689" y="2483025"/>
            <a:ext cx="1992853" cy="369332"/>
          </a:xfrm>
          <a:prstGeom prst="rect">
            <a:avLst/>
          </a:prstGeom>
          <a:solidFill>
            <a:schemeClr val="accent6">
              <a:lumMod val="40000"/>
              <a:lumOff val="60000"/>
            </a:schemeClr>
          </a:solidFill>
          <a:ln>
            <a:solidFill>
              <a:schemeClr val="tx2"/>
            </a:solidFill>
          </a:ln>
        </p:spPr>
        <p:txBody>
          <a:bodyPr wrap="none">
            <a:spAutoFit/>
          </a:bodyPr>
          <a:lstStyle/>
          <a:p>
            <a:r>
              <a:rPr lang="en-US" b="1" dirty="0"/>
              <a:t>Structured Data:</a:t>
            </a:r>
          </a:p>
        </p:txBody>
      </p:sp>
      <p:sp>
        <p:nvSpPr>
          <p:cNvPr id="8" name="Rectangle 7"/>
          <p:cNvSpPr/>
          <p:nvPr/>
        </p:nvSpPr>
        <p:spPr>
          <a:xfrm>
            <a:off x="4454521" y="2949788"/>
            <a:ext cx="4211409" cy="1754326"/>
          </a:xfrm>
          <a:prstGeom prst="rect">
            <a:avLst/>
          </a:prstGeom>
        </p:spPr>
        <p:txBody>
          <a:bodyPr wrap="square">
            <a:spAutoFit/>
          </a:bodyPr>
          <a:lstStyle/>
          <a:p>
            <a:r>
              <a:rPr lang="en-US" b="1" dirty="0" smtClean="0"/>
              <a:t>Metadata: </a:t>
            </a:r>
          </a:p>
          <a:p>
            <a:r>
              <a:rPr lang="en-US" dirty="0" smtClean="0"/>
              <a:t>Information </a:t>
            </a:r>
            <a:r>
              <a:rPr lang="en-US" dirty="0"/>
              <a:t>about </a:t>
            </a:r>
            <a:r>
              <a:rPr lang="en-US" dirty="0" smtClean="0"/>
              <a:t>genes</a:t>
            </a:r>
          </a:p>
          <a:p>
            <a:r>
              <a:rPr lang="en-US" dirty="0" smtClean="0"/>
              <a:t>Chromosome details</a:t>
            </a:r>
          </a:p>
          <a:p>
            <a:r>
              <a:rPr lang="en-US" dirty="0" smtClean="0"/>
              <a:t>Pathways associated with Gene</a:t>
            </a:r>
          </a:p>
          <a:p>
            <a:r>
              <a:rPr lang="en-US" dirty="0" smtClean="0"/>
              <a:t>Mapping quality</a:t>
            </a:r>
          </a:p>
          <a:p>
            <a:endParaRPr lang="en-US" dirty="0" smtClean="0"/>
          </a:p>
        </p:txBody>
      </p:sp>
      <p:sp>
        <p:nvSpPr>
          <p:cNvPr id="9" name="Rectangle 8"/>
          <p:cNvSpPr/>
          <p:nvPr/>
        </p:nvSpPr>
        <p:spPr>
          <a:xfrm>
            <a:off x="4559358" y="2514515"/>
            <a:ext cx="2364750" cy="369332"/>
          </a:xfrm>
          <a:prstGeom prst="rect">
            <a:avLst/>
          </a:prstGeom>
          <a:solidFill>
            <a:schemeClr val="accent6">
              <a:lumMod val="40000"/>
              <a:lumOff val="60000"/>
            </a:schemeClr>
          </a:solidFill>
          <a:ln>
            <a:solidFill>
              <a:schemeClr val="tx2"/>
            </a:solidFill>
          </a:ln>
        </p:spPr>
        <p:txBody>
          <a:bodyPr wrap="none">
            <a:spAutoFit/>
          </a:bodyPr>
          <a:lstStyle/>
          <a:p>
            <a:r>
              <a:rPr lang="en-US" b="1" dirty="0" smtClean="0"/>
              <a:t>Un Structured </a:t>
            </a:r>
            <a:r>
              <a:rPr lang="en-US" b="1" dirty="0"/>
              <a:t>Data:</a:t>
            </a:r>
          </a:p>
        </p:txBody>
      </p:sp>
      <p:sp>
        <p:nvSpPr>
          <p:cNvPr id="10" name="Rectangle 9"/>
          <p:cNvSpPr/>
          <p:nvPr/>
        </p:nvSpPr>
        <p:spPr>
          <a:xfrm>
            <a:off x="4454521" y="4525348"/>
            <a:ext cx="4126694" cy="1477328"/>
          </a:xfrm>
          <a:prstGeom prst="rect">
            <a:avLst/>
          </a:prstGeom>
        </p:spPr>
        <p:txBody>
          <a:bodyPr wrap="square">
            <a:spAutoFit/>
          </a:bodyPr>
          <a:lstStyle/>
          <a:p>
            <a:r>
              <a:rPr lang="en-US" b="1" dirty="0" smtClean="0"/>
              <a:t>Annotations : </a:t>
            </a:r>
            <a:endParaRPr lang="en-US" b="1" dirty="0"/>
          </a:p>
          <a:p>
            <a:r>
              <a:rPr lang="en-US" dirty="0" smtClean="0"/>
              <a:t>NGS Notes</a:t>
            </a:r>
          </a:p>
          <a:p>
            <a:r>
              <a:rPr lang="en-US" dirty="0" smtClean="0"/>
              <a:t>Prediction models</a:t>
            </a:r>
          </a:p>
          <a:p>
            <a:r>
              <a:rPr lang="en-US" dirty="0" smtClean="0"/>
              <a:t>Risk scores</a:t>
            </a:r>
          </a:p>
          <a:p>
            <a:endParaRPr lang="en-US" dirty="0" smtClean="0"/>
          </a:p>
        </p:txBody>
      </p:sp>
    </p:spTree>
    <p:extLst>
      <p:ext uri="{BB962C8B-B14F-4D97-AF65-F5344CB8AC3E}">
        <p14:creationId xmlns:p14="http://schemas.microsoft.com/office/powerpoint/2010/main" val="3400631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522" y="0"/>
            <a:ext cx="5360227" cy="523220"/>
          </a:xfrm>
          <a:prstGeom prst="rect">
            <a:avLst/>
          </a:prstGeom>
        </p:spPr>
        <p:txBody>
          <a:bodyPr wrap="square">
            <a:spAutoFit/>
          </a:bodyPr>
          <a:lstStyle/>
          <a:p>
            <a:r>
              <a:rPr lang="en-US" sz="2800" b="1" dirty="0">
                <a:solidFill>
                  <a:schemeClr val="accent6"/>
                </a:solidFill>
              </a:rPr>
              <a:t>Big data in </a:t>
            </a:r>
            <a:r>
              <a:rPr lang="en-US" sz="2800" b="1" dirty="0" smtClean="0">
                <a:solidFill>
                  <a:schemeClr val="accent6"/>
                </a:solidFill>
              </a:rPr>
              <a:t>healthcare (contd)</a:t>
            </a:r>
            <a:endParaRPr lang="en-US" sz="2800" b="1" dirty="0">
              <a:solidFill>
                <a:schemeClr val="accent6"/>
              </a:solidFill>
            </a:endParaRPr>
          </a:p>
        </p:txBody>
      </p:sp>
      <p:sp>
        <p:nvSpPr>
          <p:cNvPr id="4" name="Rectangle 3"/>
          <p:cNvSpPr/>
          <p:nvPr/>
        </p:nvSpPr>
        <p:spPr>
          <a:xfrm>
            <a:off x="359256" y="917592"/>
            <a:ext cx="7383961" cy="646331"/>
          </a:xfrm>
          <a:prstGeom prst="rect">
            <a:avLst/>
          </a:prstGeom>
        </p:spPr>
        <p:txBody>
          <a:bodyPr wrap="square">
            <a:spAutoFit/>
          </a:bodyPr>
          <a:lstStyle/>
          <a:p>
            <a:r>
              <a:rPr lang="en-US" b="1" dirty="0" smtClean="0"/>
              <a:t>Diagnostic : </a:t>
            </a:r>
            <a:r>
              <a:rPr lang="en-US" dirty="0" smtClean="0"/>
              <a:t>Risk scores , Recommendations , AI Model used</a:t>
            </a:r>
          </a:p>
          <a:p>
            <a:endParaRPr lang="en-US" dirty="0"/>
          </a:p>
        </p:txBody>
      </p:sp>
      <p:sp>
        <p:nvSpPr>
          <p:cNvPr id="7" name="Rectangle 6"/>
          <p:cNvSpPr/>
          <p:nvPr/>
        </p:nvSpPr>
        <p:spPr>
          <a:xfrm>
            <a:off x="359256" y="548260"/>
            <a:ext cx="2672526" cy="369332"/>
          </a:xfrm>
          <a:prstGeom prst="rect">
            <a:avLst/>
          </a:prstGeom>
          <a:solidFill>
            <a:schemeClr val="accent6">
              <a:lumMod val="40000"/>
              <a:lumOff val="60000"/>
            </a:schemeClr>
          </a:solidFill>
          <a:ln>
            <a:solidFill>
              <a:schemeClr val="tx2"/>
            </a:solidFill>
          </a:ln>
        </p:spPr>
        <p:txBody>
          <a:bodyPr wrap="none">
            <a:spAutoFit/>
          </a:bodyPr>
          <a:lstStyle/>
          <a:p>
            <a:r>
              <a:rPr lang="en-US" b="1" dirty="0" smtClean="0"/>
              <a:t>Semi Structured </a:t>
            </a:r>
            <a:r>
              <a:rPr lang="en-US" b="1" dirty="0"/>
              <a:t>Data:</a:t>
            </a:r>
          </a:p>
        </p:txBody>
      </p:sp>
      <p:graphicFrame>
        <p:nvGraphicFramePr>
          <p:cNvPr id="8" name="Table 7"/>
          <p:cNvGraphicFramePr>
            <a:graphicFrameLocks noGrp="1"/>
          </p:cNvGraphicFramePr>
          <p:nvPr>
            <p:extLst>
              <p:ext uri="{D42A27DB-BD31-4B8C-83A1-F6EECF244321}">
                <p14:modId xmlns:p14="http://schemas.microsoft.com/office/powerpoint/2010/main" val="1294480647"/>
              </p:ext>
            </p:extLst>
          </p:nvPr>
        </p:nvGraphicFramePr>
        <p:xfrm>
          <a:off x="223023" y="1886216"/>
          <a:ext cx="7734203" cy="1112520"/>
        </p:xfrm>
        <a:graphic>
          <a:graphicData uri="http://schemas.openxmlformats.org/drawingml/2006/table">
            <a:tbl>
              <a:tblPr firstRow="1" bandRow="1">
                <a:tableStyleId>{5C22544A-7EE6-4342-B048-85BDC9FD1C3A}</a:tableStyleId>
              </a:tblPr>
              <a:tblGrid>
                <a:gridCol w="904747"/>
                <a:gridCol w="1034492"/>
                <a:gridCol w="775002"/>
                <a:gridCol w="772989"/>
                <a:gridCol w="1103181"/>
                <a:gridCol w="3143792"/>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FirstName</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DoB</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Gender</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Ethnicity</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Family history</a:t>
                      </a:r>
                      <a:endParaRPr lang="en-US" sz="1200" b="1" kern="1200" dirty="0">
                        <a:solidFill>
                          <a:schemeClr val="lt1"/>
                        </a:solidFill>
                        <a:latin typeface="+mn-lt"/>
                        <a:ea typeface="+mn-ea"/>
                        <a:cs typeface="+mn-cs"/>
                      </a:endParaRPr>
                    </a:p>
                  </a:txBody>
                  <a:tcPr/>
                </a:tc>
              </a:tr>
              <a:tr h="370840">
                <a:tc>
                  <a:txBody>
                    <a:bodyPr/>
                    <a:lstStyle/>
                    <a:p>
                      <a:r>
                        <a:rPr lang="en-US" sz="1600" dirty="0" smtClean="0"/>
                        <a:t>P001</a:t>
                      </a:r>
                    </a:p>
                  </a:txBody>
                  <a:tcPr/>
                </a:tc>
                <a:tc>
                  <a:txBody>
                    <a:bodyPr/>
                    <a:lstStyle/>
                    <a:p>
                      <a:r>
                        <a:rPr lang="en-US" sz="1600" dirty="0" smtClean="0"/>
                        <a:t>Ram</a:t>
                      </a:r>
                      <a:endParaRPr lang="en-US" sz="1600" dirty="0"/>
                    </a:p>
                  </a:txBody>
                  <a:tcPr/>
                </a:tc>
                <a:tc>
                  <a:txBody>
                    <a:bodyPr/>
                    <a:lstStyle/>
                    <a:p>
                      <a:r>
                        <a:rPr lang="en-US" sz="1600" dirty="0" smtClean="0"/>
                        <a:t>  - </a:t>
                      </a:r>
                      <a:endParaRPr lang="en-US" sz="1600" dirty="0"/>
                    </a:p>
                  </a:txBody>
                  <a:tcPr/>
                </a:tc>
                <a:tc>
                  <a:txBody>
                    <a:bodyPr/>
                    <a:lstStyle/>
                    <a:p>
                      <a:r>
                        <a:rPr lang="en-US" sz="1600" dirty="0" smtClean="0"/>
                        <a:t>  - </a:t>
                      </a:r>
                      <a:endParaRPr lang="en-US" sz="1600" dirty="0"/>
                    </a:p>
                  </a:txBody>
                  <a:tcPr/>
                </a:tc>
                <a:tc>
                  <a:txBody>
                    <a:bodyPr/>
                    <a:lstStyle/>
                    <a:p>
                      <a:r>
                        <a:rPr lang="en-US" sz="1600" dirty="0" smtClean="0"/>
                        <a:t>  South</a:t>
                      </a:r>
                      <a:endParaRPr lang="en-US" sz="1600" dirty="0"/>
                    </a:p>
                  </a:txBody>
                  <a:tcPr/>
                </a:tc>
                <a:tc>
                  <a:txBody>
                    <a:bodyPr/>
                    <a:lstStyle/>
                    <a:p>
                      <a:r>
                        <a:rPr lang="en-US" sz="1600" dirty="0" err="1" smtClean="0"/>
                        <a:t>Diabetese</a:t>
                      </a:r>
                      <a:endParaRPr lang="en-US" sz="1600" dirty="0"/>
                    </a:p>
                  </a:txBody>
                  <a:tcPr/>
                </a:tc>
              </a:tr>
              <a:tr h="370840">
                <a:tc>
                  <a:txBody>
                    <a:bodyPr/>
                    <a:lstStyle/>
                    <a:p>
                      <a:r>
                        <a:rPr lang="en-US" sz="1600" dirty="0" smtClean="0"/>
                        <a:t>P002</a:t>
                      </a:r>
                      <a:endParaRPr lang="en-US" sz="1600" dirty="0"/>
                    </a:p>
                  </a:txBody>
                  <a:tcPr/>
                </a:tc>
                <a:tc>
                  <a:txBody>
                    <a:bodyPr/>
                    <a:lstStyle/>
                    <a:p>
                      <a:r>
                        <a:rPr lang="en-US" sz="1600" dirty="0" smtClean="0"/>
                        <a:t>Sham</a:t>
                      </a:r>
                      <a:endParaRPr lang="en-US" sz="1600" dirty="0"/>
                    </a:p>
                  </a:txBody>
                  <a:tcPr/>
                </a:tc>
                <a:tc>
                  <a:txBody>
                    <a:bodyPr/>
                    <a:lstStyle/>
                    <a:p>
                      <a:r>
                        <a:rPr lang="en-US" sz="1600" dirty="0" smtClean="0"/>
                        <a:t>  - </a:t>
                      </a:r>
                      <a:endParaRPr lang="en-US" sz="1600" dirty="0"/>
                    </a:p>
                  </a:txBody>
                  <a:tcPr/>
                </a:tc>
                <a:tc>
                  <a:txBody>
                    <a:bodyPr/>
                    <a:lstStyle/>
                    <a:p>
                      <a:r>
                        <a:rPr lang="en-US" sz="1600" dirty="0" smtClean="0"/>
                        <a:t>  - </a:t>
                      </a:r>
                      <a:endParaRPr lang="en-US" sz="1600" dirty="0"/>
                    </a:p>
                  </a:txBody>
                  <a:tcPr/>
                </a:tc>
                <a:tc>
                  <a:txBody>
                    <a:bodyPr/>
                    <a:lstStyle/>
                    <a:p>
                      <a:r>
                        <a:rPr lang="en-US" sz="1600" dirty="0" smtClean="0"/>
                        <a:t>  Central </a:t>
                      </a:r>
                      <a:endParaRPr lang="en-US" sz="1600" dirty="0"/>
                    </a:p>
                  </a:txBody>
                  <a:tcPr/>
                </a:tc>
                <a:tc>
                  <a:txBody>
                    <a:bodyPr/>
                    <a:lstStyle/>
                    <a:p>
                      <a:r>
                        <a:rPr lang="en-US" sz="1600" dirty="0" smtClean="0"/>
                        <a:t>Cardio</a:t>
                      </a:r>
                      <a:r>
                        <a:rPr lang="en-US" sz="1600" baseline="0" dirty="0" smtClean="0"/>
                        <a:t> in Father lineage</a:t>
                      </a:r>
                      <a:endParaRPr lang="en-US" sz="1600" dirty="0"/>
                    </a:p>
                  </a:txBody>
                  <a:tcPr/>
                </a:tc>
              </a:tr>
            </a:tbl>
          </a:graphicData>
        </a:graphic>
      </p:graphicFrame>
      <p:sp>
        <p:nvSpPr>
          <p:cNvPr id="9" name="Rectangle 8"/>
          <p:cNvSpPr/>
          <p:nvPr/>
        </p:nvSpPr>
        <p:spPr>
          <a:xfrm>
            <a:off x="162467" y="1471590"/>
            <a:ext cx="3194016" cy="369332"/>
          </a:xfrm>
          <a:prstGeom prst="rect">
            <a:avLst/>
          </a:prstGeom>
        </p:spPr>
        <p:txBody>
          <a:bodyPr wrap="none">
            <a:spAutoFit/>
          </a:bodyPr>
          <a:lstStyle/>
          <a:p>
            <a:r>
              <a:rPr lang="en-US" b="1" dirty="0" smtClean="0"/>
              <a:t>1. Patient </a:t>
            </a:r>
            <a:r>
              <a:rPr lang="en-US" b="1" dirty="0"/>
              <a:t>Information Table</a:t>
            </a:r>
          </a:p>
        </p:txBody>
      </p:sp>
      <p:sp>
        <p:nvSpPr>
          <p:cNvPr id="10" name="Rectangle 9"/>
          <p:cNvSpPr/>
          <p:nvPr/>
        </p:nvSpPr>
        <p:spPr>
          <a:xfrm>
            <a:off x="223023" y="3291031"/>
            <a:ext cx="3232488" cy="369332"/>
          </a:xfrm>
          <a:prstGeom prst="rect">
            <a:avLst/>
          </a:prstGeom>
        </p:spPr>
        <p:txBody>
          <a:bodyPr wrap="none">
            <a:spAutoFit/>
          </a:bodyPr>
          <a:lstStyle/>
          <a:p>
            <a:r>
              <a:rPr lang="en-US" b="1" dirty="0" smtClean="0"/>
              <a:t>2. Genome Sequence Table </a:t>
            </a:r>
            <a:endParaRPr lang="en-US" b="1" dirty="0"/>
          </a:p>
        </p:txBody>
      </p:sp>
      <p:graphicFrame>
        <p:nvGraphicFramePr>
          <p:cNvPr id="11" name="Table 10"/>
          <p:cNvGraphicFramePr>
            <a:graphicFrameLocks noGrp="1"/>
          </p:cNvGraphicFramePr>
          <p:nvPr>
            <p:extLst>
              <p:ext uri="{D42A27DB-BD31-4B8C-83A1-F6EECF244321}">
                <p14:modId xmlns:p14="http://schemas.microsoft.com/office/powerpoint/2010/main" val="1228727138"/>
              </p:ext>
            </p:extLst>
          </p:nvPr>
        </p:nvGraphicFramePr>
        <p:xfrm>
          <a:off x="131787" y="3660363"/>
          <a:ext cx="8905209" cy="1285240"/>
        </p:xfrm>
        <a:graphic>
          <a:graphicData uri="http://schemas.openxmlformats.org/drawingml/2006/table">
            <a:tbl>
              <a:tblPr firstRow="1" bandRow="1">
                <a:tableStyleId>{5C22544A-7EE6-4342-B048-85BDC9FD1C3A}</a:tableStyleId>
              </a:tblPr>
              <a:tblGrid>
                <a:gridCol w="1062264"/>
                <a:gridCol w="848758"/>
                <a:gridCol w="904672"/>
                <a:gridCol w="1089498"/>
                <a:gridCol w="1157591"/>
                <a:gridCol w="3842426"/>
              </a:tblGrid>
              <a:tr h="370840">
                <a:tc>
                  <a:txBody>
                    <a:bodyPr/>
                    <a:lstStyle/>
                    <a:p>
                      <a:r>
                        <a:rPr lang="en-US" sz="1100" dirty="0" err="1" smtClean="0"/>
                        <a:t>PatientID</a:t>
                      </a:r>
                      <a:endParaRPr lang="en-US" sz="1100" dirty="0"/>
                    </a:p>
                  </a:txBody>
                  <a:tcPr/>
                </a:tc>
                <a:tc>
                  <a:txBody>
                    <a:bodyPr/>
                    <a:lstStyle/>
                    <a:p>
                      <a:r>
                        <a:rPr lang="en-US" sz="1100" b="1" kern="1200" dirty="0" err="1" smtClean="0">
                          <a:solidFill>
                            <a:schemeClr val="lt1"/>
                          </a:solidFill>
                          <a:latin typeface="+mn-lt"/>
                          <a:ea typeface="+mn-ea"/>
                          <a:cs typeface="+mn-cs"/>
                        </a:rPr>
                        <a:t>SeqId</a:t>
                      </a:r>
                      <a:endParaRPr lang="en-US" sz="1100" b="1" kern="1200" dirty="0">
                        <a:solidFill>
                          <a:schemeClr val="lt1"/>
                        </a:solidFill>
                        <a:latin typeface="+mn-lt"/>
                        <a:ea typeface="+mn-ea"/>
                        <a:cs typeface="+mn-cs"/>
                      </a:endParaRPr>
                    </a:p>
                  </a:txBody>
                  <a:tcPr/>
                </a:tc>
                <a:tc>
                  <a:txBody>
                    <a:bodyPr/>
                    <a:lstStyle/>
                    <a:p>
                      <a:r>
                        <a:rPr lang="en-US" sz="1100" b="1" kern="1200" dirty="0" smtClean="0">
                          <a:solidFill>
                            <a:schemeClr val="lt1"/>
                          </a:solidFill>
                          <a:latin typeface="+mn-lt"/>
                          <a:ea typeface="+mn-ea"/>
                          <a:cs typeface="+mn-cs"/>
                        </a:rPr>
                        <a:t>Gene</a:t>
                      </a:r>
                      <a:endParaRPr lang="en-US" sz="1100" b="1" kern="1200" dirty="0">
                        <a:solidFill>
                          <a:schemeClr val="lt1"/>
                        </a:solidFill>
                        <a:latin typeface="+mn-lt"/>
                        <a:ea typeface="+mn-ea"/>
                        <a:cs typeface="+mn-cs"/>
                      </a:endParaRPr>
                    </a:p>
                  </a:txBody>
                  <a:tcPr/>
                </a:tc>
                <a:tc>
                  <a:txBody>
                    <a:bodyPr/>
                    <a:lstStyle/>
                    <a:p>
                      <a:r>
                        <a:rPr lang="en-US" sz="1100" b="1" kern="1200" dirty="0" smtClean="0">
                          <a:solidFill>
                            <a:schemeClr val="lt1"/>
                          </a:solidFill>
                          <a:latin typeface="+mn-lt"/>
                          <a:ea typeface="+mn-ea"/>
                          <a:cs typeface="+mn-cs"/>
                        </a:rPr>
                        <a:t>Chromosome</a:t>
                      </a:r>
                      <a:endParaRPr lang="en-US" sz="1100" b="1" kern="1200" dirty="0">
                        <a:solidFill>
                          <a:schemeClr val="lt1"/>
                        </a:solidFill>
                        <a:latin typeface="+mn-lt"/>
                        <a:ea typeface="+mn-ea"/>
                        <a:cs typeface="+mn-cs"/>
                      </a:endParaRPr>
                    </a:p>
                  </a:txBody>
                  <a:tcPr/>
                </a:tc>
                <a:tc>
                  <a:txBody>
                    <a:bodyPr/>
                    <a:lstStyle/>
                    <a:p>
                      <a:r>
                        <a:rPr lang="en-US" sz="1100" b="1" kern="1200" dirty="0" err="1" smtClean="0">
                          <a:solidFill>
                            <a:schemeClr val="lt1"/>
                          </a:solidFill>
                          <a:latin typeface="+mn-lt"/>
                          <a:ea typeface="+mn-ea"/>
                          <a:cs typeface="+mn-cs"/>
                        </a:rPr>
                        <a:t>ModelUsed</a:t>
                      </a:r>
                      <a:endParaRPr lang="en-US" sz="1100" b="1" kern="1200" dirty="0">
                        <a:solidFill>
                          <a:schemeClr val="lt1"/>
                        </a:solidFill>
                        <a:latin typeface="+mn-lt"/>
                        <a:ea typeface="+mn-ea"/>
                        <a:cs typeface="+mn-cs"/>
                      </a:endParaRPr>
                    </a:p>
                  </a:txBody>
                  <a:tcPr/>
                </a:tc>
                <a:tc>
                  <a:txBody>
                    <a:bodyPr/>
                    <a:lstStyle/>
                    <a:p>
                      <a:r>
                        <a:rPr lang="en-US" sz="1100" b="1" kern="1200" dirty="0" err="1" smtClean="0">
                          <a:solidFill>
                            <a:schemeClr val="lt1"/>
                          </a:solidFill>
                          <a:latin typeface="+mn-lt"/>
                          <a:ea typeface="+mn-ea"/>
                          <a:cs typeface="+mn-cs"/>
                        </a:rPr>
                        <a:t>FilePath</a:t>
                      </a:r>
                      <a:endParaRPr lang="en-US" sz="1100" b="1" kern="1200" dirty="0">
                        <a:solidFill>
                          <a:schemeClr val="lt1"/>
                        </a:solidFill>
                        <a:latin typeface="+mn-lt"/>
                        <a:ea typeface="+mn-ea"/>
                        <a:cs typeface="+mn-cs"/>
                      </a:endParaRPr>
                    </a:p>
                  </a:txBody>
                  <a:tcPr/>
                </a:tc>
              </a:tr>
              <a:tr h="370840">
                <a:tc>
                  <a:txBody>
                    <a:bodyPr/>
                    <a:lstStyle/>
                    <a:p>
                      <a:r>
                        <a:rPr lang="en-US" sz="1400" dirty="0" smtClean="0"/>
                        <a:t>P001</a:t>
                      </a:r>
                    </a:p>
                  </a:txBody>
                  <a:tcPr/>
                </a:tc>
                <a:tc>
                  <a:txBody>
                    <a:bodyPr/>
                    <a:lstStyle/>
                    <a:p>
                      <a:r>
                        <a:rPr lang="en-US" sz="1400" dirty="0" smtClean="0"/>
                        <a:t>S001</a:t>
                      </a:r>
                      <a:endParaRPr lang="en-US" sz="1400" dirty="0"/>
                    </a:p>
                  </a:txBody>
                  <a:tcPr/>
                </a:tc>
                <a:tc>
                  <a:txBody>
                    <a:bodyPr/>
                    <a:lstStyle/>
                    <a:p>
                      <a:r>
                        <a:rPr lang="en-US" sz="1400" dirty="0" smtClean="0"/>
                        <a:t>BRCA1 </a:t>
                      </a:r>
                      <a:endParaRPr lang="en-US" sz="1400" dirty="0"/>
                    </a:p>
                  </a:txBody>
                  <a:tcPr/>
                </a:tc>
                <a:tc>
                  <a:txBody>
                    <a:bodyPr/>
                    <a:lstStyle/>
                    <a:p>
                      <a:r>
                        <a:rPr lang="en-US" sz="1400" dirty="0" smtClean="0"/>
                        <a:t>17</a:t>
                      </a:r>
                      <a:endParaRPr lang="en-US" sz="1400" dirty="0"/>
                    </a:p>
                  </a:txBody>
                  <a:tcPr/>
                </a:tc>
                <a:tc>
                  <a:txBody>
                    <a:bodyPr/>
                    <a:lstStyle/>
                    <a:p>
                      <a:r>
                        <a:rPr lang="en-US" sz="1200" dirty="0" smtClean="0"/>
                        <a:t>LipidRiskModelV2</a:t>
                      </a:r>
                      <a:endParaRPr lang="en-US" sz="1200" dirty="0"/>
                    </a:p>
                  </a:txBody>
                  <a:tcPr/>
                </a:tc>
                <a:tc>
                  <a:txBody>
                    <a:bodyPr/>
                    <a:lstStyle/>
                    <a:p>
                      <a:r>
                        <a:rPr lang="en-US" sz="1400" dirty="0" smtClean="0"/>
                        <a:t>/</a:t>
                      </a:r>
                      <a:r>
                        <a:rPr lang="en-US" sz="1400" dirty="0" err="1" smtClean="0"/>
                        <a:t>hdfs</a:t>
                      </a:r>
                      <a:r>
                        <a:rPr lang="en-US" sz="1400" dirty="0" smtClean="0"/>
                        <a:t>/path/to/images/P001_S001_Brain.dcm</a:t>
                      </a:r>
                      <a:endParaRPr lang="en-US" sz="1400" dirty="0"/>
                    </a:p>
                  </a:txBody>
                  <a:tcPr/>
                </a:tc>
              </a:tr>
              <a:tr h="370840">
                <a:tc>
                  <a:txBody>
                    <a:bodyPr/>
                    <a:lstStyle/>
                    <a:p>
                      <a:r>
                        <a:rPr lang="en-US" sz="1400" dirty="0" smtClean="0"/>
                        <a:t>P002</a:t>
                      </a:r>
                      <a:endParaRPr lang="en-US" sz="1400" dirty="0"/>
                    </a:p>
                  </a:txBody>
                  <a:tcPr/>
                </a:tc>
                <a:tc>
                  <a:txBody>
                    <a:bodyPr/>
                    <a:lstStyle/>
                    <a:p>
                      <a:r>
                        <a:rPr lang="en-US" sz="1400" dirty="0" smtClean="0"/>
                        <a:t>S002</a:t>
                      </a:r>
                      <a:endParaRPr lang="en-US" sz="1400" dirty="0"/>
                    </a:p>
                  </a:txBody>
                  <a:tcPr/>
                </a:tc>
                <a:tc>
                  <a:txBody>
                    <a:bodyPr/>
                    <a:lstStyle/>
                    <a:p>
                      <a:r>
                        <a:rPr lang="en-US" sz="1400" dirty="0" smtClean="0"/>
                        <a:t>LDLR</a:t>
                      </a:r>
                      <a:endParaRPr lang="en-US" sz="1400" dirty="0"/>
                    </a:p>
                  </a:txBody>
                  <a:tcPr/>
                </a:tc>
                <a:tc>
                  <a:txBody>
                    <a:bodyPr/>
                    <a:lstStyle/>
                    <a:p>
                      <a:r>
                        <a:rPr lang="en-US" sz="1400" dirty="0" smtClean="0"/>
                        <a:t>19</a:t>
                      </a:r>
                      <a:endParaRPr lang="en-US" sz="1400" dirty="0"/>
                    </a:p>
                  </a:txBody>
                  <a:tcPr/>
                </a:tc>
                <a:tc>
                  <a:txBody>
                    <a:bodyPr/>
                    <a:lstStyle/>
                    <a:p>
                      <a:r>
                        <a:rPr lang="en-US" sz="1200" dirty="0" smtClean="0"/>
                        <a:t>CardiogenomicsModelV3</a:t>
                      </a:r>
                      <a:endParaRPr lang="en-US" sz="1200" dirty="0"/>
                    </a:p>
                  </a:txBody>
                  <a:tcPr/>
                </a:tc>
                <a:tc>
                  <a:txBody>
                    <a:bodyPr/>
                    <a:lstStyle/>
                    <a:p>
                      <a:r>
                        <a:rPr lang="en-US" sz="1400" dirty="0" smtClean="0"/>
                        <a:t>/</a:t>
                      </a:r>
                      <a:r>
                        <a:rPr lang="en-US" sz="1400" dirty="0" err="1" smtClean="0"/>
                        <a:t>hdfs</a:t>
                      </a:r>
                      <a:r>
                        <a:rPr lang="en-US" sz="1400" dirty="0" smtClean="0"/>
                        <a:t>/path/to/images/P002_S002_Chest.dcm</a:t>
                      </a:r>
                      <a:endParaRPr lang="en-US" sz="1400" dirty="0"/>
                    </a:p>
                  </a:txBody>
                  <a:tcPr/>
                </a:tc>
              </a:tr>
            </a:tbl>
          </a:graphicData>
        </a:graphic>
      </p:graphicFrame>
      <p:sp>
        <p:nvSpPr>
          <p:cNvPr id="12" name="Rectangle 11"/>
          <p:cNvSpPr/>
          <p:nvPr/>
        </p:nvSpPr>
        <p:spPr>
          <a:xfrm>
            <a:off x="131787" y="4957065"/>
            <a:ext cx="2334806" cy="369332"/>
          </a:xfrm>
          <a:prstGeom prst="rect">
            <a:avLst/>
          </a:prstGeom>
        </p:spPr>
        <p:txBody>
          <a:bodyPr wrap="none">
            <a:spAutoFit/>
          </a:bodyPr>
          <a:lstStyle/>
          <a:p>
            <a:r>
              <a:rPr lang="en-US" b="1" dirty="0" smtClean="0"/>
              <a:t>3. Diagnostic Table </a:t>
            </a:r>
            <a:endParaRPr lang="en-US" b="1" dirty="0"/>
          </a:p>
        </p:txBody>
      </p:sp>
      <p:graphicFrame>
        <p:nvGraphicFramePr>
          <p:cNvPr id="13" name="Table 12"/>
          <p:cNvGraphicFramePr>
            <a:graphicFrameLocks noGrp="1"/>
          </p:cNvGraphicFramePr>
          <p:nvPr>
            <p:extLst>
              <p:ext uri="{D42A27DB-BD31-4B8C-83A1-F6EECF244321}">
                <p14:modId xmlns:p14="http://schemas.microsoft.com/office/powerpoint/2010/main" val="3605674263"/>
              </p:ext>
            </p:extLst>
          </p:nvPr>
        </p:nvGraphicFramePr>
        <p:xfrm>
          <a:off x="131787" y="5326397"/>
          <a:ext cx="8730111" cy="1259840"/>
        </p:xfrm>
        <a:graphic>
          <a:graphicData uri="http://schemas.openxmlformats.org/drawingml/2006/table">
            <a:tbl>
              <a:tblPr firstRow="1" bandRow="1">
                <a:tableStyleId>{5C22544A-7EE6-4342-B048-85BDC9FD1C3A}</a:tableStyleId>
              </a:tblPr>
              <a:tblGrid>
                <a:gridCol w="1062264"/>
                <a:gridCol w="916851"/>
                <a:gridCol w="1352145"/>
                <a:gridCol w="5398851"/>
              </a:tblGrid>
              <a:tr h="370840">
                <a:tc>
                  <a:txBody>
                    <a:bodyPr/>
                    <a:lstStyle/>
                    <a:p>
                      <a:r>
                        <a:rPr lang="en-US" sz="1200" dirty="0" err="1" smtClean="0"/>
                        <a:t>PatientID</a:t>
                      </a:r>
                      <a:endParaRPr lang="en-US" sz="1200" dirty="0"/>
                    </a:p>
                  </a:txBody>
                  <a:tcPr/>
                </a:tc>
                <a:tc>
                  <a:txBody>
                    <a:bodyPr/>
                    <a:lstStyle/>
                    <a:p>
                      <a:r>
                        <a:rPr lang="en-US" sz="1200" b="1" kern="1200" dirty="0" err="1" smtClean="0">
                          <a:solidFill>
                            <a:schemeClr val="lt1"/>
                          </a:solidFill>
                          <a:latin typeface="+mn-lt"/>
                          <a:ea typeface="+mn-ea"/>
                          <a:cs typeface="+mn-cs"/>
                        </a:rPr>
                        <a:t>ImageId</a:t>
                      </a:r>
                      <a:endParaRPr lang="en-US" sz="1200" b="1" kern="1200" dirty="0">
                        <a:solidFill>
                          <a:schemeClr val="lt1"/>
                        </a:solidFill>
                        <a:latin typeface="+mn-lt"/>
                        <a:ea typeface="+mn-ea"/>
                        <a:cs typeface="+mn-cs"/>
                      </a:endParaRPr>
                    </a:p>
                  </a:txBody>
                  <a:tcPr/>
                </a:tc>
                <a:tc>
                  <a:txBody>
                    <a:bodyPr/>
                    <a:lstStyle/>
                    <a:p>
                      <a:r>
                        <a:rPr lang="en-US" sz="1200" b="1" kern="1200" dirty="0" smtClean="0">
                          <a:solidFill>
                            <a:schemeClr val="lt1"/>
                          </a:solidFill>
                          <a:latin typeface="+mn-lt"/>
                          <a:ea typeface="+mn-ea"/>
                          <a:cs typeface="+mn-cs"/>
                        </a:rPr>
                        <a:t>Condition</a:t>
                      </a:r>
                      <a:endParaRPr lang="en-US" sz="1200" b="1" kern="1200" dirty="0">
                        <a:solidFill>
                          <a:schemeClr val="lt1"/>
                        </a:solidFill>
                        <a:latin typeface="+mn-lt"/>
                        <a:ea typeface="+mn-ea"/>
                        <a:cs typeface="+mn-cs"/>
                      </a:endParaRPr>
                    </a:p>
                  </a:txBody>
                  <a:tcPr/>
                </a:tc>
                <a:tc>
                  <a:txBody>
                    <a:bodyPr/>
                    <a:lstStyle/>
                    <a:p>
                      <a:r>
                        <a:rPr lang="en-US" sz="1200" b="1" kern="1200" dirty="0" err="1" smtClean="0">
                          <a:solidFill>
                            <a:schemeClr val="lt1"/>
                          </a:solidFill>
                          <a:latin typeface="+mn-lt"/>
                          <a:ea typeface="+mn-ea"/>
                          <a:cs typeface="+mn-cs"/>
                        </a:rPr>
                        <a:t>RadiologistComments</a:t>
                      </a:r>
                      <a:endParaRPr lang="en-US" sz="1200" b="1" kern="1200" dirty="0">
                        <a:solidFill>
                          <a:schemeClr val="lt1"/>
                        </a:solidFill>
                        <a:latin typeface="+mn-lt"/>
                        <a:ea typeface="+mn-ea"/>
                        <a:cs typeface="+mn-cs"/>
                      </a:endParaRPr>
                    </a:p>
                  </a:txBody>
                  <a:tcPr/>
                </a:tc>
              </a:tr>
              <a:tr h="370840">
                <a:tc>
                  <a:txBody>
                    <a:bodyPr/>
                    <a:lstStyle/>
                    <a:p>
                      <a:r>
                        <a:rPr lang="en-US" sz="1600" dirty="0" smtClean="0"/>
                        <a:t>P001</a:t>
                      </a:r>
                    </a:p>
                  </a:txBody>
                  <a:tcPr/>
                </a:tc>
                <a:tc>
                  <a:txBody>
                    <a:bodyPr/>
                    <a:lstStyle/>
                    <a:p>
                      <a:r>
                        <a:rPr lang="en-US" sz="1600" dirty="0" smtClean="0"/>
                        <a:t>V1001</a:t>
                      </a:r>
                      <a:endParaRPr lang="en-US" sz="1600" dirty="0"/>
                    </a:p>
                  </a:txBody>
                  <a:tcPr/>
                </a:tc>
                <a:tc>
                  <a:txBody>
                    <a:bodyPr/>
                    <a:lstStyle/>
                    <a:p>
                      <a:r>
                        <a:rPr lang="en-US" sz="1400" dirty="0" smtClean="0"/>
                        <a:t>  Heart Disease</a:t>
                      </a:r>
                      <a:endParaRPr lang="en-US" sz="1400" dirty="0"/>
                    </a:p>
                  </a:txBody>
                  <a:tcPr/>
                </a:tc>
                <a:tc>
                  <a:txBody>
                    <a:bodyPr/>
                    <a:lstStyle/>
                    <a:p>
                      <a:r>
                        <a:rPr lang="en-US" sz="1400" dirty="0" smtClean="0"/>
                        <a:t>DNA repair and tumor suppression.</a:t>
                      </a:r>
                      <a:endParaRPr lang="en-US" sz="1400" dirty="0"/>
                    </a:p>
                  </a:txBody>
                  <a:tcPr/>
                </a:tc>
              </a:tr>
              <a:tr h="370840">
                <a:tc>
                  <a:txBody>
                    <a:bodyPr/>
                    <a:lstStyle/>
                    <a:p>
                      <a:r>
                        <a:rPr lang="en-US" sz="1600" dirty="0" smtClean="0"/>
                        <a:t>P002</a:t>
                      </a:r>
                      <a:endParaRPr lang="en-US" sz="1600" dirty="0"/>
                    </a:p>
                  </a:txBody>
                  <a:tcPr/>
                </a:tc>
                <a:tc>
                  <a:txBody>
                    <a:bodyPr/>
                    <a:lstStyle/>
                    <a:p>
                      <a:r>
                        <a:rPr lang="en-US" sz="1600" dirty="0" smtClean="0"/>
                        <a:t>V1002</a:t>
                      </a:r>
                      <a:endParaRPr lang="en-US" sz="1600" dirty="0"/>
                    </a:p>
                  </a:txBody>
                  <a:tcPr/>
                </a:tc>
                <a:tc>
                  <a:txBody>
                    <a:bodyPr/>
                    <a:lstStyle/>
                    <a:p>
                      <a:r>
                        <a:rPr lang="en-US" sz="1400" dirty="0" smtClean="0"/>
                        <a:t> LDL disorder</a:t>
                      </a:r>
                      <a:endParaRPr lang="en-US" sz="1400" dirty="0"/>
                    </a:p>
                  </a:txBody>
                  <a:tcPr/>
                </a:tc>
                <a:tc>
                  <a:txBody>
                    <a:bodyPr/>
                    <a:lstStyle/>
                    <a:p>
                      <a:r>
                        <a:rPr lang="en-US" sz="1400" dirty="0" smtClean="0"/>
                        <a:t>Cholesterol metabolism mild disturbances</a:t>
                      </a:r>
                      <a:endParaRPr lang="en-US" sz="1400" dirty="0"/>
                    </a:p>
                  </a:txBody>
                  <a:tcPr/>
                </a:tc>
              </a:tr>
            </a:tbl>
          </a:graphicData>
        </a:graphic>
      </p:graphicFrame>
    </p:spTree>
    <p:extLst>
      <p:ext uri="{BB962C8B-B14F-4D97-AF65-F5344CB8AC3E}">
        <p14:creationId xmlns:p14="http://schemas.microsoft.com/office/powerpoint/2010/main" val="240960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FF906EE-8747-8395-3438-3E112E22F070}"/>
              </a:ext>
            </a:extLst>
          </p:cNvPr>
          <p:cNvPicPr>
            <a:picLocks noChangeAspect="1"/>
          </p:cNvPicPr>
          <p:nvPr/>
        </p:nvPicPr>
        <p:blipFill>
          <a:blip r:embed="rId2"/>
          <a:stretch>
            <a:fillRect/>
          </a:stretch>
        </p:blipFill>
        <p:spPr>
          <a:xfrm>
            <a:off x="604032" y="572159"/>
            <a:ext cx="7429500" cy="3800475"/>
          </a:xfrm>
          <a:prstGeom prst="rect">
            <a:avLst/>
          </a:prstGeom>
        </p:spPr>
      </p:pic>
      <p:sp>
        <p:nvSpPr>
          <p:cNvPr id="3" name="Title 1">
            <a:extLst>
              <a:ext uri="{FF2B5EF4-FFF2-40B4-BE49-F238E27FC236}">
                <a16:creationId xmlns="" xmlns:a16="http://schemas.microsoft.com/office/drawing/2014/main" id="{6383B235-9425-1CAD-3EFD-F231B23B97AD}"/>
              </a:ext>
            </a:extLst>
          </p:cNvPr>
          <p:cNvSpPr txBox="1">
            <a:spLocks/>
          </p:cNvSpPr>
          <p:nvPr/>
        </p:nvSpPr>
        <p:spPr>
          <a:xfrm>
            <a:off x="1154108" y="2566566"/>
            <a:ext cx="6498158" cy="172486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6000" dirty="0"/>
              <a:t>Thanks</a:t>
            </a:r>
          </a:p>
        </p:txBody>
      </p:sp>
    </p:spTree>
    <p:extLst>
      <p:ext uri="{BB962C8B-B14F-4D97-AF65-F5344CB8AC3E}">
        <p14:creationId xmlns:p14="http://schemas.microsoft.com/office/powerpoint/2010/main" val="1328642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35" y="683450"/>
            <a:ext cx="2303856" cy="369332"/>
          </a:xfrm>
          <a:prstGeom prst="rect">
            <a:avLst/>
          </a:prstGeom>
        </p:spPr>
        <p:txBody>
          <a:bodyPr wrap="square">
            <a:spAutoFit/>
          </a:bodyPr>
          <a:lstStyle/>
          <a:p>
            <a:r>
              <a:rPr lang="en-US" b="1" dirty="0" smtClean="0"/>
              <a:t>Characteristics </a:t>
            </a:r>
            <a:endParaRPr lang="en-US" b="1" dirty="0"/>
          </a:p>
        </p:txBody>
      </p:sp>
      <p:sp>
        <p:nvSpPr>
          <p:cNvPr id="3" name="TextBox 2">
            <a:extLst>
              <a:ext uri="{FF2B5EF4-FFF2-40B4-BE49-F238E27FC236}">
                <a16:creationId xmlns="" xmlns:a16="http://schemas.microsoft.com/office/drawing/2014/main" id="{287C8993-DA92-19D5-F986-39E26EE0E27E}"/>
              </a:ext>
            </a:extLst>
          </p:cNvPr>
          <p:cNvSpPr txBox="1"/>
          <p:nvPr/>
        </p:nvSpPr>
        <p:spPr>
          <a:xfrm>
            <a:off x="1669785" y="87509"/>
            <a:ext cx="5810786" cy="523220"/>
          </a:xfrm>
          <a:prstGeom prst="rect">
            <a:avLst/>
          </a:prstGeom>
          <a:noFill/>
        </p:spPr>
        <p:txBody>
          <a:bodyPr wrap="square" rtlCol="0">
            <a:spAutoFit/>
          </a:bodyPr>
          <a:lstStyle/>
          <a:p>
            <a:r>
              <a:rPr lang="en-IN" sz="2800" b="1" dirty="0">
                <a:solidFill>
                  <a:schemeClr val="accent6"/>
                </a:solidFill>
              </a:rPr>
              <a:t>Introduction to </a:t>
            </a:r>
            <a:r>
              <a:rPr lang="en-IN" sz="2800" b="1" dirty="0" smtClean="0">
                <a:solidFill>
                  <a:schemeClr val="accent6"/>
                </a:solidFill>
              </a:rPr>
              <a:t>Big Data (contd)</a:t>
            </a:r>
            <a:endParaRPr lang="en-IN" sz="2800" b="1" dirty="0">
              <a:solidFill>
                <a:schemeClr val="accent6"/>
              </a:solidFill>
            </a:endParaRPr>
          </a:p>
        </p:txBody>
      </p:sp>
      <p:sp>
        <p:nvSpPr>
          <p:cNvPr id="4" name="Rectangle 3"/>
          <p:cNvSpPr/>
          <p:nvPr/>
        </p:nvSpPr>
        <p:spPr>
          <a:xfrm>
            <a:off x="76135" y="1055215"/>
            <a:ext cx="8998085" cy="3139321"/>
          </a:xfrm>
          <a:prstGeom prst="rect">
            <a:avLst/>
          </a:prstGeom>
        </p:spPr>
        <p:txBody>
          <a:bodyPr wrap="square">
            <a:spAutoFit/>
          </a:bodyPr>
          <a:lstStyle/>
          <a:p>
            <a:r>
              <a:rPr lang="en-US" i="1" dirty="0"/>
              <a:t>Volume: </a:t>
            </a:r>
            <a:r>
              <a:rPr lang="en-US" dirty="0"/>
              <a:t>Massive amounts of data, often in petabytes or </a:t>
            </a:r>
            <a:r>
              <a:rPr lang="en-US" dirty="0" err="1"/>
              <a:t>exabytes</a:t>
            </a:r>
            <a:r>
              <a:rPr lang="en-US" dirty="0"/>
              <a:t>, which exceed the storage and processing capabilities of traditional databases</a:t>
            </a:r>
            <a:r>
              <a:rPr lang="en-US" dirty="0" smtClean="0"/>
              <a:t>.</a:t>
            </a:r>
          </a:p>
          <a:p>
            <a:r>
              <a:rPr lang="en-US" i="1" dirty="0"/>
              <a:t>Variety: </a:t>
            </a:r>
            <a:r>
              <a:rPr lang="en-US" dirty="0"/>
              <a:t>Includes a wide range of data types—structured, semi-structured, and unstructured—such as social media posts, sensor data, transaction logs, and video streams</a:t>
            </a:r>
            <a:r>
              <a:rPr lang="en-US" dirty="0" smtClean="0"/>
              <a:t>.</a:t>
            </a:r>
          </a:p>
          <a:p>
            <a:r>
              <a:rPr lang="en-US" i="1" dirty="0"/>
              <a:t>Velocity: </a:t>
            </a:r>
            <a:r>
              <a:rPr lang="en-US" dirty="0"/>
              <a:t>Data is generated at a high speed, often in real-time or near-real-time, requiring fast processing to extract actionable insights</a:t>
            </a:r>
            <a:r>
              <a:rPr lang="en-US" dirty="0" smtClean="0"/>
              <a:t>.</a:t>
            </a:r>
          </a:p>
          <a:p>
            <a:r>
              <a:rPr lang="en-US" i="1" dirty="0"/>
              <a:t>Veracity: </a:t>
            </a:r>
            <a:r>
              <a:rPr lang="en-US" dirty="0"/>
              <a:t>Refers to the quality and trustworthiness of the data, which can be variable and uncertain in Big Data scenarios</a:t>
            </a:r>
            <a:r>
              <a:rPr lang="en-US" dirty="0" smtClean="0"/>
              <a:t>.</a:t>
            </a:r>
          </a:p>
          <a:p>
            <a:r>
              <a:rPr lang="en-US" i="1" dirty="0"/>
              <a:t>Value: </a:t>
            </a:r>
            <a:r>
              <a:rPr lang="en-US" dirty="0"/>
              <a:t>The potential insights and business value that can be extracted from Big Data through advanced analytics.</a:t>
            </a:r>
          </a:p>
        </p:txBody>
      </p:sp>
      <p:sp>
        <p:nvSpPr>
          <p:cNvPr id="5" name="Rectangle 4"/>
          <p:cNvSpPr/>
          <p:nvPr/>
        </p:nvSpPr>
        <p:spPr>
          <a:xfrm>
            <a:off x="1031131" y="4296592"/>
            <a:ext cx="6371617" cy="1477328"/>
          </a:xfrm>
          <a:prstGeom prst="rect">
            <a:avLst/>
          </a:prstGeom>
          <a:solidFill>
            <a:schemeClr val="accent2">
              <a:lumMod val="60000"/>
              <a:lumOff val="40000"/>
            </a:schemeClr>
          </a:solidFill>
          <a:effectLst>
            <a:glow rad="63500">
              <a:schemeClr val="accent1">
                <a:lumMod val="60000"/>
                <a:lumOff val="40000"/>
                <a:alpha val="40000"/>
              </a:schemeClr>
            </a:glow>
          </a:effectLst>
          <a:scene3d>
            <a:camera prst="orthographicFront"/>
            <a:lightRig rig="threePt" dir="t"/>
          </a:scene3d>
          <a:sp3d>
            <a:bevelT/>
            <a:bevelB prst="angle"/>
          </a:sp3d>
        </p:spPr>
        <p:txBody>
          <a:bodyPr wrap="square">
            <a:spAutoFit/>
          </a:bodyPr>
          <a:lstStyle/>
          <a:p>
            <a:r>
              <a:rPr lang="en-US" b="1" dirty="0" smtClean="0"/>
              <a:t>Conventional Data </a:t>
            </a:r>
            <a:r>
              <a:rPr lang="en-US" dirty="0" smtClean="0"/>
              <a:t>refers </a:t>
            </a:r>
            <a:r>
              <a:rPr lang="en-US" dirty="0"/>
              <a:t>to general information that can be easily processed and analyzed using conventional </a:t>
            </a:r>
            <a:r>
              <a:rPr lang="en-US" dirty="0" smtClean="0"/>
              <a:t>tools.</a:t>
            </a:r>
          </a:p>
          <a:p>
            <a:r>
              <a:rPr lang="en-US" b="1" dirty="0" smtClean="0"/>
              <a:t>Big Data </a:t>
            </a:r>
            <a:r>
              <a:rPr lang="en-US" dirty="0" smtClean="0"/>
              <a:t>refers </a:t>
            </a:r>
            <a:r>
              <a:rPr lang="en-US" dirty="0"/>
              <a:t>to much larger, more complex datasets that require specialized tools and techniques to manage</a:t>
            </a:r>
            <a:r>
              <a:rPr lang="en-US" dirty="0" smtClean="0"/>
              <a:t>, process         </a:t>
            </a:r>
          </a:p>
          <a:p>
            <a:r>
              <a:rPr lang="en-US" dirty="0"/>
              <a:t> </a:t>
            </a:r>
            <a:r>
              <a:rPr lang="en-US" dirty="0" smtClean="0"/>
              <a:t>                                    and extract </a:t>
            </a:r>
            <a:r>
              <a:rPr lang="en-US" dirty="0"/>
              <a:t>value.</a:t>
            </a:r>
          </a:p>
        </p:txBody>
      </p:sp>
    </p:spTree>
    <p:extLst>
      <p:ext uri="{BB962C8B-B14F-4D97-AF65-F5344CB8AC3E}">
        <p14:creationId xmlns:p14="http://schemas.microsoft.com/office/powerpoint/2010/main" val="1615487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7C8993-DA92-19D5-F986-39E26EE0E27E}"/>
              </a:ext>
            </a:extLst>
          </p:cNvPr>
          <p:cNvSpPr txBox="1"/>
          <p:nvPr/>
        </p:nvSpPr>
        <p:spPr>
          <a:xfrm>
            <a:off x="1669785" y="87509"/>
            <a:ext cx="5810786" cy="523220"/>
          </a:xfrm>
          <a:prstGeom prst="rect">
            <a:avLst/>
          </a:prstGeom>
          <a:noFill/>
        </p:spPr>
        <p:txBody>
          <a:bodyPr wrap="square" rtlCol="0">
            <a:spAutoFit/>
          </a:bodyPr>
          <a:lstStyle/>
          <a:p>
            <a:r>
              <a:rPr lang="en-IN" sz="2800" b="1" dirty="0">
                <a:solidFill>
                  <a:schemeClr val="accent6"/>
                </a:solidFill>
              </a:rPr>
              <a:t>Introduction to </a:t>
            </a:r>
            <a:r>
              <a:rPr lang="en-IN" sz="2800" b="1" dirty="0" smtClean="0">
                <a:solidFill>
                  <a:schemeClr val="accent6"/>
                </a:solidFill>
              </a:rPr>
              <a:t>Big Data (contd)</a:t>
            </a:r>
            <a:endParaRPr lang="en-IN" sz="2800" b="1" dirty="0">
              <a:solidFill>
                <a:schemeClr val="accent6"/>
              </a:solidFill>
            </a:endParaRPr>
          </a:p>
        </p:txBody>
      </p:sp>
      <p:sp>
        <p:nvSpPr>
          <p:cNvPr id="3" name="Rectangle 2"/>
          <p:cNvSpPr/>
          <p:nvPr/>
        </p:nvSpPr>
        <p:spPr>
          <a:xfrm>
            <a:off x="573932" y="929392"/>
            <a:ext cx="7286017" cy="1154162"/>
          </a:xfrm>
          <a:prstGeom prst="rect">
            <a:avLst/>
          </a:prstGeom>
          <a:solidFill>
            <a:schemeClr val="accent1">
              <a:lumMod val="60000"/>
              <a:lumOff val="40000"/>
            </a:schemeClr>
          </a:solidFill>
          <a:scene3d>
            <a:camera prst="orthographicFront"/>
            <a:lightRig rig="threePt" dir="t"/>
          </a:scene3d>
          <a:sp3d extrusionH="76200" contourW="12700">
            <a:bevelT prst="angle"/>
            <a:extrusionClr>
              <a:schemeClr val="accent3">
                <a:lumMod val="75000"/>
              </a:schemeClr>
            </a:extrusionClr>
            <a:contourClr>
              <a:schemeClr val="accent3">
                <a:lumMod val="60000"/>
                <a:lumOff val="40000"/>
              </a:schemeClr>
            </a:contourClr>
          </a:sp3d>
        </p:spPr>
        <p:txBody>
          <a:bodyPr wrap="square" tIns="182880">
            <a:spAutoFit/>
          </a:bodyPr>
          <a:lstStyle/>
          <a:p>
            <a:r>
              <a:rPr lang="en-US" sz="2000" b="1" dirty="0" smtClean="0"/>
              <a:t>   Twitter </a:t>
            </a:r>
            <a:r>
              <a:rPr lang="en-US" sz="2000" b="1" dirty="0"/>
              <a:t>users generate about 500 million tweets per </a:t>
            </a:r>
            <a:r>
              <a:rPr lang="en-US" sz="2000" b="1" dirty="0" smtClean="0"/>
              <a:t>day </a:t>
            </a:r>
          </a:p>
          <a:p>
            <a:r>
              <a:rPr lang="en-US" sz="2000" b="1" dirty="0"/>
              <a:t> </a:t>
            </a:r>
            <a:r>
              <a:rPr lang="en-US" sz="2000" b="1" dirty="0" smtClean="0"/>
              <a:t>    i.e </a:t>
            </a:r>
            <a:r>
              <a:rPr lang="en-US" sz="2000" b="1" dirty="0"/>
              <a:t>347,220 tweets per minute</a:t>
            </a:r>
            <a:r>
              <a:rPr lang="en-US" sz="2000" dirty="0"/>
              <a:t> </a:t>
            </a:r>
            <a:r>
              <a:rPr lang="en-US" sz="2000" dirty="0" smtClean="0"/>
              <a:t>, </a:t>
            </a:r>
            <a:r>
              <a:rPr lang="en-US" sz="2000" b="1" dirty="0" smtClean="0"/>
              <a:t>5,787 </a:t>
            </a:r>
            <a:r>
              <a:rPr lang="en-US" sz="2000" b="1" dirty="0"/>
              <a:t>tweets per </a:t>
            </a:r>
            <a:r>
              <a:rPr lang="en-US" sz="2000" b="1" dirty="0" smtClean="0"/>
              <a:t>second</a:t>
            </a:r>
            <a:r>
              <a:rPr lang="en-US" sz="2000" dirty="0" smtClean="0"/>
              <a:t>.</a:t>
            </a:r>
          </a:p>
          <a:p>
            <a:r>
              <a:rPr lang="en-US" sz="2000" dirty="0" smtClean="0"/>
              <a:t> </a:t>
            </a:r>
            <a:endParaRPr lang="en-US" sz="2000" b="1" dirty="0"/>
          </a:p>
        </p:txBody>
      </p:sp>
      <p:grpSp>
        <p:nvGrpSpPr>
          <p:cNvPr id="12" name="Group 11"/>
          <p:cNvGrpSpPr/>
          <p:nvPr/>
        </p:nvGrpSpPr>
        <p:grpSpPr>
          <a:xfrm>
            <a:off x="330228" y="2416513"/>
            <a:ext cx="2045538" cy="739622"/>
            <a:chOff x="689719" y="2251793"/>
            <a:chExt cx="2045538" cy="739622"/>
          </a:xfrm>
        </p:grpSpPr>
        <p:sp>
          <p:nvSpPr>
            <p:cNvPr id="8" name="Oval 7"/>
            <p:cNvSpPr/>
            <p:nvPr/>
          </p:nvSpPr>
          <p:spPr>
            <a:xfrm>
              <a:off x="689719" y="2251793"/>
              <a:ext cx="2045538" cy="7396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37414" y="2436938"/>
              <a:ext cx="1492716" cy="369332"/>
            </a:xfrm>
            <a:prstGeom prst="rect">
              <a:avLst/>
            </a:prstGeom>
          </p:spPr>
          <p:txBody>
            <a:bodyPr wrap="none">
              <a:spAutoFit/>
            </a:bodyPr>
            <a:lstStyle/>
            <a:p>
              <a:r>
                <a:rPr lang="en-US" b="1" dirty="0" smtClean="0"/>
                <a:t>     VOLUME</a:t>
              </a:r>
              <a:endParaRPr lang="en-US" b="1" dirty="0"/>
            </a:p>
          </p:txBody>
        </p:sp>
      </p:grpSp>
      <p:grpSp>
        <p:nvGrpSpPr>
          <p:cNvPr id="14" name="Group 13"/>
          <p:cNvGrpSpPr/>
          <p:nvPr/>
        </p:nvGrpSpPr>
        <p:grpSpPr>
          <a:xfrm>
            <a:off x="373676" y="3492721"/>
            <a:ext cx="2045538" cy="739622"/>
            <a:chOff x="689719" y="2251793"/>
            <a:chExt cx="2045538" cy="739622"/>
          </a:xfrm>
          <a:solidFill>
            <a:schemeClr val="accent6">
              <a:lumMod val="40000"/>
              <a:lumOff val="60000"/>
            </a:schemeClr>
          </a:solidFill>
        </p:grpSpPr>
        <p:sp>
          <p:nvSpPr>
            <p:cNvPr id="15" name="Oval 14"/>
            <p:cNvSpPr/>
            <p:nvPr/>
          </p:nvSpPr>
          <p:spPr>
            <a:xfrm>
              <a:off x="689719" y="2251793"/>
              <a:ext cx="2045538" cy="73962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737414" y="2436938"/>
              <a:ext cx="1488421" cy="369332"/>
            </a:xfrm>
            <a:prstGeom prst="rect">
              <a:avLst/>
            </a:prstGeom>
            <a:noFill/>
          </p:spPr>
          <p:txBody>
            <a:bodyPr wrap="none">
              <a:spAutoFit/>
            </a:bodyPr>
            <a:lstStyle/>
            <a:p>
              <a:r>
                <a:rPr lang="en-US" b="1" dirty="0" smtClean="0"/>
                <a:t>     VARIETY</a:t>
              </a:r>
              <a:endParaRPr lang="en-US" b="1" dirty="0"/>
            </a:p>
          </p:txBody>
        </p:sp>
      </p:grpSp>
      <p:grpSp>
        <p:nvGrpSpPr>
          <p:cNvPr id="17" name="Group 16"/>
          <p:cNvGrpSpPr/>
          <p:nvPr/>
        </p:nvGrpSpPr>
        <p:grpSpPr>
          <a:xfrm>
            <a:off x="377923" y="4600863"/>
            <a:ext cx="2045538" cy="739622"/>
            <a:chOff x="689719" y="2251793"/>
            <a:chExt cx="2045538" cy="739622"/>
          </a:xfrm>
          <a:solidFill>
            <a:schemeClr val="accent3">
              <a:lumMod val="60000"/>
              <a:lumOff val="40000"/>
            </a:schemeClr>
          </a:solidFill>
        </p:grpSpPr>
        <p:sp>
          <p:nvSpPr>
            <p:cNvPr id="18" name="Oval 17"/>
            <p:cNvSpPr/>
            <p:nvPr/>
          </p:nvSpPr>
          <p:spPr>
            <a:xfrm>
              <a:off x="689719" y="2251793"/>
              <a:ext cx="2045538" cy="73962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37414" y="2436938"/>
              <a:ext cx="1659429" cy="369332"/>
            </a:xfrm>
            <a:prstGeom prst="rect">
              <a:avLst/>
            </a:prstGeom>
            <a:noFill/>
          </p:spPr>
          <p:txBody>
            <a:bodyPr wrap="none">
              <a:spAutoFit/>
            </a:bodyPr>
            <a:lstStyle/>
            <a:p>
              <a:r>
                <a:rPr lang="en-US" b="1" dirty="0" smtClean="0"/>
                <a:t>     VELOCITY</a:t>
              </a:r>
              <a:endParaRPr lang="en-US" b="1" dirty="0"/>
            </a:p>
          </p:txBody>
        </p:sp>
      </p:grpSp>
      <p:grpSp>
        <p:nvGrpSpPr>
          <p:cNvPr id="20" name="Group 19"/>
          <p:cNvGrpSpPr/>
          <p:nvPr/>
        </p:nvGrpSpPr>
        <p:grpSpPr>
          <a:xfrm>
            <a:off x="425618" y="5704953"/>
            <a:ext cx="2045538" cy="739622"/>
            <a:chOff x="689719" y="2251793"/>
            <a:chExt cx="2045538" cy="739622"/>
          </a:xfrm>
          <a:solidFill>
            <a:schemeClr val="tx2">
              <a:lumMod val="25000"/>
              <a:lumOff val="75000"/>
            </a:schemeClr>
          </a:solidFill>
        </p:grpSpPr>
        <p:sp>
          <p:nvSpPr>
            <p:cNvPr id="21" name="Oval 20"/>
            <p:cNvSpPr/>
            <p:nvPr/>
          </p:nvSpPr>
          <p:spPr>
            <a:xfrm>
              <a:off x="689719" y="2251793"/>
              <a:ext cx="2045538" cy="73962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37414" y="2436938"/>
              <a:ext cx="1672253" cy="369332"/>
            </a:xfrm>
            <a:prstGeom prst="rect">
              <a:avLst/>
            </a:prstGeom>
            <a:noFill/>
          </p:spPr>
          <p:txBody>
            <a:bodyPr wrap="none">
              <a:spAutoFit/>
            </a:bodyPr>
            <a:lstStyle/>
            <a:p>
              <a:r>
                <a:rPr lang="en-US" b="1" dirty="0" smtClean="0"/>
                <a:t>     VERACITY</a:t>
              </a:r>
              <a:endParaRPr lang="en-US" b="1" dirty="0"/>
            </a:p>
          </p:txBody>
        </p:sp>
      </p:grpSp>
      <p:sp>
        <p:nvSpPr>
          <p:cNvPr id="23" name="Rectangle 22"/>
          <p:cNvSpPr/>
          <p:nvPr/>
        </p:nvSpPr>
        <p:spPr>
          <a:xfrm>
            <a:off x="2684834" y="2324659"/>
            <a:ext cx="6235430" cy="923330"/>
          </a:xfrm>
          <a:prstGeom prst="rect">
            <a:avLst/>
          </a:prstGeom>
        </p:spPr>
        <p:txBody>
          <a:bodyPr wrap="square">
            <a:spAutoFit/>
          </a:bodyPr>
          <a:lstStyle/>
          <a:p>
            <a:r>
              <a:rPr lang="en-US" dirty="0" smtClean="0"/>
              <a:t>Average : 300 </a:t>
            </a:r>
            <a:r>
              <a:rPr lang="en-US" dirty="0"/>
              <a:t>bytes </a:t>
            </a:r>
            <a:r>
              <a:rPr lang="en-US" dirty="0" smtClean="0"/>
              <a:t>(Text &amp;  </a:t>
            </a:r>
            <a:r>
              <a:rPr lang="en-US" dirty="0"/>
              <a:t>Metadata ) / 150 gigabytes (GB) of raw data per day / 54 terabytes (TB) of raw tweet </a:t>
            </a:r>
            <a:r>
              <a:rPr lang="en-US" dirty="0" smtClean="0"/>
              <a:t>data per year.</a:t>
            </a:r>
            <a:endParaRPr lang="en-US" dirty="0"/>
          </a:p>
        </p:txBody>
      </p:sp>
      <p:sp>
        <p:nvSpPr>
          <p:cNvPr id="24" name="Rectangle 23"/>
          <p:cNvSpPr/>
          <p:nvPr/>
        </p:nvSpPr>
        <p:spPr>
          <a:xfrm>
            <a:off x="2684834" y="3400867"/>
            <a:ext cx="6361889" cy="923330"/>
          </a:xfrm>
          <a:prstGeom prst="rect">
            <a:avLst/>
          </a:prstGeom>
        </p:spPr>
        <p:txBody>
          <a:bodyPr wrap="square">
            <a:spAutoFit/>
          </a:bodyPr>
          <a:lstStyle/>
          <a:p>
            <a:r>
              <a:rPr lang="en-US" dirty="0" smtClean="0"/>
              <a:t>Beside Text , Multi media data , Meta data , System logs </a:t>
            </a:r>
          </a:p>
          <a:p>
            <a:r>
              <a:rPr lang="en-US" dirty="0"/>
              <a:t>Structured (user profiles, tweets)  , </a:t>
            </a:r>
            <a:r>
              <a:rPr lang="en-US" dirty="0" smtClean="0"/>
              <a:t>Semi-structured </a:t>
            </a:r>
            <a:r>
              <a:rPr lang="en-US" dirty="0"/>
              <a:t>(JSON ) </a:t>
            </a:r>
            <a:r>
              <a:rPr lang="en-US" dirty="0" smtClean="0"/>
              <a:t>&amp; Unstructured </a:t>
            </a:r>
            <a:r>
              <a:rPr lang="en-US" dirty="0"/>
              <a:t>data (images, videos)</a:t>
            </a:r>
          </a:p>
        </p:txBody>
      </p:sp>
      <p:sp>
        <p:nvSpPr>
          <p:cNvPr id="25" name="Rectangle 24"/>
          <p:cNvSpPr/>
          <p:nvPr/>
        </p:nvSpPr>
        <p:spPr>
          <a:xfrm>
            <a:off x="2621604" y="4600863"/>
            <a:ext cx="6361889" cy="923330"/>
          </a:xfrm>
          <a:prstGeom prst="rect">
            <a:avLst/>
          </a:prstGeom>
        </p:spPr>
        <p:txBody>
          <a:bodyPr wrap="square">
            <a:spAutoFit/>
          </a:bodyPr>
          <a:lstStyle/>
          <a:p>
            <a:r>
              <a:rPr lang="en-US" dirty="0"/>
              <a:t>Twitter processes data in real-time to update feeds, monitor trending topics, detect spam, and more. </a:t>
            </a:r>
            <a:r>
              <a:rPr lang="en-US" dirty="0" smtClean="0"/>
              <a:t>Handle </a:t>
            </a:r>
            <a:r>
              <a:rPr lang="en-US" dirty="0"/>
              <a:t>spikes during major events </a:t>
            </a:r>
            <a:r>
              <a:rPr lang="en-US" dirty="0" smtClean="0"/>
              <a:t>.</a:t>
            </a:r>
            <a:endParaRPr lang="en-US" dirty="0"/>
          </a:p>
        </p:txBody>
      </p:sp>
      <p:sp>
        <p:nvSpPr>
          <p:cNvPr id="26" name="Rectangle 25"/>
          <p:cNvSpPr/>
          <p:nvPr/>
        </p:nvSpPr>
        <p:spPr>
          <a:xfrm>
            <a:off x="2684834" y="5635266"/>
            <a:ext cx="6235430" cy="646331"/>
          </a:xfrm>
          <a:prstGeom prst="rect">
            <a:avLst/>
          </a:prstGeom>
        </p:spPr>
        <p:txBody>
          <a:bodyPr wrap="square">
            <a:spAutoFit/>
          </a:bodyPr>
          <a:lstStyle/>
          <a:p>
            <a:r>
              <a:rPr lang="en-US" dirty="0" smtClean="0"/>
              <a:t>Data includes noise</a:t>
            </a:r>
            <a:r>
              <a:rPr lang="en-US" dirty="0"/>
              <a:t>, spam, </a:t>
            </a:r>
            <a:r>
              <a:rPr lang="en-US" dirty="0" smtClean="0"/>
              <a:t>bots to increase trending tag, </a:t>
            </a:r>
            <a:r>
              <a:rPr lang="en-US" dirty="0"/>
              <a:t>misinformation, and incomplete or ambiguous content. </a:t>
            </a:r>
          </a:p>
        </p:txBody>
      </p:sp>
    </p:spTree>
    <p:extLst>
      <p:ext uri="{BB962C8B-B14F-4D97-AF65-F5344CB8AC3E}">
        <p14:creationId xmlns:p14="http://schemas.microsoft.com/office/powerpoint/2010/main" val="28700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7C8993-DA92-19D5-F986-39E26EE0E27E}"/>
              </a:ext>
            </a:extLst>
          </p:cNvPr>
          <p:cNvSpPr txBox="1"/>
          <p:nvPr/>
        </p:nvSpPr>
        <p:spPr>
          <a:xfrm>
            <a:off x="1669785" y="87509"/>
            <a:ext cx="5810786" cy="523220"/>
          </a:xfrm>
          <a:prstGeom prst="rect">
            <a:avLst/>
          </a:prstGeom>
          <a:noFill/>
        </p:spPr>
        <p:txBody>
          <a:bodyPr wrap="square" rtlCol="0">
            <a:spAutoFit/>
          </a:bodyPr>
          <a:lstStyle/>
          <a:p>
            <a:r>
              <a:rPr lang="en-IN" sz="2800" b="1" dirty="0">
                <a:solidFill>
                  <a:schemeClr val="accent6"/>
                </a:solidFill>
              </a:rPr>
              <a:t>Introduction to </a:t>
            </a:r>
            <a:r>
              <a:rPr lang="en-IN" sz="2800" b="1" dirty="0" smtClean="0">
                <a:solidFill>
                  <a:schemeClr val="accent6"/>
                </a:solidFill>
              </a:rPr>
              <a:t>Big Data (contd)</a:t>
            </a:r>
            <a:endParaRPr lang="en-IN" sz="2800" b="1" dirty="0">
              <a:solidFill>
                <a:schemeClr val="accent6"/>
              </a:solidFill>
            </a:endParaRPr>
          </a:p>
        </p:txBody>
      </p:sp>
      <p:sp>
        <p:nvSpPr>
          <p:cNvPr id="3" name="Rectangle 2"/>
          <p:cNvSpPr/>
          <p:nvPr/>
        </p:nvSpPr>
        <p:spPr>
          <a:xfrm>
            <a:off x="90721" y="674439"/>
            <a:ext cx="8866761" cy="846386"/>
          </a:xfrm>
          <a:prstGeom prst="rect">
            <a:avLst/>
          </a:prstGeom>
          <a:solidFill>
            <a:schemeClr val="accent1">
              <a:lumMod val="60000"/>
              <a:lumOff val="40000"/>
            </a:schemeClr>
          </a:solidFill>
          <a:scene3d>
            <a:camera prst="orthographicFront"/>
            <a:lightRig rig="threePt" dir="t"/>
          </a:scene3d>
          <a:sp3d extrusionH="76200" contourW="12700">
            <a:bevelT prst="angle"/>
            <a:extrusionClr>
              <a:schemeClr val="accent3">
                <a:lumMod val="75000"/>
              </a:schemeClr>
            </a:extrusionClr>
            <a:contourClr>
              <a:schemeClr val="accent3">
                <a:lumMod val="60000"/>
                <a:lumOff val="40000"/>
              </a:schemeClr>
            </a:contourClr>
          </a:sp3d>
        </p:spPr>
        <p:txBody>
          <a:bodyPr wrap="square" tIns="182880">
            <a:spAutoFit/>
          </a:bodyPr>
          <a:lstStyle/>
          <a:p>
            <a:r>
              <a:rPr lang="en-US" sz="2000" b="1" dirty="0" smtClean="0"/>
              <a:t>   </a:t>
            </a:r>
            <a:r>
              <a:rPr lang="en-US" sz="2000" b="1" dirty="0"/>
              <a:t>Netflix users stream over 140 million hours of content per </a:t>
            </a:r>
            <a:r>
              <a:rPr lang="en-US" sz="2000" b="1" dirty="0" smtClean="0"/>
              <a:t>day </a:t>
            </a:r>
            <a:r>
              <a:rPr lang="en-US" sz="2000" b="1" dirty="0" err="1" smtClean="0"/>
              <a:t>i.e</a:t>
            </a:r>
            <a:r>
              <a:rPr lang="en-US" sz="2000" b="1" dirty="0"/>
              <a:t> 5,833,333 hours of content per hour</a:t>
            </a:r>
            <a:r>
              <a:rPr lang="en-US" sz="2000" dirty="0" smtClean="0"/>
              <a:t> , </a:t>
            </a:r>
            <a:r>
              <a:rPr lang="en-US" sz="2000" b="1" dirty="0"/>
              <a:t>97,222 hours of content per </a:t>
            </a:r>
            <a:r>
              <a:rPr lang="en-US" sz="2000" b="1" dirty="0" smtClean="0"/>
              <a:t>min.</a:t>
            </a:r>
            <a:endParaRPr lang="en-US" sz="2000" b="1" dirty="0"/>
          </a:p>
        </p:txBody>
      </p:sp>
      <p:sp>
        <p:nvSpPr>
          <p:cNvPr id="27" name="Rectangle 26"/>
          <p:cNvSpPr/>
          <p:nvPr/>
        </p:nvSpPr>
        <p:spPr>
          <a:xfrm>
            <a:off x="90720" y="1561837"/>
            <a:ext cx="8866761" cy="846386"/>
          </a:xfrm>
          <a:prstGeom prst="rect">
            <a:avLst/>
          </a:prstGeom>
          <a:solidFill>
            <a:schemeClr val="accent1">
              <a:lumMod val="60000"/>
              <a:lumOff val="40000"/>
            </a:schemeClr>
          </a:solidFill>
          <a:scene3d>
            <a:camera prst="orthographicFront"/>
            <a:lightRig rig="threePt" dir="t"/>
          </a:scene3d>
          <a:sp3d extrusionH="76200" contourW="12700">
            <a:bevelT prst="angle"/>
            <a:extrusionClr>
              <a:schemeClr val="accent3">
                <a:lumMod val="75000"/>
              </a:schemeClr>
            </a:extrusionClr>
            <a:contourClr>
              <a:schemeClr val="accent3">
                <a:lumMod val="60000"/>
                <a:lumOff val="40000"/>
              </a:schemeClr>
            </a:contourClr>
          </a:sp3d>
        </p:spPr>
        <p:txBody>
          <a:bodyPr wrap="square" tIns="182880">
            <a:spAutoFit/>
          </a:bodyPr>
          <a:lstStyle/>
          <a:p>
            <a:r>
              <a:rPr lang="en-US" sz="2000" b="1" dirty="0" smtClean="0"/>
              <a:t>   </a:t>
            </a:r>
            <a:r>
              <a:rPr lang="en-US" sz="2000" b="1" dirty="0"/>
              <a:t>IRCTC can handle over 1.3 million bookings in a single day. </a:t>
            </a:r>
            <a:r>
              <a:rPr lang="en-US" sz="2000" b="1" dirty="0" err="1" smtClean="0"/>
              <a:t>i.e</a:t>
            </a:r>
            <a:r>
              <a:rPr lang="en-US" sz="2000" b="1" dirty="0"/>
              <a:t> 54,167 </a:t>
            </a:r>
            <a:r>
              <a:rPr lang="en-US" sz="2000" b="1" dirty="0" smtClean="0"/>
              <a:t>bookings per </a:t>
            </a:r>
            <a:r>
              <a:rPr lang="en-US" sz="2000" b="1" dirty="0"/>
              <a:t>hour</a:t>
            </a:r>
            <a:r>
              <a:rPr lang="en-US" sz="2000" dirty="0" smtClean="0"/>
              <a:t> , </a:t>
            </a:r>
            <a:r>
              <a:rPr lang="en-US" sz="2000" b="1" dirty="0"/>
              <a:t>902 bookings per minute per </a:t>
            </a:r>
            <a:r>
              <a:rPr lang="en-US" sz="2000" b="1" dirty="0" smtClean="0"/>
              <a:t>min.</a:t>
            </a:r>
            <a:endParaRPr lang="en-US" sz="2000" b="1" dirty="0"/>
          </a:p>
        </p:txBody>
      </p:sp>
      <p:sp>
        <p:nvSpPr>
          <p:cNvPr id="28" name="Rectangle 27"/>
          <p:cNvSpPr/>
          <p:nvPr/>
        </p:nvSpPr>
        <p:spPr>
          <a:xfrm>
            <a:off x="90724" y="2489060"/>
            <a:ext cx="8866761" cy="1461939"/>
          </a:xfrm>
          <a:prstGeom prst="rect">
            <a:avLst/>
          </a:prstGeom>
          <a:solidFill>
            <a:schemeClr val="accent1">
              <a:lumMod val="60000"/>
              <a:lumOff val="40000"/>
            </a:schemeClr>
          </a:solidFill>
          <a:scene3d>
            <a:camera prst="orthographicFront"/>
            <a:lightRig rig="threePt" dir="t"/>
          </a:scene3d>
          <a:sp3d extrusionH="76200" contourW="12700">
            <a:bevelT prst="angle"/>
            <a:extrusionClr>
              <a:schemeClr val="accent3">
                <a:lumMod val="75000"/>
              </a:schemeClr>
            </a:extrusionClr>
            <a:contourClr>
              <a:schemeClr val="accent3">
                <a:lumMod val="60000"/>
                <a:lumOff val="40000"/>
              </a:schemeClr>
            </a:contourClr>
          </a:sp3d>
        </p:spPr>
        <p:txBody>
          <a:bodyPr wrap="square" tIns="182880">
            <a:spAutoFit/>
          </a:bodyPr>
          <a:lstStyle/>
          <a:p>
            <a:r>
              <a:rPr lang="en-US" sz="2000" b="1" dirty="0" smtClean="0"/>
              <a:t>Consider National level bank like SBI</a:t>
            </a:r>
            <a:r>
              <a:rPr lang="en-US" sz="2000" b="1" dirty="0"/>
              <a:t>. </a:t>
            </a:r>
            <a:r>
              <a:rPr lang="en-US" sz="2000" b="1" dirty="0" smtClean="0"/>
              <a:t>It has ~ 420 </a:t>
            </a:r>
            <a:r>
              <a:rPr lang="en-US" sz="2000" b="1" dirty="0"/>
              <a:t>million customers</a:t>
            </a:r>
            <a:r>
              <a:rPr lang="en-US" sz="2000" b="1" dirty="0" smtClean="0"/>
              <a:t>.</a:t>
            </a:r>
          </a:p>
          <a:p>
            <a:r>
              <a:rPr lang="en-US" sz="2000" b="1" dirty="0"/>
              <a:t>SBI handles </a:t>
            </a:r>
            <a:r>
              <a:rPr lang="en-US" sz="2000" b="1" dirty="0" smtClean="0"/>
              <a:t>~ 10 </a:t>
            </a:r>
            <a:r>
              <a:rPr lang="en-US" sz="2000" b="1" dirty="0"/>
              <a:t>million transactions in a </a:t>
            </a:r>
            <a:r>
              <a:rPr lang="en-US" sz="2000" b="1" dirty="0" smtClean="0"/>
              <a:t>day. This </a:t>
            </a:r>
            <a:r>
              <a:rPr lang="en-US" sz="2000" b="1" dirty="0"/>
              <a:t>boils down to Approximately 1,000,000 transactions per hour. Approximately 16,667 transactions per minute.</a:t>
            </a:r>
          </a:p>
        </p:txBody>
      </p:sp>
      <p:sp>
        <p:nvSpPr>
          <p:cNvPr id="29" name="Rectangle 28"/>
          <p:cNvSpPr/>
          <p:nvPr/>
        </p:nvSpPr>
        <p:spPr>
          <a:xfrm>
            <a:off x="90724" y="4048275"/>
            <a:ext cx="8866761" cy="846386"/>
          </a:xfrm>
          <a:prstGeom prst="rect">
            <a:avLst/>
          </a:prstGeom>
          <a:solidFill>
            <a:schemeClr val="accent1">
              <a:lumMod val="60000"/>
              <a:lumOff val="40000"/>
            </a:schemeClr>
          </a:solidFill>
          <a:scene3d>
            <a:camera prst="orthographicFront"/>
            <a:lightRig rig="threePt" dir="t"/>
          </a:scene3d>
          <a:sp3d extrusionH="76200" contourW="12700">
            <a:bevelT prst="angle"/>
            <a:extrusionClr>
              <a:schemeClr val="accent3">
                <a:lumMod val="75000"/>
              </a:schemeClr>
            </a:extrusionClr>
            <a:contourClr>
              <a:schemeClr val="accent3">
                <a:lumMod val="60000"/>
                <a:lumOff val="40000"/>
              </a:schemeClr>
            </a:contourClr>
          </a:sp3d>
        </p:spPr>
        <p:txBody>
          <a:bodyPr wrap="square" tIns="182880">
            <a:spAutoFit/>
          </a:bodyPr>
          <a:lstStyle/>
          <a:p>
            <a:r>
              <a:rPr lang="en-US" sz="2000" b="1" dirty="0" smtClean="0"/>
              <a:t>For a moderately small bank or organizations , there can be ~ 250 </a:t>
            </a:r>
            <a:r>
              <a:rPr lang="en-US" sz="2000" b="1" dirty="0"/>
              <a:t>transactions per hour. Approximately 4 transactions per minute</a:t>
            </a:r>
            <a:r>
              <a:rPr lang="en-US" sz="2000" b="1" dirty="0" smtClean="0"/>
              <a:t>. </a:t>
            </a:r>
            <a:endParaRPr lang="en-US" sz="2000" b="1" dirty="0"/>
          </a:p>
        </p:txBody>
      </p:sp>
      <p:sp>
        <p:nvSpPr>
          <p:cNvPr id="30" name="Rectangle 29"/>
          <p:cNvSpPr/>
          <p:nvPr/>
        </p:nvSpPr>
        <p:spPr>
          <a:xfrm>
            <a:off x="141797" y="5011393"/>
            <a:ext cx="8866761" cy="1769715"/>
          </a:xfrm>
          <a:prstGeom prst="rect">
            <a:avLst/>
          </a:prstGeom>
          <a:solidFill>
            <a:schemeClr val="accent1">
              <a:lumMod val="60000"/>
              <a:lumOff val="40000"/>
            </a:schemeClr>
          </a:solidFill>
          <a:scene3d>
            <a:camera prst="orthographicFront"/>
            <a:lightRig rig="threePt" dir="t"/>
          </a:scene3d>
          <a:sp3d extrusionH="76200" contourW="12700">
            <a:bevelT prst="angle"/>
            <a:extrusionClr>
              <a:schemeClr val="accent3">
                <a:lumMod val="75000"/>
              </a:schemeClr>
            </a:extrusionClr>
            <a:contourClr>
              <a:schemeClr val="accent3">
                <a:lumMod val="60000"/>
                <a:lumOff val="40000"/>
              </a:schemeClr>
            </a:contourClr>
          </a:sp3d>
        </p:spPr>
        <p:txBody>
          <a:bodyPr wrap="square" tIns="182880">
            <a:spAutoFit/>
          </a:bodyPr>
          <a:lstStyle/>
          <a:p>
            <a:r>
              <a:rPr lang="en-US" sz="2000" b="1" dirty="0"/>
              <a:t>For instance, an average smartphone user might consume anywhere from 2 to 10 GB per month. </a:t>
            </a:r>
            <a:endParaRPr lang="en-US" sz="2000" b="1" dirty="0" smtClean="0"/>
          </a:p>
          <a:p>
            <a:r>
              <a:rPr lang="en-US" sz="2000" dirty="0" smtClean="0"/>
              <a:t>Total</a:t>
            </a:r>
            <a:r>
              <a:rPr lang="en-US" sz="2000" dirty="0"/>
              <a:t> Data = 100,000,000 users × 5 </a:t>
            </a:r>
            <a:r>
              <a:rPr lang="en-US" sz="2000" dirty="0" smtClean="0"/>
              <a:t>GB (Average data )</a:t>
            </a:r>
            <a:r>
              <a:rPr lang="en-US" sz="2000" dirty="0"/>
              <a:t> = 500,000,000 </a:t>
            </a:r>
            <a:r>
              <a:rPr lang="en-US" sz="2000" dirty="0" smtClean="0"/>
              <a:t>GB</a:t>
            </a:r>
          </a:p>
          <a:p>
            <a:r>
              <a:rPr lang="en-US" sz="2000" dirty="0"/>
              <a:t>Total Data = 500,000 TB (or 500 PB</a:t>
            </a:r>
            <a:r>
              <a:rPr lang="en-US" sz="2000" dirty="0" smtClean="0"/>
              <a:t>)</a:t>
            </a:r>
          </a:p>
          <a:p>
            <a:r>
              <a:rPr lang="en-US" sz="2000" b="1" dirty="0" smtClean="0"/>
              <a:t>Total data per min = </a:t>
            </a:r>
            <a:r>
              <a:rPr lang="en-US" sz="2000" dirty="0"/>
              <a:t>11,570 gigabytes</a:t>
            </a:r>
            <a:endParaRPr lang="en-US" sz="2000" b="1" dirty="0"/>
          </a:p>
        </p:txBody>
      </p:sp>
    </p:spTree>
    <p:extLst>
      <p:ext uri="{BB962C8B-B14F-4D97-AF65-F5344CB8AC3E}">
        <p14:creationId xmlns:p14="http://schemas.microsoft.com/office/powerpoint/2010/main" val="1843282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7C8993-DA92-19D5-F986-39E26EE0E27E}"/>
              </a:ext>
            </a:extLst>
          </p:cNvPr>
          <p:cNvSpPr txBox="1"/>
          <p:nvPr/>
        </p:nvSpPr>
        <p:spPr>
          <a:xfrm>
            <a:off x="2352402" y="0"/>
            <a:ext cx="4001441" cy="523220"/>
          </a:xfrm>
          <a:prstGeom prst="rect">
            <a:avLst/>
          </a:prstGeom>
          <a:noFill/>
        </p:spPr>
        <p:txBody>
          <a:bodyPr wrap="square" rtlCol="0">
            <a:spAutoFit/>
          </a:bodyPr>
          <a:lstStyle/>
          <a:p>
            <a:r>
              <a:rPr lang="en-IN" sz="2800" b="1" dirty="0" smtClean="0">
                <a:solidFill>
                  <a:schemeClr val="accent6"/>
                </a:solidFill>
              </a:rPr>
              <a:t>How Big Data Works ?</a:t>
            </a:r>
            <a:endParaRPr lang="en-IN" sz="2800" b="1" dirty="0">
              <a:solidFill>
                <a:schemeClr val="accent6"/>
              </a:solidFill>
            </a:endParaRPr>
          </a:p>
        </p:txBody>
      </p:sp>
      <p:sp>
        <p:nvSpPr>
          <p:cNvPr id="14" name="Rectangle 13"/>
          <p:cNvSpPr/>
          <p:nvPr/>
        </p:nvSpPr>
        <p:spPr>
          <a:xfrm>
            <a:off x="272367" y="538090"/>
            <a:ext cx="8161513" cy="646331"/>
          </a:xfrm>
          <a:prstGeom prst="rect">
            <a:avLst/>
          </a:prstGeom>
        </p:spPr>
        <p:txBody>
          <a:bodyPr wrap="square">
            <a:spAutoFit/>
          </a:bodyPr>
          <a:lstStyle/>
          <a:p>
            <a:r>
              <a:rPr lang="en-US" dirty="0"/>
              <a:t>Big Data operates through a combination of </a:t>
            </a:r>
            <a:r>
              <a:rPr lang="en-US" b="1" dirty="0" smtClean="0">
                <a:solidFill>
                  <a:srgbClr val="00B0F0"/>
                </a:solidFill>
              </a:rPr>
              <a:t>Technologies</a:t>
            </a:r>
            <a:r>
              <a:rPr lang="en-US" dirty="0"/>
              <a:t>, </a:t>
            </a:r>
            <a:r>
              <a:rPr lang="en-US" b="1" dirty="0" smtClean="0">
                <a:solidFill>
                  <a:srgbClr val="00B0F0"/>
                </a:solidFill>
              </a:rPr>
              <a:t>Processes</a:t>
            </a:r>
            <a:r>
              <a:rPr lang="en-US" dirty="0" smtClean="0"/>
              <a:t> , </a:t>
            </a:r>
            <a:r>
              <a:rPr lang="en-US" b="1" dirty="0" smtClean="0">
                <a:solidFill>
                  <a:srgbClr val="00B0F0"/>
                </a:solidFill>
              </a:rPr>
              <a:t>Methodologies</a:t>
            </a:r>
            <a:endParaRPr lang="en-US" b="1" dirty="0">
              <a:solidFill>
                <a:srgbClr val="00B0F0"/>
              </a:solidFill>
            </a:endParaRPr>
          </a:p>
        </p:txBody>
      </p:sp>
      <p:sp>
        <p:nvSpPr>
          <p:cNvPr id="15" name="Rectangle 14"/>
          <p:cNvSpPr/>
          <p:nvPr/>
        </p:nvSpPr>
        <p:spPr>
          <a:xfrm>
            <a:off x="97868" y="1191957"/>
            <a:ext cx="8871033" cy="5632311"/>
          </a:xfrm>
          <a:prstGeom prst="rect">
            <a:avLst/>
          </a:prstGeom>
        </p:spPr>
        <p:txBody>
          <a:bodyPr wrap="square">
            <a:spAutoFit/>
          </a:bodyPr>
          <a:lstStyle/>
          <a:p>
            <a:pPr marL="342900" indent="-342900">
              <a:buAutoNum type="arabicPeriod"/>
            </a:pPr>
            <a:r>
              <a:rPr lang="en-US" b="1" dirty="0" smtClean="0"/>
              <a:t>Data </a:t>
            </a:r>
            <a:r>
              <a:rPr lang="en-US" b="1" dirty="0"/>
              <a:t>Generation and </a:t>
            </a:r>
            <a:r>
              <a:rPr lang="en-US" b="1" dirty="0" smtClean="0"/>
              <a:t>Collection</a:t>
            </a:r>
          </a:p>
          <a:p>
            <a:pPr marL="285750" indent="-285750">
              <a:buFont typeface="Arial" pitchFamily="34" charset="0"/>
              <a:buChar char="•"/>
            </a:pPr>
            <a:r>
              <a:rPr lang="en-US" dirty="0" smtClean="0"/>
              <a:t>Source: Big </a:t>
            </a:r>
            <a:r>
              <a:rPr lang="en-US" dirty="0"/>
              <a:t>Data is generated from multiple sources, including social media, sensors, websites, transactions, mobile devices, and more. This data can be structured (databases), semi-structured (XML, JSON), or unstructured (text, images, videos</a:t>
            </a:r>
            <a:r>
              <a:rPr lang="en-US" dirty="0" smtClean="0"/>
              <a:t>).</a:t>
            </a:r>
          </a:p>
          <a:p>
            <a:pPr marL="285750" indent="-285750">
              <a:buFont typeface="Arial" pitchFamily="34" charset="0"/>
              <a:buChar char="•"/>
            </a:pPr>
            <a:r>
              <a:rPr lang="en-US" dirty="0" smtClean="0"/>
              <a:t>Volume: The </a:t>
            </a:r>
            <a:r>
              <a:rPr lang="en-US" dirty="0"/>
              <a:t>data generated is massive in scale, often measured in terabytes, petabytes, or even </a:t>
            </a:r>
            <a:r>
              <a:rPr lang="en-US" dirty="0" err="1"/>
              <a:t>exabytes</a:t>
            </a:r>
            <a:r>
              <a:rPr lang="en-US" dirty="0" smtClean="0"/>
              <a:t>.</a:t>
            </a:r>
          </a:p>
          <a:p>
            <a:pPr marL="285750" indent="-285750">
              <a:buFont typeface="Arial" pitchFamily="34" charset="0"/>
              <a:buChar char="•"/>
            </a:pPr>
            <a:endParaRPr lang="en-US" dirty="0"/>
          </a:p>
          <a:p>
            <a:r>
              <a:rPr lang="en-US" dirty="0" smtClean="0"/>
              <a:t>2. </a:t>
            </a:r>
            <a:r>
              <a:rPr lang="en-US" b="1" dirty="0"/>
              <a:t>Data </a:t>
            </a:r>
            <a:r>
              <a:rPr lang="en-US" b="1" dirty="0" smtClean="0"/>
              <a:t>Ingestion</a:t>
            </a:r>
          </a:p>
          <a:p>
            <a:pPr marL="285750" indent="-285750">
              <a:buFont typeface="Arial" pitchFamily="34" charset="0"/>
              <a:buChar char="•"/>
            </a:pPr>
            <a:r>
              <a:rPr lang="en-US" dirty="0"/>
              <a:t>Batch Processing: Data is collected over a period of time and then processed in large batches. Tools like </a:t>
            </a:r>
            <a:r>
              <a:rPr lang="en-US" dirty="0" err="1"/>
              <a:t>Hadoop's</a:t>
            </a:r>
            <a:r>
              <a:rPr lang="en-US" dirty="0"/>
              <a:t> HDFS (</a:t>
            </a:r>
            <a:r>
              <a:rPr lang="en-US" dirty="0" err="1"/>
              <a:t>Hadoop</a:t>
            </a:r>
            <a:r>
              <a:rPr lang="en-US" dirty="0"/>
              <a:t> Distributed File System) are often used for this purpose</a:t>
            </a:r>
            <a:r>
              <a:rPr lang="en-US" dirty="0" smtClean="0"/>
              <a:t>.</a:t>
            </a:r>
          </a:p>
          <a:p>
            <a:pPr marL="285750" indent="-285750">
              <a:buFont typeface="Arial" pitchFamily="34" charset="0"/>
              <a:buChar char="•"/>
            </a:pPr>
            <a:r>
              <a:rPr lang="en-US" dirty="0" smtClean="0"/>
              <a:t>Real-Time </a:t>
            </a:r>
            <a:r>
              <a:rPr lang="en-US" dirty="0"/>
              <a:t>Processing: Data is processed as it arrives, allowing for real-time analytics. Technologies like Apache Kafka, Apache Storm, and Apache </a:t>
            </a:r>
            <a:r>
              <a:rPr lang="en-US" dirty="0" err="1"/>
              <a:t>Flink</a:t>
            </a:r>
            <a:r>
              <a:rPr lang="en-US" dirty="0"/>
              <a:t> are commonly used to handle streaming data</a:t>
            </a:r>
            <a:r>
              <a:rPr lang="en-US" dirty="0" smtClean="0"/>
              <a:t>.</a:t>
            </a:r>
          </a:p>
          <a:p>
            <a:pPr marL="285750" indent="-285750">
              <a:buFont typeface="Arial" pitchFamily="34" charset="0"/>
              <a:buChar char="•"/>
            </a:pPr>
            <a:endParaRPr lang="en-US" dirty="0"/>
          </a:p>
          <a:p>
            <a:r>
              <a:rPr lang="en-US" b="1" dirty="0" smtClean="0"/>
              <a:t>3. Data Storage</a:t>
            </a:r>
          </a:p>
          <a:p>
            <a:pPr marL="285750" indent="-285750">
              <a:buFont typeface="Arial" pitchFamily="34" charset="0"/>
              <a:buChar char="•"/>
            </a:pPr>
            <a:r>
              <a:rPr lang="en-US" dirty="0"/>
              <a:t>Distributed Storage: Big Data is typically stored in distributed file systems or cloud storage, which allows data to be spread across multiple servers or locations. This ensures scalability and fault tolerance.</a:t>
            </a:r>
          </a:p>
        </p:txBody>
      </p:sp>
    </p:spTree>
    <p:extLst>
      <p:ext uri="{BB962C8B-B14F-4D97-AF65-F5344CB8AC3E}">
        <p14:creationId xmlns:p14="http://schemas.microsoft.com/office/powerpoint/2010/main" val="356627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xEl>
                                              <p:pRg st="4" end="4"/>
                                            </p:txEl>
                                          </p:spTgt>
                                        </p:tgtEl>
                                        <p:attrNameLst>
                                          <p:attrName>style.visibility</p:attrName>
                                        </p:attrNameLst>
                                      </p:cBhvr>
                                      <p:to>
                                        <p:strVal val="visible"/>
                                      </p:to>
                                    </p:set>
                                    <p:animEffect transition="in" filter="fade">
                                      <p:cBhvr>
                                        <p:cTn id="18" dur="500"/>
                                        <p:tgtEl>
                                          <p:spTgt spid="1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fade">
                                      <p:cBhvr>
                                        <p:cTn id="21" dur="500"/>
                                        <p:tgtEl>
                                          <p:spTgt spid="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animEffect transition="in" filter="fade">
                                      <p:cBhvr>
                                        <p:cTn id="24" dur="500"/>
                                        <p:tgtEl>
                                          <p:spTgt spid="1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xEl>
                                              <p:pRg st="8" end="8"/>
                                            </p:txEl>
                                          </p:spTgt>
                                        </p:tgtEl>
                                        <p:attrNameLst>
                                          <p:attrName>style.visibility</p:attrName>
                                        </p:attrNameLst>
                                      </p:cBhvr>
                                      <p:to>
                                        <p:strVal val="visible"/>
                                      </p:to>
                                    </p:set>
                                    <p:animEffect transition="in" filter="fade">
                                      <p:cBhvr>
                                        <p:cTn id="29" dur="500"/>
                                        <p:tgtEl>
                                          <p:spTgt spid="15">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xEl>
                                              <p:pRg st="9" end="9"/>
                                            </p:txEl>
                                          </p:spTgt>
                                        </p:tgtEl>
                                        <p:attrNameLst>
                                          <p:attrName>style.visibility</p:attrName>
                                        </p:attrNameLst>
                                      </p:cBhvr>
                                      <p:to>
                                        <p:strVal val="visible"/>
                                      </p:to>
                                    </p:set>
                                    <p:animEffect transition="in" filter="fade">
                                      <p:cBhvr>
                                        <p:cTn id="3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7C8993-DA92-19D5-F986-39E26EE0E27E}"/>
              </a:ext>
            </a:extLst>
          </p:cNvPr>
          <p:cNvSpPr txBox="1"/>
          <p:nvPr/>
        </p:nvSpPr>
        <p:spPr>
          <a:xfrm>
            <a:off x="1763878" y="102540"/>
            <a:ext cx="5556185" cy="523220"/>
          </a:xfrm>
          <a:prstGeom prst="rect">
            <a:avLst/>
          </a:prstGeom>
          <a:noFill/>
        </p:spPr>
        <p:txBody>
          <a:bodyPr wrap="square" rtlCol="0">
            <a:spAutoFit/>
          </a:bodyPr>
          <a:lstStyle/>
          <a:p>
            <a:r>
              <a:rPr lang="en-IN" sz="2800" b="1" dirty="0" smtClean="0">
                <a:solidFill>
                  <a:schemeClr val="accent6"/>
                </a:solidFill>
              </a:rPr>
              <a:t>How Big Data Works ? (contd)</a:t>
            </a:r>
            <a:endParaRPr lang="en-IN" sz="2800" b="1" dirty="0">
              <a:solidFill>
                <a:schemeClr val="accent6"/>
              </a:solidFill>
            </a:endParaRPr>
          </a:p>
        </p:txBody>
      </p:sp>
      <p:sp>
        <p:nvSpPr>
          <p:cNvPr id="3" name="Rectangle 2"/>
          <p:cNvSpPr/>
          <p:nvPr/>
        </p:nvSpPr>
        <p:spPr>
          <a:xfrm>
            <a:off x="66402" y="625760"/>
            <a:ext cx="8951138" cy="6186309"/>
          </a:xfrm>
          <a:prstGeom prst="rect">
            <a:avLst/>
          </a:prstGeom>
        </p:spPr>
        <p:txBody>
          <a:bodyPr wrap="square">
            <a:spAutoFit/>
          </a:bodyPr>
          <a:lstStyle/>
          <a:p>
            <a:pPr marL="285750" indent="-285750">
              <a:buFont typeface="Arial" pitchFamily="34" charset="0"/>
              <a:buChar char="•"/>
            </a:pPr>
            <a:r>
              <a:rPr lang="en-US" dirty="0"/>
              <a:t>Data Lakes: A data lake is a centralized repository that allows you to store all your structured and unstructured data at any scale. Technologies like Amazon S3, Azure Data Lake, and Google Cloud Storage are often used</a:t>
            </a:r>
            <a:r>
              <a:rPr lang="en-US" dirty="0" smtClean="0"/>
              <a:t>.</a:t>
            </a:r>
          </a:p>
          <a:p>
            <a:pPr marL="285750" indent="-285750">
              <a:buFont typeface="Arial" pitchFamily="34" charset="0"/>
              <a:buChar char="•"/>
            </a:pPr>
            <a:endParaRPr lang="en-US" dirty="0"/>
          </a:p>
          <a:p>
            <a:r>
              <a:rPr lang="en-US" b="1" dirty="0" smtClean="0"/>
              <a:t>4. Data Processing</a:t>
            </a:r>
          </a:p>
          <a:p>
            <a:pPr marL="285750" indent="-285750">
              <a:buFont typeface="Arial" pitchFamily="34" charset="0"/>
              <a:buChar char="•"/>
            </a:pPr>
            <a:r>
              <a:rPr lang="en-US" dirty="0"/>
              <a:t>Apache </a:t>
            </a:r>
            <a:r>
              <a:rPr lang="en-US" dirty="0" err="1"/>
              <a:t>Hadoop</a:t>
            </a:r>
            <a:r>
              <a:rPr lang="en-US" dirty="0"/>
              <a:t>: An open-source framework that allows for the distributed processing of large data sets across clusters of computers using simple programming models</a:t>
            </a:r>
            <a:r>
              <a:rPr lang="en-US" dirty="0" smtClean="0"/>
              <a:t>.</a:t>
            </a:r>
          </a:p>
          <a:p>
            <a:pPr marL="285750" indent="-285750">
              <a:buFont typeface="Arial" pitchFamily="34" charset="0"/>
              <a:buChar char="•"/>
            </a:pPr>
            <a:r>
              <a:rPr lang="en-US" dirty="0" smtClean="0"/>
              <a:t>Map Reduce</a:t>
            </a:r>
            <a:r>
              <a:rPr lang="en-US" dirty="0"/>
              <a:t>: A programming model used for processing large data sets with a distributed algorithm. It divides the task into smaller sub-tasks (Map) and then combines the results (Reduce</a:t>
            </a:r>
            <a:r>
              <a:rPr lang="en-US" dirty="0" smtClean="0"/>
              <a:t>).</a:t>
            </a:r>
          </a:p>
          <a:p>
            <a:pPr marL="285750" indent="-285750">
              <a:buFont typeface="Arial" pitchFamily="34" charset="0"/>
              <a:buChar char="•"/>
            </a:pPr>
            <a:endParaRPr lang="en-US" dirty="0"/>
          </a:p>
          <a:p>
            <a:r>
              <a:rPr lang="en-US" b="1" dirty="0" smtClean="0"/>
              <a:t>5. </a:t>
            </a:r>
            <a:r>
              <a:rPr lang="en-US" b="1" dirty="0"/>
              <a:t>Data Visualization</a:t>
            </a:r>
          </a:p>
          <a:p>
            <a:pPr marL="285750" indent="-285750">
              <a:buFont typeface="Arial" pitchFamily="34" charset="0"/>
              <a:buChar char="•"/>
            </a:pPr>
            <a:r>
              <a:rPr lang="en-US" dirty="0"/>
              <a:t>Reports: Automatically generated reports that summarize the insights from Big Data analysis, making it easier for decision-makers to understand the findings.</a:t>
            </a:r>
          </a:p>
          <a:p>
            <a:pPr marL="285750" indent="-285750">
              <a:buFont typeface="Arial" pitchFamily="34" charset="0"/>
              <a:buChar char="•"/>
            </a:pPr>
            <a:r>
              <a:rPr lang="en-US" dirty="0"/>
              <a:t>Real-Time Monitoring: Visualization tools that provide real-time insights, enabling businesses to react immediately to changes or trends.</a:t>
            </a:r>
          </a:p>
          <a:p>
            <a:endParaRPr lang="en-US" b="1" dirty="0" smtClean="0"/>
          </a:p>
          <a:p>
            <a:r>
              <a:rPr lang="en-US" b="1" dirty="0"/>
              <a:t>6. Data Analysis</a:t>
            </a:r>
          </a:p>
          <a:p>
            <a:pPr marL="285750" indent="-285750">
              <a:buFont typeface="Arial" pitchFamily="34" charset="0"/>
              <a:buChar char="•"/>
            </a:pPr>
            <a:r>
              <a:rPr lang="en-US" dirty="0"/>
              <a:t>Machine Learning: Applying algorithms that can learn from data to make predictions or decisions without being explicitly programmed. </a:t>
            </a:r>
          </a:p>
          <a:p>
            <a:endParaRPr lang="en-US" b="1" dirty="0"/>
          </a:p>
        </p:txBody>
      </p:sp>
    </p:spTree>
    <p:extLst>
      <p:ext uri="{BB962C8B-B14F-4D97-AF65-F5344CB8AC3E}">
        <p14:creationId xmlns:p14="http://schemas.microsoft.com/office/powerpoint/2010/main" val="55899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7C8993-DA92-19D5-F986-39E26EE0E27E}"/>
              </a:ext>
            </a:extLst>
          </p:cNvPr>
          <p:cNvSpPr txBox="1"/>
          <p:nvPr/>
        </p:nvSpPr>
        <p:spPr>
          <a:xfrm>
            <a:off x="1763878" y="102540"/>
            <a:ext cx="5556185" cy="523220"/>
          </a:xfrm>
          <a:prstGeom prst="rect">
            <a:avLst/>
          </a:prstGeom>
          <a:noFill/>
        </p:spPr>
        <p:txBody>
          <a:bodyPr wrap="square" rtlCol="0">
            <a:spAutoFit/>
          </a:bodyPr>
          <a:lstStyle/>
          <a:p>
            <a:r>
              <a:rPr lang="en-IN" sz="2800" b="1" dirty="0" smtClean="0">
                <a:solidFill>
                  <a:schemeClr val="accent6"/>
                </a:solidFill>
              </a:rPr>
              <a:t>How Big Data Works ? (contd)</a:t>
            </a:r>
            <a:endParaRPr lang="en-IN" sz="2800" b="1" dirty="0">
              <a:solidFill>
                <a:schemeClr val="accent6"/>
              </a:solidFill>
            </a:endParaRPr>
          </a:p>
        </p:txBody>
      </p:sp>
      <p:sp>
        <p:nvSpPr>
          <p:cNvPr id="3" name="Rectangle 2"/>
          <p:cNvSpPr/>
          <p:nvPr/>
        </p:nvSpPr>
        <p:spPr>
          <a:xfrm>
            <a:off x="241289" y="715143"/>
            <a:ext cx="8766524" cy="5632311"/>
          </a:xfrm>
          <a:prstGeom prst="rect">
            <a:avLst/>
          </a:prstGeom>
        </p:spPr>
        <p:txBody>
          <a:bodyPr wrap="square">
            <a:spAutoFit/>
          </a:bodyPr>
          <a:lstStyle/>
          <a:p>
            <a:pPr marL="285750" indent="-285750">
              <a:buFont typeface="Arial" pitchFamily="34" charset="0"/>
              <a:buChar char="•"/>
            </a:pPr>
            <a:r>
              <a:rPr lang="en-US" dirty="0" smtClean="0"/>
              <a:t>Text </a:t>
            </a:r>
            <a:r>
              <a:rPr lang="en-US" dirty="0"/>
              <a:t>Analytics: Processing unstructured text data to extract meaningful information, often used in sentiment analysis, natural language processing (NLP), etc.</a:t>
            </a:r>
          </a:p>
          <a:p>
            <a:pPr marL="285750" indent="-285750">
              <a:buFont typeface="Arial" pitchFamily="34" charset="0"/>
              <a:buChar char="•"/>
            </a:pPr>
            <a:r>
              <a:rPr lang="en-US" dirty="0"/>
              <a:t>Data Mining: Extracting patterns and knowledge from large datasets using statistical and computational techniques.</a:t>
            </a:r>
          </a:p>
          <a:p>
            <a:endParaRPr lang="en-US" dirty="0"/>
          </a:p>
          <a:p>
            <a:r>
              <a:rPr lang="en-US" b="1" dirty="0" smtClean="0"/>
              <a:t>7. Decision Making</a:t>
            </a:r>
          </a:p>
          <a:p>
            <a:pPr marL="285750" indent="-285750">
              <a:buFont typeface="Arial" pitchFamily="34" charset="0"/>
              <a:buChar char="•"/>
            </a:pPr>
            <a:r>
              <a:rPr lang="en-US" dirty="0"/>
              <a:t>Actionable Insights: The final goal of Big Data is to provide actionable insights that can drive business decisions. This could range from optimizing operations, personalizing customer experiences, predicting market trends, or improving products and services</a:t>
            </a:r>
            <a:r>
              <a:rPr lang="en-US" dirty="0" smtClean="0"/>
              <a:t>.</a:t>
            </a:r>
          </a:p>
          <a:p>
            <a:pPr marL="285750" indent="-285750">
              <a:buFont typeface="Arial" pitchFamily="34" charset="0"/>
              <a:buChar char="•"/>
            </a:pPr>
            <a:r>
              <a:rPr lang="en-US" dirty="0" smtClean="0"/>
              <a:t>Automation</a:t>
            </a:r>
            <a:r>
              <a:rPr lang="en-US" dirty="0"/>
              <a:t>: In some cases, the insights derived from Big Data can lead to automated decisions, where systems make decisions or take actions without human intervention, such as automated trading systems or personalized marketing campaigns</a:t>
            </a:r>
            <a:r>
              <a:rPr lang="en-US" dirty="0" smtClean="0"/>
              <a:t>.</a:t>
            </a:r>
          </a:p>
          <a:p>
            <a:pPr marL="285750" indent="-285750">
              <a:buFont typeface="Arial" pitchFamily="34" charset="0"/>
              <a:buChar char="•"/>
            </a:pPr>
            <a:endParaRPr lang="en-US" dirty="0"/>
          </a:p>
          <a:p>
            <a:r>
              <a:rPr lang="en-US" b="1" dirty="0" smtClean="0"/>
              <a:t>8. Feedback</a:t>
            </a:r>
          </a:p>
          <a:p>
            <a:pPr marL="285750" indent="-285750">
              <a:buFont typeface="Arial" pitchFamily="34" charset="0"/>
              <a:buChar char="•"/>
            </a:pPr>
            <a:r>
              <a:rPr lang="en-US" dirty="0"/>
              <a:t>Continuous Improvement: The process is iterative, with feedback from decisions and actions being fed back into the system to refine algorithms, improve models, and adapt to new data.</a:t>
            </a:r>
          </a:p>
        </p:txBody>
      </p:sp>
    </p:spTree>
    <p:extLst>
      <p:ext uri="{BB962C8B-B14F-4D97-AF65-F5344CB8AC3E}">
        <p14:creationId xmlns:p14="http://schemas.microsoft.com/office/powerpoint/2010/main" val="53253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1978" y="82845"/>
            <a:ext cx="5299849" cy="523220"/>
          </a:xfrm>
          <a:prstGeom prst="rect">
            <a:avLst/>
          </a:prstGeom>
        </p:spPr>
        <p:txBody>
          <a:bodyPr wrap="none">
            <a:spAutoFit/>
          </a:bodyPr>
          <a:lstStyle/>
          <a:p>
            <a:r>
              <a:rPr lang="en-US" sz="2800" b="1" dirty="0">
                <a:solidFill>
                  <a:schemeClr val="accent6"/>
                </a:solidFill>
              </a:rPr>
              <a:t>Unstructured Data in Big Data</a:t>
            </a:r>
          </a:p>
        </p:txBody>
      </p:sp>
      <p:sp>
        <p:nvSpPr>
          <p:cNvPr id="3" name="Rectangle 2"/>
          <p:cNvSpPr/>
          <p:nvPr/>
        </p:nvSpPr>
        <p:spPr>
          <a:xfrm>
            <a:off x="214007" y="720245"/>
            <a:ext cx="8647889" cy="923330"/>
          </a:xfrm>
          <a:prstGeom prst="rect">
            <a:avLst/>
          </a:prstGeom>
        </p:spPr>
        <p:txBody>
          <a:bodyPr wrap="square">
            <a:spAutoFit/>
          </a:bodyPr>
          <a:lstStyle/>
          <a:p>
            <a:r>
              <a:rPr lang="en-US" dirty="0"/>
              <a:t>Unstructured data refers to information that doesn't fit neatly into traditional row-column databases like relational databases which is highly organized and easily searchable.</a:t>
            </a:r>
          </a:p>
        </p:txBody>
      </p:sp>
      <p:sp>
        <p:nvSpPr>
          <p:cNvPr id="4" name="Rectangle 3"/>
          <p:cNvSpPr/>
          <p:nvPr/>
        </p:nvSpPr>
        <p:spPr>
          <a:xfrm>
            <a:off x="214004" y="1579919"/>
            <a:ext cx="8647889" cy="923330"/>
          </a:xfrm>
          <a:prstGeom prst="rect">
            <a:avLst/>
          </a:prstGeom>
        </p:spPr>
        <p:txBody>
          <a:bodyPr wrap="square">
            <a:spAutoFit/>
          </a:bodyPr>
          <a:lstStyle/>
          <a:p>
            <a:r>
              <a:rPr lang="en-US" dirty="0"/>
              <a:t>Unstructured data </a:t>
            </a:r>
            <a:r>
              <a:rPr lang="en-US" dirty="0" smtClean="0"/>
              <a:t>includes </a:t>
            </a:r>
            <a:r>
              <a:rPr lang="en-US" dirty="0"/>
              <a:t>a variety of formats, such as text, images, videos, social media posts, emails, logs, and sensor data, making it difficult to analyze with traditional tools</a:t>
            </a:r>
            <a:r>
              <a:rPr lang="en-US" dirty="0" smtClean="0"/>
              <a:t>. </a:t>
            </a:r>
            <a:endParaRPr lang="en-US" dirty="0"/>
          </a:p>
        </p:txBody>
      </p:sp>
      <p:sp>
        <p:nvSpPr>
          <p:cNvPr id="5" name="Rectangle 4"/>
          <p:cNvSpPr/>
          <p:nvPr/>
        </p:nvSpPr>
        <p:spPr>
          <a:xfrm>
            <a:off x="214005" y="2434749"/>
            <a:ext cx="8647889" cy="923330"/>
          </a:xfrm>
          <a:prstGeom prst="rect">
            <a:avLst/>
          </a:prstGeom>
        </p:spPr>
        <p:txBody>
          <a:bodyPr wrap="square">
            <a:spAutoFit/>
          </a:bodyPr>
          <a:lstStyle/>
          <a:p>
            <a:r>
              <a:rPr lang="en-US" dirty="0"/>
              <a:t>Unstructured data </a:t>
            </a:r>
            <a:r>
              <a:rPr lang="en-US" dirty="0" smtClean="0"/>
              <a:t>lacks </a:t>
            </a:r>
            <a:r>
              <a:rPr lang="en-US" dirty="0"/>
              <a:t>a pre-defined data model or schema making it difficult to analyze with traditional tools</a:t>
            </a:r>
            <a:r>
              <a:rPr lang="en-US" dirty="0" smtClean="0"/>
              <a:t>. </a:t>
            </a:r>
            <a:r>
              <a:rPr lang="en-US" dirty="0"/>
              <a:t>However , it often contains rich information that can be mined for </a:t>
            </a:r>
            <a:r>
              <a:rPr lang="en-US" dirty="0" smtClean="0"/>
              <a:t>insights.</a:t>
            </a:r>
            <a:endParaRPr lang="en-US" dirty="0"/>
          </a:p>
        </p:txBody>
      </p:sp>
      <p:sp>
        <p:nvSpPr>
          <p:cNvPr id="6" name="Rectangle 5"/>
          <p:cNvSpPr/>
          <p:nvPr/>
        </p:nvSpPr>
        <p:spPr>
          <a:xfrm>
            <a:off x="68094" y="3407387"/>
            <a:ext cx="9075906" cy="1754326"/>
          </a:xfrm>
          <a:prstGeom prst="rect">
            <a:avLst/>
          </a:prstGeom>
        </p:spPr>
        <p:txBody>
          <a:bodyPr wrap="square">
            <a:spAutoFit/>
          </a:bodyPr>
          <a:lstStyle/>
          <a:p>
            <a:r>
              <a:rPr lang="en-US" b="1" dirty="0"/>
              <a:t>Real-World </a:t>
            </a:r>
            <a:r>
              <a:rPr lang="en-US" b="1" dirty="0" smtClean="0"/>
              <a:t>Industry Examples</a:t>
            </a:r>
            <a:endParaRPr lang="en-US" b="1" dirty="0" smtClean="0"/>
          </a:p>
          <a:p>
            <a:pPr marL="342900" indent="-342900">
              <a:buAutoNum type="arabicPeriod"/>
            </a:pPr>
            <a:r>
              <a:rPr lang="en-US" b="1" dirty="0" smtClean="0"/>
              <a:t>Social </a:t>
            </a:r>
            <a:r>
              <a:rPr lang="en-US" b="1" dirty="0"/>
              <a:t>Media Posts: </a:t>
            </a:r>
            <a:endParaRPr lang="en-US" b="1" dirty="0" smtClean="0"/>
          </a:p>
          <a:p>
            <a:r>
              <a:rPr lang="en-US" dirty="0" smtClean="0"/>
              <a:t>Social </a:t>
            </a:r>
            <a:r>
              <a:rPr lang="en-US" dirty="0"/>
              <a:t>media platforms like Twitter, Facebook, and </a:t>
            </a:r>
            <a:r>
              <a:rPr lang="en-US" dirty="0" err="1"/>
              <a:t>Instagram</a:t>
            </a:r>
            <a:r>
              <a:rPr lang="en-US" dirty="0"/>
              <a:t> generate vast amounts of unstructured data in the form of text posts, comments, images, and videos. T</a:t>
            </a:r>
            <a:r>
              <a:rPr lang="en-US" dirty="0" smtClean="0"/>
              <a:t>he </a:t>
            </a:r>
            <a:r>
              <a:rPr lang="en-US" dirty="0"/>
              <a:t>text, images, and videos in posts are unstructured, while user ID and post date are structured. </a:t>
            </a:r>
          </a:p>
        </p:txBody>
      </p:sp>
      <p:grpSp>
        <p:nvGrpSpPr>
          <p:cNvPr id="16" name="Group 15"/>
          <p:cNvGrpSpPr/>
          <p:nvPr/>
        </p:nvGrpSpPr>
        <p:grpSpPr>
          <a:xfrm>
            <a:off x="771381" y="5003517"/>
            <a:ext cx="8301325" cy="1854483"/>
            <a:chOff x="439799" y="4975445"/>
            <a:chExt cx="8301325" cy="1854483"/>
          </a:xfrm>
        </p:grpSpPr>
        <p:sp>
          <p:nvSpPr>
            <p:cNvPr id="7" name="Rectangle 6"/>
            <p:cNvSpPr/>
            <p:nvPr/>
          </p:nvSpPr>
          <p:spPr>
            <a:xfrm>
              <a:off x="439799" y="4975445"/>
              <a:ext cx="7881042" cy="738664"/>
            </a:xfrm>
            <a:prstGeom prst="rect">
              <a:avLst/>
            </a:prstGeom>
          </p:spPr>
          <p:txBody>
            <a:bodyPr wrap="square">
              <a:spAutoFit/>
            </a:bodyPr>
            <a:lstStyle/>
            <a:p>
              <a:r>
                <a:rPr lang="en-US" i="1" dirty="0" smtClean="0">
                  <a:latin typeface="Bahnschrift Light SemiCondensed" pitchFamily="34" charset="0"/>
                </a:rPr>
                <a:t>Thank </a:t>
              </a:r>
              <a:r>
                <a:rPr lang="en-US" i="1" dirty="0">
                  <a:latin typeface="Bahnschrift Light SemiCondensed" pitchFamily="34" charset="0"/>
                </a:rPr>
                <a:t>You  </a:t>
              </a:r>
              <a:r>
                <a:rPr lang="en-US" i="1" dirty="0" smtClean="0">
                  <a:latin typeface="Bahnschrift Light SemiCondensed" pitchFamily="34" charset="0"/>
                </a:rPr>
                <a:t>… . </a:t>
              </a:r>
              <a:r>
                <a:rPr lang="en-US" i="1" dirty="0">
                  <a:latin typeface="Bahnschrift Light SemiCondensed" pitchFamily="34" charset="0"/>
                </a:rPr>
                <a:t>This </a:t>
              </a:r>
              <a:r>
                <a:rPr lang="en-US" sz="2400" b="1" i="1" dirty="0">
                  <a:solidFill>
                    <a:srgbClr val="00B0F0"/>
                  </a:solidFill>
                  <a:latin typeface="Bahnschrift Light SemiCondensed" pitchFamily="34" charset="0"/>
                </a:rPr>
                <a:t>Site</a:t>
              </a:r>
              <a:r>
                <a:rPr lang="en-US" sz="2400" i="1" dirty="0">
                  <a:latin typeface="Bahnschrift Light SemiCondensed" pitchFamily="34" charset="0"/>
                </a:rPr>
                <a:t> </a:t>
              </a:r>
              <a:r>
                <a:rPr lang="en-US" i="1" dirty="0">
                  <a:latin typeface="Bahnschrift Light SemiCondensed" pitchFamily="34" charset="0"/>
                </a:rPr>
                <a:t>Is Extremely Helpful For All Of Us</a:t>
              </a:r>
              <a:r>
                <a:rPr lang="en-US" i="1" dirty="0" smtClean="0">
                  <a:latin typeface="Bahnschrift Light SemiCondensed" pitchFamily="34" charset="0"/>
                </a:rPr>
                <a:t>. Especially </a:t>
              </a:r>
              <a:r>
                <a:rPr lang="en-US" i="1" dirty="0">
                  <a:latin typeface="Bahnschrift Light SemiCondensed" pitchFamily="34" charset="0"/>
                </a:rPr>
                <a:t>In The </a:t>
              </a:r>
              <a:r>
                <a:rPr lang="en-US" b="1" i="1" dirty="0">
                  <a:solidFill>
                    <a:srgbClr val="00B0F0"/>
                  </a:solidFill>
                  <a:latin typeface="Bahnschrift Light SemiCondensed" pitchFamily="34" charset="0"/>
                </a:rPr>
                <a:t>Stressful</a:t>
              </a:r>
              <a:r>
                <a:rPr lang="en-US" i="1" dirty="0">
                  <a:latin typeface="Bahnschrift Light SemiCondensed" pitchFamily="34" charset="0"/>
                </a:rPr>
                <a:t> Exam Days, It Helped A Lot And Everything Is So Organized. Good Job Team.</a:t>
              </a:r>
            </a:p>
          </p:txBody>
        </p:sp>
        <p:cxnSp>
          <p:nvCxnSpPr>
            <p:cNvPr id="9" name="Straight Arrow Connector 8"/>
            <p:cNvCxnSpPr/>
            <p:nvPr/>
          </p:nvCxnSpPr>
          <p:spPr>
            <a:xfrm>
              <a:off x="4853261" y="5714109"/>
              <a:ext cx="900219" cy="194876"/>
            </a:xfrm>
            <a:prstGeom prst="straightConnector1">
              <a:avLst/>
            </a:prstGeom>
            <a:ln w="254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918900" y="5608073"/>
              <a:ext cx="2822224" cy="923330"/>
            </a:xfrm>
            <a:prstGeom prst="rect">
              <a:avLst/>
            </a:prstGeom>
          </p:spPr>
          <p:txBody>
            <a:bodyPr wrap="square">
              <a:spAutoFit/>
            </a:bodyPr>
            <a:lstStyle/>
            <a:p>
              <a:r>
                <a:rPr lang="en-US" dirty="0" smtClean="0"/>
                <a:t>Classify as a positive or Negative Review – Sentiment </a:t>
              </a:r>
              <a:r>
                <a:rPr lang="en-US" dirty="0" err="1" smtClean="0"/>
                <a:t>Analyser</a:t>
              </a:r>
              <a:endParaRPr lang="en-US" dirty="0"/>
            </a:p>
          </p:txBody>
        </p:sp>
        <p:cxnSp>
          <p:nvCxnSpPr>
            <p:cNvPr id="12" name="Straight Arrow Connector 11"/>
            <p:cNvCxnSpPr/>
            <p:nvPr/>
          </p:nvCxnSpPr>
          <p:spPr>
            <a:xfrm>
              <a:off x="2752086" y="5714109"/>
              <a:ext cx="222736" cy="225361"/>
            </a:xfrm>
            <a:prstGeom prst="straightConnector1">
              <a:avLst/>
            </a:prstGeom>
            <a:ln w="254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972690" y="5906598"/>
              <a:ext cx="4780790" cy="923330"/>
            </a:xfrm>
            <a:prstGeom prst="rect">
              <a:avLst/>
            </a:prstGeom>
          </p:spPr>
          <p:txBody>
            <a:bodyPr wrap="square">
              <a:spAutoFit/>
            </a:bodyPr>
            <a:lstStyle/>
            <a:p>
              <a:r>
                <a:rPr lang="en-US" dirty="0" smtClean="0"/>
                <a:t>talk about </a:t>
              </a:r>
              <a:r>
                <a:rPr lang="en-US" dirty="0" err="1" smtClean="0"/>
                <a:t>igdtu</a:t>
              </a:r>
              <a:r>
                <a:rPr lang="en-US" dirty="0" smtClean="0"/>
                <a:t> resource community ,</a:t>
              </a:r>
            </a:p>
            <a:p>
              <a:r>
                <a:rPr lang="en-US" dirty="0" smtClean="0"/>
                <a:t>about exam condition , Exam Guidance,</a:t>
              </a:r>
            </a:p>
            <a:p>
              <a:r>
                <a:rPr lang="en-US" dirty="0" smtClean="0"/>
                <a:t>Overall sentiment …</a:t>
              </a:r>
              <a:endParaRPr lang="en-US" dirty="0"/>
            </a:p>
          </p:txBody>
        </p:sp>
      </p:grpSp>
    </p:spTree>
    <p:extLst>
      <p:ext uri="{BB962C8B-B14F-4D97-AF65-F5344CB8AC3E}">
        <p14:creationId xmlns:p14="http://schemas.microsoft.com/office/powerpoint/2010/main" val="163934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18566</TotalTime>
  <Words>2667</Words>
  <Application>Microsoft Office PowerPoint</Application>
  <PresentationFormat>On-screen Show (4:3)</PresentationFormat>
  <Paragraphs>452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Breeze</vt:lpstr>
      <vt:lpstr>              Unit # 1   - Introduction to Big Data ,  - Industry examples of big data,  - Why Big data , Unstructured Data  - Big data in Healthcare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CCHMC</dc:creator>
  <cp:lastModifiedBy>DELL</cp:lastModifiedBy>
  <cp:revision>316</cp:revision>
  <dcterms:created xsi:type="dcterms:W3CDTF">2014-03-26T14:51:32Z</dcterms:created>
  <dcterms:modified xsi:type="dcterms:W3CDTF">2024-09-27T09:10:46Z</dcterms:modified>
</cp:coreProperties>
</file>