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5"/>
  </p:notesMasterIdLst>
  <p:sldIdLst>
    <p:sldId id="256" r:id="rId2"/>
    <p:sldId id="350" r:id="rId3"/>
    <p:sldId id="351" r:id="rId4"/>
    <p:sldId id="352" r:id="rId5"/>
    <p:sldId id="353" r:id="rId6"/>
    <p:sldId id="354" r:id="rId7"/>
    <p:sldId id="349" r:id="rId8"/>
    <p:sldId id="356" r:id="rId9"/>
    <p:sldId id="357" r:id="rId10"/>
    <p:sldId id="358" r:id="rId11"/>
    <p:sldId id="360" r:id="rId12"/>
    <p:sldId id="361" r:id="rId13"/>
    <p:sldId id="31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E3E6F0-72BD-4BD6-A6D3-25D3D33AD76A}"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F60DF5E0-F73F-4D6A-9974-819F1B827A17}" type="pres">
      <dgm:prSet presAssocID="{F2E3E6F0-72BD-4BD6-A6D3-25D3D33AD76A}" presName="Name0" presStyleCnt="0">
        <dgm:presLayoutVars>
          <dgm:dir/>
          <dgm:animLvl val="lvl"/>
          <dgm:resizeHandles val="exact"/>
        </dgm:presLayoutVars>
      </dgm:prSet>
      <dgm:spPr/>
      <dgm:t>
        <a:bodyPr/>
        <a:lstStyle/>
        <a:p>
          <a:endParaRPr lang="en-US"/>
        </a:p>
      </dgm:t>
    </dgm:pt>
  </dgm:ptLst>
  <dgm:cxnLst>
    <dgm:cxn modelId="{D91666CD-ABA2-4BC7-BCDE-111057BC339E}" type="presOf" srcId="{F2E3E6F0-72BD-4BD6-A6D3-25D3D33AD76A}" destId="{F60DF5E0-F73F-4D6A-9974-819F1B827A17}"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C1AF7E-809F-4C04-B4BB-34C96ACD8799}" type="datetimeFigureOut">
              <a:rPr lang="en-US" smtClean="0"/>
              <a:t>9/27/2024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C65C4A-99D6-4731-818D-531E8913181D}" type="slidenum">
              <a:rPr lang="en-US" smtClean="0"/>
              <a:t>‹#›</a:t>
            </a:fld>
            <a:endParaRPr lang="en-US"/>
          </a:p>
        </p:txBody>
      </p:sp>
    </p:spTree>
    <p:extLst>
      <p:ext uri="{BB962C8B-B14F-4D97-AF65-F5344CB8AC3E}">
        <p14:creationId xmlns:p14="http://schemas.microsoft.com/office/powerpoint/2010/main" val="3590996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305E05E3-4474-4A2E-8EB7-0A7B6861BA45}" type="datetime1">
              <a:rPr lang="en-US" smtClean="0"/>
              <a:t>9/27/2024</a:t>
            </a:fld>
            <a:endParaRPr lang="en-US"/>
          </a:p>
        </p:txBody>
      </p:sp>
      <p:sp>
        <p:nvSpPr>
          <p:cNvPr id="5" name="Footer Placeholder 4"/>
          <p:cNvSpPr>
            <a:spLocks noGrp="1"/>
          </p:cNvSpPr>
          <p:nvPr>
            <p:ph type="ftr" sz="quarter" idx="11"/>
          </p:nvPr>
        </p:nvSpPr>
        <p:spPr/>
        <p:txBody>
          <a:bodyPr/>
          <a:lstStyle/>
          <a:p>
            <a:r>
              <a:rPr lang="en-US" smtClean="0"/>
              <a:t>IGDTU 5th Sem IT 2023</a:t>
            </a:r>
            <a:endParaRPr lang="en-US"/>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78283A-5349-4FFB-BF1E-08CA31BBD091}" type="datetime1">
              <a:rPr lang="en-US" smtClean="0"/>
              <a:t>9/27/2024</a:t>
            </a:fld>
            <a:endParaRPr lang="en-US"/>
          </a:p>
        </p:txBody>
      </p:sp>
      <p:sp>
        <p:nvSpPr>
          <p:cNvPr id="6" name="Footer Placeholder 5"/>
          <p:cNvSpPr>
            <a:spLocks noGrp="1"/>
          </p:cNvSpPr>
          <p:nvPr>
            <p:ph type="ftr" sz="quarter" idx="11"/>
          </p:nvPr>
        </p:nvSpPr>
        <p:spPr/>
        <p:txBody>
          <a:bodyPr/>
          <a:lstStyle/>
          <a:p>
            <a:r>
              <a:rPr lang="en-US" smtClean="0"/>
              <a:t>IGDTU 5th Sem IT 2023</a:t>
            </a:r>
            <a:endParaRPr lang="en-US"/>
          </a:p>
        </p:txBody>
      </p:sp>
      <p:sp>
        <p:nvSpPr>
          <p:cNvPr id="7" name="Slide Number Placeholder 6"/>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93502683-47DB-46B9-9402-6D486F03913A}" type="datetime1">
              <a:rPr lang="en-US" smtClean="0"/>
              <a:t>9/27/2024</a:t>
            </a:fld>
            <a:endParaRPr lang="en-US"/>
          </a:p>
        </p:txBody>
      </p:sp>
      <p:sp>
        <p:nvSpPr>
          <p:cNvPr id="5" name="Footer Placeholder 4"/>
          <p:cNvSpPr>
            <a:spLocks noGrp="1"/>
          </p:cNvSpPr>
          <p:nvPr>
            <p:ph type="ftr" sz="quarter" idx="11"/>
          </p:nvPr>
        </p:nvSpPr>
        <p:spPr/>
        <p:txBody>
          <a:bodyPr/>
          <a:lstStyle/>
          <a:p>
            <a:r>
              <a:rPr lang="en-US" smtClean="0"/>
              <a:t>IGDTU 5th Sem IT 2023</a:t>
            </a:r>
            <a:endParaRPr lang="en-US"/>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FD3E3877-63E0-466E-8FE8-7AF45C39E2FB}" type="datetime1">
              <a:rPr lang="en-US" smtClean="0"/>
              <a:t>9/27/2024</a:t>
            </a:fld>
            <a:endParaRPr lang="en-US"/>
          </a:p>
        </p:txBody>
      </p:sp>
      <p:sp>
        <p:nvSpPr>
          <p:cNvPr id="5" name="Footer Placeholder 4"/>
          <p:cNvSpPr>
            <a:spLocks noGrp="1"/>
          </p:cNvSpPr>
          <p:nvPr>
            <p:ph type="ftr" sz="quarter" idx="11"/>
          </p:nvPr>
        </p:nvSpPr>
        <p:spPr/>
        <p:txBody>
          <a:bodyPr/>
          <a:lstStyle/>
          <a:p>
            <a:r>
              <a:rPr lang="en-US" smtClean="0"/>
              <a:t>IGDTU 5th Sem IT 2023</a:t>
            </a:r>
            <a:endParaRPr lang="en-US"/>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93C24B6F-1BCB-4C18-ADCA-355BD53472B8}" type="datetime1">
              <a:rPr lang="en-US" smtClean="0"/>
              <a:t>9/27/2024</a:t>
            </a:fld>
            <a:endParaRPr lang="en-US"/>
          </a:p>
        </p:txBody>
      </p:sp>
      <p:sp>
        <p:nvSpPr>
          <p:cNvPr id="5" name="Footer Placeholder 4"/>
          <p:cNvSpPr>
            <a:spLocks noGrp="1"/>
          </p:cNvSpPr>
          <p:nvPr>
            <p:ph type="ftr" sz="quarter" idx="11"/>
          </p:nvPr>
        </p:nvSpPr>
        <p:spPr/>
        <p:txBody>
          <a:bodyPr/>
          <a:lstStyle/>
          <a:p>
            <a:r>
              <a:rPr lang="en-US" smtClean="0"/>
              <a:t>IGDTU 5th Sem IT 2023</a:t>
            </a:r>
            <a:endParaRPr lang="en-US"/>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9465A75E-45CB-4CE4-89B8-ABC261916854}" type="datetime1">
              <a:rPr lang="en-US" smtClean="0"/>
              <a:t>9/27/2024</a:t>
            </a:fld>
            <a:endParaRPr lang="en-US"/>
          </a:p>
        </p:txBody>
      </p:sp>
      <p:sp>
        <p:nvSpPr>
          <p:cNvPr id="5" name="Footer Placeholder 4"/>
          <p:cNvSpPr>
            <a:spLocks noGrp="1"/>
          </p:cNvSpPr>
          <p:nvPr>
            <p:ph type="ftr" sz="quarter" idx="11"/>
          </p:nvPr>
        </p:nvSpPr>
        <p:spPr/>
        <p:txBody>
          <a:bodyPr/>
          <a:lstStyle/>
          <a:p>
            <a:r>
              <a:rPr lang="en-US" smtClean="0"/>
              <a:t>IGDTU 5th Sem IT 2023</a:t>
            </a:r>
            <a:endParaRPr lang="en-US"/>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9C04A6-AAEA-40B4-B871-7B1453F5D6CF}" type="datetime1">
              <a:rPr lang="en-US" smtClean="0"/>
              <a:t>9/27/2024</a:t>
            </a:fld>
            <a:endParaRPr lang="en-US"/>
          </a:p>
        </p:txBody>
      </p:sp>
      <p:sp>
        <p:nvSpPr>
          <p:cNvPr id="5" name="Footer Placeholder 4"/>
          <p:cNvSpPr>
            <a:spLocks noGrp="1"/>
          </p:cNvSpPr>
          <p:nvPr>
            <p:ph type="ftr" sz="quarter" idx="11"/>
          </p:nvPr>
        </p:nvSpPr>
        <p:spPr/>
        <p:txBody>
          <a:bodyPr/>
          <a:lstStyle/>
          <a:p>
            <a:r>
              <a:rPr lang="en-US" smtClean="0"/>
              <a:t>IGDTU 5th Sem IT 2023</a:t>
            </a:r>
            <a:endParaRPr lang="en-US"/>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8D3C1A80-674C-41D8-B2F9-32EBF879824E}" type="datetime1">
              <a:rPr lang="en-US" smtClean="0"/>
              <a:t>9/27/2024</a:t>
            </a:fld>
            <a:endParaRPr lang="en-US"/>
          </a:p>
        </p:txBody>
      </p:sp>
      <p:sp>
        <p:nvSpPr>
          <p:cNvPr id="6" name="Footer Placeholder 5"/>
          <p:cNvSpPr>
            <a:spLocks noGrp="1"/>
          </p:cNvSpPr>
          <p:nvPr>
            <p:ph type="ftr" sz="quarter" idx="11"/>
          </p:nvPr>
        </p:nvSpPr>
        <p:spPr/>
        <p:txBody>
          <a:bodyPr/>
          <a:lstStyle/>
          <a:p>
            <a:r>
              <a:rPr lang="en-US" smtClean="0"/>
              <a:t>IGDTU 5th Sem IT 2023</a:t>
            </a:r>
            <a:endParaRPr lang="en-US"/>
          </a:p>
        </p:txBody>
      </p:sp>
      <p:sp>
        <p:nvSpPr>
          <p:cNvPr id="7" name="Slide Number Placeholder 6"/>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F3961D00-5000-4E22-96AF-708D70533A5A}" type="datetime1">
              <a:rPr lang="en-US" smtClean="0"/>
              <a:t>9/27/2024</a:t>
            </a:fld>
            <a:endParaRPr lang="en-US"/>
          </a:p>
        </p:txBody>
      </p:sp>
      <p:sp>
        <p:nvSpPr>
          <p:cNvPr id="8" name="Footer Placeholder 7"/>
          <p:cNvSpPr>
            <a:spLocks noGrp="1"/>
          </p:cNvSpPr>
          <p:nvPr>
            <p:ph type="ftr" sz="quarter" idx="11"/>
          </p:nvPr>
        </p:nvSpPr>
        <p:spPr/>
        <p:txBody>
          <a:bodyPr/>
          <a:lstStyle/>
          <a:p>
            <a:r>
              <a:rPr lang="en-US" smtClean="0"/>
              <a:t>IGDTU 5th Sem IT 2023</a:t>
            </a:r>
            <a:endParaRPr lang="en-US"/>
          </a:p>
        </p:txBody>
      </p:sp>
      <p:sp>
        <p:nvSpPr>
          <p:cNvPr id="9" name="Slide Number Placeholder 8"/>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370206CC-1A98-4695-A6ED-4B46B83D0BB1}" type="datetime1">
              <a:rPr lang="en-US" smtClean="0"/>
              <a:t>9/27/2024</a:t>
            </a:fld>
            <a:endParaRPr lang="en-US"/>
          </a:p>
        </p:txBody>
      </p:sp>
      <p:sp>
        <p:nvSpPr>
          <p:cNvPr id="4" name="Footer Placeholder 3"/>
          <p:cNvSpPr>
            <a:spLocks noGrp="1"/>
          </p:cNvSpPr>
          <p:nvPr>
            <p:ph type="ftr" sz="quarter" idx="11"/>
          </p:nvPr>
        </p:nvSpPr>
        <p:spPr/>
        <p:txBody>
          <a:bodyPr/>
          <a:lstStyle/>
          <a:p>
            <a:r>
              <a:rPr lang="en-US" smtClean="0"/>
              <a:t>IGDTU 5th Sem IT 2023</a:t>
            </a:r>
            <a:endParaRPr lang="en-US"/>
          </a:p>
        </p:txBody>
      </p:sp>
      <p:sp>
        <p:nvSpPr>
          <p:cNvPr id="5" name="Slide Number Placeholder 4"/>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6D1270-4652-4DA5-9AD1-5AB42BB6440D}" type="datetime1">
              <a:rPr lang="en-US" smtClean="0"/>
              <a:t>9/27/2024</a:t>
            </a:fld>
            <a:endParaRPr lang="en-US"/>
          </a:p>
        </p:txBody>
      </p:sp>
      <p:sp>
        <p:nvSpPr>
          <p:cNvPr id="3" name="Footer Placeholder 2"/>
          <p:cNvSpPr>
            <a:spLocks noGrp="1"/>
          </p:cNvSpPr>
          <p:nvPr>
            <p:ph type="ftr" sz="quarter" idx="11"/>
          </p:nvPr>
        </p:nvSpPr>
        <p:spPr/>
        <p:txBody>
          <a:bodyPr/>
          <a:lstStyle/>
          <a:p>
            <a:r>
              <a:rPr lang="en-US" smtClean="0"/>
              <a:t>IGDTU 5th Sem IT 2023</a:t>
            </a:r>
            <a:endParaRPr lang="en-US"/>
          </a:p>
        </p:txBody>
      </p:sp>
      <p:sp>
        <p:nvSpPr>
          <p:cNvPr id="4" name="Slide Number Placeholder 3"/>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117C57-B024-457E-BF72-161DC6533A81}" type="datetime1">
              <a:rPr lang="en-US" smtClean="0"/>
              <a:t>9/27/2024</a:t>
            </a:fld>
            <a:endParaRPr lang="en-US"/>
          </a:p>
        </p:txBody>
      </p:sp>
      <p:sp>
        <p:nvSpPr>
          <p:cNvPr id="6" name="Footer Placeholder 5"/>
          <p:cNvSpPr>
            <a:spLocks noGrp="1"/>
          </p:cNvSpPr>
          <p:nvPr>
            <p:ph type="ftr" sz="quarter" idx="11"/>
          </p:nvPr>
        </p:nvSpPr>
        <p:spPr/>
        <p:txBody>
          <a:bodyPr/>
          <a:lstStyle/>
          <a:p>
            <a:r>
              <a:rPr lang="en-US" smtClean="0"/>
              <a:t>IGDTU 5th Sem IT 2023</a:t>
            </a:r>
            <a:endParaRPr lang="en-US"/>
          </a:p>
        </p:txBody>
      </p:sp>
      <p:sp>
        <p:nvSpPr>
          <p:cNvPr id="7" name="Slide Number Placeholder 6"/>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12E12D02-7CA5-4024-8308-4FD7BD88D4BF}" type="datetime1">
              <a:rPr lang="en-US" smtClean="0"/>
              <a:t>9/27/2024</a:t>
            </a:fld>
            <a:endParaRPr lang="en-US"/>
          </a:p>
        </p:txBody>
      </p:sp>
      <p:sp>
        <p:nvSpPr>
          <p:cNvPr id="5" name="Footer Placeholder 4"/>
          <p:cNvSpPr>
            <a:spLocks noGrp="1"/>
          </p:cNvSpPr>
          <p:nvPr>
            <p:ph type="ftr" sz="quarter" idx="3"/>
          </p:nvPr>
        </p:nvSpPr>
        <p:spPr>
          <a:xfrm rot="20032524">
            <a:off x="6567038" y="5234465"/>
            <a:ext cx="2661737" cy="365125"/>
          </a:xfrm>
          <a:prstGeom prst="rect">
            <a:avLst/>
          </a:prstGeom>
        </p:spPr>
        <p:txBody>
          <a:bodyPr vert="horz" lIns="91440" tIns="45720" rIns="91440" bIns="45720" rtlCol="0" anchor="ctr"/>
          <a:lstStyle>
            <a:lvl1pPr algn="l">
              <a:defRPr sz="1600">
                <a:solidFill>
                  <a:schemeClr val="bg1">
                    <a:lumMod val="75000"/>
                  </a:schemeClr>
                </a:solidFill>
              </a:defRPr>
            </a:lvl1pPr>
          </a:lstStyle>
          <a:p>
            <a:r>
              <a:rPr lang="en-US" smtClean="0"/>
              <a:t>IGDTU 5th Sem IT 2023</a:t>
            </a:r>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hf sldNum="0" hdr="0" dt="0"/>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9043" y="2996276"/>
            <a:ext cx="6498158" cy="1435825"/>
          </a:xfrm>
        </p:spPr>
        <p:txBody>
          <a:bodyPr/>
          <a:lstStyle/>
          <a:p>
            <a:pPr algn="l"/>
            <a:r>
              <a:rPr lang="en-US" sz="4400" dirty="0"/>
              <a:t/>
            </a:r>
            <a:br>
              <a:rPr lang="en-US" sz="4400" dirty="0"/>
            </a:br>
            <a:r>
              <a:rPr lang="en-US" sz="4400" dirty="0"/>
              <a:t/>
            </a:r>
            <a:br>
              <a:rPr lang="en-US" sz="4400" dirty="0"/>
            </a:br>
            <a:r>
              <a:rPr lang="en-US" sz="4400" dirty="0" smtClean="0"/>
              <a:t>            Unit </a:t>
            </a:r>
            <a:r>
              <a:rPr lang="en-US" sz="4400" dirty="0"/>
              <a:t># 1 </a:t>
            </a:r>
            <a:br>
              <a:rPr lang="en-US" sz="4400" dirty="0"/>
            </a:br>
            <a:r>
              <a:rPr lang="en-US" sz="4400" dirty="0" smtClean="0">
                <a:solidFill>
                  <a:schemeClr val="accent6"/>
                </a:solidFill>
              </a:rPr>
              <a:t> </a:t>
            </a:r>
            <a:r>
              <a:rPr lang="en-US" sz="3600" dirty="0" smtClean="0">
                <a:solidFill>
                  <a:schemeClr val="accent6"/>
                </a:solidFill>
              </a:rPr>
              <a:t>- Big </a:t>
            </a:r>
            <a:r>
              <a:rPr lang="en-US" sz="3600" dirty="0" smtClean="0">
                <a:solidFill>
                  <a:schemeClr val="accent6"/>
                </a:solidFill>
              </a:rPr>
              <a:t>data in </a:t>
            </a:r>
            <a:r>
              <a:rPr lang="en-US" sz="3600" dirty="0" smtClean="0">
                <a:solidFill>
                  <a:schemeClr val="accent6"/>
                </a:solidFill>
              </a:rPr>
              <a:t>Medicine</a:t>
            </a:r>
            <a:r>
              <a:rPr lang="en-US" sz="3200" dirty="0">
                <a:solidFill>
                  <a:schemeClr val="accent6"/>
                </a:solidFill>
              </a:rPr>
              <a:t/>
            </a:r>
            <a:br>
              <a:rPr lang="en-US" sz="3200" dirty="0">
                <a:solidFill>
                  <a:schemeClr val="accent6"/>
                </a:solidFill>
              </a:rPr>
            </a:br>
            <a:r>
              <a:rPr lang="en-US" sz="3200" dirty="0" smtClean="0">
                <a:solidFill>
                  <a:schemeClr val="accent6"/>
                </a:solidFill>
              </a:rPr>
              <a:t> - Web </a:t>
            </a:r>
            <a:r>
              <a:rPr lang="en-US" sz="3200" dirty="0" err="1" smtClean="0">
                <a:solidFill>
                  <a:schemeClr val="accent6"/>
                </a:solidFill>
              </a:rPr>
              <a:t>Analytix</a:t>
            </a:r>
            <a:r>
              <a:rPr lang="en-US" sz="3200" dirty="0" smtClean="0">
                <a:solidFill>
                  <a:schemeClr val="accent6"/>
                </a:solidFill>
              </a:rPr>
              <a:t> &amp;  </a:t>
            </a:r>
            <a:br>
              <a:rPr lang="en-US" sz="3200" dirty="0" smtClean="0">
                <a:solidFill>
                  <a:schemeClr val="accent6"/>
                </a:solidFill>
              </a:rPr>
            </a:br>
            <a:r>
              <a:rPr lang="en-US" sz="3200" dirty="0">
                <a:solidFill>
                  <a:schemeClr val="accent6"/>
                </a:solidFill>
              </a:rPr>
              <a:t> </a:t>
            </a:r>
            <a:r>
              <a:rPr lang="en-US" sz="3200" dirty="0" smtClean="0">
                <a:solidFill>
                  <a:schemeClr val="accent6"/>
                </a:solidFill>
              </a:rPr>
              <a:t>- </a:t>
            </a:r>
            <a:r>
              <a:rPr lang="en-US" sz="3200" dirty="0">
                <a:solidFill>
                  <a:schemeClr val="accent6"/>
                </a:solidFill>
              </a:rPr>
              <a:t>Big data </a:t>
            </a:r>
            <a:r>
              <a:rPr lang="en-US" sz="3200" dirty="0" smtClean="0">
                <a:solidFill>
                  <a:schemeClr val="accent6"/>
                </a:solidFill>
              </a:rPr>
              <a:t>and Algorithmic </a:t>
            </a:r>
            <a:r>
              <a:rPr lang="en-US" sz="3200" dirty="0" smtClean="0">
                <a:solidFill>
                  <a:schemeClr val="accent6"/>
                </a:solidFill>
              </a:rPr>
              <a:t>Trading</a:t>
            </a:r>
            <a:endParaRPr lang="en-US" sz="3600" dirty="0">
              <a:solidFill>
                <a:schemeClr val="accent6"/>
              </a:solidFill>
            </a:endParaRPr>
          </a:p>
        </p:txBody>
      </p:sp>
    </p:spTree>
    <p:extLst>
      <p:ext uri="{BB962C8B-B14F-4D97-AF65-F5344CB8AC3E}">
        <p14:creationId xmlns:p14="http://schemas.microsoft.com/office/powerpoint/2010/main" val="2314955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7592" y="0"/>
            <a:ext cx="6245158" cy="523220"/>
          </a:xfrm>
          <a:prstGeom prst="rect">
            <a:avLst/>
          </a:prstGeom>
        </p:spPr>
        <p:txBody>
          <a:bodyPr wrap="square">
            <a:spAutoFit/>
          </a:bodyPr>
          <a:lstStyle/>
          <a:p>
            <a:r>
              <a:rPr lang="en-US" sz="2800" b="1" dirty="0">
                <a:solidFill>
                  <a:schemeClr val="accent6"/>
                </a:solidFill>
              </a:rPr>
              <a:t>Big data and </a:t>
            </a:r>
            <a:r>
              <a:rPr lang="en-US" sz="2800" b="1" dirty="0" smtClean="0">
                <a:solidFill>
                  <a:schemeClr val="accent6"/>
                </a:solidFill>
              </a:rPr>
              <a:t>Algorithmic Trading</a:t>
            </a:r>
            <a:endParaRPr lang="en-US" sz="2800" b="1" dirty="0">
              <a:solidFill>
                <a:schemeClr val="accent6"/>
              </a:solidFill>
            </a:endParaRPr>
          </a:p>
        </p:txBody>
      </p:sp>
      <p:sp>
        <p:nvSpPr>
          <p:cNvPr id="14" name="Rectangle 13"/>
          <p:cNvSpPr/>
          <p:nvPr/>
        </p:nvSpPr>
        <p:spPr>
          <a:xfrm>
            <a:off x="58366" y="523220"/>
            <a:ext cx="8852171" cy="5909310"/>
          </a:xfrm>
          <a:prstGeom prst="rect">
            <a:avLst/>
          </a:prstGeom>
        </p:spPr>
        <p:txBody>
          <a:bodyPr wrap="square">
            <a:spAutoFit/>
          </a:bodyPr>
          <a:lstStyle/>
          <a:p>
            <a:pPr marL="285750" indent="-285750">
              <a:buFont typeface="Arial" pitchFamily="34" charset="0"/>
              <a:buChar char="•"/>
            </a:pPr>
            <a:r>
              <a:rPr lang="en-US" dirty="0" smtClean="0"/>
              <a:t>Big </a:t>
            </a:r>
            <a:r>
              <a:rPr lang="en-US" dirty="0"/>
              <a:t>data and algorithmic trading have transformed the financial markets, allowing </a:t>
            </a:r>
            <a:r>
              <a:rPr lang="en-US" dirty="0" smtClean="0"/>
              <a:t>Stock market traders </a:t>
            </a:r>
            <a:r>
              <a:rPr lang="en-US" dirty="0"/>
              <a:t>and investment firms to leverage vast amounts of data to make informed decisions, optimize trading strategies, and execute trades at </a:t>
            </a:r>
            <a:r>
              <a:rPr lang="en-US" dirty="0" smtClean="0"/>
              <a:t>prices that are most favorable to them .</a:t>
            </a:r>
          </a:p>
          <a:p>
            <a:pPr marL="285750" indent="-285750">
              <a:buFont typeface="Arial" pitchFamily="34" charset="0"/>
              <a:buChar char="•"/>
            </a:pPr>
            <a:r>
              <a:rPr lang="en-US" dirty="0"/>
              <a:t>In the stock market, a vast array of big data is generated continuously, originating from multiple sources that reflect various aspects of market activities, investor behavior, and external factors influencing the markets. This big data can be categorized into several key types</a:t>
            </a:r>
            <a:r>
              <a:rPr lang="en-US" dirty="0" smtClean="0"/>
              <a:t>:</a:t>
            </a:r>
          </a:p>
          <a:p>
            <a:endParaRPr lang="en-US" dirty="0"/>
          </a:p>
          <a:p>
            <a:pPr marL="342900" indent="-342900">
              <a:buAutoNum type="arabicPeriod"/>
            </a:pPr>
            <a:r>
              <a:rPr lang="en-US" b="1" dirty="0" smtClean="0"/>
              <a:t>Market Daily Data / history</a:t>
            </a:r>
          </a:p>
          <a:p>
            <a:endParaRPr lang="en-US" dirty="0"/>
          </a:p>
          <a:p>
            <a:r>
              <a:rPr lang="en-US" i="1" dirty="0">
                <a:latin typeface="Bookman Old Style" pitchFamily="18" charset="0"/>
              </a:rPr>
              <a:t>Price Data: </a:t>
            </a:r>
            <a:r>
              <a:rPr lang="en-US" dirty="0"/>
              <a:t>This includes real-time and historical data on stock prices, encompassing opening prices, closing prices, high and low prices, and price fluctuations throughout the trading day</a:t>
            </a:r>
            <a:r>
              <a:rPr lang="en-US" dirty="0" smtClean="0"/>
              <a:t>.</a:t>
            </a:r>
          </a:p>
          <a:p>
            <a:r>
              <a:rPr lang="en-US" i="1" dirty="0">
                <a:latin typeface="Bookman Old Style" pitchFamily="18" charset="0"/>
              </a:rPr>
              <a:t>Volume Data: </a:t>
            </a:r>
            <a:r>
              <a:rPr lang="en-US" dirty="0"/>
              <a:t>Represents the number of shares or contracts traded for a particular stock or asset within a specific time frame. It helps gauge the liquidity and investor interest in a stock</a:t>
            </a:r>
            <a:r>
              <a:rPr lang="en-US" dirty="0" smtClean="0"/>
              <a:t>.</a:t>
            </a:r>
          </a:p>
          <a:p>
            <a:r>
              <a:rPr lang="en-US" i="1" dirty="0">
                <a:latin typeface="Bookman Old Style" pitchFamily="18" charset="0"/>
              </a:rPr>
              <a:t>Order Book Data: </a:t>
            </a:r>
            <a:r>
              <a:rPr lang="en-US" dirty="0"/>
              <a:t>Contains details of buy and sell orders at different price levels, reflecting market depth and providing insights into supply and demand dynamics</a:t>
            </a:r>
            <a:r>
              <a:rPr lang="en-US" dirty="0" smtClean="0"/>
              <a:t>.</a:t>
            </a:r>
          </a:p>
          <a:p>
            <a:r>
              <a:rPr lang="en-US" i="1" dirty="0">
                <a:latin typeface="Bookman Old Style" pitchFamily="18" charset="0"/>
              </a:rPr>
              <a:t>Tick Data: </a:t>
            </a:r>
            <a:r>
              <a:rPr lang="en-US" dirty="0"/>
              <a:t>Ultra-high-frequency data that records every change in price, volume, or bid-ask spread, often used in high-frequency trading (HFT) strategies.</a:t>
            </a:r>
            <a:endParaRPr lang="en-US" dirty="0" smtClean="0"/>
          </a:p>
        </p:txBody>
      </p:sp>
    </p:spTree>
    <p:extLst>
      <p:ext uri="{BB962C8B-B14F-4D97-AF65-F5344CB8AC3E}">
        <p14:creationId xmlns:p14="http://schemas.microsoft.com/office/powerpoint/2010/main" val="167018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animEffect transition="in" filter="fade">
                                      <p:cBhvr>
                                        <p:cTn id="17" dur="500"/>
                                        <p:tgtEl>
                                          <p:spTgt spid="1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5" end="5"/>
                                            </p:txEl>
                                          </p:spTgt>
                                        </p:tgtEl>
                                        <p:attrNameLst>
                                          <p:attrName>style.visibility</p:attrName>
                                        </p:attrNameLst>
                                      </p:cBhvr>
                                      <p:to>
                                        <p:strVal val="visible"/>
                                      </p:to>
                                    </p:set>
                                    <p:animEffect transition="in" filter="fade">
                                      <p:cBhvr>
                                        <p:cTn id="22" dur="500"/>
                                        <p:tgtEl>
                                          <p:spTgt spid="1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xEl>
                                              <p:pRg st="6" end="6"/>
                                            </p:txEl>
                                          </p:spTgt>
                                        </p:tgtEl>
                                        <p:attrNameLst>
                                          <p:attrName>style.visibility</p:attrName>
                                        </p:attrNameLst>
                                      </p:cBhvr>
                                      <p:to>
                                        <p:strVal val="visible"/>
                                      </p:to>
                                    </p:set>
                                    <p:animEffect transition="in" filter="fade">
                                      <p:cBhvr>
                                        <p:cTn id="25" dur="500"/>
                                        <p:tgtEl>
                                          <p:spTgt spid="1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xEl>
                                              <p:pRg st="7" end="7"/>
                                            </p:txEl>
                                          </p:spTgt>
                                        </p:tgtEl>
                                        <p:attrNameLst>
                                          <p:attrName>style.visibility</p:attrName>
                                        </p:attrNameLst>
                                      </p:cBhvr>
                                      <p:to>
                                        <p:strVal val="visible"/>
                                      </p:to>
                                    </p:set>
                                    <p:animEffect transition="in" filter="fade">
                                      <p:cBhvr>
                                        <p:cTn id="28" dur="500"/>
                                        <p:tgtEl>
                                          <p:spTgt spid="1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xEl>
                                              <p:pRg st="8" end="8"/>
                                            </p:txEl>
                                          </p:spTgt>
                                        </p:tgtEl>
                                        <p:attrNameLst>
                                          <p:attrName>style.visibility</p:attrName>
                                        </p:attrNameLst>
                                      </p:cBhvr>
                                      <p:to>
                                        <p:strVal val="visible"/>
                                      </p:to>
                                    </p:set>
                                    <p:animEffect transition="in" filter="fade">
                                      <p:cBhvr>
                                        <p:cTn id="31" dur="500"/>
                                        <p:tgtEl>
                                          <p:spTgt spid="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4204" y="107005"/>
            <a:ext cx="7791855" cy="523220"/>
          </a:xfrm>
          <a:prstGeom prst="rect">
            <a:avLst/>
          </a:prstGeom>
        </p:spPr>
        <p:txBody>
          <a:bodyPr wrap="square">
            <a:spAutoFit/>
          </a:bodyPr>
          <a:lstStyle/>
          <a:p>
            <a:r>
              <a:rPr lang="en-US" sz="2800" b="1" dirty="0">
                <a:solidFill>
                  <a:schemeClr val="accent6"/>
                </a:solidFill>
              </a:rPr>
              <a:t>Big data and </a:t>
            </a:r>
            <a:r>
              <a:rPr lang="en-US" sz="2800" b="1" dirty="0" smtClean="0">
                <a:solidFill>
                  <a:schemeClr val="accent6"/>
                </a:solidFill>
              </a:rPr>
              <a:t>Algorithmic Trading (contd)</a:t>
            </a:r>
            <a:endParaRPr lang="en-US" sz="2800" b="1" dirty="0">
              <a:solidFill>
                <a:schemeClr val="accent6"/>
              </a:solidFill>
            </a:endParaRPr>
          </a:p>
        </p:txBody>
      </p:sp>
      <p:sp>
        <p:nvSpPr>
          <p:cNvPr id="8" name="TextBox 7"/>
          <p:cNvSpPr txBox="1"/>
          <p:nvPr/>
        </p:nvSpPr>
        <p:spPr>
          <a:xfrm>
            <a:off x="627433" y="1457944"/>
            <a:ext cx="3234448" cy="923330"/>
          </a:xfrm>
          <a:prstGeom prst="rect">
            <a:avLst/>
          </a:prstGeom>
          <a:noFill/>
        </p:spPr>
        <p:txBody>
          <a:bodyPr wrap="square" rtlCol="0">
            <a:spAutoFit/>
          </a:bodyPr>
          <a:lstStyle/>
          <a:p>
            <a:pPr marL="285750" indent="-285750">
              <a:buFont typeface="Arial" pitchFamily="34" charset="0"/>
              <a:buChar char="•"/>
            </a:pPr>
            <a:r>
              <a:rPr lang="en-US" b="1" dirty="0" smtClean="0">
                <a:solidFill>
                  <a:schemeClr val="bg1"/>
                </a:solidFill>
              </a:rPr>
              <a:t>Company Financials</a:t>
            </a:r>
          </a:p>
          <a:p>
            <a:pPr marL="285750" indent="-285750">
              <a:buFont typeface="Arial" pitchFamily="34" charset="0"/>
              <a:buChar char="•"/>
            </a:pPr>
            <a:r>
              <a:rPr lang="en-US" b="1" dirty="0" smtClean="0">
                <a:solidFill>
                  <a:schemeClr val="bg1"/>
                </a:solidFill>
              </a:rPr>
              <a:t>Economics Macros</a:t>
            </a:r>
          </a:p>
          <a:p>
            <a:pPr marL="285750" indent="-285750">
              <a:buFont typeface="Arial" pitchFamily="34" charset="0"/>
              <a:buChar char="•"/>
            </a:pPr>
            <a:r>
              <a:rPr lang="en-US" b="1" dirty="0" smtClean="0">
                <a:solidFill>
                  <a:schemeClr val="bg1"/>
                </a:solidFill>
              </a:rPr>
              <a:t>Corporate plans</a:t>
            </a:r>
            <a:endParaRPr lang="en-US" b="1" dirty="0">
              <a:solidFill>
                <a:schemeClr val="bg1"/>
              </a:solidFill>
            </a:endParaRPr>
          </a:p>
        </p:txBody>
      </p:sp>
      <p:sp>
        <p:nvSpPr>
          <p:cNvPr id="9" name="Rectangle 8"/>
          <p:cNvSpPr/>
          <p:nvPr/>
        </p:nvSpPr>
        <p:spPr>
          <a:xfrm>
            <a:off x="14591" y="827167"/>
            <a:ext cx="8891080" cy="5078313"/>
          </a:xfrm>
          <a:prstGeom prst="rect">
            <a:avLst/>
          </a:prstGeom>
        </p:spPr>
        <p:txBody>
          <a:bodyPr wrap="square">
            <a:spAutoFit/>
          </a:bodyPr>
          <a:lstStyle/>
          <a:p>
            <a:r>
              <a:rPr lang="en-US" b="1" dirty="0" smtClean="0"/>
              <a:t>2. Fundamental Data</a:t>
            </a:r>
          </a:p>
          <a:p>
            <a:endParaRPr lang="en-US" b="1" dirty="0" smtClean="0"/>
          </a:p>
          <a:p>
            <a:r>
              <a:rPr lang="en-US" i="1" dirty="0">
                <a:latin typeface="Bookman Old Style" pitchFamily="18" charset="0"/>
              </a:rPr>
              <a:t>Company Financials: </a:t>
            </a:r>
            <a:r>
              <a:rPr lang="en-US" dirty="0"/>
              <a:t>Data derived from financial statements such as income statements, balance sheets, and cash flow statements. This includes earnings, revenue, expenses, and other key financial metrics</a:t>
            </a:r>
            <a:r>
              <a:rPr lang="en-US" dirty="0" smtClean="0"/>
              <a:t>.</a:t>
            </a:r>
          </a:p>
          <a:p>
            <a:r>
              <a:rPr lang="en-US" i="1" dirty="0">
                <a:latin typeface="Bookman Old Style" pitchFamily="18" charset="0"/>
              </a:rPr>
              <a:t>Economic Indicators: </a:t>
            </a:r>
            <a:r>
              <a:rPr lang="en-US" dirty="0"/>
              <a:t>Macroeconomic data such as GDP growth, inflation rates, unemployment figures, and interest rates, which can impact market conditions and investor sentiment</a:t>
            </a:r>
            <a:r>
              <a:rPr lang="en-US" dirty="0" smtClean="0"/>
              <a:t>.</a:t>
            </a:r>
          </a:p>
          <a:p>
            <a:r>
              <a:rPr lang="en-US" i="1" dirty="0">
                <a:latin typeface="Bookman Old Style" pitchFamily="18" charset="0"/>
              </a:rPr>
              <a:t>Corporate Actions: </a:t>
            </a:r>
            <a:r>
              <a:rPr lang="en-US" dirty="0"/>
              <a:t>Information on dividends, stock splits, mergers, acquisitions, and other events that directly affect stock prices and shareholder value</a:t>
            </a:r>
            <a:r>
              <a:rPr lang="en-US" dirty="0" smtClean="0"/>
              <a:t>.</a:t>
            </a:r>
          </a:p>
          <a:p>
            <a:endParaRPr lang="en-US" dirty="0"/>
          </a:p>
          <a:p>
            <a:r>
              <a:rPr lang="en-US" b="1" dirty="0" smtClean="0"/>
              <a:t>3. Futures and Options Data</a:t>
            </a:r>
          </a:p>
          <a:p>
            <a:endParaRPr lang="en-US" b="1" dirty="0" smtClean="0"/>
          </a:p>
          <a:p>
            <a:r>
              <a:rPr lang="en-US" i="1" dirty="0">
                <a:latin typeface="Bookman Old Style" pitchFamily="18" charset="0"/>
              </a:rPr>
              <a:t>Futures and Swaps Data: </a:t>
            </a:r>
            <a:r>
              <a:rPr lang="en-US" dirty="0"/>
              <a:t>Data on futures contracts and swaps that are used to hedge or speculate on price movements, interest rates, or other financial variables</a:t>
            </a:r>
            <a:r>
              <a:rPr lang="en-US" dirty="0" smtClean="0"/>
              <a:t>.</a:t>
            </a:r>
            <a:endParaRPr lang="en-US" dirty="0"/>
          </a:p>
          <a:p>
            <a:r>
              <a:rPr lang="en-US" i="1" dirty="0">
                <a:latin typeface="Bookman Old Style" pitchFamily="18" charset="0"/>
              </a:rPr>
              <a:t>Options Data: </a:t>
            </a:r>
            <a:r>
              <a:rPr lang="en-US" dirty="0"/>
              <a:t>Information on options contracts, including strike prices, expiration dates, implied volatility, and open interest, which can provide insights into market expectations and investor sentiment</a:t>
            </a:r>
          </a:p>
        </p:txBody>
      </p:sp>
    </p:spTree>
    <p:extLst>
      <p:ext uri="{BB962C8B-B14F-4D97-AF65-F5344CB8AC3E}">
        <p14:creationId xmlns:p14="http://schemas.microsoft.com/office/powerpoint/2010/main" val="3743824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fade">
                                      <p:cBhvr>
                                        <p:cTn id="10" dur="500"/>
                                        <p:tgtEl>
                                          <p:spTgt spid="9">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Effect transition="in" filter="fade">
                                      <p:cBhvr>
                                        <p:cTn id="13" dur="500"/>
                                        <p:tgtEl>
                                          <p:spTgt spid="9">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4" end="4"/>
                                            </p:txEl>
                                          </p:spTgt>
                                        </p:tgtEl>
                                        <p:attrNameLst>
                                          <p:attrName>style.visibility</p:attrName>
                                        </p:attrNameLst>
                                      </p:cBhvr>
                                      <p:to>
                                        <p:strVal val="visible"/>
                                      </p:to>
                                    </p:set>
                                    <p:animEffect transition="in" filter="fade">
                                      <p:cBhvr>
                                        <p:cTn id="16" dur="500"/>
                                        <p:tgtEl>
                                          <p:spTgt spid="9">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xEl>
                                              <p:pRg st="6" end="6"/>
                                            </p:txEl>
                                          </p:spTgt>
                                        </p:tgtEl>
                                        <p:attrNameLst>
                                          <p:attrName>style.visibility</p:attrName>
                                        </p:attrNameLst>
                                      </p:cBhvr>
                                      <p:to>
                                        <p:strVal val="visible"/>
                                      </p:to>
                                    </p:set>
                                    <p:animEffect transition="in" filter="fade">
                                      <p:cBhvr>
                                        <p:cTn id="21" dur="500"/>
                                        <p:tgtEl>
                                          <p:spTgt spid="9">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
                                            <p:txEl>
                                              <p:pRg st="8" end="8"/>
                                            </p:txEl>
                                          </p:spTgt>
                                        </p:tgtEl>
                                        <p:attrNameLst>
                                          <p:attrName>style.visibility</p:attrName>
                                        </p:attrNameLst>
                                      </p:cBhvr>
                                      <p:to>
                                        <p:strVal val="visible"/>
                                      </p:to>
                                    </p:set>
                                    <p:animEffect transition="in" filter="fade">
                                      <p:cBhvr>
                                        <p:cTn id="24" dur="500"/>
                                        <p:tgtEl>
                                          <p:spTgt spid="9">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animEffect transition="in" filter="fade">
                                      <p:cBhvr>
                                        <p:cTn id="27"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4204" y="107005"/>
            <a:ext cx="7791855" cy="523220"/>
          </a:xfrm>
          <a:prstGeom prst="rect">
            <a:avLst/>
          </a:prstGeom>
        </p:spPr>
        <p:txBody>
          <a:bodyPr wrap="square">
            <a:spAutoFit/>
          </a:bodyPr>
          <a:lstStyle/>
          <a:p>
            <a:r>
              <a:rPr lang="en-US" sz="2800" b="1" dirty="0">
                <a:solidFill>
                  <a:schemeClr val="accent6"/>
                </a:solidFill>
              </a:rPr>
              <a:t>Big data and </a:t>
            </a:r>
            <a:r>
              <a:rPr lang="en-US" sz="2800" b="1" dirty="0" smtClean="0">
                <a:solidFill>
                  <a:schemeClr val="accent6"/>
                </a:solidFill>
              </a:rPr>
              <a:t>Algorithmic Trading (contd)</a:t>
            </a:r>
            <a:endParaRPr lang="en-US" sz="2800" b="1" dirty="0">
              <a:solidFill>
                <a:schemeClr val="accent6"/>
              </a:solidFill>
            </a:endParaRPr>
          </a:p>
        </p:txBody>
      </p:sp>
      <p:sp>
        <p:nvSpPr>
          <p:cNvPr id="3" name="Rectangle 2"/>
          <p:cNvSpPr/>
          <p:nvPr/>
        </p:nvSpPr>
        <p:spPr>
          <a:xfrm>
            <a:off x="126458" y="637241"/>
            <a:ext cx="8871627" cy="2862322"/>
          </a:xfrm>
          <a:prstGeom prst="rect">
            <a:avLst/>
          </a:prstGeom>
        </p:spPr>
        <p:txBody>
          <a:bodyPr wrap="square">
            <a:spAutoFit/>
          </a:bodyPr>
          <a:lstStyle/>
          <a:p>
            <a:r>
              <a:rPr lang="en-US" b="1" dirty="0" smtClean="0"/>
              <a:t>4. Sentiment Data </a:t>
            </a:r>
          </a:p>
          <a:p>
            <a:endParaRPr lang="en-US" b="1" dirty="0" smtClean="0"/>
          </a:p>
          <a:p>
            <a:r>
              <a:rPr lang="en-US" i="1" dirty="0">
                <a:latin typeface="Bookman Old Style" pitchFamily="18" charset="0"/>
              </a:rPr>
              <a:t>News Data: </a:t>
            </a:r>
            <a:r>
              <a:rPr lang="en-US" dirty="0"/>
              <a:t>Articles, press releases, and reports from financial news outlets and other media sources that provide information and opinions on market developments, companies, and economic conditions</a:t>
            </a:r>
            <a:r>
              <a:rPr lang="en-US" dirty="0" smtClean="0"/>
              <a:t>.</a:t>
            </a:r>
          </a:p>
          <a:p>
            <a:r>
              <a:rPr lang="en-US" i="1" dirty="0">
                <a:latin typeface="Bookman Old Style" pitchFamily="18" charset="0"/>
              </a:rPr>
              <a:t>Social Media Data: </a:t>
            </a:r>
            <a:r>
              <a:rPr lang="en-US" dirty="0"/>
              <a:t>Insights from social platforms like Twitter, </a:t>
            </a:r>
            <a:r>
              <a:rPr lang="en-US" dirty="0" err="1"/>
              <a:t>Reddit</a:t>
            </a:r>
            <a:r>
              <a:rPr lang="en-US" dirty="0"/>
              <a:t>, and stock forums where investors discuss stocks, share opinions, and react to market news, influencing market sentiment</a:t>
            </a:r>
            <a:r>
              <a:rPr lang="en-US" dirty="0" smtClean="0"/>
              <a:t>.</a:t>
            </a:r>
          </a:p>
          <a:p>
            <a:r>
              <a:rPr lang="en-US" i="1" dirty="0">
                <a:latin typeface="Bookman Old Style" pitchFamily="18" charset="0"/>
              </a:rPr>
              <a:t>Analyst Reports: </a:t>
            </a:r>
            <a:r>
              <a:rPr lang="en-US" dirty="0"/>
              <a:t>Recommendations, price targets, and analyses from financial analysts, which can sway investor decisions and impact stock prices.</a:t>
            </a:r>
          </a:p>
        </p:txBody>
      </p:sp>
    </p:spTree>
    <p:extLst>
      <p:ext uri="{BB962C8B-B14F-4D97-AF65-F5344CB8AC3E}">
        <p14:creationId xmlns:p14="http://schemas.microsoft.com/office/powerpoint/2010/main" val="66869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3FF906EE-8747-8395-3438-3E112E22F070}"/>
              </a:ext>
            </a:extLst>
          </p:cNvPr>
          <p:cNvPicPr>
            <a:picLocks noChangeAspect="1"/>
          </p:cNvPicPr>
          <p:nvPr/>
        </p:nvPicPr>
        <p:blipFill>
          <a:blip r:embed="rId2"/>
          <a:stretch>
            <a:fillRect/>
          </a:stretch>
        </p:blipFill>
        <p:spPr>
          <a:xfrm>
            <a:off x="604032" y="572159"/>
            <a:ext cx="7429500" cy="3800475"/>
          </a:xfrm>
          <a:prstGeom prst="rect">
            <a:avLst/>
          </a:prstGeom>
        </p:spPr>
      </p:pic>
      <p:sp>
        <p:nvSpPr>
          <p:cNvPr id="3" name="Title 1">
            <a:extLst>
              <a:ext uri="{FF2B5EF4-FFF2-40B4-BE49-F238E27FC236}">
                <a16:creationId xmlns:a16="http://schemas.microsoft.com/office/drawing/2014/main" xmlns="" id="{6383B235-9425-1CAD-3EFD-F231B23B97AD}"/>
              </a:ext>
            </a:extLst>
          </p:cNvPr>
          <p:cNvSpPr txBox="1">
            <a:spLocks/>
          </p:cNvSpPr>
          <p:nvPr/>
        </p:nvSpPr>
        <p:spPr>
          <a:xfrm>
            <a:off x="1154108" y="2566566"/>
            <a:ext cx="6498158" cy="1724867"/>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US" sz="6000" dirty="0"/>
              <a:t>Thanks</a:t>
            </a:r>
          </a:p>
        </p:txBody>
      </p:sp>
    </p:spTree>
    <p:extLst>
      <p:ext uri="{BB962C8B-B14F-4D97-AF65-F5344CB8AC3E}">
        <p14:creationId xmlns:p14="http://schemas.microsoft.com/office/powerpoint/2010/main" val="1328642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2522" y="0"/>
            <a:ext cx="5360227" cy="523220"/>
          </a:xfrm>
          <a:prstGeom prst="rect">
            <a:avLst/>
          </a:prstGeom>
        </p:spPr>
        <p:txBody>
          <a:bodyPr wrap="square">
            <a:spAutoFit/>
          </a:bodyPr>
          <a:lstStyle/>
          <a:p>
            <a:r>
              <a:rPr lang="en-US" sz="2800" b="1" dirty="0">
                <a:solidFill>
                  <a:schemeClr val="accent6"/>
                </a:solidFill>
              </a:rPr>
              <a:t>Big data in </a:t>
            </a:r>
            <a:r>
              <a:rPr lang="en-US" sz="2800" b="1" dirty="0" smtClean="0">
                <a:solidFill>
                  <a:schemeClr val="accent6"/>
                </a:solidFill>
              </a:rPr>
              <a:t>Medicine </a:t>
            </a:r>
            <a:endParaRPr lang="en-US" sz="2800" b="1" dirty="0">
              <a:solidFill>
                <a:schemeClr val="accent6"/>
              </a:solidFill>
            </a:endParaRPr>
          </a:p>
        </p:txBody>
      </p:sp>
      <p:sp>
        <p:nvSpPr>
          <p:cNvPr id="3" name="Rectangle 2"/>
          <p:cNvSpPr/>
          <p:nvPr/>
        </p:nvSpPr>
        <p:spPr>
          <a:xfrm>
            <a:off x="150633" y="593868"/>
            <a:ext cx="8866905" cy="4801314"/>
          </a:xfrm>
          <a:prstGeom prst="rect">
            <a:avLst/>
          </a:prstGeom>
        </p:spPr>
        <p:txBody>
          <a:bodyPr wrap="square">
            <a:spAutoFit/>
          </a:bodyPr>
          <a:lstStyle/>
          <a:p>
            <a:pPr marL="285750" indent="-285750">
              <a:buFont typeface="Arial" pitchFamily="34" charset="0"/>
              <a:buChar char="•"/>
            </a:pPr>
            <a:r>
              <a:rPr lang="en-US" dirty="0"/>
              <a:t>Big data has become a transformative force in the field of medicine, enhancing everything from research and clinical practice to healthcare administration and public health. </a:t>
            </a:r>
            <a:r>
              <a:rPr lang="en-US" dirty="0" smtClean="0"/>
              <a:t>One of the most popular example of how </a:t>
            </a:r>
            <a:r>
              <a:rPr lang="en-US" dirty="0"/>
              <a:t>big data is being used in </a:t>
            </a:r>
            <a:r>
              <a:rPr lang="en-US" dirty="0" smtClean="0"/>
              <a:t>medicine is Drug </a:t>
            </a:r>
            <a:r>
              <a:rPr lang="en-US" dirty="0"/>
              <a:t>discovery. </a:t>
            </a:r>
            <a:endParaRPr lang="en-US" dirty="0" smtClean="0"/>
          </a:p>
          <a:p>
            <a:pPr marL="285750" indent="-285750">
              <a:buFont typeface="Arial" pitchFamily="34" charset="0"/>
              <a:buChar char="•"/>
            </a:pPr>
            <a:r>
              <a:rPr lang="en-US" dirty="0" smtClean="0"/>
              <a:t>Big </a:t>
            </a:r>
            <a:r>
              <a:rPr lang="en-US" dirty="0"/>
              <a:t>data is revolutionizing the drug discovery process by enabling pharmaceutical companies, researchers, and healthcare organizations to analyze vast amounts of data more efficiently and effectively. This leads to faster identification of drug candidates, better understanding of disease mechanisms, and ultimately, more effective and safer drugs reaching the market. </a:t>
            </a:r>
            <a:r>
              <a:rPr lang="en-US" dirty="0" smtClean="0"/>
              <a:t>Following is explanation </a:t>
            </a:r>
            <a:r>
              <a:rPr lang="en-US" dirty="0"/>
              <a:t>of how big data is used throughout the drug discovery </a:t>
            </a:r>
            <a:r>
              <a:rPr lang="en-US" dirty="0" smtClean="0"/>
              <a:t>process</a:t>
            </a:r>
            <a:r>
              <a:rPr lang="en-US" dirty="0"/>
              <a:t> </a:t>
            </a:r>
            <a:r>
              <a:rPr lang="en-US" dirty="0" smtClean="0"/>
              <a:t>which comprises of following steps :</a:t>
            </a:r>
          </a:p>
          <a:p>
            <a:pPr marL="285750" indent="-285750">
              <a:buFont typeface="Arial" pitchFamily="34" charset="0"/>
              <a:buChar char="•"/>
            </a:pPr>
            <a:endParaRPr lang="en-US" dirty="0"/>
          </a:p>
          <a:p>
            <a:pPr marL="800100" lvl="1" indent="-342900">
              <a:buAutoNum type="arabicPeriod"/>
            </a:pPr>
            <a:r>
              <a:rPr lang="en-US" i="1" dirty="0">
                <a:latin typeface="Bookman Old Style" pitchFamily="18" charset="0"/>
              </a:rPr>
              <a:t>Target Identification</a:t>
            </a:r>
          </a:p>
          <a:p>
            <a:pPr marL="800100" lvl="1" indent="-342900">
              <a:buAutoNum type="arabicPeriod"/>
            </a:pPr>
            <a:r>
              <a:rPr lang="en-US" i="1" dirty="0">
                <a:latin typeface="Bookman Old Style" pitchFamily="18" charset="0"/>
              </a:rPr>
              <a:t>Lead Compound Identification</a:t>
            </a:r>
          </a:p>
          <a:p>
            <a:pPr marL="800100" lvl="1" indent="-342900">
              <a:buAutoNum type="arabicPeriod"/>
            </a:pPr>
            <a:r>
              <a:rPr lang="en-US" i="1" dirty="0">
                <a:latin typeface="Bookman Old Style" pitchFamily="18" charset="0"/>
              </a:rPr>
              <a:t>Preclinical Testing</a:t>
            </a:r>
          </a:p>
          <a:p>
            <a:pPr marL="800100" lvl="1" indent="-342900">
              <a:buAutoNum type="arabicPeriod"/>
            </a:pPr>
            <a:r>
              <a:rPr lang="en-US" i="1" dirty="0">
                <a:latin typeface="Bookman Old Style" pitchFamily="18" charset="0"/>
              </a:rPr>
              <a:t>Clinical Trials</a:t>
            </a:r>
          </a:p>
          <a:p>
            <a:pPr marL="800100" lvl="1" indent="-342900">
              <a:buAutoNum type="arabicPeriod"/>
            </a:pPr>
            <a:r>
              <a:rPr lang="en-US" i="1" dirty="0">
                <a:latin typeface="Bookman Old Style" pitchFamily="18" charset="0"/>
              </a:rPr>
              <a:t>Post-Market Surveillance</a:t>
            </a:r>
          </a:p>
        </p:txBody>
      </p:sp>
      <p:sp>
        <p:nvSpPr>
          <p:cNvPr id="4" name="Rectangle 3"/>
          <p:cNvSpPr/>
          <p:nvPr/>
        </p:nvSpPr>
        <p:spPr>
          <a:xfrm>
            <a:off x="225200" y="5380672"/>
            <a:ext cx="8792338" cy="1477328"/>
          </a:xfrm>
          <a:prstGeom prst="rect">
            <a:avLst/>
          </a:prstGeom>
        </p:spPr>
        <p:txBody>
          <a:bodyPr wrap="square">
            <a:spAutoFit/>
          </a:bodyPr>
          <a:lstStyle/>
          <a:p>
            <a:pPr marL="342900" indent="-342900">
              <a:buAutoNum type="arabicPeriod"/>
            </a:pPr>
            <a:r>
              <a:rPr lang="en-US" b="1" dirty="0" smtClean="0"/>
              <a:t>Target Identification</a:t>
            </a:r>
          </a:p>
          <a:p>
            <a:r>
              <a:rPr lang="en-US" dirty="0" smtClean="0"/>
              <a:t>Presence of </a:t>
            </a:r>
            <a:r>
              <a:rPr lang="en-US" dirty="0"/>
              <a:t>Big data </a:t>
            </a:r>
            <a:r>
              <a:rPr lang="en-US" dirty="0" smtClean="0"/>
              <a:t>enables </a:t>
            </a:r>
            <a:r>
              <a:rPr lang="en-US" dirty="0"/>
              <a:t>researchers to analyze genomic, proteomic, and </a:t>
            </a:r>
            <a:r>
              <a:rPr lang="en-US" dirty="0" smtClean="0"/>
              <a:t>transcription data </a:t>
            </a:r>
            <a:r>
              <a:rPr lang="en-US" dirty="0"/>
              <a:t>to understand the molecular mechanisms underlying diseases</a:t>
            </a:r>
            <a:r>
              <a:rPr lang="en-US" dirty="0" smtClean="0"/>
              <a:t>. </a:t>
            </a:r>
            <a:r>
              <a:rPr lang="en-US" dirty="0"/>
              <a:t>It </a:t>
            </a:r>
            <a:r>
              <a:rPr lang="en-US" dirty="0" smtClean="0"/>
              <a:t>enables them to find and understand genes</a:t>
            </a:r>
            <a:r>
              <a:rPr lang="en-US" dirty="0"/>
              <a:t>, proteins, or other molecules that are associated with a particular disease.</a:t>
            </a:r>
          </a:p>
        </p:txBody>
      </p:sp>
    </p:spTree>
    <p:extLst>
      <p:ext uri="{BB962C8B-B14F-4D97-AF65-F5344CB8AC3E}">
        <p14:creationId xmlns:p14="http://schemas.microsoft.com/office/powerpoint/2010/main" val="339523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fade">
                                      <p:cBhvr>
                                        <p:cTn id="29" dur="500"/>
                                        <p:tgtEl>
                                          <p:spTgt spid="4">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fade">
                                      <p:cBhvr>
                                        <p:cTn id="3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2522" y="0"/>
            <a:ext cx="5360227" cy="523220"/>
          </a:xfrm>
          <a:prstGeom prst="rect">
            <a:avLst/>
          </a:prstGeom>
        </p:spPr>
        <p:txBody>
          <a:bodyPr wrap="square">
            <a:spAutoFit/>
          </a:bodyPr>
          <a:lstStyle/>
          <a:p>
            <a:r>
              <a:rPr lang="en-US" sz="2800" b="1" dirty="0">
                <a:solidFill>
                  <a:schemeClr val="accent6"/>
                </a:solidFill>
              </a:rPr>
              <a:t>Big data in </a:t>
            </a:r>
            <a:r>
              <a:rPr lang="en-US" sz="2800" b="1" dirty="0" smtClean="0">
                <a:solidFill>
                  <a:schemeClr val="accent6"/>
                </a:solidFill>
              </a:rPr>
              <a:t>Medicine (contd)</a:t>
            </a:r>
            <a:endParaRPr lang="en-US" sz="2800" b="1" dirty="0">
              <a:solidFill>
                <a:schemeClr val="accent6"/>
              </a:solidFill>
            </a:endParaRPr>
          </a:p>
        </p:txBody>
      </p:sp>
      <p:sp>
        <p:nvSpPr>
          <p:cNvPr id="3" name="Rectangle 2"/>
          <p:cNvSpPr/>
          <p:nvPr/>
        </p:nvSpPr>
        <p:spPr>
          <a:xfrm>
            <a:off x="168375" y="554318"/>
            <a:ext cx="8822988" cy="923330"/>
          </a:xfrm>
          <a:prstGeom prst="rect">
            <a:avLst/>
          </a:prstGeom>
        </p:spPr>
        <p:txBody>
          <a:bodyPr wrap="square">
            <a:spAutoFit/>
          </a:bodyPr>
          <a:lstStyle/>
          <a:p>
            <a:r>
              <a:rPr lang="en-US" dirty="0"/>
              <a:t>By analyzing large-scale genomic datasets, researchers can identify mutations or expression patterns in genes that are implicated in diseases like </a:t>
            </a:r>
            <a:r>
              <a:rPr lang="en-US" dirty="0" smtClean="0"/>
              <a:t>Diabetes  or Cancer . </a:t>
            </a:r>
            <a:r>
              <a:rPr lang="en-US" dirty="0"/>
              <a:t>These genes then become potential targets for new drugs.</a:t>
            </a:r>
          </a:p>
        </p:txBody>
      </p:sp>
      <p:sp>
        <p:nvSpPr>
          <p:cNvPr id="4" name="Rectangle 3"/>
          <p:cNvSpPr/>
          <p:nvPr/>
        </p:nvSpPr>
        <p:spPr>
          <a:xfrm>
            <a:off x="168375" y="1578274"/>
            <a:ext cx="8729425" cy="5355312"/>
          </a:xfrm>
          <a:prstGeom prst="rect">
            <a:avLst/>
          </a:prstGeom>
        </p:spPr>
        <p:txBody>
          <a:bodyPr wrap="square">
            <a:spAutoFit/>
          </a:bodyPr>
          <a:lstStyle/>
          <a:p>
            <a:r>
              <a:rPr lang="en-US" b="1" dirty="0" smtClean="0"/>
              <a:t>2. Lead </a:t>
            </a:r>
            <a:r>
              <a:rPr lang="en-US" b="1" dirty="0"/>
              <a:t>Compound </a:t>
            </a:r>
            <a:r>
              <a:rPr lang="en-US" b="1" dirty="0" smtClean="0"/>
              <a:t>Identification</a:t>
            </a:r>
          </a:p>
          <a:p>
            <a:r>
              <a:rPr lang="en-US" dirty="0"/>
              <a:t>High-throughput screening involves testing thousands to millions of chemical compounds against a target to identify potential drug candidates (leads). </a:t>
            </a:r>
            <a:r>
              <a:rPr lang="en-US" dirty="0" smtClean="0"/>
              <a:t>Thus here Big </a:t>
            </a:r>
            <a:r>
              <a:rPr lang="en-US" dirty="0"/>
              <a:t>data </a:t>
            </a:r>
            <a:r>
              <a:rPr lang="en-US" dirty="0" smtClean="0"/>
              <a:t>science can help </a:t>
            </a:r>
            <a:r>
              <a:rPr lang="en-US" dirty="0"/>
              <a:t>in managing, analyzing, and interpreting the vast amount of data generated from HTS</a:t>
            </a:r>
            <a:r>
              <a:rPr lang="en-US" dirty="0" smtClean="0"/>
              <a:t>.</a:t>
            </a:r>
          </a:p>
          <a:p>
            <a:endParaRPr lang="en-US" dirty="0" smtClean="0"/>
          </a:p>
          <a:p>
            <a:r>
              <a:rPr lang="en-US" b="1" dirty="0" smtClean="0"/>
              <a:t>3. Lead </a:t>
            </a:r>
            <a:r>
              <a:rPr lang="en-US" b="1" dirty="0" err="1" smtClean="0"/>
              <a:t>Optimisation</a:t>
            </a:r>
            <a:endParaRPr lang="en-US" b="1" dirty="0" smtClean="0"/>
          </a:p>
          <a:p>
            <a:r>
              <a:rPr lang="en-US" dirty="0"/>
              <a:t>Once potential lead compounds are identified, they need to be optimized for efficacy, safety, and drug-like properties. Optimizing a drug candidate requires balancing multiple factors, such as potency, selectivity, </a:t>
            </a:r>
            <a:r>
              <a:rPr lang="en-US" dirty="0" smtClean="0"/>
              <a:t>toxicity. Big </a:t>
            </a:r>
            <a:r>
              <a:rPr lang="en-US" dirty="0"/>
              <a:t>data analytics </a:t>
            </a:r>
            <a:r>
              <a:rPr lang="en-US" dirty="0" smtClean="0"/>
              <a:t>help to </a:t>
            </a:r>
            <a:r>
              <a:rPr lang="en-US" dirty="0"/>
              <a:t>predict how altering a compound’s structure will impact its binding affinity, toxicity, and metabolism</a:t>
            </a:r>
            <a:r>
              <a:rPr lang="en-US" dirty="0" smtClean="0"/>
              <a:t>.</a:t>
            </a:r>
          </a:p>
          <a:p>
            <a:endParaRPr lang="en-US" dirty="0"/>
          </a:p>
          <a:p>
            <a:r>
              <a:rPr lang="en-US" b="1" dirty="0"/>
              <a:t>4. Preclinical </a:t>
            </a:r>
            <a:r>
              <a:rPr lang="en-US" b="1" dirty="0" smtClean="0"/>
              <a:t>Testing</a:t>
            </a:r>
          </a:p>
          <a:p>
            <a:r>
              <a:rPr lang="en-US" dirty="0"/>
              <a:t>Before a drug enters clinical trials, it must undergo extensive safety testing. Big data allows for the use of in </a:t>
            </a:r>
            <a:r>
              <a:rPr lang="en-US" dirty="0" err="1"/>
              <a:t>silico</a:t>
            </a:r>
            <a:r>
              <a:rPr lang="en-US" dirty="0"/>
              <a:t> toxicology, where predictive models are used to assess a compound’s toxicity based on historical data and known chemical properties</a:t>
            </a:r>
            <a:r>
              <a:rPr lang="en-US" dirty="0" smtClean="0"/>
              <a:t>. The </a:t>
            </a:r>
            <a:r>
              <a:rPr lang="en-US" dirty="0" err="1" smtClean="0"/>
              <a:t>silico</a:t>
            </a:r>
            <a:r>
              <a:rPr lang="en-US" dirty="0" smtClean="0"/>
              <a:t> </a:t>
            </a:r>
            <a:r>
              <a:rPr lang="en-US" dirty="0"/>
              <a:t>toxicology method </a:t>
            </a:r>
            <a:r>
              <a:rPr lang="en-US" dirty="0" smtClean="0"/>
              <a:t>assesses the adverse </a:t>
            </a:r>
            <a:r>
              <a:rPr lang="en-US" dirty="0"/>
              <a:t>effects by analyzing structural similarities between the new compound and known toxic substances.</a:t>
            </a:r>
          </a:p>
        </p:txBody>
      </p:sp>
    </p:spTree>
    <p:extLst>
      <p:ext uri="{BB962C8B-B14F-4D97-AF65-F5344CB8AC3E}">
        <p14:creationId xmlns:p14="http://schemas.microsoft.com/office/powerpoint/2010/main" val="203216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fade">
                                      <p:cBhvr>
                                        <p:cTn id="23" dur="500"/>
                                        <p:tgtEl>
                                          <p:spTgt spid="4">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7" end="7"/>
                                            </p:txEl>
                                          </p:spTgt>
                                        </p:tgtEl>
                                        <p:attrNameLst>
                                          <p:attrName>style.visibility</p:attrName>
                                        </p:attrNameLst>
                                      </p:cBhvr>
                                      <p:to>
                                        <p:strVal val="visible"/>
                                      </p:to>
                                    </p:set>
                                    <p:animEffect transition="in" filter="fade">
                                      <p:cBhvr>
                                        <p:cTn id="26"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2522" y="0"/>
            <a:ext cx="5360227" cy="523220"/>
          </a:xfrm>
          <a:prstGeom prst="rect">
            <a:avLst/>
          </a:prstGeom>
        </p:spPr>
        <p:txBody>
          <a:bodyPr wrap="square">
            <a:spAutoFit/>
          </a:bodyPr>
          <a:lstStyle/>
          <a:p>
            <a:r>
              <a:rPr lang="en-US" sz="2800" b="1" dirty="0">
                <a:solidFill>
                  <a:schemeClr val="accent6"/>
                </a:solidFill>
              </a:rPr>
              <a:t>Big data in </a:t>
            </a:r>
            <a:r>
              <a:rPr lang="en-US" sz="2800" b="1" dirty="0" smtClean="0">
                <a:solidFill>
                  <a:schemeClr val="accent6"/>
                </a:solidFill>
              </a:rPr>
              <a:t>Medicine (contd)</a:t>
            </a:r>
            <a:endParaRPr lang="en-US" sz="2800" b="1" dirty="0">
              <a:solidFill>
                <a:schemeClr val="accent6"/>
              </a:solidFill>
            </a:endParaRPr>
          </a:p>
        </p:txBody>
      </p:sp>
      <p:sp>
        <p:nvSpPr>
          <p:cNvPr id="3" name="Rectangle 2"/>
          <p:cNvSpPr/>
          <p:nvPr/>
        </p:nvSpPr>
        <p:spPr>
          <a:xfrm>
            <a:off x="168374" y="644419"/>
            <a:ext cx="8729425" cy="3970318"/>
          </a:xfrm>
          <a:prstGeom prst="rect">
            <a:avLst/>
          </a:prstGeom>
        </p:spPr>
        <p:txBody>
          <a:bodyPr wrap="square">
            <a:spAutoFit/>
          </a:bodyPr>
          <a:lstStyle/>
          <a:p>
            <a:r>
              <a:rPr lang="en-US" b="1" dirty="0" smtClean="0"/>
              <a:t>5. Clinical Trials</a:t>
            </a:r>
          </a:p>
          <a:p>
            <a:r>
              <a:rPr lang="en-US" dirty="0"/>
              <a:t>Using EHRs and genomic </a:t>
            </a:r>
            <a:r>
              <a:rPr lang="en-US" dirty="0" smtClean="0"/>
              <a:t>data Big </a:t>
            </a:r>
            <a:r>
              <a:rPr lang="en-US" dirty="0"/>
              <a:t>data can be used to identify and recruit patients who are most likely to benefit from a new drug, based on their genetic makeup, medical history, and other factors. </a:t>
            </a:r>
            <a:endParaRPr lang="en-US" dirty="0" smtClean="0"/>
          </a:p>
          <a:p>
            <a:r>
              <a:rPr lang="en-US" dirty="0"/>
              <a:t>During clinical trials, big data enables real-time monitoring of patient data, allowing for quicker identification of safety issues or positive effects. </a:t>
            </a:r>
            <a:r>
              <a:rPr lang="en-US" dirty="0" smtClean="0"/>
              <a:t>Trials can be modified </a:t>
            </a:r>
            <a:r>
              <a:rPr lang="en-US" dirty="0"/>
              <a:t>based on interim results. This can include changing dosages, modifying </a:t>
            </a:r>
            <a:r>
              <a:rPr lang="en-US" dirty="0" smtClean="0"/>
              <a:t>patient </a:t>
            </a:r>
            <a:r>
              <a:rPr lang="en-US" dirty="0"/>
              <a:t>or even stopping the trial early if the drug </a:t>
            </a:r>
            <a:r>
              <a:rPr lang="en-US" dirty="0" smtClean="0"/>
              <a:t>poses </a:t>
            </a:r>
            <a:r>
              <a:rPr lang="en-US" dirty="0"/>
              <a:t>risks</a:t>
            </a:r>
            <a:r>
              <a:rPr lang="en-US" dirty="0" smtClean="0"/>
              <a:t>.</a:t>
            </a:r>
          </a:p>
          <a:p>
            <a:endParaRPr lang="en-US" dirty="0"/>
          </a:p>
          <a:p>
            <a:r>
              <a:rPr lang="en-US" b="1" dirty="0"/>
              <a:t>6. Post-Market </a:t>
            </a:r>
            <a:r>
              <a:rPr lang="en-US" b="1" dirty="0" smtClean="0"/>
              <a:t>Surveillance</a:t>
            </a:r>
          </a:p>
          <a:p>
            <a:r>
              <a:rPr lang="en-US" dirty="0"/>
              <a:t>After a drug is approved and marketed, big data is essential for ongoing </a:t>
            </a:r>
            <a:r>
              <a:rPr lang="en-US" dirty="0" err="1" smtClean="0"/>
              <a:t>pharmaco</a:t>
            </a:r>
            <a:r>
              <a:rPr lang="en-US" dirty="0" smtClean="0"/>
              <a:t> vigilance </a:t>
            </a:r>
            <a:r>
              <a:rPr lang="en-US" dirty="0" err="1" smtClean="0"/>
              <a:t>i.e</a:t>
            </a:r>
            <a:r>
              <a:rPr lang="en-US" dirty="0" smtClean="0"/>
              <a:t> the </a:t>
            </a:r>
            <a:r>
              <a:rPr lang="en-US" dirty="0"/>
              <a:t>process of monitoring the safety of drugs as they are used in the general population. This involves analyzing data from adverse event reports, EHRs, and other sources.</a:t>
            </a:r>
            <a:endParaRPr lang="en-US" dirty="0" smtClean="0"/>
          </a:p>
        </p:txBody>
      </p:sp>
    </p:spTree>
    <p:extLst>
      <p:ext uri="{BB962C8B-B14F-4D97-AF65-F5344CB8AC3E}">
        <p14:creationId xmlns:p14="http://schemas.microsoft.com/office/powerpoint/2010/main" val="264920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0735" y="75747"/>
            <a:ext cx="3278507" cy="523220"/>
          </a:xfrm>
          <a:prstGeom prst="rect">
            <a:avLst/>
          </a:prstGeom>
        </p:spPr>
        <p:txBody>
          <a:bodyPr wrap="square">
            <a:spAutoFit/>
          </a:bodyPr>
          <a:lstStyle/>
          <a:p>
            <a:r>
              <a:rPr lang="en-US" sz="2800" b="1" dirty="0" smtClean="0">
                <a:solidFill>
                  <a:schemeClr val="accent6"/>
                </a:solidFill>
              </a:rPr>
              <a:t>Web Analytics </a:t>
            </a:r>
            <a:endParaRPr lang="en-US" sz="2800" b="1" dirty="0">
              <a:solidFill>
                <a:schemeClr val="accent6"/>
              </a:solidFill>
            </a:endParaRPr>
          </a:p>
        </p:txBody>
      </p:sp>
      <p:sp>
        <p:nvSpPr>
          <p:cNvPr id="3" name="Rectangle 2"/>
          <p:cNvSpPr/>
          <p:nvPr/>
        </p:nvSpPr>
        <p:spPr>
          <a:xfrm>
            <a:off x="126458" y="630224"/>
            <a:ext cx="8852171" cy="2031325"/>
          </a:xfrm>
          <a:prstGeom prst="rect">
            <a:avLst/>
          </a:prstGeom>
        </p:spPr>
        <p:txBody>
          <a:bodyPr wrap="square">
            <a:spAutoFit/>
          </a:bodyPr>
          <a:lstStyle/>
          <a:p>
            <a:r>
              <a:rPr lang="en-US" dirty="0"/>
              <a:t>Web analytics in the context of big data refers to the process of collecting, analyzing, and interpreting vast amounts of data generated by visitors to a website. This data includes everything from the pages they visit and the amount of time they spend on each page, to their navigation patterns, clicks, interactions, and even demographic information. When applied within a big data framework, web analytics involves handling, processing, and deriving insights from these massive and complex datasets.</a:t>
            </a:r>
          </a:p>
        </p:txBody>
      </p:sp>
      <p:sp>
        <p:nvSpPr>
          <p:cNvPr id="4" name="Rectangle 3"/>
          <p:cNvSpPr/>
          <p:nvPr/>
        </p:nvSpPr>
        <p:spPr>
          <a:xfrm>
            <a:off x="0" y="4872841"/>
            <a:ext cx="8852171" cy="1754326"/>
          </a:xfrm>
          <a:prstGeom prst="rect">
            <a:avLst/>
          </a:prstGeom>
        </p:spPr>
        <p:txBody>
          <a:bodyPr wrap="square">
            <a:spAutoFit/>
          </a:bodyPr>
          <a:lstStyle/>
          <a:p>
            <a:pPr marL="342900" indent="-342900">
              <a:buAutoNum type="arabicPeriod"/>
            </a:pPr>
            <a:r>
              <a:rPr lang="en-US" b="1" dirty="0" smtClean="0"/>
              <a:t>Customer </a:t>
            </a:r>
            <a:r>
              <a:rPr lang="en-US" b="1" dirty="0"/>
              <a:t>Behavior </a:t>
            </a:r>
            <a:r>
              <a:rPr lang="en-US" b="1" dirty="0" smtClean="0"/>
              <a:t>Analysis</a:t>
            </a:r>
          </a:p>
          <a:p>
            <a:pPr marL="285750" indent="-285750">
              <a:buFont typeface="Wingdings" pitchFamily="2" charset="2"/>
              <a:buChar char="ü"/>
            </a:pPr>
            <a:r>
              <a:rPr lang="en-US" dirty="0" smtClean="0"/>
              <a:t>Amazon </a:t>
            </a:r>
            <a:r>
              <a:rPr lang="en-US" dirty="0"/>
              <a:t>has over </a:t>
            </a:r>
            <a:r>
              <a:rPr lang="en-US" dirty="0" smtClean="0"/>
              <a:t>~ 200 </a:t>
            </a:r>
            <a:r>
              <a:rPr lang="en-US" dirty="0"/>
              <a:t>million Prime members </a:t>
            </a:r>
            <a:r>
              <a:rPr lang="en-US" dirty="0" smtClean="0"/>
              <a:t>globally.</a:t>
            </a:r>
          </a:p>
          <a:p>
            <a:pPr marL="285750" indent="-285750">
              <a:buFont typeface="Wingdings" pitchFamily="2" charset="2"/>
              <a:buChar char="ü"/>
            </a:pPr>
            <a:r>
              <a:rPr lang="en-US" dirty="0"/>
              <a:t>Amazon’s recommendation algorithms reportedly contribute to about 35% of total sales</a:t>
            </a:r>
          </a:p>
          <a:p>
            <a:pPr marL="285750" indent="-285750">
              <a:buFont typeface="Wingdings" pitchFamily="2" charset="2"/>
              <a:buChar char="ü"/>
            </a:pPr>
            <a:r>
              <a:rPr lang="en-US" dirty="0" smtClean="0"/>
              <a:t>Increasing even </a:t>
            </a:r>
            <a:r>
              <a:rPr lang="en-US" dirty="0"/>
              <a:t>1% more members annually through targeted engagement strategies could mean millions of dollars in additional revenue</a:t>
            </a:r>
            <a:r>
              <a:rPr lang="en-US" dirty="0" smtClean="0"/>
              <a:t>.</a:t>
            </a:r>
            <a:endParaRPr lang="en-US" dirty="0"/>
          </a:p>
        </p:txBody>
      </p:sp>
      <p:sp>
        <p:nvSpPr>
          <p:cNvPr id="5" name="Rectangle 4"/>
          <p:cNvSpPr/>
          <p:nvPr/>
        </p:nvSpPr>
        <p:spPr>
          <a:xfrm>
            <a:off x="2691780" y="2661549"/>
            <a:ext cx="3536416" cy="369332"/>
          </a:xfrm>
          <a:prstGeom prst="rect">
            <a:avLst/>
          </a:prstGeom>
        </p:spPr>
        <p:txBody>
          <a:bodyPr wrap="square">
            <a:spAutoFit/>
          </a:bodyPr>
          <a:lstStyle/>
          <a:p>
            <a:r>
              <a:rPr lang="en-US" b="1" dirty="0" smtClean="0"/>
              <a:t>Case Study : Amazon Prime</a:t>
            </a:r>
            <a:endParaRPr lang="en-US" dirty="0"/>
          </a:p>
        </p:txBody>
      </p:sp>
      <p:sp>
        <p:nvSpPr>
          <p:cNvPr id="6" name="Oval 5"/>
          <p:cNvSpPr/>
          <p:nvPr/>
        </p:nvSpPr>
        <p:spPr>
          <a:xfrm>
            <a:off x="194153" y="3409543"/>
            <a:ext cx="2307588" cy="8073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Customer Behavior</a:t>
            </a:r>
            <a:endParaRPr lang="en-US" dirty="0"/>
          </a:p>
        </p:txBody>
      </p:sp>
      <p:sp>
        <p:nvSpPr>
          <p:cNvPr id="7" name="Oval 6"/>
          <p:cNvSpPr/>
          <p:nvPr/>
        </p:nvSpPr>
        <p:spPr>
          <a:xfrm>
            <a:off x="2609421" y="3216610"/>
            <a:ext cx="2307588" cy="807396"/>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Customer Experience</a:t>
            </a:r>
            <a:endParaRPr lang="en-US" dirty="0">
              <a:solidFill>
                <a:schemeClr val="tx1"/>
              </a:solidFill>
            </a:endParaRPr>
          </a:p>
        </p:txBody>
      </p:sp>
      <p:sp>
        <p:nvSpPr>
          <p:cNvPr id="8" name="Oval 7"/>
          <p:cNvSpPr/>
          <p:nvPr/>
        </p:nvSpPr>
        <p:spPr>
          <a:xfrm>
            <a:off x="4529403" y="3863499"/>
            <a:ext cx="2307588" cy="807396"/>
          </a:xfrm>
          <a:prstGeom prst="ellipse">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Marketing</a:t>
            </a:r>
            <a:endParaRPr lang="en-US" dirty="0">
              <a:solidFill>
                <a:schemeClr val="tx1"/>
              </a:solidFill>
            </a:endParaRPr>
          </a:p>
        </p:txBody>
      </p:sp>
      <p:sp>
        <p:nvSpPr>
          <p:cNvPr id="9" name="Oval 8"/>
          <p:cNvSpPr/>
          <p:nvPr/>
        </p:nvSpPr>
        <p:spPr>
          <a:xfrm>
            <a:off x="6170135" y="3224714"/>
            <a:ext cx="2307588" cy="807396"/>
          </a:xfrm>
          <a:prstGeom prst="ellipse">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Supply Chain</a:t>
            </a:r>
            <a:endParaRPr lang="en-US" dirty="0">
              <a:solidFill>
                <a:schemeClr val="tx1"/>
              </a:solidFill>
            </a:endParaRPr>
          </a:p>
        </p:txBody>
      </p:sp>
    </p:spTree>
    <p:extLst>
      <p:ext uri="{BB962C8B-B14F-4D97-AF65-F5344CB8AC3E}">
        <p14:creationId xmlns:p14="http://schemas.microsoft.com/office/powerpoint/2010/main" val="370101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fade">
                                      <p:cBhvr>
                                        <p:cTn id="35" dur="500"/>
                                        <p:tgtEl>
                                          <p:spTgt spid="4">
                                            <p:txEl>
                                              <p:pRg st="1" end="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2" end="2"/>
                                            </p:txEl>
                                          </p:spTgt>
                                        </p:tgtEl>
                                        <p:attrNameLst>
                                          <p:attrName>style.visibility</p:attrName>
                                        </p:attrNameLst>
                                      </p:cBhvr>
                                      <p:to>
                                        <p:strVal val="visible"/>
                                      </p:to>
                                    </p:set>
                                    <p:animEffect transition="in" filter="fade">
                                      <p:cBhvr>
                                        <p:cTn id="38" dur="500"/>
                                        <p:tgtEl>
                                          <p:spTgt spid="4">
                                            <p:txEl>
                                              <p:pRg st="2" end="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animEffect transition="in" filter="fade">
                                      <p:cBhvr>
                                        <p:cTn id="41" dur="500"/>
                                        <p:tgtEl>
                                          <p:spTgt spid="4">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0" end="0"/>
                                            </p:txEl>
                                          </p:spTgt>
                                        </p:tgtEl>
                                        <p:attrNameLst>
                                          <p:attrName>style.visibility</p:attrName>
                                        </p:attrNameLst>
                                      </p:cBhvr>
                                      <p:to>
                                        <p:strVal val="visible"/>
                                      </p:to>
                                    </p:set>
                                    <p:animEffect transition="in" filter="fade">
                                      <p:cBhvr>
                                        <p:cTn id="4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2522" y="0"/>
            <a:ext cx="5360227" cy="523220"/>
          </a:xfrm>
          <a:prstGeom prst="rect">
            <a:avLst/>
          </a:prstGeom>
        </p:spPr>
        <p:txBody>
          <a:bodyPr wrap="square">
            <a:spAutoFit/>
          </a:bodyPr>
          <a:lstStyle/>
          <a:p>
            <a:r>
              <a:rPr lang="en-US" sz="2800" b="1" dirty="0" smtClean="0">
                <a:solidFill>
                  <a:schemeClr val="accent6"/>
                </a:solidFill>
              </a:rPr>
              <a:t>Web Analytics (contd)</a:t>
            </a:r>
            <a:endParaRPr lang="en-US" sz="2800" b="1" dirty="0">
              <a:solidFill>
                <a:schemeClr val="accent6"/>
              </a:solidFill>
            </a:endParaRPr>
          </a:p>
        </p:txBody>
      </p:sp>
      <p:graphicFrame>
        <p:nvGraphicFramePr>
          <p:cNvPr id="3" name="Diagram 2"/>
          <p:cNvGraphicFramePr/>
          <p:nvPr>
            <p:extLst>
              <p:ext uri="{D42A27DB-BD31-4B8C-83A1-F6EECF244321}">
                <p14:modId xmlns:p14="http://schemas.microsoft.com/office/powerpoint/2010/main" val="2038444821"/>
              </p:ext>
            </p:extLst>
          </p:nvPr>
        </p:nvGraphicFramePr>
        <p:xfrm>
          <a:off x="175835" y="826628"/>
          <a:ext cx="7226914" cy="1079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1" name="Group 30"/>
          <p:cNvGrpSpPr/>
          <p:nvPr/>
        </p:nvGrpSpPr>
        <p:grpSpPr>
          <a:xfrm>
            <a:off x="248369" y="4116810"/>
            <a:ext cx="8166056" cy="1097212"/>
            <a:chOff x="248369" y="4116810"/>
            <a:chExt cx="8166056" cy="1097212"/>
          </a:xfrm>
        </p:grpSpPr>
        <p:grpSp>
          <p:nvGrpSpPr>
            <p:cNvPr id="4" name="Group 3"/>
            <p:cNvGrpSpPr/>
            <p:nvPr/>
          </p:nvGrpSpPr>
          <p:grpSpPr>
            <a:xfrm>
              <a:off x="3248766" y="4150499"/>
              <a:ext cx="5165659" cy="1063523"/>
              <a:chOff x="3049037" y="1508126"/>
              <a:chExt cx="5420511" cy="1047750"/>
            </a:xfrm>
          </p:grpSpPr>
          <p:sp>
            <p:nvSpPr>
              <p:cNvPr id="8" name="Round Same Side Corner Rectangle 7"/>
              <p:cNvSpPr/>
              <p:nvPr/>
            </p:nvSpPr>
            <p:spPr>
              <a:xfrm rot="5400000">
                <a:off x="5235418" y="-678255"/>
                <a:ext cx="1047750" cy="5420511"/>
              </a:xfrm>
              <a:prstGeom prst="round2SameRect">
                <a:avLst/>
              </a:prstGeom>
            </p:spPr>
            <p:style>
              <a:lnRef idx="2">
                <a:schemeClr val="accent2">
                  <a:tint val="40000"/>
                  <a:alpha val="90000"/>
                  <a:hueOff val="-5612682"/>
                  <a:satOff val="29687"/>
                  <a:lumOff val="3374"/>
                  <a:alphaOff val="0"/>
                </a:schemeClr>
              </a:lnRef>
              <a:fillRef idx="1">
                <a:schemeClr val="accent2">
                  <a:tint val="40000"/>
                  <a:alpha val="90000"/>
                  <a:hueOff val="-5612682"/>
                  <a:satOff val="29687"/>
                  <a:lumOff val="3374"/>
                  <a:alphaOff val="0"/>
                </a:schemeClr>
              </a:fillRef>
              <a:effectRef idx="0">
                <a:schemeClr val="accent2">
                  <a:tint val="40000"/>
                  <a:alpha val="90000"/>
                  <a:hueOff val="-5612682"/>
                  <a:satOff val="29687"/>
                  <a:lumOff val="3374"/>
                  <a:alphaOff val="0"/>
                </a:schemeClr>
              </a:effectRef>
              <a:fontRef idx="minor">
                <a:schemeClr val="dk1">
                  <a:hueOff val="0"/>
                  <a:satOff val="0"/>
                  <a:lumOff val="0"/>
                  <a:alphaOff val="0"/>
                </a:schemeClr>
              </a:fontRef>
            </p:style>
          </p:sp>
          <p:sp>
            <p:nvSpPr>
              <p:cNvPr id="9" name="Round Same Side Corner Rectangle 4"/>
              <p:cNvSpPr/>
              <p:nvPr/>
            </p:nvSpPr>
            <p:spPr>
              <a:xfrm>
                <a:off x="3049038" y="1559272"/>
                <a:ext cx="5369364" cy="945456"/>
              </a:xfrm>
              <a:prstGeom prst="rect">
                <a:avLst/>
              </a:prstGeom>
              <a:solidFill>
                <a:schemeClr val="accent3">
                  <a:lumMod val="60000"/>
                  <a:lumOff val="40000"/>
                </a:schemeClr>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1600" dirty="0" smtClean="0"/>
                  <a:t>Age , gender , Income , Location , regional promotions , cultural preferences</a:t>
                </a:r>
                <a:endParaRPr lang="en-US" sz="1600" kern="1200" dirty="0"/>
              </a:p>
            </p:txBody>
          </p:sp>
        </p:grpSp>
        <p:grpSp>
          <p:nvGrpSpPr>
            <p:cNvPr id="5" name="Group 4"/>
            <p:cNvGrpSpPr/>
            <p:nvPr/>
          </p:nvGrpSpPr>
          <p:grpSpPr>
            <a:xfrm>
              <a:off x="248369" y="4116810"/>
              <a:ext cx="2847990" cy="1094218"/>
              <a:chOff x="0" y="1377156"/>
              <a:chExt cx="3049037" cy="1309687"/>
            </a:xfrm>
            <a:solidFill>
              <a:schemeClr val="accent3">
                <a:lumMod val="75000"/>
              </a:schemeClr>
            </a:solidFill>
          </p:grpSpPr>
          <p:sp>
            <p:nvSpPr>
              <p:cNvPr id="6" name="Rounded Rectangle 5"/>
              <p:cNvSpPr/>
              <p:nvPr/>
            </p:nvSpPr>
            <p:spPr>
              <a:xfrm>
                <a:off x="0" y="1377156"/>
                <a:ext cx="3049037" cy="1309687"/>
              </a:xfrm>
              <a:prstGeom prst="roundRect">
                <a:avLst/>
              </a:prstGeom>
              <a:grpFill/>
            </p:spPr>
            <p:style>
              <a:lnRef idx="2">
                <a:schemeClr val="lt1">
                  <a:hueOff val="0"/>
                  <a:satOff val="0"/>
                  <a:lumOff val="0"/>
                  <a:alphaOff val="0"/>
                </a:schemeClr>
              </a:lnRef>
              <a:fillRef idx="1">
                <a:schemeClr val="accent2">
                  <a:hueOff val="-5080547"/>
                  <a:satOff val="17657"/>
                  <a:lumOff val="12844"/>
                  <a:alphaOff val="0"/>
                </a:schemeClr>
              </a:fillRef>
              <a:effectRef idx="0">
                <a:schemeClr val="accent2">
                  <a:hueOff val="-5080547"/>
                  <a:satOff val="17657"/>
                  <a:lumOff val="12844"/>
                  <a:alphaOff val="0"/>
                </a:schemeClr>
              </a:effectRef>
              <a:fontRef idx="minor">
                <a:schemeClr val="lt1"/>
              </a:fontRef>
            </p:style>
          </p:sp>
          <p:sp>
            <p:nvSpPr>
              <p:cNvPr id="7" name="Rounded Rectangle 6"/>
              <p:cNvSpPr/>
              <p:nvPr/>
            </p:nvSpPr>
            <p:spPr>
              <a:xfrm>
                <a:off x="63934" y="1441090"/>
                <a:ext cx="2921169" cy="11818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kern="1200" dirty="0" smtClean="0"/>
                  <a:t>Demographic</a:t>
                </a:r>
                <a:endParaRPr lang="en-US" kern="1200" dirty="0"/>
              </a:p>
            </p:txBody>
          </p:sp>
        </p:grpSp>
      </p:grpSp>
      <p:grpSp>
        <p:nvGrpSpPr>
          <p:cNvPr id="30" name="Group 29"/>
          <p:cNvGrpSpPr/>
          <p:nvPr/>
        </p:nvGrpSpPr>
        <p:grpSpPr>
          <a:xfrm>
            <a:off x="226694" y="2921639"/>
            <a:ext cx="8138990" cy="1062800"/>
            <a:chOff x="226694" y="2921639"/>
            <a:chExt cx="8138990" cy="1062800"/>
          </a:xfrm>
        </p:grpSpPr>
        <p:grpSp>
          <p:nvGrpSpPr>
            <p:cNvPr id="10" name="Group 9"/>
            <p:cNvGrpSpPr/>
            <p:nvPr/>
          </p:nvGrpSpPr>
          <p:grpSpPr>
            <a:xfrm>
              <a:off x="3240418" y="3027919"/>
              <a:ext cx="5125266" cy="956520"/>
              <a:chOff x="2825814" y="1223831"/>
              <a:chExt cx="5023670" cy="850240"/>
            </a:xfrm>
          </p:grpSpPr>
          <p:sp>
            <p:nvSpPr>
              <p:cNvPr id="14" name="Round Same Side Corner Rectangle 13"/>
              <p:cNvSpPr/>
              <p:nvPr/>
            </p:nvSpPr>
            <p:spPr>
              <a:xfrm rot="5400000">
                <a:off x="4912529" y="-862884"/>
                <a:ext cx="850240" cy="5023670"/>
              </a:xfrm>
              <a:prstGeom prst="round2SameRect">
                <a:avLst/>
              </a:prstGeom>
            </p:spPr>
            <p:style>
              <a:lnRef idx="2">
                <a:schemeClr val="accent2">
                  <a:tint val="40000"/>
                  <a:alpha val="90000"/>
                  <a:hueOff val="-5612682"/>
                  <a:satOff val="29687"/>
                  <a:lumOff val="3374"/>
                  <a:alphaOff val="0"/>
                </a:schemeClr>
              </a:lnRef>
              <a:fillRef idx="1">
                <a:schemeClr val="accent2">
                  <a:tint val="40000"/>
                  <a:alpha val="90000"/>
                  <a:hueOff val="-5612682"/>
                  <a:satOff val="29687"/>
                  <a:lumOff val="3374"/>
                  <a:alphaOff val="0"/>
                </a:schemeClr>
              </a:fillRef>
              <a:effectRef idx="0">
                <a:schemeClr val="accent2">
                  <a:tint val="40000"/>
                  <a:alpha val="90000"/>
                  <a:hueOff val="-5612682"/>
                  <a:satOff val="29687"/>
                  <a:lumOff val="3374"/>
                  <a:alphaOff val="0"/>
                </a:schemeClr>
              </a:effectRef>
              <a:fontRef idx="minor">
                <a:schemeClr val="dk1">
                  <a:hueOff val="0"/>
                  <a:satOff val="0"/>
                  <a:lumOff val="0"/>
                  <a:alphaOff val="0"/>
                </a:schemeClr>
              </a:fontRef>
            </p:style>
          </p:sp>
          <p:sp>
            <p:nvSpPr>
              <p:cNvPr id="15" name="Round Same Side Corner Rectangle 4"/>
              <p:cNvSpPr/>
              <p:nvPr/>
            </p:nvSpPr>
            <p:spPr>
              <a:xfrm>
                <a:off x="2825815" y="1265335"/>
                <a:ext cx="4982165" cy="76723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Navigation patterns , Time spent on page , which page , action they take ( download , form filled </a:t>
                </a:r>
                <a:r>
                  <a:rPr lang="en-US" sz="1600" kern="1200" dirty="0" err="1" smtClean="0"/>
                  <a:t>etc</a:t>
                </a:r>
                <a:r>
                  <a:rPr lang="en-US" sz="1600" kern="1200" dirty="0" smtClean="0"/>
                  <a:t> ) </a:t>
                </a:r>
                <a:endParaRPr lang="en-US" sz="1600" kern="1200" dirty="0"/>
              </a:p>
            </p:txBody>
          </p:sp>
        </p:grpSp>
        <p:grpSp>
          <p:nvGrpSpPr>
            <p:cNvPr id="11" name="Group 10"/>
            <p:cNvGrpSpPr/>
            <p:nvPr/>
          </p:nvGrpSpPr>
          <p:grpSpPr>
            <a:xfrm>
              <a:off x="226694" y="2921639"/>
              <a:ext cx="2825814" cy="1062800"/>
              <a:chOff x="0" y="1117550"/>
              <a:chExt cx="2825814" cy="1062800"/>
            </a:xfrm>
          </p:grpSpPr>
          <p:sp>
            <p:nvSpPr>
              <p:cNvPr id="12" name="Rounded Rectangle 11"/>
              <p:cNvSpPr/>
              <p:nvPr/>
            </p:nvSpPr>
            <p:spPr>
              <a:xfrm>
                <a:off x="0" y="1117550"/>
                <a:ext cx="2825814" cy="1062800"/>
              </a:xfrm>
              <a:prstGeom prst="roundRect">
                <a:avLst/>
              </a:prstGeom>
            </p:spPr>
            <p:style>
              <a:lnRef idx="2">
                <a:schemeClr val="lt1">
                  <a:hueOff val="0"/>
                  <a:satOff val="0"/>
                  <a:lumOff val="0"/>
                  <a:alphaOff val="0"/>
                </a:schemeClr>
              </a:lnRef>
              <a:fillRef idx="1">
                <a:schemeClr val="accent2">
                  <a:hueOff val="-5080547"/>
                  <a:satOff val="17657"/>
                  <a:lumOff val="12844"/>
                  <a:alphaOff val="0"/>
                </a:schemeClr>
              </a:fillRef>
              <a:effectRef idx="0">
                <a:schemeClr val="accent2">
                  <a:hueOff val="-5080547"/>
                  <a:satOff val="17657"/>
                  <a:lumOff val="12844"/>
                  <a:alphaOff val="0"/>
                </a:schemeClr>
              </a:effectRef>
              <a:fontRef idx="minor">
                <a:schemeClr val="lt1"/>
              </a:fontRef>
            </p:style>
          </p:sp>
          <p:sp>
            <p:nvSpPr>
              <p:cNvPr id="13" name="Rounded Rectangle 6"/>
              <p:cNvSpPr/>
              <p:nvPr/>
            </p:nvSpPr>
            <p:spPr>
              <a:xfrm>
                <a:off x="51882" y="1169432"/>
                <a:ext cx="2722050" cy="9590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Interaction Data</a:t>
                </a:r>
                <a:endParaRPr lang="en-US" sz="1800" kern="1200" dirty="0"/>
              </a:p>
            </p:txBody>
          </p:sp>
        </p:grpSp>
      </p:grpSp>
      <p:grpSp>
        <p:nvGrpSpPr>
          <p:cNvPr id="29" name="Group 28"/>
          <p:cNvGrpSpPr/>
          <p:nvPr/>
        </p:nvGrpSpPr>
        <p:grpSpPr>
          <a:xfrm>
            <a:off x="211348" y="1825809"/>
            <a:ext cx="8079331" cy="1010811"/>
            <a:chOff x="211348" y="1825809"/>
            <a:chExt cx="8079331" cy="1010811"/>
          </a:xfrm>
        </p:grpSpPr>
        <p:grpSp>
          <p:nvGrpSpPr>
            <p:cNvPr id="16" name="Group 15"/>
            <p:cNvGrpSpPr/>
            <p:nvPr/>
          </p:nvGrpSpPr>
          <p:grpSpPr>
            <a:xfrm>
              <a:off x="3202534" y="1923166"/>
              <a:ext cx="5088145" cy="913454"/>
              <a:chOff x="2650716" y="1162459"/>
              <a:chExt cx="4712384" cy="808649"/>
            </a:xfrm>
          </p:grpSpPr>
          <p:sp>
            <p:nvSpPr>
              <p:cNvPr id="20" name="Round Same Side Corner Rectangle 19"/>
              <p:cNvSpPr/>
              <p:nvPr/>
            </p:nvSpPr>
            <p:spPr>
              <a:xfrm rot="5400000">
                <a:off x="4602583" y="-789408"/>
                <a:ext cx="808649" cy="4712384"/>
              </a:xfrm>
              <a:prstGeom prst="round2SameRect">
                <a:avLst/>
              </a:prstGeom>
            </p:spPr>
            <p:style>
              <a:lnRef idx="2">
                <a:schemeClr val="accent2">
                  <a:tint val="40000"/>
                  <a:alpha val="90000"/>
                  <a:hueOff val="-11225364"/>
                  <a:satOff val="59373"/>
                  <a:lumOff val="6748"/>
                  <a:alphaOff val="0"/>
                </a:schemeClr>
              </a:lnRef>
              <a:fillRef idx="1">
                <a:schemeClr val="accent2">
                  <a:tint val="40000"/>
                  <a:alpha val="90000"/>
                  <a:hueOff val="-11225364"/>
                  <a:satOff val="59373"/>
                  <a:lumOff val="6748"/>
                  <a:alphaOff val="0"/>
                </a:schemeClr>
              </a:fillRef>
              <a:effectRef idx="0">
                <a:schemeClr val="accent2">
                  <a:tint val="40000"/>
                  <a:alpha val="90000"/>
                  <a:hueOff val="-11225364"/>
                  <a:satOff val="59373"/>
                  <a:lumOff val="6748"/>
                  <a:alphaOff val="0"/>
                </a:schemeClr>
              </a:effectRef>
              <a:fontRef idx="minor">
                <a:schemeClr val="dk1">
                  <a:hueOff val="0"/>
                  <a:satOff val="0"/>
                  <a:lumOff val="0"/>
                  <a:alphaOff val="0"/>
                </a:schemeClr>
              </a:fontRef>
            </p:style>
          </p:sp>
          <p:sp>
            <p:nvSpPr>
              <p:cNvPr id="21" name="Round Same Side Corner Rectangle 4"/>
              <p:cNvSpPr/>
              <p:nvPr/>
            </p:nvSpPr>
            <p:spPr>
              <a:xfrm>
                <a:off x="2650716" y="1201934"/>
                <a:ext cx="4672909" cy="7296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How customers reacting to brand , Reviews sentiment , Forwards </a:t>
                </a:r>
                <a:endParaRPr lang="en-US" sz="1600" kern="1200" dirty="0"/>
              </a:p>
            </p:txBody>
          </p:sp>
        </p:grpSp>
        <p:grpSp>
          <p:nvGrpSpPr>
            <p:cNvPr id="17" name="Group 16"/>
            <p:cNvGrpSpPr/>
            <p:nvPr/>
          </p:nvGrpSpPr>
          <p:grpSpPr>
            <a:xfrm>
              <a:off x="211348" y="1825809"/>
              <a:ext cx="2821703" cy="1010811"/>
              <a:chOff x="0" y="1061377"/>
              <a:chExt cx="2650716" cy="1010811"/>
            </a:xfrm>
          </p:grpSpPr>
          <p:sp>
            <p:nvSpPr>
              <p:cNvPr id="18" name="Rounded Rectangle 17"/>
              <p:cNvSpPr/>
              <p:nvPr/>
            </p:nvSpPr>
            <p:spPr>
              <a:xfrm>
                <a:off x="0" y="1061377"/>
                <a:ext cx="2650716" cy="1010811"/>
              </a:xfrm>
              <a:prstGeom prst="roundRect">
                <a:avLst/>
              </a:prstGeom>
            </p:spPr>
            <p:style>
              <a:lnRef idx="2">
                <a:schemeClr val="lt1">
                  <a:hueOff val="0"/>
                  <a:satOff val="0"/>
                  <a:lumOff val="0"/>
                  <a:alphaOff val="0"/>
                </a:schemeClr>
              </a:lnRef>
              <a:fillRef idx="1">
                <a:schemeClr val="accent2">
                  <a:hueOff val="-10161094"/>
                  <a:satOff val="35315"/>
                  <a:lumOff val="25688"/>
                  <a:alphaOff val="0"/>
                </a:schemeClr>
              </a:fillRef>
              <a:effectRef idx="0">
                <a:schemeClr val="accent2">
                  <a:hueOff val="-10161094"/>
                  <a:satOff val="35315"/>
                  <a:lumOff val="25688"/>
                  <a:alphaOff val="0"/>
                </a:schemeClr>
              </a:effectRef>
              <a:fontRef idx="minor">
                <a:schemeClr val="lt1"/>
              </a:fontRef>
            </p:style>
          </p:sp>
          <p:sp>
            <p:nvSpPr>
              <p:cNvPr id="19" name="Rounded Rectangle 6"/>
              <p:cNvSpPr/>
              <p:nvPr/>
            </p:nvSpPr>
            <p:spPr>
              <a:xfrm>
                <a:off x="49344" y="1110721"/>
                <a:ext cx="2552028" cy="9121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lt1"/>
                    </a:solidFill>
                    <a:latin typeface="+mn-lt"/>
                    <a:ea typeface="+mn-ea"/>
                    <a:cs typeface="+mn-cs"/>
                  </a:rPr>
                  <a:t>Social Media activity</a:t>
                </a:r>
                <a:endParaRPr lang="en-US" sz="2400" kern="1200" dirty="0"/>
              </a:p>
            </p:txBody>
          </p:sp>
        </p:grpSp>
      </p:grpSp>
      <p:grpSp>
        <p:nvGrpSpPr>
          <p:cNvPr id="32" name="Group 31"/>
          <p:cNvGrpSpPr/>
          <p:nvPr/>
        </p:nvGrpSpPr>
        <p:grpSpPr>
          <a:xfrm>
            <a:off x="251855" y="671623"/>
            <a:ext cx="8065687" cy="1086089"/>
            <a:chOff x="251855" y="671623"/>
            <a:chExt cx="8065687" cy="1086089"/>
          </a:xfrm>
        </p:grpSpPr>
        <p:grpSp>
          <p:nvGrpSpPr>
            <p:cNvPr id="22" name="Group 21"/>
            <p:cNvGrpSpPr/>
            <p:nvPr/>
          </p:nvGrpSpPr>
          <p:grpSpPr>
            <a:xfrm>
              <a:off x="2988679" y="742417"/>
              <a:ext cx="5328863" cy="989915"/>
              <a:chOff x="2530843" y="71321"/>
              <a:chExt cx="4937034" cy="877746"/>
            </a:xfrm>
          </p:grpSpPr>
          <p:sp>
            <p:nvSpPr>
              <p:cNvPr id="26" name="Round Same Side Corner Rectangle 25"/>
              <p:cNvSpPr/>
              <p:nvPr/>
            </p:nvSpPr>
            <p:spPr>
              <a:xfrm rot="5400000">
                <a:off x="4688267" y="-1830543"/>
                <a:ext cx="863150" cy="4696070"/>
              </a:xfrm>
              <a:prstGeom prst="round2SameRect">
                <a:avLst/>
              </a:pr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sp>
          <p:sp>
            <p:nvSpPr>
              <p:cNvPr id="27" name="Round Same Side Corner Rectangle 4"/>
              <p:cNvSpPr/>
              <p:nvPr/>
            </p:nvSpPr>
            <p:spPr>
              <a:xfrm>
                <a:off x="2530843" y="71321"/>
                <a:ext cx="4653934" cy="77887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Average order value , Payment methods , Seasonal buying pattern , card abandonment , Shipping costs </a:t>
                </a:r>
                <a:endParaRPr lang="en-US" sz="1600" kern="1200" dirty="0"/>
              </a:p>
            </p:txBody>
          </p:sp>
        </p:grpSp>
        <p:grpSp>
          <p:nvGrpSpPr>
            <p:cNvPr id="23" name="Group 22"/>
            <p:cNvGrpSpPr/>
            <p:nvPr/>
          </p:nvGrpSpPr>
          <p:grpSpPr>
            <a:xfrm>
              <a:off x="251855" y="671623"/>
              <a:ext cx="2795864" cy="1086089"/>
              <a:chOff x="689" y="527"/>
              <a:chExt cx="2529463" cy="1078938"/>
            </a:xfrm>
          </p:grpSpPr>
          <p:sp>
            <p:nvSpPr>
              <p:cNvPr id="24" name="Rounded Rectangle 23"/>
              <p:cNvSpPr/>
              <p:nvPr/>
            </p:nvSpPr>
            <p:spPr>
              <a:xfrm>
                <a:off x="689" y="527"/>
                <a:ext cx="2529463" cy="1078938"/>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5" name="Rounded Rectangle 6"/>
              <p:cNvSpPr/>
              <p:nvPr/>
            </p:nvSpPr>
            <p:spPr>
              <a:xfrm>
                <a:off x="53358" y="53196"/>
                <a:ext cx="2424125" cy="9736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Transaction Data</a:t>
                </a:r>
                <a:endParaRPr lang="en-US" sz="1800" kern="1200" dirty="0"/>
              </a:p>
            </p:txBody>
          </p:sp>
        </p:grpSp>
      </p:grpSp>
      <p:sp>
        <p:nvSpPr>
          <p:cNvPr id="33" name="Oval 32"/>
          <p:cNvSpPr/>
          <p:nvPr/>
        </p:nvSpPr>
        <p:spPr>
          <a:xfrm>
            <a:off x="681091" y="5452352"/>
            <a:ext cx="2307588" cy="8073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Repeat Purchases</a:t>
            </a:r>
            <a:endParaRPr lang="en-US" dirty="0"/>
          </a:p>
        </p:txBody>
      </p:sp>
      <p:sp>
        <p:nvSpPr>
          <p:cNvPr id="34" name="Oval 33"/>
          <p:cNvSpPr/>
          <p:nvPr/>
        </p:nvSpPr>
        <p:spPr>
          <a:xfrm>
            <a:off x="3096359" y="5259419"/>
            <a:ext cx="2307588" cy="807396"/>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Referral</a:t>
            </a:r>
            <a:endParaRPr lang="en-US" dirty="0"/>
          </a:p>
        </p:txBody>
      </p:sp>
      <p:sp>
        <p:nvSpPr>
          <p:cNvPr id="35" name="Oval 34"/>
          <p:cNvSpPr/>
          <p:nvPr/>
        </p:nvSpPr>
        <p:spPr>
          <a:xfrm>
            <a:off x="5016341" y="5906308"/>
            <a:ext cx="2307588" cy="807396"/>
          </a:xfrm>
          <a:prstGeom prst="ellipse">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Competitor analysis</a:t>
            </a:r>
            <a:endParaRPr lang="en-US" dirty="0">
              <a:solidFill>
                <a:schemeClr val="tx1"/>
              </a:solidFill>
            </a:endParaRPr>
          </a:p>
        </p:txBody>
      </p:sp>
      <p:sp>
        <p:nvSpPr>
          <p:cNvPr id="36" name="Oval 35"/>
          <p:cNvSpPr/>
          <p:nvPr/>
        </p:nvSpPr>
        <p:spPr>
          <a:xfrm>
            <a:off x="6657073" y="5267523"/>
            <a:ext cx="2307588" cy="807396"/>
          </a:xfrm>
          <a:prstGeom prst="ellipse">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Click analysis</a:t>
            </a:r>
            <a:endParaRPr lang="en-US" dirty="0">
              <a:solidFill>
                <a:schemeClr val="tx1"/>
              </a:solidFill>
            </a:endParaRPr>
          </a:p>
        </p:txBody>
      </p:sp>
    </p:spTree>
    <p:extLst>
      <p:ext uri="{BB962C8B-B14F-4D97-AF65-F5344CB8AC3E}">
        <p14:creationId xmlns:p14="http://schemas.microsoft.com/office/powerpoint/2010/main" val="89313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33" grpId="0" animBg="1"/>
      <p:bldP spid="34" grpId="0" animBg="1"/>
      <p:bldP spid="35" grpId="0" animBg="1"/>
      <p:bldP spid="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2522" y="0"/>
            <a:ext cx="5360227" cy="523220"/>
          </a:xfrm>
          <a:prstGeom prst="rect">
            <a:avLst/>
          </a:prstGeom>
        </p:spPr>
        <p:txBody>
          <a:bodyPr wrap="square">
            <a:spAutoFit/>
          </a:bodyPr>
          <a:lstStyle/>
          <a:p>
            <a:r>
              <a:rPr lang="en-US" sz="2800" b="1" dirty="0" smtClean="0">
                <a:solidFill>
                  <a:schemeClr val="accent6"/>
                </a:solidFill>
              </a:rPr>
              <a:t>Web Analytics (contd)</a:t>
            </a:r>
            <a:endParaRPr lang="en-US" sz="2800" b="1" dirty="0">
              <a:solidFill>
                <a:schemeClr val="accent6"/>
              </a:solidFill>
            </a:endParaRPr>
          </a:p>
        </p:txBody>
      </p:sp>
      <p:sp>
        <p:nvSpPr>
          <p:cNvPr id="14" name="Rectangle 13"/>
          <p:cNvSpPr/>
          <p:nvPr/>
        </p:nvSpPr>
        <p:spPr>
          <a:xfrm>
            <a:off x="126457" y="647049"/>
            <a:ext cx="8852171" cy="1477328"/>
          </a:xfrm>
          <a:prstGeom prst="rect">
            <a:avLst/>
          </a:prstGeom>
        </p:spPr>
        <p:txBody>
          <a:bodyPr wrap="square">
            <a:spAutoFit/>
          </a:bodyPr>
          <a:lstStyle/>
          <a:p>
            <a:r>
              <a:rPr lang="en-US" b="1" dirty="0" smtClean="0"/>
              <a:t>2. Customer Experience </a:t>
            </a:r>
            <a:r>
              <a:rPr lang="en-US" b="1" dirty="0"/>
              <a:t>Optimization</a:t>
            </a:r>
            <a:endParaRPr lang="en-US" b="1" dirty="0" smtClean="0"/>
          </a:p>
          <a:p>
            <a:r>
              <a:rPr lang="en-US" dirty="0"/>
              <a:t>Amazon Prime uses web analytics to monitor how users interact with the platform, including load times, navigation paths, and session durations</a:t>
            </a:r>
            <a:r>
              <a:rPr lang="en-US" dirty="0" smtClean="0"/>
              <a:t>. They analyse the web data from their portal for enhancing </a:t>
            </a:r>
            <a:r>
              <a:rPr lang="en-US" dirty="0"/>
              <a:t>every interaction a customer has with </a:t>
            </a:r>
            <a:r>
              <a:rPr lang="en-US" dirty="0" smtClean="0"/>
              <a:t>their brand</a:t>
            </a:r>
            <a:r>
              <a:rPr lang="en-US" dirty="0"/>
              <a:t>, with the goal of increasing satisfaction, loyalty, and advocacy. </a:t>
            </a:r>
          </a:p>
        </p:txBody>
      </p:sp>
      <p:grpSp>
        <p:nvGrpSpPr>
          <p:cNvPr id="15" name="Group 14"/>
          <p:cNvGrpSpPr/>
          <p:nvPr/>
        </p:nvGrpSpPr>
        <p:grpSpPr>
          <a:xfrm>
            <a:off x="126457" y="2208593"/>
            <a:ext cx="8065687" cy="1086089"/>
            <a:chOff x="251855" y="671623"/>
            <a:chExt cx="8065687" cy="1086089"/>
          </a:xfrm>
        </p:grpSpPr>
        <p:grpSp>
          <p:nvGrpSpPr>
            <p:cNvPr id="16" name="Group 15"/>
            <p:cNvGrpSpPr/>
            <p:nvPr/>
          </p:nvGrpSpPr>
          <p:grpSpPr>
            <a:xfrm>
              <a:off x="2988679" y="742417"/>
              <a:ext cx="5328863" cy="989915"/>
              <a:chOff x="2530843" y="71321"/>
              <a:chExt cx="4937034" cy="877746"/>
            </a:xfrm>
          </p:grpSpPr>
          <p:sp>
            <p:nvSpPr>
              <p:cNvPr id="20" name="Round Same Side Corner Rectangle 19"/>
              <p:cNvSpPr/>
              <p:nvPr/>
            </p:nvSpPr>
            <p:spPr>
              <a:xfrm rot="5400000">
                <a:off x="4688267" y="-1830543"/>
                <a:ext cx="863150" cy="4696070"/>
              </a:xfrm>
              <a:prstGeom prst="round2SameRect">
                <a:avLst/>
              </a:pr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sp>
          <p:sp>
            <p:nvSpPr>
              <p:cNvPr id="21" name="Round Same Side Corner Rectangle 4"/>
              <p:cNvSpPr/>
              <p:nvPr/>
            </p:nvSpPr>
            <p:spPr>
              <a:xfrm>
                <a:off x="2530843" y="71321"/>
                <a:ext cx="4653934" cy="77887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Minimum clicks , easy to navigate , easy to reach intuitively to area of interest , most preferred platform</a:t>
                </a:r>
              </a:p>
              <a:p>
                <a:pPr marL="171450" lvl="1" indent="-171450" algn="l" defTabSz="711200">
                  <a:lnSpc>
                    <a:spcPct val="90000"/>
                  </a:lnSpc>
                  <a:spcBef>
                    <a:spcPct val="0"/>
                  </a:spcBef>
                  <a:spcAft>
                    <a:spcPct val="15000"/>
                  </a:spcAft>
                  <a:buChar char="••"/>
                </a:pPr>
                <a:r>
                  <a:rPr lang="en-US" sz="1600" dirty="0" smtClean="0"/>
                  <a:t>Big data analytics on above points</a:t>
                </a:r>
                <a:endParaRPr lang="en-US" sz="1600" kern="1200" dirty="0"/>
              </a:p>
            </p:txBody>
          </p:sp>
        </p:grpSp>
        <p:grpSp>
          <p:nvGrpSpPr>
            <p:cNvPr id="17" name="Group 16"/>
            <p:cNvGrpSpPr/>
            <p:nvPr/>
          </p:nvGrpSpPr>
          <p:grpSpPr>
            <a:xfrm>
              <a:off x="251855" y="671623"/>
              <a:ext cx="2795864" cy="1086089"/>
              <a:chOff x="689" y="527"/>
              <a:chExt cx="2529463" cy="1078938"/>
            </a:xfrm>
          </p:grpSpPr>
          <p:sp>
            <p:nvSpPr>
              <p:cNvPr id="18" name="Rounded Rectangle 17"/>
              <p:cNvSpPr/>
              <p:nvPr/>
            </p:nvSpPr>
            <p:spPr>
              <a:xfrm>
                <a:off x="689" y="527"/>
                <a:ext cx="2529463" cy="1078938"/>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9" name="Rounded Rectangle 6"/>
              <p:cNvSpPr/>
              <p:nvPr/>
            </p:nvSpPr>
            <p:spPr>
              <a:xfrm>
                <a:off x="53358" y="53196"/>
                <a:ext cx="2424125" cy="9736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User Interface Design</a:t>
                </a:r>
                <a:endParaRPr lang="en-US" sz="1800" kern="1200" dirty="0"/>
              </a:p>
            </p:txBody>
          </p:sp>
        </p:grpSp>
      </p:grpSp>
      <p:grpSp>
        <p:nvGrpSpPr>
          <p:cNvPr id="22" name="Group 21"/>
          <p:cNvGrpSpPr/>
          <p:nvPr/>
        </p:nvGrpSpPr>
        <p:grpSpPr>
          <a:xfrm>
            <a:off x="176294" y="4681108"/>
            <a:ext cx="8079331" cy="1010811"/>
            <a:chOff x="211348" y="1825809"/>
            <a:chExt cx="8079331" cy="1010811"/>
          </a:xfrm>
        </p:grpSpPr>
        <p:grpSp>
          <p:nvGrpSpPr>
            <p:cNvPr id="23" name="Group 22"/>
            <p:cNvGrpSpPr/>
            <p:nvPr/>
          </p:nvGrpSpPr>
          <p:grpSpPr>
            <a:xfrm>
              <a:off x="3202534" y="1923166"/>
              <a:ext cx="5088145" cy="913454"/>
              <a:chOff x="2650716" y="1162459"/>
              <a:chExt cx="4712384" cy="808649"/>
            </a:xfrm>
          </p:grpSpPr>
          <p:sp>
            <p:nvSpPr>
              <p:cNvPr id="27" name="Round Same Side Corner Rectangle 26"/>
              <p:cNvSpPr/>
              <p:nvPr/>
            </p:nvSpPr>
            <p:spPr>
              <a:xfrm rot="5400000">
                <a:off x="4602583" y="-789408"/>
                <a:ext cx="808649" cy="4712384"/>
              </a:xfrm>
              <a:prstGeom prst="round2SameRect">
                <a:avLst/>
              </a:prstGeom>
            </p:spPr>
            <p:style>
              <a:lnRef idx="2">
                <a:schemeClr val="accent2">
                  <a:tint val="40000"/>
                  <a:alpha val="90000"/>
                  <a:hueOff val="-11225364"/>
                  <a:satOff val="59373"/>
                  <a:lumOff val="6748"/>
                  <a:alphaOff val="0"/>
                </a:schemeClr>
              </a:lnRef>
              <a:fillRef idx="1">
                <a:schemeClr val="accent2">
                  <a:tint val="40000"/>
                  <a:alpha val="90000"/>
                  <a:hueOff val="-11225364"/>
                  <a:satOff val="59373"/>
                  <a:lumOff val="6748"/>
                  <a:alphaOff val="0"/>
                </a:schemeClr>
              </a:fillRef>
              <a:effectRef idx="0">
                <a:schemeClr val="accent2">
                  <a:tint val="40000"/>
                  <a:alpha val="90000"/>
                  <a:hueOff val="-11225364"/>
                  <a:satOff val="59373"/>
                  <a:lumOff val="6748"/>
                  <a:alphaOff val="0"/>
                </a:schemeClr>
              </a:effectRef>
              <a:fontRef idx="minor">
                <a:schemeClr val="dk1">
                  <a:hueOff val="0"/>
                  <a:satOff val="0"/>
                  <a:lumOff val="0"/>
                  <a:alphaOff val="0"/>
                </a:schemeClr>
              </a:fontRef>
            </p:style>
          </p:sp>
          <p:sp>
            <p:nvSpPr>
              <p:cNvPr id="28" name="Round Same Side Corner Rectangle 4"/>
              <p:cNvSpPr/>
              <p:nvPr/>
            </p:nvSpPr>
            <p:spPr>
              <a:xfrm>
                <a:off x="2650716" y="1201934"/>
                <a:ext cx="4672909" cy="7296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Customer experience with chat bot, emails , customer care , 24X7 breaks , Types of queries , Solicit feedback surveys.</a:t>
                </a:r>
                <a:endParaRPr lang="en-US" sz="1600" kern="1200" dirty="0"/>
              </a:p>
            </p:txBody>
          </p:sp>
        </p:grpSp>
        <p:grpSp>
          <p:nvGrpSpPr>
            <p:cNvPr id="24" name="Group 23"/>
            <p:cNvGrpSpPr/>
            <p:nvPr/>
          </p:nvGrpSpPr>
          <p:grpSpPr>
            <a:xfrm>
              <a:off x="211348" y="1825809"/>
              <a:ext cx="2821703" cy="1010811"/>
              <a:chOff x="0" y="1061377"/>
              <a:chExt cx="2650716" cy="1010811"/>
            </a:xfrm>
          </p:grpSpPr>
          <p:sp>
            <p:nvSpPr>
              <p:cNvPr id="25" name="Rounded Rectangle 24"/>
              <p:cNvSpPr/>
              <p:nvPr/>
            </p:nvSpPr>
            <p:spPr>
              <a:xfrm>
                <a:off x="0" y="1061377"/>
                <a:ext cx="2650716" cy="1010811"/>
              </a:xfrm>
              <a:prstGeom prst="roundRect">
                <a:avLst/>
              </a:prstGeom>
            </p:spPr>
            <p:style>
              <a:lnRef idx="2">
                <a:schemeClr val="lt1">
                  <a:hueOff val="0"/>
                  <a:satOff val="0"/>
                  <a:lumOff val="0"/>
                  <a:alphaOff val="0"/>
                </a:schemeClr>
              </a:lnRef>
              <a:fillRef idx="1">
                <a:schemeClr val="accent2">
                  <a:hueOff val="-10161094"/>
                  <a:satOff val="35315"/>
                  <a:lumOff val="25688"/>
                  <a:alphaOff val="0"/>
                </a:schemeClr>
              </a:fillRef>
              <a:effectRef idx="0">
                <a:schemeClr val="accent2">
                  <a:hueOff val="-10161094"/>
                  <a:satOff val="35315"/>
                  <a:lumOff val="25688"/>
                  <a:alphaOff val="0"/>
                </a:schemeClr>
              </a:effectRef>
              <a:fontRef idx="minor">
                <a:schemeClr val="lt1"/>
              </a:fontRef>
            </p:style>
          </p:sp>
          <p:sp>
            <p:nvSpPr>
              <p:cNvPr id="26" name="Rounded Rectangle 6"/>
              <p:cNvSpPr/>
              <p:nvPr/>
            </p:nvSpPr>
            <p:spPr>
              <a:xfrm>
                <a:off x="49344" y="1110721"/>
                <a:ext cx="2552028" cy="9121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lt1"/>
                    </a:solidFill>
                    <a:latin typeface="+mn-lt"/>
                    <a:ea typeface="+mn-ea"/>
                    <a:cs typeface="+mn-cs"/>
                  </a:rPr>
                  <a:t>Customer Support</a:t>
                </a:r>
                <a:endParaRPr lang="en-US" sz="2400" kern="1200" dirty="0"/>
              </a:p>
            </p:txBody>
          </p:sp>
        </p:grpSp>
      </p:grpSp>
      <p:grpSp>
        <p:nvGrpSpPr>
          <p:cNvPr id="29" name="Group 28"/>
          <p:cNvGrpSpPr/>
          <p:nvPr/>
        </p:nvGrpSpPr>
        <p:grpSpPr>
          <a:xfrm>
            <a:off x="124412" y="3401157"/>
            <a:ext cx="8138990" cy="1062800"/>
            <a:chOff x="226694" y="2921639"/>
            <a:chExt cx="8138990" cy="1062800"/>
          </a:xfrm>
        </p:grpSpPr>
        <p:grpSp>
          <p:nvGrpSpPr>
            <p:cNvPr id="30" name="Group 29"/>
            <p:cNvGrpSpPr/>
            <p:nvPr/>
          </p:nvGrpSpPr>
          <p:grpSpPr>
            <a:xfrm>
              <a:off x="3240418" y="3027919"/>
              <a:ext cx="5125266" cy="956520"/>
              <a:chOff x="2825814" y="1223831"/>
              <a:chExt cx="5023670" cy="850240"/>
            </a:xfrm>
          </p:grpSpPr>
          <p:sp>
            <p:nvSpPr>
              <p:cNvPr id="34" name="Round Same Side Corner Rectangle 33"/>
              <p:cNvSpPr/>
              <p:nvPr/>
            </p:nvSpPr>
            <p:spPr>
              <a:xfrm rot="5400000">
                <a:off x="4912529" y="-862884"/>
                <a:ext cx="850240" cy="5023670"/>
              </a:xfrm>
              <a:prstGeom prst="round2SameRect">
                <a:avLst/>
              </a:prstGeom>
            </p:spPr>
            <p:style>
              <a:lnRef idx="2">
                <a:schemeClr val="accent2">
                  <a:tint val="40000"/>
                  <a:alpha val="90000"/>
                  <a:hueOff val="-5612682"/>
                  <a:satOff val="29687"/>
                  <a:lumOff val="3374"/>
                  <a:alphaOff val="0"/>
                </a:schemeClr>
              </a:lnRef>
              <a:fillRef idx="1">
                <a:schemeClr val="accent2">
                  <a:tint val="40000"/>
                  <a:alpha val="90000"/>
                  <a:hueOff val="-5612682"/>
                  <a:satOff val="29687"/>
                  <a:lumOff val="3374"/>
                  <a:alphaOff val="0"/>
                </a:schemeClr>
              </a:fillRef>
              <a:effectRef idx="0">
                <a:schemeClr val="accent2">
                  <a:tint val="40000"/>
                  <a:alpha val="90000"/>
                  <a:hueOff val="-5612682"/>
                  <a:satOff val="29687"/>
                  <a:lumOff val="3374"/>
                  <a:alphaOff val="0"/>
                </a:schemeClr>
              </a:effectRef>
              <a:fontRef idx="minor">
                <a:schemeClr val="dk1">
                  <a:hueOff val="0"/>
                  <a:satOff val="0"/>
                  <a:lumOff val="0"/>
                  <a:alphaOff val="0"/>
                </a:schemeClr>
              </a:fontRef>
            </p:style>
          </p:sp>
          <p:sp>
            <p:nvSpPr>
              <p:cNvPr id="35" name="Round Same Side Corner Rectangle 4"/>
              <p:cNvSpPr/>
              <p:nvPr/>
            </p:nvSpPr>
            <p:spPr>
              <a:xfrm>
                <a:off x="2825815" y="1265335"/>
                <a:ext cx="4982165" cy="76723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Navigation patterns , Time spent on page , which page , action they take ( download , form filled </a:t>
                </a:r>
                <a:r>
                  <a:rPr lang="en-US" sz="1600" kern="1200" dirty="0" err="1" smtClean="0"/>
                  <a:t>etc</a:t>
                </a:r>
                <a:r>
                  <a:rPr lang="en-US" sz="1600" kern="1200" dirty="0" smtClean="0"/>
                  <a:t> ) </a:t>
                </a:r>
                <a:endParaRPr lang="en-US" sz="1600" kern="1200" dirty="0"/>
              </a:p>
            </p:txBody>
          </p:sp>
        </p:grpSp>
        <p:grpSp>
          <p:nvGrpSpPr>
            <p:cNvPr id="31" name="Group 30"/>
            <p:cNvGrpSpPr/>
            <p:nvPr/>
          </p:nvGrpSpPr>
          <p:grpSpPr>
            <a:xfrm>
              <a:off x="226694" y="2921639"/>
              <a:ext cx="2825814" cy="1062800"/>
              <a:chOff x="0" y="1117550"/>
              <a:chExt cx="2825814" cy="1062800"/>
            </a:xfrm>
          </p:grpSpPr>
          <p:sp>
            <p:nvSpPr>
              <p:cNvPr id="32" name="Rounded Rectangle 31"/>
              <p:cNvSpPr/>
              <p:nvPr/>
            </p:nvSpPr>
            <p:spPr>
              <a:xfrm>
                <a:off x="0" y="1117550"/>
                <a:ext cx="2825814" cy="1062800"/>
              </a:xfrm>
              <a:prstGeom prst="roundRect">
                <a:avLst/>
              </a:prstGeom>
            </p:spPr>
            <p:style>
              <a:lnRef idx="2">
                <a:schemeClr val="lt1">
                  <a:hueOff val="0"/>
                  <a:satOff val="0"/>
                  <a:lumOff val="0"/>
                  <a:alphaOff val="0"/>
                </a:schemeClr>
              </a:lnRef>
              <a:fillRef idx="1">
                <a:schemeClr val="accent2">
                  <a:hueOff val="-5080547"/>
                  <a:satOff val="17657"/>
                  <a:lumOff val="12844"/>
                  <a:alphaOff val="0"/>
                </a:schemeClr>
              </a:fillRef>
              <a:effectRef idx="0">
                <a:schemeClr val="accent2">
                  <a:hueOff val="-5080547"/>
                  <a:satOff val="17657"/>
                  <a:lumOff val="12844"/>
                  <a:alphaOff val="0"/>
                </a:schemeClr>
              </a:effectRef>
              <a:fontRef idx="minor">
                <a:schemeClr val="lt1"/>
              </a:fontRef>
            </p:style>
          </p:sp>
          <p:sp>
            <p:nvSpPr>
              <p:cNvPr id="33" name="Rounded Rectangle 6"/>
              <p:cNvSpPr/>
              <p:nvPr/>
            </p:nvSpPr>
            <p:spPr>
              <a:xfrm>
                <a:off x="51882" y="1169432"/>
                <a:ext cx="2722050" cy="9590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Time </a:t>
                </a:r>
                <a:r>
                  <a:rPr lang="en-US" sz="1800" kern="1200" dirty="0" err="1" smtClean="0"/>
                  <a:t>Optimisation</a:t>
                </a:r>
                <a:endParaRPr lang="en-US" sz="1800" kern="1200" dirty="0"/>
              </a:p>
            </p:txBody>
          </p:sp>
        </p:grpSp>
      </p:grpSp>
    </p:spTree>
    <p:extLst>
      <p:ext uri="{BB962C8B-B14F-4D97-AF65-F5344CB8AC3E}">
        <p14:creationId xmlns:p14="http://schemas.microsoft.com/office/powerpoint/2010/main" val="319145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fade">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2522" y="0"/>
            <a:ext cx="5360227" cy="523220"/>
          </a:xfrm>
          <a:prstGeom prst="rect">
            <a:avLst/>
          </a:prstGeom>
        </p:spPr>
        <p:txBody>
          <a:bodyPr wrap="square">
            <a:spAutoFit/>
          </a:bodyPr>
          <a:lstStyle/>
          <a:p>
            <a:r>
              <a:rPr lang="en-US" sz="2800" b="1" dirty="0" smtClean="0">
                <a:solidFill>
                  <a:schemeClr val="accent6"/>
                </a:solidFill>
              </a:rPr>
              <a:t>Web Analytics (contd)</a:t>
            </a:r>
            <a:endParaRPr lang="en-US" sz="2800" b="1" dirty="0">
              <a:solidFill>
                <a:schemeClr val="accent6"/>
              </a:solidFill>
            </a:endParaRPr>
          </a:p>
        </p:txBody>
      </p:sp>
      <p:sp>
        <p:nvSpPr>
          <p:cNvPr id="14" name="Rectangle 13"/>
          <p:cNvSpPr/>
          <p:nvPr/>
        </p:nvSpPr>
        <p:spPr>
          <a:xfrm>
            <a:off x="126457" y="647049"/>
            <a:ext cx="8852171" cy="2123658"/>
          </a:xfrm>
          <a:prstGeom prst="rect">
            <a:avLst/>
          </a:prstGeom>
        </p:spPr>
        <p:txBody>
          <a:bodyPr wrap="square">
            <a:spAutoFit/>
          </a:bodyPr>
          <a:lstStyle/>
          <a:p>
            <a:r>
              <a:rPr lang="en-US" b="1" dirty="0" smtClean="0"/>
              <a:t>   3. Marketing Analytics</a:t>
            </a:r>
          </a:p>
          <a:p>
            <a:pPr marL="285750" indent="-285750">
              <a:buFont typeface="Arial" pitchFamily="34" charset="0"/>
              <a:buChar char="•"/>
            </a:pPr>
            <a:r>
              <a:rPr lang="en-US" dirty="0"/>
              <a:t>Amazon Prime </a:t>
            </a:r>
            <a:r>
              <a:rPr lang="en-US" dirty="0" smtClean="0"/>
              <a:t>over the years have </a:t>
            </a:r>
            <a:r>
              <a:rPr lang="en-US" dirty="0" err="1" smtClean="0"/>
              <a:t>leveragd</a:t>
            </a:r>
            <a:r>
              <a:rPr lang="en-US" dirty="0" smtClean="0"/>
              <a:t> </a:t>
            </a:r>
            <a:r>
              <a:rPr lang="en-US" dirty="0"/>
              <a:t>vast amounts of customer data to deliver highly targeted and effective marketing campaigns. </a:t>
            </a:r>
            <a:r>
              <a:rPr lang="en-US" dirty="0" smtClean="0"/>
              <a:t>Amazon have over  ~ +200 million customer large base so they have segment the </a:t>
            </a:r>
            <a:r>
              <a:rPr lang="en-US" dirty="0"/>
              <a:t>marketing accordingly </a:t>
            </a:r>
            <a:r>
              <a:rPr lang="en-US" dirty="0" smtClean="0"/>
              <a:t>based on demographic </a:t>
            </a:r>
            <a:r>
              <a:rPr lang="en-US" dirty="0"/>
              <a:t>information, and even geographic location</a:t>
            </a:r>
            <a:r>
              <a:rPr lang="en-US" dirty="0" smtClean="0"/>
              <a:t>.</a:t>
            </a:r>
          </a:p>
          <a:p>
            <a:pPr marL="285750" indent="-285750">
              <a:buFont typeface="Arial" pitchFamily="34" charset="0"/>
              <a:buChar char="•"/>
            </a:pPr>
            <a:r>
              <a:rPr lang="en-US" dirty="0"/>
              <a:t>It’s estimated that around </a:t>
            </a:r>
            <a:r>
              <a:rPr lang="en-US" sz="2400" b="1" dirty="0">
                <a:solidFill>
                  <a:srgbClr val="00B0F0"/>
                </a:solidFill>
              </a:rPr>
              <a:t>35%</a:t>
            </a:r>
            <a:r>
              <a:rPr lang="en-US" dirty="0"/>
              <a:t> of Amazon’s revenue is generated through its recommendation engine, which is powered by big data.</a:t>
            </a:r>
          </a:p>
        </p:txBody>
      </p:sp>
      <p:grpSp>
        <p:nvGrpSpPr>
          <p:cNvPr id="15" name="Group 14"/>
          <p:cNvGrpSpPr/>
          <p:nvPr/>
        </p:nvGrpSpPr>
        <p:grpSpPr>
          <a:xfrm>
            <a:off x="126457" y="2931149"/>
            <a:ext cx="8511706" cy="1086089"/>
            <a:chOff x="251855" y="671623"/>
            <a:chExt cx="8511706" cy="1086089"/>
          </a:xfrm>
        </p:grpSpPr>
        <p:grpSp>
          <p:nvGrpSpPr>
            <p:cNvPr id="16" name="Group 15"/>
            <p:cNvGrpSpPr/>
            <p:nvPr/>
          </p:nvGrpSpPr>
          <p:grpSpPr>
            <a:xfrm>
              <a:off x="2988679" y="742417"/>
              <a:ext cx="5774882" cy="989916"/>
              <a:chOff x="2530843" y="71321"/>
              <a:chExt cx="5350257" cy="877747"/>
            </a:xfrm>
          </p:grpSpPr>
          <p:sp>
            <p:nvSpPr>
              <p:cNvPr id="20" name="Round Same Side Corner Rectangle 19"/>
              <p:cNvSpPr/>
              <p:nvPr/>
            </p:nvSpPr>
            <p:spPr>
              <a:xfrm rot="5400000">
                <a:off x="4894879" y="-2037154"/>
                <a:ext cx="863150" cy="5109293"/>
              </a:xfrm>
              <a:prstGeom prst="round2SameRect">
                <a:avLst/>
              </a:pr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sp>
          <p:sp>
            <p:nvSpPr>
              <p:cNvPr id="21" name="Round Same Side Corner Rectangle 4"/>
              <p:cNvSpPr/>
              <p:nvPr/>
            </p:nvSpPr>
            <p:spPr>
              <a:xfrm>
                <a:off x="2530843" y="71321"/>
                <a:ext cx="4653934" cy="77887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171450" lvl="1" indent="-171450" defTabSz="711200">
                  <a:lnSpc>
                    <a:spcPct val="90000"/>
                  </a:lnSpc>
                  <a:spcBef>
                    <a:spcPct val="0"/>
                  </a:spcBef>
                  <a:spcAft>
                    <a:spcPct val="15000"/>
                  </a:spcAft>
                  <a:buChar char="••"/>
                </a:pPr>
                <a:r>
                  <a:rPr lang="en-US" sz="1600" dirty="0" smtClean="0"/>
                  <a:t>Prime </a:t>
                </a:r>
                <a:r>
                  <a:rPr lang="en-US" sz="1600" dirty="0"/>
                  <a:t>member in New York </a:t>
                </a:r>
                <a:r>
                  <a:rPr lang="en-US" sz="1600" dirty="0" smtClean="0"/>
                  <a:t>receive different  promotions </a:t>
                </a:r>
                <a:r>
                  <a:rPr lang="en-US" sz="1600" dirty="0"/>
                  <a:t>than one in </a:t>
                </a:r>
                <a:r>
                  <a:rPr lang="en-US" sz="1600" dirty="0" smtClean="0"/>
                  <a:t>Tokyo</a:t>
                </a:r>
                <a:r>
                  <a:rPr lang="en-US" sz="1600" dirty="0"/>
                  <a:t> </a:t>
                </a:r>
                <a:r>
                  <a:rPr lang="en-US" sz="1600" dirty="0" smtClean="0"/>
                  <a:t>.</a:t>
                </a:r>
                <a:endParaRPr lang="en-US" sz="1600" kern="1200" dirty="0"/>
              </a:p>
            </p:txBody>
          </p:sp>
        </p:grpSp>
        <p:grpSp>
          <p:nvGrpSpPr>
            <p:cNvPr id="17" name="Group 16"/>
            <p:cNvGrpSpPr/>
            <p:nvPr/>
          </p:nvGrpSpPr>
          <p:grpSpPr>
            <a:xfrm>
              <a:off x="251855" y="671623"/>
              <a:ext cx="2795864" cy="1086089"/>
              <a:chOff x="689" y="527"/>
              <a:chExt cx="2529463" cy="1078938"/>
            </a:xfrm>
          </p:grpSpPr>
          <p:sp>
            <p:nvSpPr>
              <p:cNvPr id="18" name="Rounded Rectangle 17"/>
              <p:cNvSpPr/>
              <p:nvPr/>
            </p:nvSpPr>
            <p:spPr>
              <a:xfrm>
                <a:off x="689" y="527"/>
                <a:ext cx="2529463" cy="1078938"/>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9" name="Rounded Rectangle 6"/>
              <p:cNvSpPr/>
              <p:nvPr/>
            </p:nvSpPr>
            <p:spPr>
              <a:xfrm>
                <a:off x="53358" y="53196"/>
                <a:ext cx="2424125" cy="9736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Personalised campaigns</a:t>
                </a:r>
                <a:endParaRPr lang="en-US" sz="1800" kern="1200" dirty="0"/>
              </a:p>
            </p:txBody>
          </p:sp>
        </p:grpSp>
      </p:grpSp>
      <p:grpSp>
        <p:nvGrpSpPr>
          <p:cNvPr id="22" name="Group 21"/>
          <p:cNvGrpSpPr/>
          <p:nvPr/>
        </p:nvGrpSpPr>
        <p:grpSpPr>
          <a:xfrm>
            <a:off x="176294" y="5403664"/>
            <a:ext cx="8461867" cy="1010811"/>
            <a:chOff x="211348" y="1825809"/>
            <a:chExt cx="8461867" cy="1010811"/>
          </a:xfrm>
        </p:grpSpPr>
        <p:grpSp>
          <p:nvGrpSpPr>
            <p:cNvPr id="23" name="Group 22"/>
            <p:cNvGrpSpPr/>
            <p:nvPr/>
          </p:nvGrpSpPr>
          <p:grpSpPr>
            <a:xfrm>
              <a:off x="3202534" y="1923166"/>
              <a:ext cx="5470681" cy="913454"/>
              <a:chOff x="2650716" y="1162459"/>
              <a:chExt cx="5066670" cy="808649"/>
            </a:xfrm>
          </p:grpSpPr>
          <p:sp>
            <p:nvSpPr>
              <p:cNvPr id="27" name="Round Same Side Corner Rectangle 26"/>
              <p:cNvSpPr/>
              <p:nvPr/>
            </p:nvSpPr>
            <p:spPr>
              <a:xfrm rot="5400000">
                <a:off x="4779726" y="-966551"/>
                <a:ext cx="808649" cy="5066670"/>
              </a:xfrm>
              <a:prstGeom prst="round2SameRect">
                <a:avLst/>
              </a:prstGeom>
            </p:spPr>
            <p:style>
              <a:lnRef idx="2">
                <a:schemeClr val="accent2">
                  <a:tint val="40000"/>
                  <a:alpha val="90000"/>
                  <a:hueOff val="-11225364"/>
                  <a:satOff val="59373"/>
                  <a:lumOff val="6748"/>
                  <a:alphaOff val="0"/>
                </a:schemeClr>
              </a:lnRef>
              <a:fillRef idx="1">
                <a:schemeClr val="accent2">
                  <a:tint val="40000"/>
                  <a:alpha val="90000"/>
                  <a:hueOff val="-11225364"/>
                  <a:satOff val="59373"/>
                  <a:lumOff val="6748"/>
                  <a:alphaOff val="0"/>
                </a:schemeClr>
              </a:fillRef>
              <a:effectRef idx="0">
                <a:schemeClr val="accent2">
                  <a:tint val="40000"/>
                  <a:alpha val="90000"/>
                  <a:hueOff val="-11225364"/>
                  <a:satOff val="59373"/>
                  <a:lumOff val="6748"/>
                  <a:alphaOff val="0"/>
                </a:schemeClr>
              </a:effectRef>
              <a:fontRef idx="minor">
                <a:schemeClr val="dk1">
                  <a:hueOff val="0"/>
                  <a:satOff val="0"/>
                  <a:lumOff val="0"/>
                  <a:alphaOff val="0"/>
                </a:schemeClr>
              </a:fontRef>
            </p:style>
          </p:sp>
          <p:sp>
            <p:nvSpPr>
              <p:cNvPr id="28" name="Round Same Side Corner Rectangle 4"/>
              <p:cNvSpPr/>
              <p:nvPr/>
            </p:nvSpPr>
            <p:spPr>
              <a:xfrm>
                <a:off x="2650716" y="1201934"/>
                <a:ext cx="4672909" cy="7296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Amazon Prime day Sale , Big Friday Sale , White Friday ,  Diwali Sale , Cyber Monday , New Year </a:t>
                </a:r>
                <a:r>
                  <a:rPr lang="en-US" sz="1600" kern="1200" dirty="0" err="1" smtClean="0"/>
                  <a:t>etc</a:t>
                </a:r>
                <a:endParaRPr lang="en-US" sz="1600" kern="1200" dirty="0"/>
              </a:p>
            </p:txBody>
          </p:sp>
        </p:grpSp>
        <p:grpSp>
          <p:nvGrpSpPr>
            <p:cNvPr id="24" name="Group 23"/>
            <p:cNvGrpSpPr/>
            <p:nvPr/>
          </p:nvGrpSpPr>
          <p:grpSpPr>
            <a:xfrm>
              <a:off x="211348" y="1825809"/>
              <a:ext cx="2821703" cy="1010811"/>
              <a:chOff x="0" y="1061377"/>
              <a:chExt cx="2650716" cy="1010811"/>
            </a:xfrm>
          </p:grpSpPr>
          <p:sp>
            <p:nvSpPr>
              <p:cNvPr id="25" name="Rounded Rectangle 24"/>
              <p:cNvSpPr/>
              <p:nvPr/>
            </p:nvSpPr>
            <p:spPr>
              <a:xfrm>
                <a:off x="0" y="1061377"/>
                <a:ext cx="2650716" cy="1010811"/>
              </a:xfrm>
              <a:prstGeom prst="roundRect">
                <a:avLst/>
              </a:prstGeom>
            </p:spPr>
            <p:style>
              <a:lnRef idx="2">
                <a:schemeClr val="lt1">
                  <a:hueOff val="0"/>
                  <a:satOff val="0"/>
                  <a:lumOff val="0"/>
                  <a:alphaOff val="0"/>
                </a:schemeClr>
              </a:lnRef>
              <a:fillRef idx="1">
                <a:schemeClr val="accent2">
                  <a:hueOff val="-10161094"/>
                  <a:satOff val="35315"/>
                  <a:lumOff val="25688"/>
                  <a:alphaOff val="0"/>
                </a:schemeClr>
              </a:fillRef>
              <a:effectRef idx="0">
                <a:schemeClr val="accent2">
                  <a:hueOff val="-10161094"/>
                  <a:satOff val="35315"/>
                  <a:lumOff val="25688"/>
                  <a:alphaOff val="0"/>
                </a:schemeClr>
              </a:effectRef>
              <a:fontRef idx="minor">
                <a:schemeClr val="lt1"/>
              </a:fontRef>
            </p:style>
          </p:sp>
          <p:sp>
            <p:nvSpPr>
              <p:cNvPr id="26" name="Rounded Rectangle 6"/>
              <p:cNvSpPr/>
              <p:nvPr/>
            </p:nvSpPr>
            <p:spPr>
              <a:xfrm>
                <a:off x="49344" y="1110721"/>
                <a:ext cx="2552028" cy="9121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lt1"/>
                    </a:solidFill>
                    <a:latin typeface="+mn-lt"/>
                    <a:ea typeface="+mn-ea"/>
                    <a:cs typeface="+mn-cs"/>
                  </a:rPr>
                  <a:t>Plan Sales </a:t>
                </a:r>
                <a:r>
                  <a:rPr lang="en-US" sz="1800" kern="1200" dirty="0" err="1" smtClean="0">
                    <a:solidFill>
                      <a:schemeClr val="lt1"/>
                    </a:solidFill>
                    <a:latin typeface="+mn-lt"/>
                    <a:ea typeface="+mn-ea"/>
                    <a:cs typeface="+mn-cs"/>
                  </a:rPr>
                  <a:t>Calender</a:t>
                </a:r>
                <a:endParaRPr lang="en-US" sz="2400" kern="1200" dirty="0"/>
              </a:p>
            </p:txBody>
          </p:sp>
        </p:grpSp>
      </p:grpSp>
      <p:grpSp>
        <p:nvGrpSpPr>
          <p:cNvPr id="29" name="Group 28"/>
          <p:cNvGrpSpPr/>
          <p:nvPr/>
        </p:nvGrpSpPr>
        <p:grpSpPr>
          <a:xfrm>
            <a:off x="124412" y="4123713"/>
            <a:ext cx="8513749" cy="1062800"/>
            <a:chOff x="226694" y="2921639"/>
            <a:chExt cx="8513749" cy="1062800"/>
          </a:xfrm>
        </p:grpSpPr>
        <p:grpSp>
          <p:nvGrpSpPr>
            <p:cNvPr id="30" name="Group 29"/>
            <p:cNvGrpSpPr/>
            <p:nvPr/>
          </p:nvGrpSpPr>
          <p:grpSpPr>
            <a:xfrm>
              <a:off x="3240418" y="3027919"/>
              <a:ext cx="5500025" cy="956520"/>
              <a:chOff x="2825814" y="1223831"/>
              <a:chExt cx="5391000" cy="850240"/>
            </a:xfrm>
          </p:grpSpPr>
          <p:sp>
            <p:nvSpPr>
              <p:cNvPr id="34" name="Round Same Side Corner Rectangle 33"/>
              <p:cNvSpPr/>
              <p:nvPr/>
            </p:nvSpPr>
            <p:spPr>
              <a:xfrm rot="5400000">
                <a:off x="5096194" y="-1046549"/>
                <a:ext cx="850240" cy="5391000"/>
              </a:xfrm>
              <a:prstGeom prst="round2SameRect">
                <a:avLst/>
              </a:prstGeom>
            </p:spPr>
            <p:style>
              <a:lnRef idx="2">
                <a:schemeClr val="accent2">
                  <a:tint val="40000"/>
                  <a:alpha val="90000"/>
                  <a:hueOff val="-5612682"/>
                  <a:satOff val="29687"/>
                  <a:lumOff val="3374"/>
                  <a:alphaOff val="0"/>
                </a:schemeClr>
              </a:lnRef>
              <a:fillRef idx="1">
                <a:schemeClr val="accent2">
                  <a:tint val="40000"/>
                  <a:alpha val="90000"/>
                  <a:hueOff val="-5612682"/>
                  <a:satOff val="29687"/>
                  <a:lumOff val="3374"/>
                  <a:alphaOff val="0"/>
                </a:schemeClr>
              </a:fillRef>
              <a:effectRef idx="0">
                <a:schemeClr val="accent2">
                  <a:tint val="40000"/>
                  <a:alpha val="90000"/>
                  <a:hueOff val="-5612682"/>
                  <a:satOff val="29687"/>
                  <a:lumOff val="3374"/>
                  <a:alphaOff val="0"/>
                </a:schemeClr>
              </a:effectRef>
              <a:fontRef idx="minor">
                <a:schemeClr val="dk1">
                  <a:hueOff val="0"/>
                  <a:satOff val="0"/>
                  <a:lumOff val="0"/>
                  <a:alphaOff val="0"/>
                </a:schemeClr>
              </a:fontRef>
            </p:style>
          </p:sp>
          <p:sp>
            <p:nvSpPr>
              <p:cNvPr id="35" name="Round Same Side Corner Rectangle 4"/>
              <p:cNvSpPr/>
              <p:nvPr/>
            </p:nvSpPr>
            <p:spPr>
              <a:xfrm>
                <a:off x="2825814" y="1265335"/>
                <a:ext cx="5391000" cy="76723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171450" lvl="1" indent="-171450" defTabSz="711200">
                  <a:lnSpc>
                    <a:spcPct val="90000"/>
                  </a:lnSpc>
                  <a:spcBef>
                    <a:spcPct val="0"/>
                  </a:spcBef>
                  <a:spcAft>
                    <a:spcPct val="15000"/>
                  </a:spcAft>
                  <a:buChar char="••"/>
                </a:pPr>
                <a:r>
                  <a:rPr lang="en-US" sz="1600" dirty="0" smtClean="0"/>
                  <a:t>Based on clicks</a:t>
                </a:r>
                <a:r>
                  <a:rPr lang="en-US" sz="1600" dirty="0"/>
                  <a:t>, searches, purchases, and even dwell </a:t>
                </a:r>
                <a:r>
                  <a:rPr lang="en-US" sz="1600" dirty="0" smtClean="0"/>
                  <a:t>time Amazon collects and </a:t>
                </a:r>
                <a:r>
                  <a:rPr lang="en-US" sz="1600" dirty="0" err="1" smtClean="0"/>
                  <a:t>analysed</a:t>
                </a:r>
                <a:r>
                  <a:rPr lang="en-US" sz="1600" dirty="0" smtClean="0"/>
                  <a:t> data to anticipate customer needs , load , time to send Ad / offer , Dynamic Pricing .</a:t>
                </a:r>
                <a:endParaRPr lang="en-US" sz="1600" kern="1200" dirty="0"/>
              </a:p>
            </p:txBody>
          </p:sp>
        </p:grpSp>
        <p:grpSp>
          <p:nvGrpSpPr>
            <p:cNvPr id="31" name="Group 30"/>
            <p:cNvGrpSpPr/>
            <p:nvPr/>
          </p:nvGrpSpPr>
          <p:grpSpPr>
            <a:xfrm>
              <a:off x="226694" y="2921639"/>
              <a:ext cx="2825814" cy="1062800"/>
              <a:chOff x="0" y="1117550"/>
              <a:chExt cx="2825814" cy="1062800"/>
            </a:xfrm>
          </p:grpSpPr>
          <p:sp>
            <p:nvSpPr>
              <p:cNvPr id="32" name="Rounded Rectangle 31"/>
              <p:cNvSpPr/>
              <p:nvPr/>
            </p:nvSpPr>
            <p:spPr>
              <a:xfrm>
                <a:off x="0" y="1117550"/>
                <a:ext cx="2825814" cy="1062800"/>
              </a:xfrm>
              <a:prstGeom prst="roundRect">
                <a:avLst/>
              </a:prstGeom>
            </p:spPr>
            <p:style>
              <a:lnRef idx="2">
                <a:schemeClr val="lt1">
                  <a:hueOff val="0"/>
                  <a:satOff val="0"/>
                  <a:lumOff val="0"/>
                  <a:alphaOff val="0"/>
                </a:schemeClr>
              </a:lnRef>
              <a:fillRef idx="1">
                <a:schemeClr val="accent2">
                  <a:hueOff val="-5080547"/>
                  <a:satOff val="17657"/>
                  <a:lumOff val="12844"/>
                  <a:alphaOff val="0"/>
                </a:schemeClr>
              </a:fillRef>
              <a:effectRef idx="0">
                <a:schemeClr val="accent2">
                  <a:hueOff val="-5080547"/>
                  <a:satOff val="17657"/>
                  <a:lumOff val="12844"/>
                  <a:alphaOff val="0"/>
                </a:schemeClr>
              </a:effectRef>
              <a:fontRef idx="minor">
                <a:schemeClr val="lt1"/>
              </a:fontRef>
            </p:style>
          </p:sp>
          <p:sp>
            <p:nvSpPr>
              <p:cNvPr id="33" name="Rounded Rectangle 6"/>
              <p:cNvSpPr/>
              <p:nvPr/>
            </p:nvSpPr>
            <p:spPr>
              <a:xfrm>
                <a:off x="51882" y="1169432"/>
                <a:ext cx="2722050" cy="9590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Predictive Analytics</a:t>
                </a:r>
                <a:endParaRPr lang="en-US" sz="1800" kern="1200" dirty="0"/>
              </a:p>
            </p:txBody>
          </p:sp>
        </p:grpSp>
      </p:grpSp>
    </p:spTree>
    <p:extLst>
      <p:ext uri="{BB962C8B-B14F-4D97-AF65-F5344CB8AC3E}">
        <p14:creationId xmlns:p14="http://schemas.microsoft.com/office/powerpoint/2010/main" val="126047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fade">
                                      <p:cBhvr>
                                        <p:cTn id="7" dur="500"/>
                                        <p:tgtEl>
                                          <p:spTgt spid="1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2" end="2"/>
                                            </p:txEl>
                                          </p:spTgt>
                                        </p:tgtEl>
                                        <p:attrNameLst>
                                          <p:attrName>style.visibility</p:attrName>
                                        </p:attrNameLst>
                                      </p:cBhvr>
                                      <p:to>
                                        <p:strVal val="visible"/>
                                      </p:to>
                                    </p:set>
                                    <p:animEffect transition="in" filter="fade">
                                      <p:cBhvr>
                                        <p:cTn id="10" dur="500"/>
                                        <p:tgtEl>
                                          <p:spTgt spid="1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2522" y="0"/>
            <a:ext cx="5360227" cy="523220"/>
          </a:xfrm>
          <a:prstGeom prst="rect">
            <a:avLst/>
          </a:prstGeom>
        </p:spPr>
        <p:txBody>
          <a:bodyPr wrap="square">
            <a:spAutoFit/>
          </a:bodyPr>
          <a:lstStyle/>
          <a:p>
            <a:r>
              <a:rPr lang="en-US" sz="2800" b="1" dirty="0" smtClean="0">
                <a:solidFill>
                  <a:schemeClr val="accent6"/>
                </a:solidFill>
              </a:rPr>
              <a:t>Web Analytics (contd)</a:t>
            </a:r>
            <a:endParaRPr lang="en-US" sz="2800" b="1" dirty="0">
              <a:solidFill>
                <a:schemeClr val="accent6"/>
              </a:solidFill>
            </a:endParaRPr>
          </a:p>
        </p:txBody>
      </p:sp>
      <p:sp>
        <p:nvSpPr>
          <p:cNvPr id="14" name="Rectangle 13"/>
          <p:cNvSpPr/>
          <p:nvPr/>
        </p:nvSpPr>
        <p:spPr>
          <a:xfrm>
            <a:off x="126457" y="647049"/>
            <a:ext cx="8852171" cy="2031325"/>
          </a:xfrm>
          <a:prstGeom prst="rect">
            <a:avLst/>
          </a:prstGeom>
        </p:spPr>
        <p:txBody>
          <a:bodyPr wrap="square">
            <a:spAutoFit/>
          </a:bodyPr>
          <a:lstStyle/>
          <a:p>
            <a:r>
              <a:rPr lang="en-US" b="1" dirty="0" smtClean="0"/>
              <a:t>   4. Supply Chain</a:t>
            </a:r>
          </a:p>
          <a:p>
            <a:pPr marL="285750" indent="-285750">
              <a:buFont typeface="Arial" pitchFamily="34" charset="0"/>
              <a:buChar char="•"/>
            </a:pPr>
            <a:r>
              <a:rPr lang="en-US" dirty="0"/>
              <a:t>Amazon's supply chain management </a:t>
            </a:r>
            <a:r>
              <a:rPr lang="en-US" dirty="0" smtClean="0"/>
              <a:t>is one of the most advanced and is </a:t>
            </a:r>
            <a:r>
              <a:rPr lang="en-US" dirty="0"/>
              <a:t>a cornerstone of its success, enabling the company to deliver millions of products to customers around the world quickly and efficiently. The use of big data is integral to Amazon's supply chain, allowing for optimization, real-time decision-making, and the seamless integration of logistics operations. </a:t>
            </a:r>
            <a:endParaRPr lang="en-US" dirty="0" smtClean="0"/>
          </a:p>
          <a:p>
            <a:pPr marL="285750" indent="-285750">
              <a:buFont typeface="Arial" pitchFamily="34" charset="0"/>
              <a:buChar char="•"/>
            </a:pPr>
            <a:r>
              <a:rPr lang="en-US" dirty="0"/>
              <a:t>12 million </a:t>
            </a:r>
            <a:r>
              <a:rPr lang="en-US" dirty="0" smtClean="0"/>
              <a:t>items spread </a:t>
            </a:r>
            <a:r>
              <a:rPr lang="en-US" dirty="0"/>
              <a:t>up across 200+ Fulfillment Centers </a:t>
            </a:r>
            <a:r>
              <a:rPr lang="en-US" dirty="0" smtClean="0"/>
              <a:t>Globally.</a:t>
            </a:r>
          </a:p>
        </p:txBody>
      </p:sp>
      <p:grpSp>
        <p:nvGrpSpPr>
          <p:cNvPr id="15" name="Group 14"/>
          <p:cNvGrpSpPr/>
          <p:nvPr/>
        </p:nvGrpSpPr>
        <p:grpSpPr>
          <a:xfrm>
            <a:off x="126457" y="2931149"/>
            <a:ext cx="8511706" cy="1086089"/>
            <a:chOff x="251855" y="671623"/>
            <a:chExt cx="8511706" cy="1086089"/>
          </a:xfrm>
        </p:grpSpPr>
        <p:grpSp>
          <p:nvGrpSpPr>
            <p:cNvPr id="16" name="Group 15"/>
            <p:cNvGrpSpPr/>
            <p:nvPr/>
          </p:nvGrpSpPr>
          <p:grpSpPr>
            <a:xfrm>
              <a:off x="2988679" y="742417"/>
              <a:ext cx="5774882" cy="989916"/>
              <a:chOff x="2530843" y="71321"/>
              <a:chExt cx="5350257" cy="877747"/>
            </a:xfrm>
          </p:grpSpPr>
          <p:sp>
            <p:nvSpPr>
              <p:cNvPr id="20" name="Round Same Side Corner Rectangle 19"/>
              <p:cNvSpPr/>
              <p:nvPr/>
            </p:nvSpPr>
            <p:spPr>
              <a:xfrm rot="5400000">
                <a:off x="4894879" y="-2037154"/>
                <a:ext cx="863150" cy="5109293"/>
              </a:xfrm>
              <a:prstGeom prst="round2SameRect">
                <a:avLst/>
              </a:pr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sp>
          <p:sp>
            <p:nvSpPr>
              <p:cNvPr id="21" name="Round Same Side Corner Rectangle 4"/>
              <p:cNvSpPr/>
              <p:nvPr/>
            </p:nvSpPr>
            <p:spPr>
              <a:xfrm>
                <a:off x="2530843" y="71321"/>
                <a:ext cx="5350256" cy="77887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171450" lvl="1" indent="-171450" defTabSz="711200">
                  <a:lnSpc>
                    <a:spcPct val="90000"/>
                  </a:lnSpc>
                  <a:spcBef>
                    <a:spcPct val="0"/>
                  </a:spcBef>
                  <a:spcAft>
                    <a:spcPct val="15000"/>
                  </a:spcAft>
                  <a:buChar char="••"/>
                </a:pPr>
                <a:r>
                  <a:rPr lang="en-US" sz="1600" dirty="0" smtClean="0"/>
                  <a:t>Real time tracking of Big data to send replenishment , Uses Big data even to predict when stock could be over , Analyse historical sales , Market trends and reduces risks of stock outs.</a:t>
                </a:r>
                <a:endParaRPr lang="en-US" sz="1600" kern="1200" dirty="0"/>
              </a:p>
            </p:txBody>
          </p:sp>
        </p:grpSp>
        <p:grpSp>
          <p:nvGrpSpPr>
            <p:cNvPr id="17" name="Group 16"/>
            <p:cNvGrpSpPr/>
            <p:nvPr/>
          </p:nvGrpSpPr>
          <p:grpSpPr>
            <a:xfrm>
              <a:off x="251855" y="671623"/>
              <a:ext cx="2795864" cy="1086089"/>
              <a:chOff x="689" y="527"/>
              <a:chExt cx="2529463" cy="1078938"/>
            </a:xfrm>
          </p:grpSpPr>
          <p:sp>
            <p:nvSpPr>
              <p:cNvPr id="18" name="Rounded Rectangle 17"/>
              <p:cNvSpPr/>
              <p:nvPr/>
            </p:nvSpPr>
            <p:spPr>
              <a:xfrm>
                <a:off x="689" y="527"/>
                <a:ext cx="2529463" cy="1078938"/>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9" name="Rounded Rectangle 6"/>
              <p:cNvSpPr/>
              <p:nvPr/>
            </p:nvSpPr>
            <p:spPr>
              <a:xfrm>
                <a:off x="53358" y="53196"/>
                <a:ext cx="2424125" cy="9736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Inventory Tracking</a:t>
                </a:r>
                <a:endParaRPr lang="en-US" sz="1800" kern="1200" dirty="0"/>
              </a:p>
            </p:txBody>
          </p:sp>
        </p:grpSp>
      </p:grpSp>
      <p:grpSp>
        <p:nvGrpSpPr>
          <p:cNvPr id="22" name="Group 21"/>
          <p:cNvGrpSpPr/>
          <p:nvPr/>
        </p:nvGrpSpPr>
        <p:grpSpPr>
          <a:xfrm>
            <a:off x="176294" y="5403664"/>
            <a:ext cx="8461867" cy="1010811"/>
            <a:chOff x="211348" y="1825809"/>
            <a:chExt cx="8461867" cy="1010811"/>
          </a:xfrm>
        </p:grpSpPr>
        <p:grpSp>
          <p:nvGrpSpPr>
            <p:cNvPr id="23" name="Group 22"/>
            <p:cNvGrpSpPr/>
            <p:nvPr/>
          </p:nvGrpSpPr>
          <p:grpSpPr>
            <a:xfrm>
              <a:off x="3202533" y="1923166"/>
              <a:ext cx="5470682" cy="913454"/>
              <a:chOff x="2650715" y="1162459"/>
              <a:chExt cx="5066671" cy="808649"/>
            </a:xfrm>
          </p:grpSpPr>
          <p:sp>
            <p:nvSpPr>
              <p:cNvPr id="27" name="Round Same Side Corner Rectangle 26"/>
              <p:cNvSpPr/>
              <p:nvPr/>
            </p:nvSpPr>
            <p:spPr>
              <a:xfrm rot="5400000">
                <a:off x="4779726" y="-966551"/>
                <a:ext cx="808649" cy="5066670"/>
              </a:xfrm>
              <a:prstGeom prst="round2SameRect">
                <a:avLst/>
              </a:prstGeom>
            </p:spPr>
            <p:style>
              <a:lnRef idx="2">
                <a:schemeClr val="accent2">
                  <a:tint val="40000"/>
                  <a:alpha val="90000"/>
                  <a:hueOff val="-11225364"/>
                  <a:satOff val="59373"/>
                  <a:lumOff val="6748"/>
                  <a:alphaOff val="0"/>
                </a:schemeClr>
              </a:lnRef>
              <a:fillRef idx="1">
                <a:schemeClr val="accent2">
                  <a:tint val="40000"/>
                  <a:alpha val="90000"/>
                  <a:hueOff val="-11225364"/>
                  <a:satOff val="59373"/>
                  <a:lumOff val="6748"/>
                  <a:alphaOff val="0"/>
                </a:schemeClr>
              </a:fillRef>
              <a:effectRef idx="0">
                <a:schemeClr val="accent2">
                  <a:tint val="40000"/>
                  <a:alpha val="90000"/>
                  <a:hueOff val="-11225364"/>
                  <a:satOff val="59373"/>
                  <a:lumOff val="6748"/>
                  <a:alphaOff val="0"/>
                </a:schemeClr>
              </a:effectRef>
              <a:fontRef idx="minor">
                <a:schemeClr val="dk1">
                  <a:hueOff val="0"/>
                  <a:satOff val="0"/>
                  <a:lumOff val="0"/>
                  <a:alphaOff val="0"/>
                </a:schemeClr>
              </a:fontRef>
            </p:style>
          </p:sp>
          <p:sp>
            <p:nvSpPr>
              <p:cNvPr id="28" name="Round Same Side Corner Rectangle 4"/>
              <p:cNvSpPr/>
              <p:nvPr/>
            </p:nvSpPr>
            <p:spPr>
              <a:xfrm>
                <a:off x="2650715" y="1201934"/>
                <a:ext cx="5066670" cy="7296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2.5 million vendors across globe , Maintain score card of every vendor thru Big data , Algorithms to meet Prime time delivery compliance.</a:t>
                </a:r>
                <a:endParaRPr lang="en-US" sz="1600" kern="1200" dirty="0"/>
              </a:p>
            </p:txBody>
          </p:sp>
        </p:grpSp>
        <p:grpSp>
          <p:nvGrpSpPr>
            <p:cNvPr id="24" name="Group 23"/>
            <p:cNvGrpSpPr/>
            <p:nvPr/>
          </p:nvGrpSpPr>
          <p:grpSpPr>
            <a:xfrm>
              <a:off x="211348" y="1825809"/>
              <a:ext cx="2821703" cy="1010811"/>
              <a:chOff x="0" y="1061377"/>
              <a:chExt cx="2650716" cy="1010811"/>
            </a:xfrm>
          </p:grpSpPr>
          <p:sp>
            <p:nvSpPr>
              <p:cNvPr id="25" name="Rounded Rectangle 24"/>
              <p:cNvSpPr/>
              <p:nvPr/>
            </p:nvSpPr>
            <p:spPr>
              <a:xfrm>
                <a:off x="0" y="1061377"/>
                <a:ext cx="2650716" cy="1010811"/>
              </a:xfrm>
              <a:prstGeom prst="roundRect">
                <a:avLst/>
              </a:prstGeom>
            </p:spPr>
            <p:style>
              <a:lnRef idx="2">
                <a:schemeClr val="lt1">
                  <a:hueOff val="0"/>
                  <a:satOff val="0"/>
                  <a:lumOff val="0"/>
                  <a:alphaOff val="0"/>
                </a:schemeClr>
              </a:lnRef>
              <a:fillRef idx="1">
                <a:schemeClr val="accent2">
                  <a:hueOff val="-10161094"/>
                  <a:satOff val="35315"/>
                  <a:lumOff val="25688"/>
                  <a:alphaOff val="0"/>
                </a:schemeClr>
              </a:fillRef>
              <a:effectRef idx="0">
                <a:schemeClr val="accent2">
                  <a:hueOff val="-10161094"/>
                  <a:satOff val="35315"/>
                  <a:lumOff val="25688"/>
                  <a:alphaOff val="0"/>
                </a:schemeClr>
              </a:effectRef>
              <a:fontRef idx="minor">
                <a:schemeClr val="lt1"/>
              </a:fontRef>
            </p:style>
          </p:sp>
          <p:sp>
            <p:nvSpPr>
              <p:cNvPr id="26" name="Rounded Rectangle 6"/>
              <p:cNvSpPr/>
              <p:nvPr/>
            </p:nvSpPr>
            <p:spPr>
              <a:xfrm>
                <a:off x="49344" y="1110721"/>
                <a:ext cx="2552028" cy="9121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lt1"/>
                    </a:solidFill>
                    <a:latin typeface="+mn-lt"/>
                    <a:ea typeface="+mn-ea"/>
                    <a:cs typeface="+mn-cs"/>
                  </a:rPr>
                  <a:t>Supplier &amp; Vendor Management</a:t>
                </a:r>
                <a:endParaRPr lang="en-US" sz="2400" kern="1200" dirty="0"/>
              </a:p>
            </p:txBody>
          </p:sp>
        </p:grpSp>
      </p:grpSp>
      <p:grpSp>
        <p:nvGrpSpPr>
          <p:cNvPr id="29" name="Group 28"/>
          <p:cNvGrpSpPr/>
          <p:nvPr/>
        </p:nvGrpSpPr>
        <p:grpSpPr>
          <a:xfrm>
            <a:off x="124412" y="4123713"/>
            <a:ext cx="8513749" cy="1062800"/>
            <a:chOff x="226694" y="2921639"/>
            <a:chExt cx="8513749" cy="1062800"/>
          </a:xfrm>
        </p:grpSpPr>
        <p:grpSp>
          <p:nvGrpSpPr>
            <p:cNvPr id="30" name="Group 29"/>
            <p:cNvGrpSpPr/>
            <p:nvPr/>
          </p:nvGrpSpPr>
          <p:grpSpPr>
            <a:xfrm>
              <a:off x="3240418" y="3027919"/>
              <a:ext cx="5500025" cy="956520"/>
              <a:chOff x="2825814" y="1223831"/>
              <a:chExt cx="5391000" cy="850240"/>
            </a:xfrm>
          </p:grpSpPr>
          <p:sp>
            <p:nvSpPr>
              <p:cNvPr id="34" name="Round Same Side Corner Rectangle 33"/>
              <p:cNvSpPr/>
              <p:nvPr/>
            </p:nvSpPr>
            <p:spPr>
              <a:xfrm rot="5400000">
                <a:off x="5096194" y="-1046549"/>
                <a:ext cx="850240" cy="5391000"/>
              </a:xfrm>
              <a:prstGeom prst="round2SameRect">
                <a:avLst/>
              </a:prstGeom>
            </p:spPr>
            <p:style>
              <a:lnRef idx="2">
                <a:schemeClr val="accent2">
                  <a:tint val="40000"/>
                  <a:alpha val="90000"/>
                  <a:hueOff val="-5612682"/>
                  <a:satOff val="29687"/>
                  <a:lumOff val="3374"/>
                  <a:alphaOff val="0"/>
                </a:schemeClr>
              </a:lnRef>
              <a:fillRef idx="1">
                <a:schemeClr val="accent2">
                  <a:tint val="40000"/>
                  <a:alpha val="90000"/>
                  <a:hueOff val="-5612682"/>
                  <a:satOff val="29687"/>
                  <a:lumOff val="3374"/>
                  <a:alphaOff val="0"/>
                </a:schemeClr>
              </a:fillRef>
              <a:effectRef idx="0">
                <a:schemeClr val="accent2">
                  <a:tint val="40000"/>
                  <a:alpha val="90000"/>
                  <a:hueOff val="-5612682"/>
                  <a:satOff val="29687"/>
                  <a:lumOff val="3374"/>
                  <a:alphaOff val="0"/>
                </a:schemeClr>
              </a:effectRef>
              <a:fontRef idx="minor">
                <a:schemeClr val="dk1">
                  <a:hueOff val="0"/>
                  <a:satOff val="0"/>
                  <a:lumOff val="0"/>
                  <a:alphaOff val="0"/>
                </a:schemeClr>
              </a:fontRef>
            </p:style>
          </p:sp>
          <p:sp>
            <p:nvSpPr>
              <p:cNvPr id="35" name="Round Same Side Corner Rectangle 4"/>
              <p:cNvSpPr/>
              <p:nvPr/>
            </p:nvSpPr>
            <p:spPr>
              <a:xfrm>
                <a:off x="2825814" y="1265335"/>
                <a:ext cx="5391000" cy="76723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171450" lvl="1" indent="-171450" defTabSz="711200">
                  <a:lnSpc>
                    <a:spcPct val="90000"/>
                  </a:lnSpc>
                  <a:spcBef>
                    <a:spcPct val="0"/>
                  </a:spcBef>
                  <a:spcAft>
                    <a:spcPct val="15000"/>
                  </a:spcAft>
                  <a:buChar char="••"/>
                </a:pPr>
                <a:r>
                  <a:rPr lang="en-US" sz="1600" dirty="0" smtClean="0"/>
                  <a:t>3 billion packaging and distribution load. </a:t>
                </a:r>
              </a:p>
              <a:p>
                <a:pPr marL="171450" lvl="1" indent="-171450" defTabSz="711200">
                  <a:lnSpc>
                    <a:spcPct val="90000"/>
                  </a:lnSpc>
                  <a:spcBef>
                    <a:spcPct val="0"/>
                  </a:spcBef>
                  <a:spcAft>
                    <a:spcPct val="15000"/>
                  </a:spcAft>
                  <a:buChar char="••"/>
                </a:pPr>
                <a:r>
                  <a:rPr lang="en-US" sz="1600" dirty="0" smtClean="0"/>
                  <a:t>Placement of items in racks , AI system driving Robots </a:t>
                </a:r>
                <a:r>
                  <a:rPr lang="en-US" sz="1600" dirty="0" err="1" smtClean="0"/>
                  <a:t>continuosly</a:t>
                </a:r>
                <a:r>
                  <a:rPr lang="en-US" sz="1600" dirty="0" smtClean="0"/>
                  <a:t> learning from Big data to reduce routing time and </a:t>
                </a:r>
                <a:r>
                  <a:rPr lang="en-US" sz="1600" dirty="0" err="1" smtClean="0"/>
                  <a:t>erros</a:t>
                </a:r>
                <a:r>
                  <a:rPr lang="en-US" sz="1600" dirty="0" smtClean="0"/>
                  <a:t> in shipment. </a:t>
                </a:r>
                <a:endParaRPr lang="en-US" sz="1600" kern="1200" dirty="0"/>
              </a:p>
            </p:txBody>
          </p:sp>
        </p:grpSp>
        <p:grpSp>
          <p:nvGrpSpPr>
            <p:cNvPr id="31" name="Group 30"/>
            <p:cNvGrpSpPr/>
            <p:nvPr/>
          </p:nvGrpSpPr>
          <p:grpSpPr>
            <a:xfrm>
              <a:off x="226694" y="2921639"/>
              <a:ext cx="2825814" cy="1062800"/>
              <a:chOff x="0" y="1117550"/>
              <a:chExt cx="2825814" cy="1062800"/>
            </a:xfrm>
          </p:grpSpPr>
          <p:sp>
            <p:nvSpPr>
              <p:cNvPr id="32" name="Rounded Rectangle 31"/>
              <p:cNvSpPr/>
              <p:nvPr/>
            </p:nvSpPr>
            <p:spPr>
              <a:xfrm>
                <a:off x="0" y="1117550"/>
                <a:ext cx="2825814" cy="1062800"/>
              </a:xfrm>
              <a:prstGeom prst="roundRect">
                <a:avLst/>
              </a:prstGeom>
            </p:spPr>
            <p:style>
              <a:lnRef idx="2">
                <a:schemeClr val="lt1">
                  <a:hueOff val="0"/>
                  <a:satOff val="0"/>
                  <a:lumOff val="0"/>
                  <a:alphaOff val="0"/>
                </a:schemeClr>
              </a:lnRef>
              <a:fillRef idx="1">
                <a:schemeClr val="accent2">
                  <a:hueOff val="-5080547"/>
                  <a:satOff val="17657"/>
                  <a:lumOff val="12844"/>
                  <a:alphaOff val="0"/>
                </a:schemeClr>
              </a:fillRef>
              <a:effectRef idx="0">
                <a:schemeClr val="accent2">
                  <a:hueOff val="-5080547"/>
                  <a:satOff val="17657"/>
                  <a:lumOff val="12844"/>
                  <a:alphaOff val="0"/>
                </a:schemeClr>
              </a:effectRef>
              <a:fontRef idx="minor">
                <a:schemeClr val="lt1"/>
              </a:fontRef>
            </p:style>
          </p:sp>
          <p:sp>
            <p:nvSpPr>
              <p:cNvPr id="33" name="Rounded Rectangle 6"/>
              <p:cNvSpPr/>
              <p:nvPr/>
            </p:nvSpPr>
            <p:spPr>
              <a:xfrm>
                <a:off x="51882" y="1169432"/>
                <a:ext cx="2722050" cy="9590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Inventory Automation</a:t>
                </a:r>
                <a:endParaRPr lang="en-US" sz="1800" kern="1200" dirty="0"/>
              </a:p>
            </p:txBody>
          </p:sp>
        </p:grpSp>
      </p:grpSp>
    </p:spTree>
    <p:extLst>
      <p:ext uri="{BB962C8B-B14F-4D97-AF65-F5344CB8AC3E}">
        <p14:creationId xmlns:p14="http://schemas.microsoft.com/office/powerpoint/2010/main" val="412927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fade">
                                      <p:cBhvr>
                                        <p:cTn id="7" dur="500"/>
                                        <p:tgtEl>
                                          <p:spTgt spid="1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2" end="2"/>
                                            </p:txEl>
                                          </p:spTgt>
                                        </p:tgtEl>
                                        <p:attrNameLst>
                                          <p:attrName>style.visibility</p:attrName>
                                        </p:attrNameLst>
                                      </p:cBhvr>
                                      <p:to>
                                        <p:strVal val="visible"/>
                                      </p:to>
                                    </p:set>
                                    <p:animEffect transition="in" filter="fade">
                                      <p:cBhvr>
                                        <p:cTn id="10" dur="500"/>
                                        <p:tgtEl>
                                          <p:spTgt spid="1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19150</TotalTime>
  <Words>1778</Words>
  <Application>Microsoft Office PowerPoint</Application>
  <PresentationFormat>On-screen Show (4:3)</PresentationFormat>
  <Paragraphs>115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Breeze</vt:lpstr>
      <vt:lpstr>              Unit # 1   - Big data in Medicine  - Web Analytix &amp;    - Big data and Algorithmic Trading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CCHMC</dc:creator>
  <cp:lastModifiedBy>DELL</cp:lastModifiedBy>
  <cp:revision>345</cp:revision>
  <dcterms:created xsi:type="dcterms:W3CDTF">2014-03-26T14:51:32Z</dcterms:created>
  <dcterms:modified xsi:type="dcterms:W3CDTF">2024-09-27T09:12:24Z</dcterms:modified>
</cp:coreProperties>
</file>