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6"/>
  </p:notesMasterIdLst>
  <p:sldIdLst>
    <p:sldId id="256" r:id="rId2"/>
    <p:sldId id="350" r:id="rId3"/>
    <p:sldId id="352" r:id="rId4"/>
    <p:sldId id="354" r:id="rId5"/>
    <p:sldId id="355" r:id="rId6"/>
    <p:sldId id="356" r:id="rId7"/>
    <p:sldId id="353" r:id="rId8"/>
    <p:sldId id="357" r:id="rId9"/>
    <p:sldId id="358" r:id="rId10"/>
    <p:sldId id="359" r:id="rId11"/>
    <p:sldId id="360" r:id="rId12"/>
    <p:sldId id="361" r:id="rId13"/>
    <p:sldId id="365" r:id="rId14"/>
    <p:sldId id="362" r:id="rId15"/>
    <p:sldId id="364" r:id="rId16"/>
    <p:sldId id="366" r:id="rId17"/>
    <p:sldId id="370" r:id="rId18"/>
    <p:sldId id="371" r:id="rId19"/>
    <p:sldId id="374" r:id="rId20"/>
    <p:sldId id="372" r:id="rId21"/>
    <p:sldId id="373" r:id="rId22"/>
    <p:sldId id="367" r:id="rId23"/>
    <p:sldId id="368" r:id="rId24"/>
    <p:sldId id="31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C1AF7E-809F-4C04-B4BB-34C96ACD8799}" type="datetimeFigureOut">
              <a:rPr lang="en-US" smtClean="0"/>
              <a:t>10/7/2024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C65C4A-99D6-4731-818D-531E8913181D}" type="slidenum">
              <a:rPr lang="en-US" smtClean="0"/>
              <a:t>‹#›</a:t>
            </a:fld>
            <a:endParaRPr lang="en-US"/>
          </a:p>
        </p:txBody>
      </p:sp>
    </p:spTree>
    <p:extLst>
      <p:ext uri="{BB962C8B-B14F-4D97-AF65-F5344CB8AC3E}">
        <p14:creationId xmlns:p14="http://schemas.microsoft.com/office/powerpoint/2010/main" val="3590996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305E05E3-4474-4A2E-8EB7-0A7B6861BA45}" type="datetime1">
              <a:rPr lang="en-US" smtClean="0"/>
              <a:t>10/7/2024</a:t>
            </a:fld>
            <a:endParaRPr lang="en-US"/>
          </a:p>
        </p:txBody>
      </p:sp>
      <p:sp>
        <p:nvSpPr>
          <p:cNvPr id="5" name="Footer Placeholder 4"/>
          <p:cNvSpPr>
            <a:spLocks noGrp="1"/>
          </p:cNvSpPr>
          <p:nvPr>
            <p:ph type="ftr" sz="quarter" idx="11"/>
          </p:nvPr>
        </p:nvSpPr>
        <p:spPr/>
        <p:txBody>
          <a:bodyPr/>
          <a:lstStyle/>
          <a:p>
            <a:r>
              <a:rPr lang="en-US" smtClean="0"/>
              <a:t>IGDTU 5th Sem IT 2023</a:t>
            </a:r>
            <a:endParaRPr lang="en-US"/>
          </a:p>
        </p:txBody>
      </p:sp>
      <p:sp>
        <p:nvSpPr>
          <p:cNvPr id="6" name="Slide Number Placeholder 5"/>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78283A-5349-4FFB-BF1E-08CA31BBD091}"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IGDTU 5th Sem IT 2023</a:t>
            </a:r>
            <a:endParaRPr lang="en-US"/>
          </a:p>
        </p:txBody>
      </p:sp>
      <p:sp>
        <p:nvSpPr>
          <p:cNvPr id="7" name="Slide Number Placeholder 6"/>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93502683-47DB-46B9-9402-6D486F03913A}" type="datetime1">
              <a:rPr lang="en-US" smtClean="0"/>
              <a:t>10/7/2024</a:t>
            </a:fld>
            <a:endParaRPr lang="en-US"/>
          </a:p>
        </p:txBody>
      </p:sp>
      <p:sp>
        <p:nvSpPr>
          <p:cNvPr id="5" name="Footer Placeholder 4"/>
          <p:cNvSpPr>
            <a:spLocks noGrp="1"/>
          </p:cNvSpPr>
          <p:nvPr>
            <p:ph type="ftr" sz="quarter" idx="11"/>
          </p:nvPr>
        </p:nvSpPr>
        <p:spPr/>
        <p:txBody>
          <a:bodyPr/>
          <a:lstStyle/>
          <a:p>
            <a:r>
              <a:rPr lang="en-US" smtClean="0"/>
              <a:t>IGDTU 5th Sem IT 2023</a:t>
            </a:r>
            <a:endParaRPr lang="en-US"/>
          </a:p>
        </p:txBody>
      </p:sp>
      <p:sp>
        <p:nvSpPr>
          <p:cNvPr id="6" name="Slide Number Placeholder 5"/>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FD3E3877-63E0-466E-8FE8-7AF45C39E2FB}" type="datetime1">
              <a:rPr lang="en-US" smtClean="0"/>
              <a:t>10/7/2024</a:t>
            </a:fld>
            <a:endParaRPr lang="en-US"/>
          </a:p>
        </p:txBody>
      </p:sp>
      <p:sp>
        <p:nvSpPr>
          <p:cNvPr id="5" name="Footer Placeholder 4"/>
          <p:cNvSpPr>
            <a:spLocks noGrp="1"/>
          </p:cNvSpPr>
          <p:nvPr>
            <p:ph type="ftr" sz="quarter" idx="11"/>
          </p:nvPr>
        </p:nvSpPr>
        <p:spPr/>
        <p:txBody>
          <a:bodyPr/>
          <a:lstStyle/>
          <a:p>
            <a:r>
              <a:rPr lang="en-US" smtClean="0"/>
              <a:t>IGDTU 5th Sem IT 2023</a:t>
            </a:r>
            <a:endParaRPr lang="en-US"/>
          </a:p>
        </p:txBody>
      </p:sp>
      <p:sp>
        <p:nvSpPr>
          <p:cNvPr id="6" name="Slide Number Placeholder 5"/>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93C24B6F-1BCB-4C18-ADCA-355BD53472B8}" type="datetime1">
              <a:rPr lang="en-US" smtClean="0"/>
              <a:t>10/7/2024</a:t>
            </a:fld>
            <a:endParaRPr lang="en-US"/>
          </a:p>
        </p:txBody>
      </p:sp>
      <p:sp>
        <p:nvSpPr>
          <p:cNvPr id="5" name="Footer Placeholder 4"/>
          <p:cNvSpPr>
            <a:spLocks noGrp="1"/>
          </p:cNvSpPr>
          <p:nvPr>
            <p:ph type="ftr" sz="quarter" idx="11"/>
          </p:nvPr>
        </p:nvSpPr>
        <p:spPr/>
        <p:txBody>
          <a:bodyPr/>
          <a:lstStyle/>
          <a:p>
            <a:r>
              <a:rPr lang="en-US" smtClean="0"/>
              <a:t>IGDTU 5th Sem IT 2023</a:t>
            </a:r>
            <a:endParaRPr lang="en-US"/>
          </a:p>
        </p:txBody>
      </p:sp>
      <p:sp>
        <p:nvSpPr>
          <p:cNvPr id="6" name="Slide Number Placeholder 5"/>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9465A75E-45CB-4CE4-89B8-ABC261916854}" type="datetime1">
              <a:rPr lang="en-US" smtClean="0"/>
              <a:t>10/7/2024</a:t>
            </a:fld>
            <a:endParaRPr lang="en-US"/>
          </a:p>
        </p:txBody>
      </p:sp>
      <p:sp>
        <p:nvSpPr>
          <p:cNvPr id="5" name="Footer Placeholder 4"/>
          <p:cNvSpPr>
            <a:spLocks noGrp="1"/>
          </p:cNvSpPr>
          <p:nvPr>
            <p:ph type="ftr" sz="quarter" idx="11"/>
          </p:nvPr>
        </p:nvSpPr>
        <p:spPr/>
        <p:txBody>
          <a:bodyPr/>
          <a:lstStyle/>
          <a:p>
            <a:r>
              <a:rPr lang="en-US" smtClean="0"/>
              <a:t>IGDTU 5th Sem IT 2023</a:t>
            </a:r>
            <a:endParaRPr lang="en-US"/>
          </a:p>
        </p:txBody>
      </p:sp>
      <p:sp>
        <p:nvSpPr>
          <p:cNvPr id="6" name="Slide Number Placeholder 5"/>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9C04A6-AAEA-40B4-B871-7B1453F5D6CF}" type="datetime1">
              <a:rPr lang="en-US" smtClean="0"/>
              <a:t>10/7/2024</a:t>
            </a:fld>
            <a:endParaRPr lang="en-US"/>
          </a:p>
        </p:txBody>
      </p:sp>
      <p:sp>
        <p:nvSpPr>
          <p:cNvPr id="5" name="Footer Placeholder 4"/>
          <p:cNvSpPr>
            <a:spLocks noGrp="1"/>
          </p:cNvSpPr>
          <p:nvPr>
            <p:ph type="ftr" sz="quarter" idx="11"/>
          </p:nvPr>
        </p:nvSpPr>
        <p:spPr/>
        <p:txBody>
          <a:bodyPr/>
          <a:lstStyle/>
          <a:p>
            <a:r>
              <a:rPr lang="en-US" smtClean="0"/>
              <a:t>IGDTU 5th Sem IT 2023</a:t>
            </a:r>
            <a:endParaRPr lang="en-US"/>
          </a:p>
        </p:txBody>
      </p:sp>
      <p:sp>
        <p:nvSpPr>
          <p:cNvPr id="6" name="Slide Number Placeholder 5"/>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8D3C1A80-674C-41D8-B2F9-32EBF879824E}"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IGDTU 5th Sem IT 2023</a:t>
            </a:r>
            <a:endParaRPr lang="en-US"/>
          </a:p>
        </p:txBody>
      </p:sp>
      <p:sp>
        <p:nvSpPr>
          <p:cNvPr id="7" name="Slide Number Placeholder 6"/>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F3961D00-5000-4E22-96AF-708D70533A5A}" type="datetime1">
              <a:rPr lang="en-US" smtClean="0"/>
              <a:t>10/7/2024</a:t>
            </a:fld>
            <a:endParaRPr lang="en-US"/>
          </a:p>
        </p:txBody>
      </p:sp>
      <p:sp>
        <p:nvSpPr>
          <p:cNvPr id="8" name="Footer Placeholder 7"/>
          <p:cNvSpPr>
            <a:spLocks noGrp="1"/>
          </p:cNvSpPr>
          <p:nvPr>
            <p:ph type="ftr" sz="quarter" idx="11"/>
          </p:nvPr>
        </p:nvSpPr>
        <p:spPr/>
        <p:txBody>
          <a:bodyPr/>
          <a:lstStyle/>
          <a:p>
            <a:r>
              <a:rPr lang="en-US" smtClean="0"/>
              <a:t>IGDTU 5th Sem IT 2023</a:t>
            </a:r>
            <a:endParaRPr lang="en-US"/>
          </a:p>
        </p:txBody>
      </p:sp>
      <p:sp>
        <p:nvSpPr>
          <p:cNvPr id="9" name="Slide Number Placeholder 8"/>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370206CC-1A98-4695-A6ED-4B46B83D0BB1}" type="datetime1">
              <a:rPr lang="en-US" smtClean="0"/>
              <a:t>10/7/2024</a:t>
            </a:fld>
            <a:endParaRPr lang="en-US"/>
          </a:p>
        </p:txBody>
      </p:sp>
      <p:sp>
        <p:nvSpPr>
          <p:cNvPr id="4" name="Footer Placeholder 3"/>
          <p:cNvSpPr>
            <a:spLocks noGrp="1"/>
          </p:cNvSpPr>
          <p:nvPr>
            <p:ph type="ftr" sz="quarter" idx="11"/>
          </p:nvPr>
        </p:nvSpPr>
        <p:spPr/>
        <p:txBody>
          <a:bodyPr/>
          <a:lstStyle/>
          <a:p>
            <a:r>
              <a:rPr lang="en-US" smtClean="0"/>
              <a:t>IGDTU 5th Sem IT 2023</a:t>
            </a:r>
            <a:endParaRPr lang="en-US"/>
          </a:p>
        </p:txBody>
      </p:sp>
      <p:sp>
        <p:nvSpPr>
          <p:cNvPr id="5" name="Slide Number Placeholder 4"/>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6D1270-4652-4DA5-9AD1-5AB42BB6440D}" type="datetime1">
              <a:rPr lang="en-US" smtClean="0"/>
              <a:t>10/7/2024</a:t>
            </a:fld>
            <a:endParaRPr lang="en-US"/>
          </a:p>
        </p:txBody>
      </p:sp>
      <p:sp>
        <p:nvSpPr>
          <p:cNvPr id="3" name="Footer Placeholder 2"/>
          <p:cNvSpPr>
            <a:spLocks noGrp="1"/>
          </p:cNvSpPr>
          <p:nvPr>
            <p:ph type="ftr" sz="quarter" idx="11"/>
          </p:nvPr>
        </p:nvSpPr>
        <p:spPr/>
        <p:txBody>
          <a:bodyPr/>
          <a:lstStyle/>
          <a:p>
            <a:r>
              <a:rPr lang="en-US" smtClean="0"/>
              <a:t>IGDTU 5th Sem IT 2023</a:t>
            </a:r>
            <a:endParaRPr lang="en-US"/>
          </a:p>
        </p:txBody>
      </p:sp>
      <p:sp>
        <p:nvSpPr>
          <p:cNvPr id="4" name="Slide Number Placeholder 3"/>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117C57-B024-457E-BF72-161DC6533A81}"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IGDTU 5th Sem IT 2023</a:t>
            </a:r>
            <a:endParaRPr lang="en-US"/>
          </a:p>
        </p:txBody>
      </p:sp>
      <p:sp>
        <p:nvSpPr>
          <p:cNvPr id="7" name="Slide Number Placeholder 6"/>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12E12D02-7CA5-4024-8308-4FD7BD88D4BF}" type="datetime1">
              <a:rPr lang="en-US" smtClean="0"/>
              <a:t>10/7/2024</a:t>
            </a:fld>
            <a:endParaRPr lang="en-US"/>
          </a:p>
        </p:txBody>
      </p:sp>
      <p:sp>
        <p:nvSpPr>
          <p:cNvPr id="5" name="Footer Placeholder 4"/>
          <p:cNvSpPr>
            <a:spLocks noGrp="1"/>
          </p:cNvSpPr>
          <p:nvPr>
            <p:ph type="ftr" sz="quarter" idx="3"/>
          </p:nvPr>
        </p:nvSpPr>
        <p:spPr>
          <a:xfrm rot="20032524">
            <a:off x="6567038" y="5234465"/>
            <a:ext cx="2661737" cy="365125"/>
          </a:xfrm>
          <a:prstGeom prst="rect">
            <a:avLst/>
          </a:prstGeom>
        </p:spPr>
        <p:txBody>
          <a:bodyPr vert="horz" lIns="91440" tIns="45720" rIns="91440" bIns="45720" rtlCol="0" anchor="ctr"/>
          <a:lstStyle>
            <a:lvl1pPr algn="l">
              <a:defRPr sz="1600">
                <a:solidFill>
                  <a:schemeClr val="bg1">
                    <a:lumMod val="75000"/>
                  </a:schemeClr>
                </a:solidFill>
              </a:defRPr>
            </a:lvl1pPr>
          </a:lstStyle>
          <a:p>
            <a:r>
              <a:rPr lang="en-US" smtClean="0"/>
              <a:t>IGDTU 5th Sem IT 2023</a:t>
            </a:r>
            <a:endParaRPr lang="en-US"/>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Lst>
  <p:hf sldNum="0" hdr="0" dt="0"/>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9043" y="3745305"/>
            <a:ext cx="6498158" cy="1435825"/>
          </a:xfrm>
        </p:spPr>
        <p:txBody>
          <a:bodyPr/>
          <a:lstStyle/>
          <a:p>
            <a:pPr algn="l"/>
            <a:r>
              <a:rPr lang="en-US" sz="4400" dirty="0"/>
              <a:t/>
            </a:r>
            <a:br>
              <a:rPr lang="en-US" sz="4400" dirty="0"/>
            </a:br>
            <a:r>
              <a:rPr lang="en-US" sz="4400" dirty="0"/>
              <a:t/>
            </a:r>
            <a:br>
              <a:rPr lang="en-US" sz="4400" dirty="0"/>
            </a:br>
            <a:r>
              <a:rPr lang="en-US" sz="4400" dirty="0" smtClean="0"/>
              <a:t>            Unit </a:t>
            </a:r>
            <a:r>
              <a:rPr lang="en-US" sz="4400" dirty="0"/>
              <a:t># 1 </a:t>
            </a:r>
            <a:br>
              <a:rPr lang="en-US" sz="4400" dirty="0"/>
            </a:br>
            <a:r>
              <a:rPr lang="en-US" sz="4400" dirty="0" smtClean="0">
                <a:solidFill>
                  <a:schemeClr val="accent6"/>
                </a:solidFill>
              </a:rPr>
              <a:t>- CAP Theorem</a:t>
            </a:r>
            <a:r>
              <a:rPr lang="en-US" sz="4400" dirty="0" smtClean="0"/>
              <a:t/>
            </a:r>
            <a:br>
              <a:rPr lang="en-US" sz="4400" dirty="0" smtClean="0"/>
            </a:br>
            <a:r>
              <a:rPr lang="en-US" sz="4000" dirty="0" smtClean="0">
                <a:solidFill>
                  <a:schemeClr val="accent6"/>
                </a:solidFill>
              </a:rPr>
              <a:t> - Big Tables</a:t>
            </a:r>
            <a:br>
              <a:rPr lang="en-US" sz="4000" dirty="0" smtClean="0">
                <a:solidFill>
                  <a:schemeClr val="accent6"/>
                </a:solidFill>
              </a:rPr>
            </a:br>
            <a:r>
              <a:rPr lang="en-US" sz="4000" dirty="0">
                <a:solidFill>
                  <a:schemeClr val="accent6"/>
                </a:solidFill>
              </a:rPr>
              <a:t> </a:t>
            </a:r>
            <a:r>
              <a:rPr lang="en-US" sz="4000" dirty="0" smtClean="0">
                <a:solidFill>
                  <a:schemeClr val="accent6"/>
                </a:solidFill>
              </a:rPr>
              <a:t>- Chubby</a:t>
            </a:r>
            <a:br>
              <a:rPr lang="en-US" sz="4000" dirty="0" smtClean="0">
                <a:solidFill>
                  <a:schemeClr val="accent6"/>
                </a:solidFill>
              </a:rPr>
            </a:br>
            <a:r>
              <a:rPr lang="en-US" sz="4000" dirty="0">
                <a:solidFill>
                  <a:schemeClr val="accent6"/>
                </a:solidFill>
              </a:rPr>
              <a:t> </a:t>
            </a:r>
            <a:r>
              <a:rPr lang="en-US" sz="4000" dirty="0" smtClean="0">
                <a:solidFill>
                  <a:schemeClr val="accent6"/>
                </a:solidFill>
              </a:rPr>
              <a:t>- Bloom Filter</a:t>
            </a:r>
            <a:br>
              <a:rPr lang="en-US" sz="4000" dirty="0" smtClean="0">
                <a:solidFill>
                  <a:schemeClr val="accent6"/>
                </a:solidFill>
              </a:rPr>
            </a:br>
            <a:endParaRPr lang="en-US" sz="4400" dirty="0">
              <a:solidFill>
                <a:schemeClr val="accent6"/>
              </a:solidFill>
            </a:endParaRPr>
          </a:p>
        </p:txBody>
      </p:sp>
      <p:sp>
        <p:nvSpPr>
          <p:cNvPr id="3" name="Rectangle 2"/>
          <p:cNvSpPr/>
          <p:nvPr/>
        </p:nvSpPr>
        <p:spPr>
          <a:xfrm>
            <a:off x="962779" y="4888308"/>
            <a:ext cx="3735681" cy="1477328"/>
          </a:xfrm>
          <a:prstGeom prst="rect">
            <a:avLst/>
          </a:prstGeom>
        </p:spPr>
        <p:txBody>
          <a:bodyPr wrap="square">
            <a:spAutoFit/>
          </a:bodyPr>
          <a:lstStyle/>
          <a:p>
            <a:r>
              <a:rPr lang="en-US" dirty="0" smtClean="0">
                <a:solidFill>
                  <a:schemeClr val="accent6"/>
                </a:solidFill>
              </a:rPr>
              <a:t>Assignment (1) :</a:t>
            </a:r>
          </a:p>
          <a:p>
            <a:r>
              <a:rPr lang="en-US" dirty="0">
                <a:solidFill>
                  <a:schemeClr val="accent6"/>
                </a:solidFill>
              </a:rPr>
              <a:t> </a:t>
            </a:r>
            <a:r>
              <a:rPr lang="en-US" dirty="0" smtClean="0">
                <a:solidFill>
                  <a:schemeClr val="accent6"/>
                </a:solidFill>
              </a:rPr>
              <a:t>- Motivation </a:t>
            </a:r>
            <a:r>
              <a:rPr lang="en-US" dirty="0">
                <a:solidFill>
                  <a:schemeClr val="accent6"/>
                </a:solidFill>
              </a:rPr>
              <a:t>for Big </a:t>
            </a:r>
            <a:r>
              <a:rPr lang="en-US" dirty="0" smtClean="0">
                <a:solidFill>
                  <a:schemeClr val="accent6"/>
                </a:solidFill>
              </a:rPr>
              <a:t>data ?</a:t>
            </a:r>
          </a:p>
          <a:p>
            <a:endParaRPr lang="en-US" dirty="0" smtClean="0">
              <a:solidFill>
                <a:schemeClr val="accent6"/>
              </a:solidFill>
            </a:endParaRPr>
          </a:p>
          <a:p>
            <a:r>
              <a:rPr lang="en-US" dirty="0">
                <a:solidFill>
                  <a:schemeClr val="accent6"/>
                </a:solidFill>
              </a:rPr>
              <a:t>Assignment </a:t>
            </a:r>
            <a:r>
              <a:rPr lang="en-US" dirty="0" smtClean="0">
                <a:solidFill>
                  <a:schemeClr val="accent6"/>
                </a:solidFill>
              </a:rPr>
              <a:t>(2) :</a:t>
            </a:r>
          </a:p>
          <a:p>
            <a:r>
              <a:rPr lang="en-US" dirty="0">
                <a:solidFill>
                  <a:schemeClr val="accent6"/>
                </a:solidFill>
              </a:rPr>
              <a:t> </a:t>
            </a:r>
            <a:r>
              <a:rPr lang="en-US" dirty="0" smtClean="0">
                <a:solidFill>
                  <a:schemeClr val="accent6"/>
                </a:solidFill>
              </a:rPr>
              <a:t>- RDB Principles ?</a:t>
            </a:r>
            <a:endParaRPr lang="en-US" dirty="0"/>
          </a:p>
        </p:txBody>
      </p:sp>
    </p:spTree>
    <p:extLst>
      <p:ext uri="{BB962C8B-B14F-4D97-AF65-F5344CB8AC3E}">
        <p14:creationId xmlns:p14="http://schemas.microsoft.com/office/powerpoint/2010/main" val="23149551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42913" y="7654"/>
            <a:ext cx="4076176" cy="523220"/>
          </a:xfrm>
          <a:prstGeom prst="rect">
            <a:avLst/>
          </a:prstGeom>
        </p:spPr>
        <p:txBody>
          <a:bodyPr wrap="square">
            <a:spAutoFit/>
          </a:bodyPr>
          <a:lstStyle/>
          <a:p>
            <a:r>
              <a:rPr lang="en-US" sz="2800" b="1" dirty="0" smtClean="0">
                <a:solidFill>
                  <a:schemeClr val="accent6"/>
                </a:solidFill>
              </a:rPr>
              <a:t>Big Tables (contd)</a:t>
            </a:r>
            <a:endParaRPr lang="en-US" sz="2800" b="1" dirty="0">
              <a:solidFill>
                <a:schemeClr val="accent6"/>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59703730"/>
              </p:ext>
            </p:extLst>
          </p:nvPr>
        </p:nvGraphicFramePr>
        <p:xfrm>
          <a:off x="667966" y="1027349"/>
          <a:ext cx="7367082" cy="1483360"/>
        </p:xfrm>
        <a:graphic>
          <a:graphicData uri="http://schemas.openxmlformats.org/drawingml/2006/table">
            <a:tbl>
              <a:tblPr firstRow="1" bandRow="1">
                <a:tableStyleId>{5C22544A-7EE6-4342-B048-85BDC9FD1C3A}</a:tableStyleId>
              </a:tblPr>
              <a:tblGrid>
                <a:gridCol w="1072987"/>
                <a:gridCol w="1305640"/>
                <a:gridCol w="1257889"/>
                <a:gridCol w="890088"/>
                <a:gridCol w="933855"/>
                <a:gridCol w="953311"/>
                <a:gridCol w="953312"/>
              </a:tblGrid>
              <a:tr h="370840">
                <a:tc>
                  <a:txBody>
                    <a:bodyPr/>
                    <a:lstStyle/>
                    <a:p>
                      <a:r>
                        <a:rPr lang="en-US" dirty="0" err="1" smtClean="0"/>
                        <a:t>Stu_Id</a:t>
                      </a:r>
                      <a:endParaRPr lang="en-US" dirty="0"/>
                    </a:p>
                  </a:txBody>
                  <a:tcPr/>
                </a:tc>
                <a:tc>
                  <a:txBody>
                    <a:bodyPr/>
                    <a:lstStyle/>
                    <a:p>
                      <a:r>
                        <a:rPr lang="en-US" dirty="0" smtClean="0"/>
                        <a:t>Student</a:t>
                      </a:r>
                      <a:endParaRPr lang="en-US" dirty="0"/>
                    </a:p>
                  </a:txBody>
                  <a:tcPr/>
                </a:tc>
                <a:tc>
                  <a:txBody>
                    <a:bodyPr/>
                    <a:lstStyle/>
                    <a:p>
                      <a:r>
                        <a:rPr lang="en-US" dirty="0" smtClean="0"/>
                        <a:t>Student</a:t>
                      </a:r>
                      <a:endParaRPr lang="en-US" dirty="0"/>
                    </a:p>
                  </a:txBody>
                  <a:tcPr/>
                </a:tc>
                <a:tc>
                  <a:txBody>
                    <a:bodyPr/>
                    <a:lstStyle/>
                    <a:p>
                      <a:r>
                        <a:rPr lang="en-US" dirty="0" smtClean="0"/>
                        <a:t>Exam</a:t>
                      </a:r>
                      <a:endParaRPr lang="en-US" dirty="0"/>
                    </a:p>
                  </a:txBody>
                  <a:tcPr/>
                </a:tc>
                <a:tc>
                  <a:txBody>
                    <a:bodyPr/>
                    <a:lstStyle/>
                    <a:p>
                      <a:r>
                        <a:rPr lang="en-US" dirty="0" smtClean="0"/>
                        <a:t>Marks</a:t>
                      </a:r>
                      <a:endParaRPr lang="en-US" dirty="0"/>
                    </a:p>
                  </a:txBody>
                  <a:tcPr/>
                </a:tc>
                <a:tc>
                  <a:txBody>
                    <a:bodyPr/>
                    <a:lstStyle/>
                    <a:p>
                      <a:r>
                        <a:rPr lang="en-US" dirty="0" smtClean="0"/>
                        <a:t>Marks</a:t>
                      </a:r>
                      <a:endParaRPr lang="en-US" dirty="0"/>
                    </a:p>
                  </a:txBody>
                  <a:tcPr/>
                </a:tc>
                <a:tc>
                  <a:txBody>
                    <a:bodyPr/>
                    <a:lstStyle/>
                    <a:p>
                      <a:r>
                        <a:rPr lang="en-US" dirty="0" smtClean="0"/>
                        <a:t>Result</a:t>
                      </a:r>
                      <a:endParaRPr lang="en-US" dirty="0"/>
                    </a:p>
                  </a:txBody>
                  <a:tcPr/>
                </a:tc>
              </a:tr>
              <a:tr h="370840">
                <a:tc>
                  <a:txBody>
                    <a:bodyPr/>
                    <a:lstStyle/>
                    <a:p>
                      <a:r>
                        <a:rPr lang="en-US" dirty="0" smtClean="0"/>
                        <a:t>001</a:t>
                      </a:r>
                      <a:endParaRPr lang="en-US" dirty="0"/>
                    </a:p>
                  </a:txBody>
                  <a:tcPr/>
                </a:tc>
                <a:tc>
                  <a:txBody>
                    <a:bodyPr/>
                    <a:lstStyle/>
                    <a:p>
                      <a:r>
                        <a:rPr lang="en-US" dirty="0" smtClean="0"/>
                        <a:t>Ram</a:t>
                      </a:r>
                      <a:endParaRPr lang="en-US" dirty="0"/>
                    </a:p>
                  </a:txBody>
                  <a:tcPr/>
                </a:tc>
                <a:tc>
                  <a:txBody>
                    <a:bodyPr/>
                    <a:lstStyle/>
                    <a:p>
                      <a:r>
                        <a:rPr lang="en-US" dirty="0" smtClean="0"/>
                        <a:t>“IT”</a:t>
                      </a:r>
                      <a:endParaRPr lang="en-US" dirty="0"/>
                    </a:p>
                  </a:txBody>
                  <a:tcPr/>
                </a:tc>
                <a:tc>
                  <a:txBody>
                    <a:bodyPr/>
                    <a:lstStyle/>
                    <a:p>
                      <a:r>
                        <a:rPr lang="en-US" dirty="0" smtClean="0"/>
                        <a:t>Inter</a:t>
                      </a:r>
                      <a:endParaRPr lang="en-US" dirty="0"/>
                    </a:p>
                  </a:txBody>
                  <a:tcPr/>
                </a:tc>
                <a:tc>
                  <a:txBody>
                    <a:bodyPr/>
                    <a:lstStyle/>
                    <a:p>
                      <a:r>
                        <a:rPr lang="en-US" dirty="0" smtClean="0"/>
                        <a:t>10</a:t>
                      </a:r>
                      <a:endParaRPr lang="en-US" dirty="0"/>
                    </a:p>
                  </a:txBody>
                  <a:tcPr/>
                </a:tc>
                <a:tc>
                  <a:txBody>
                    <a:bodyPr/>
                    <a:lstStyle/>
                    <a:p>
                      <a:endParaRPr lang="en-US"/>
                    </a:p>
                  </a:txBody>
                  <a:tcPr/>
                </a:tc>
                <a:tc>
                  <a:txBody>
                    <a:bodyPr/>
                    <a:lstStyle/>
                    <a:p>
                      <a:r>
                        <a:rPr lang="en-US" dirty="0" smtClean="0"/>
                        <a:t>P</a:t>
                      </a:r>
                      <a:endParaRPr lang="en-US" dirty="0"/>
                    </a:p>
                  </a:txBody>
                  <a:tcPr/>
                </a:tc>
              </a:tr>
              <a:tr h="370840">
                <a:tc>
                  <a:txBody>
                    <a:bodyPr/>
                    <a:lstStyle/>
                    <a:p>
                      <a:r>
                        <a:rPr lang="en-US" dirty="0" smtClean="0"/>
                        <a:t>002</a:t>
                      </a:r>
                      <a:endParaRPr lang="en-US" dirty="0"/>
                    </a:p>
                  </a:txBody>
                  <a:tcPr/>
                </a:tc>
                <a:tc>
                  <a:txBody>
                    <a:bodyPr/>
                    <a:lstStyle/>
                    <a:p>
                      <a:r>
                        <a:rPr lang="en-US" dirty="0" smtClean="0"/>
                        <a:t>Sham</a:t>
                      </a:r>
                      <a:endParaRPr lang="en-US" dirty="0"/>
                    </a:p>
                  </a:txBody>
                  <a:tcPr/>
                </a:tc>
                <a:tc>
                  <a:txBody>
                    <a:bodyPr/>
                    <a:lstStyle/>
                    <a:p>
                      <a:r>
                        <a:rPr lang="en-US" dirty="0" smtClean="0"/>
                        <a:t>“CS”</a:t>
                      </a:r>
                      <a:endParaRPr lang="en-US" dirty="0"/>
                    </a:p>
                  </a:txBody>
                  <a:tcPr/>
                </a:tc>
                <a:tc>
                  <a:txBody>
                    <a:bodyPr/>
                    <a:lstStyle/>
                    <a:p>
                      <a:r>
                        <a:rPr lang="en-US" dirty="0" err="1" smtClean="0"/>
                        <a:t>Exter</a:t>
                      </a:r>
                      <a:endParaRPr lang="en-US" dirty="0"/>
                    </a:p>
                  </a:txBody>
                  <a:tcPr/>
                </a:tc>
                <a:tc>
                  <a:txBody>
                    <a:bodyPr/>
                    <a:lstStyle/>
                    <a:p>
                      <a:endParaRPr lang="en-US"/>
                    </a:p>
                  </a:txBody>
                  <a:tcPr/>
                </a:tc>
                <a:tc>
                  <a:txBody>
                    <a:bodyPr/>
                    <a:lstStyle/>
                    <a:p>
                      <a:r>
                        <a:rPr lang="en-US" dirty="0" smtClean="0"/>
                        <a:t>20</a:t>
                      </a:r>
                      <a:endParaRPr lang="en-US" dirty="0"/>
                    </a:p>
                  </a:txBody>
                  <a:tcPr/>
                </a:tc>
                <a:tc>
                  <a:txBody>
                    <a:bodyPr/>
                    <a:lstStyle/>
                    <a:p>
                      <a:r>
                        <a:rPr lang="en-US" dirty="0" smtClean="0"/>
                        <a:t>P</a:t>
                      </a:r>
                      <a:endParaRPr lang="en-US" dirty="0"/>
                    </a:p>
                  </a:txBody>
                  <a:tcPr/>
                </a:tc>
              </a:tr>
              <a:tr h="370840">
                <a:tc>
                  <a:txBody>
                    <a:bodyPr/>
                    <a:lstStyle/>
                    <a:p>
                      <a:r>
                        <a:rPr lang="en-US" dirty="0" smtClean="0"/>
                        <a:t>003</a:t>
                      </a:r>
                      <a:endParaRPr lang="en-US" dirty="0"/>
                    </a:p>
                  </a:txBody>
                  <a:tcPr/>
                </a:tc>
                <a:tc>
                  <a:txBody>
                    <a:bodyPr/>
                    <a:lstStyle/>
                    <a:p>
                      <a:r>
                        <a:rPr lang="en-US" dirty="0" err="1" smtClean="0"/>
                        <a:t>manoj</a:t>
                      </a:r>
                      <a:endParaRPr lang="en-US" dirty="0"/>
                    </a:p>
                  </a:txBody>
                  <a:tcPr/>
                </a:tc>
                <a:tc>
                  <a:txBody>
                    <a:bodyPr/>
                    <a:lstStyle/>
                    <a:p>
                      <a:r>
                        <a:rPr lang="en-US" dirty="0" smtClean="0"/>
                        <a:t>“Elect”</a:t>
                      </a:r>
                      <a:endParaRPr lang="en-US" dirty="0"/>
                    </a:p>
                  </a:txBody>
                  <a:tcPr/>
                </a:tc>
                <a:tc>
                  <a:txBody>
                    <a:bodyPr/>
                    <a:lstStyle/>
                    <a:p>
                      <a:r>
                        <a:rPr lang="en-US" dirty="0" err="1" smtClean="0"/>
                        <a:t>Exter</a:t>
                      </a:r>
                      <a:endParaRPr lang="en-US" dirty="0"/>
                    </a:p>
                  </a:txBody>
                  <a:tcPr/>
                </a:tc>
                <a:tc>
                  <a:txBody>
                    <a:bodyPr/>
                    <a:lstStyle/>
                    <a:p>
                      <a:endParaRPr lang="en-US" dirty="0"/>
                    </a:p>
                  </a:txBody>
                  <a:tcPr/>
                </a:tc>
                <a:tc>
                  <a:txBody>
                    <a:bodyPr/>
                    <a:lstStyle/>
                    <a:p>
                      <a:r>
                        <a:rPr lang="en-US" dirty="0" smtClean="0"/>
                        <a:t>20</a:t>
                      </a:r>
                      <a:endParaRPr lang="en-US" dirty="0"/>
                    </a:p>
                  </a:txBody>
                  <a:tcPr/>
                </a:tc>
                <a:tc>
                  <a:txBody>
                    <a:bodyPr/>
                    <a:lstStyle/>
                    <a:p>
                      <a:r>
                        <a:rPr lang="en-US" dirty="0" smtClean="0"/>
                        <a:t>P</a:t>
                      </a:r>
                      <a:endParaRPr lang="en-US" dirty="0"/>
                    </a:p>
                  </a:txBody>
                  <a:tcPr/>
                </a:tc>
              </a:tr>
            </a:tbl>
          </a:graphicData>
        </a:graphic>
      </p:graphicFrame>
      <p:sp>
        <p:nvSpPr>
          <p:cNvPr id="6" name="Rectangle 5"/>
          <p:cNvSpPr/>
          <p:nvPr/>
        </p:nvSpPr>
        <p:spPr>
          <a:xfrm>
            <a:off x="165371" y="2821501"/>
            <a:ext cx="8628434" cy="1754326"/>
          </a:xfrm>
          <a:prstGeom prst="rect">
            <a:avLst/>
          </a:prstGeom>
        </p:spPr>
        <p:txBody>
          <a:bodyPr wrap="square">
            <a:spAutoFit/>
          </a:bodyPr>
          <a:lstStyle/>
          <a:p>
            <a:r>
              <a:rPr lang="en-US" dirty="0" smtClean="0"/>
              <a:t>Student : </a:t>
            </a:r>
            <a:r>
              <a:rPr lang="en-US" dirty="0"/>
              <a:t>This column family contains basic information about the </a:t>
            </a:r>
            <a:r>
              <a:rPr lang="en-US" dirty="0" smtClean="0"/>
              <a:t>students , </a:t>
            </a:r>
            <a:r>
              <a:rPr lang="en-US" dirty="0"/>
              <a:t>such as </a:t>
            </a:r>
            <a:r>
              <a:rPr lang="en-US" dirty="0" smtClean="0"/>
              <a:t>his name (</a:t>
            </a:r>
            <a:r>
              <a:rPr lang="en-US" dirty="0" err="1" smtClean="0"/>
              <a:t>Student:Name</a:t>
            </a:r>
            <a:r>
              <a:rPr lang="en-US" dirty="0"/>
              <a:t>) and </a:t>
            </a:r>
            <a:r>
              <a:rPr lang="en-US" dirty="0" smtClean="0"/>
              <a:t>stream (Student :stream).</a:t>
            </a:r>
          </a:p>
          <a:p>
            <a:endParaRPr lang="en-US" dirty="0"/>
          </a:p>
          <a:p>
            <a:r>
              <a:rPr lang="en-US" dirty="0" err="1" smtClean="0"/>
              <a:t>Similiarly</a:t>
            </a:r>
            <a:r>
              <a:rPr lang="en-US" dirty="0" smtClean="0"/>
              <a:t> , the second column family is Marks that distinguish between External and Internal exam obtained marks.( </a:t>
            </a:r>
            <a:r>
              <a:rPr lang="en-US" dirty="0" err="1" smtClean="0"/>
              <a:t>Marks:Inter</a:t>
            </a:r>
            <a:r>
              <a:rPr lang="en-US" dirty="0" smtClean="0"/>
              <a:t>) , ( </a:t>
            </a:r>
            <a:r>
              <a:rPr lang="en-US" dirty="0" err="1" smtClean="0"/>
              <a:t>Marks:Exter</a:t>
            </a:r>
            <a:r>
              <a:rPr lang="en-US" dirty="0" smtClean="0"/>
              <a:t>)</a:t>
            </a:r>
          </a:p>
          <a:p>
            <a:endParaRPr lang="en-US" dirty="0"/>
          </a:p>
        </p:txBody>
      </p:sp>
      <p:sp>
        <p:nvSpPr>
          <p:cNvPr id="7" name="Rectangle 6"/>
          <p:cNvSpPr/>
          <p:nvPr/>
        </p:nvSpPr>
        <p:spPr>
          <a:xfrm>
            <a:off x="0" y="4575827"/>
            <a:ext cx="9075906" cy="2031325"/>
          </a:xfrm>
          <a:prstGeom prst="rect">
            <a:avLst/>
          </a:prstGeom>
        </p:spPr>
        <p:txBody>
          <a:bodyPr wrap="square">
            <a:spAutoFit/>
          </a:bodyPr>
          <a:lstStyle/>
          <a:p>
            <a:r>
              <a:rPr lang="en-US" dirty="0"/>
              <a:t>In </a:t>
            </a:r>
            <a:r>
              <a:rPr lang="en-US" dirty="0" err="1"/>
              <a:t>Bigtable</a:t>
            </a:r>
            <a:r>
              <a:rPr lang="en-US" dirty="0"/>
              <a:t>, rows can have different columns, and columns are only created if there is data. For example</a:t>
            </a:r>
            <a:r>
              <a:rPr lang="en-US" dirty="0" smtClean="0"/>
              <a:t>, above </a:t>
            </a:r>
            <a:r>
              <a:rPr lang="en-US" dirty="0"/>
              <a:t>in </a:t>
            </a:r>
            <a:r>
              <a:rPr lang="en-US" dirty="0" smtClean="0"/>
              <a:t>first row there </a:t>
            </a:r>
            <a:r>
              <a:rPr lang="en-US" dirty="0"/>
              <a:t>is no </a:t>
            </a:r>
            <a:r>
              <a:rPr lang="en-US" dirty="0" err="1" smtClean="0"/>
              <a:t>Marks:Inter</a:t>
            </a:r>
            <a:r>
              <a:rPr lang="en-US" dirty="0" smtClean="0"/>
              <a:t>  data because </a:t>
            </a:r>
            <a:r>
              <a:rPr lang="en-US" dirty="0"/>
              <a:t>no </a:t>
            </a:r>
            <a:r>
              <a:rPr lang="en-US" dirty="0" smtClean="0"/>
              <a:t>marks is </a:t>
            </a:r>
            <a:r>
              <a:rPr lang="en-US" dirty="0"/>
              <a:t>applied to </a:t>
            </a:r>
            <a:r>
              <a:rPr lang="en-US" dirty="0" smtClean="0"/>
              <a:t>Intern . Similarly no column applicable for row 2 &amp; 3 for Internal exam marks as </a:t>
            </a:r>
          </a:p>
          <a:p>
            <a:r>
              <a:rPr lang="en-US" dirty="0" smtClean="0"/>
              <a:t>Note that the </a:t>
            </a:r>
            <a:r>
              <a:rPr lang="en-US" dirty="0"/>
              <a:t>system doesn’t need to store a null value; it just skips that column for this row, making the system space-efficient</a:t>
            </a:r>
            <a:r>
              <a:rPr lang="en-US" dirty="0" smtClean="0"/>
              <a:t>. </a:t>
            </a:r>
          </a:p>
          <a:p>
            <a:r>
              <a:rPr lang="en-US" dirty="0" smtClean="0"/>
              <a:t>This is not possible in traditional database where sparse data is discouraged.</a:t>
            </a:r>
            <a:endParaRPr lang="en-US" dirty="0"/>
          </a:p>
        </p:txBody>
      </p:sp>
    </p:spTree>
    <p:extLst>
      <p:ext uri="{BB962C8B-B14F-4D97-AF65-F5344CB8AC3E}">
        <p14:creationId xmlns:p14="http://schemas.microsoft.com/office/powerpoint/2010/main" val="2927122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32298"/>
            <a:ext cx="9004961" cy="5693866"/>
          </a:xfrm>
          <a:prstGeom prst="rect">
            <a:avLst/>
          </a:prstGeom>
        </p:spPr>
        <p:txBody>
          <a:bodyPr wrap="square">
            <a:spAutoFit/>
          </a:bodyPr>
          <a:lstStyle/>
          <a:p>
            <a:r>
              <a:rPr lang="en-US" sz="2000" i="1" dirty="0" smtClean="0">
                <a:latin typeface="Bookman Old Style" pitchFamily="18" charset="0"/>
              </a:rPr>
              <a:t>3</a:t>
            </a:r>
            <a:r>
              <a:rPr lang="en-US" sz="2000" i="1" dirty="0">
                <a:latin typeface="Bookman Old Style" pitchFamily="18" charset="0"/>
              </a:rPr>
              <a:t>. High Availability and Fault Tolerance</a:t>
            </a:r>
            <a:r>
              <a:rPr lang="en-US" sz="2000" i="1" dirty="0" smtClean="0">
                <a:latin typeface="Bookman Old Style" pitchFamily="18" charset="0"/>
              </a:rPr>
              <a:t>:</a:t>
            </a:r>
          </a:p>
          <a:p>
            <a:pPr marL="285750" indent="-285750">
              <a:buFont typeface="Arial" pitchFamily="34" charset="0"/>
              <a:buChar char="•"/>
            </a:pPr>
            <a:r>
              <a:rPr lang="en-US" dirty="0" err="1"/>
              <a:t>Bigtable</a:t>
            </a:r>
            <a:r>
              <a:rPr lang="en-US" dirty="0"/>
              <a:t> replicates data across multiple machines for fault tolerance. If one machine or node fails, the data is available from another node, ensuring high availability</a:t>
            </a:r>
            <a:r>
              <a:rPr lang="en-US" dirty="0" smtClean="0"/>
              <a:t>.</a:t>
            </a:r>
          </a:p>
          <a:p>
            <a:pPr marL="285750" indent="-285750">
              <a:buFont typeface="Arial" pitchFamily="34" charset="0"/>
              <a:buChar char="•"/>
            </a:pPr>
            <a:r>
              <a:rPr lang="en-US" dirty="0"/>
              <a:t>When nodes fail or go down for maintenance, </a:t>
            </a:r>
            <a:r>
              <a:rPr lang="en-US" dirty="0" err="1"/>
              <a:t>Bigtable’s</a:t>
            </a:r>
            <a:r>
              <a:rPr lang="en-US" dirty="0"/>
              <a:t> failover mechanisms ensure that requests are automatically rerouted to healthy nodes without user intervention</a:t>
            </a:r>
            <a:r>
              <a:rPr lang="en-US" dirty="0" smtClean="0"/>
              <a:t>.</a:t>
            </a:r>
          </a:p>
          <a:p>
            <a:pPr marL="285750" indent="-285750">
              <a:buFont typeface="Arial" pitchFamily="34" charset="0"/>
              <a:buChar char="•"/>
            </a:pPr>
            <a:r>
              <a:rPr lang="en-US" dirty="0" err="1"/>
              <a:t>Bigtable</a:t>
            </a:r>
            <a:r>
              <a:rPr lang="en-US" dirty="0"/>
              <a:t> ensures strong </a:t>
            </a:r>
            <a:r>
              <a:rPr lang="en-US" b="1" dirty="0">
                <a:solidFill>
                  <a:srgbClr val="00B0F0"/>
                </a:solidFill>
              </a:rPr>
              <a:t>consistency</a:t>
            </a:r>
            <a:r>
              <a:rPr lang="en-US" dirty="0"/>
              <a:t> at the row level. This means that updates to a row are atomic, and any read operation on that row will return the latest written data</a:t>
            </a:r>
            <a:r>
              <a:rPr lang="en-US" dirty="0" smtClean="0"/>
              <a:t>.</a:t>
            </a:r>
          </a:p>
          <a:p>
            <a:pPr marL="285750" indent="-285750">
              <a:buFont typeface="Arial" pitchFamily="34" charset="0"/>
              <a:buChar char="•"/>
            </a:pPr>
            <a:r>
              <a:rPr lang="en-US" dirty="0"/>
              <a:t>For systems that prioritize availability, </a:t>
            </a:r>
            <a:r>
              <a:rPr lang="en-US" dirty="0" err="1"/>
              <a:t>Bigtable</a:t>
            </a:r>
            <a:r>
              <a:rPr lang="en-US" dirty="0"/>
              <a:t> allows for eventual consistency across rows, meaning data written to different rows may not be immediately consistent across all replicas but will eventually synchronize</a:t>
            </a:r>
            <a:r>
              <a:rPr lang="en-US" dirty="0" smtClean="0"/>
              <a:t>.</a:t>
            </a:r>
          </a:p>
          <a:p>
            <a:pPr marL="285750" indent="-285750">
              <a:buFont typeface="Arial" pitchFamily="34" charset="0"/>
              <a:buChar char="•"/>
            </a:pPr>
            <a:endParaRPr lang="en-US" dirty="0"/>
          </a:p>
          <a:p>
            <a:r>
              <a:rPr lang="en-US" sz="2000" i="1" dirty="0" smtClean="0">
                <a:latin typeface="Bookman Old Style" pitchFamily="18" charset="0"/>
              </a:rPr>
              <a:t>4. No SQL structure:</a:t>
            </a:r>
            <a:endParaRPr lang="en-US" sz="2000" i="1" dirty="0">
              <a:latin typeface="Bookman Old Style" pitchFamily="18" charset="0"/>
            </a:endParaRPr>
          </a:p>
          <a:p>
            <a:pPr marL="285750" indent="-285750">
              <a:buFont typeface="Arial" pitchFamily="34" charset="0"/>
              <a:buChar char="•"/>
            </a:pPr>
            <a:r>
              <a:rPr lang="en-US" dirty="0"/>
              <a:t>Unlike traditional relational databases, in Big table different rows in the same table can have different columns, and new columns can be added on the fly without altering the schema or affecting existing rows</a:t>
            </a:r>
            <a:r>
              <a:rPr lang="en-US" dirty="0" smtClean="0"/>
              <a:t>. </a:t>
            </a:r>
            <a:r>
              <a:rPr lang="en-US" dirty="0"/>
              <a:t>In a relational databases, </a:t>
            </a:r>
            <a:r>
              <a:rPr lang="en-US" dirty="0" smtClean="0"/>
              <a:t>the </a:t>
            </a:r>
            <a:r>
              <a:rPr lang="en-US" dirty="0"/>
              <a:t>schema </a:t>
            </a:r>
            <a:r>
              <a:rPr lang="en-US" dirty="0" smtClean="0"/>
              <a:t>the </a:t>
            </a:r>
            <a:r>
              <a:rPr lang="en-US" dirty="0"/>
              <a:t>structure of tables and </a:t>
            </a:r>
            <a:r>
              <a:rPr lang="en-US" dirty="0" smtClean="0"/>
              <a:t>columns </a:t>
            </a:r>
            <a:r>
              <a:rPr lang="en-US" dirty="0"/>
              <a:t>must be predefined </a:t>
            </a:r>
            <a:r>
              <a:rPr lang="en-US" dirty="0" smtClean="0"/>
              <a:t>and are rigid.</a:t>
            </a:r>
          </a:p>
          <a:p>
            <a:pPr marL="285750" indent="-285750">
              <a:buFont typeface="Arial" pitchFamily="34" charset="0"/>
              <a:buChar char="•"/>
            </a:pPr>
            <a:r>
              <a:rPr lang="en-US" dirty="0" smtClean="0"/>
              <a:t>The </a:t>
            </a:r>
            <a:r>
              <a:rPr lang="en-US" dirty="0"/>
              <a:t>flexible schema allows each user to store only the information that they have provided, without requiring all rows to have the same set of columns. </a:t>
            </a:r>
            <a:r>
              <a:rPr lang="en-US" b="1" dirty="0">
                <a:solidFill>
                  <a:srgbClr val="00B0F0"/>
                </a:solidFill>
              </a:rPr>
              <a:t>This means no storage space is wasted on fields that don’t apply to certain users.</a:t>
            </a:r>
          </a:p>
        </p:txBody>
      </p:sp>
      <p:sp>
        <p:nvSpPr>
          <p:cNvPr id="5" name="Rectangle 4"/>
          <p:cNvSpPr/>
          <p:nvPr/>
        </p:nvSpPr>
        <p:spPr>
          <a:xfrm>
            <a:off x="2742913" y="7654"/>
            <a:ext cx="4076176" cy="523220"/>
          </a:xfrm>
          <a:prstGeom prst="rect">
            <a:avLst/>
          </a:prstGeom>
        </p:spPr>
        <p:txBody>
          <a:bodyPr wrap="square">
            <a:spAutoFit/>
          </a:bodyPr>
          <a:lstStyle/>
          <a:p>
            <a:r>
              <a:rPr lang="en-US" sz="2800" b="1" dirty="0" smtClean="0">
                <a:solidFill>
                  <a:schemeClr val="accent6"/>
                </a:solidFill>
              </a:rPr>
              <a:t>Big Tables (contd)</a:t>
            </a:r>
            <a:endParaRPr lang="en-US" sz="2800" b="1" dirty="0">
              <a:solidFill>
                <a:schemeClr val="accent6"/>
              </a:solidFill>
            </a:endParaRPr>
          </a:p>
        </p:txBody>
      </p:sp>
    </p:spTree>
    <p:extLst>
      <p:ext uri="{BB962C8B-B14F-4D97-AF65-F5344CB8AC3E}">
        <p14:creationId xmlns:p14="http://schemas.microsoft.com/office/powerpoint/2010/main" val="1045936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fade">
                                      <p:cBhvr>
                                        <p:cTn id="30"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42913" y="7654"/>
            <a:ext cx="4076176" cy="523220"/>
          </a:xfrm>
          <a:prstGeom prst="rect">
            <a:avLst/>
          </a:prstGeom>
        </p:spPr>
        <p:txBody>
          <a:bodyPr wrap="square">
            <a:spAutoFit/>
          </a:bodyPr>
          <a:lstStyle/>
          <a:p>
            <a:r>
              <a:rPr lang="en-US" sz="2800" b="1" dirty="0" smtClean="0">
                <a:solidFill>
                  <a:schemeClr val="accent6"/>
                </a:solidFill>
              </a:rPr>
              <a:t>Big Tables (contd)</a:t>
            </a:r>
            <a:endParaRPr lang="en-US" sz="2800" b="1" dirty="0">
              <a:solidFill>
                <a:schemeClr val="accent6"/>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213402585"/>
              </p:ext>
            </p:extLst>
          </p:nvPr>
        </p:nvGraphicFramePr>
        <p:xfrm>
          <a:off x="116730" y="530874"/>
          <a:ext cx="8835957" cy="2291080"/>
        </p:xfrm>
        <a:graphic>
          <a:graphicData uri="http://schemas.openxmlformats.org/drawingml/2006/table">
            <a:tbl>
              <a:tblPr firstRow="1" bandRow="1">
                <a:tableStyleId>{5C22544A-7EE6-4342-B048-85BDC9FD1C3A}</a:tableStyleId>
              </a:tblPr>
              <a:tblGrid>
                <a:gridCol w="722153"/>
                <a:gridCol w="1447777"/>
                <a:gridCol w="1479025"/>
                <a:gridCol w="1646135"/>
                <a:gridCol w="1663430"/>
                <a:gridCol w="817123"/>
                <a:gridCol w="1060314"/>
              </a:tblGrid>
              <a:tr h="370840">
                <a:tc>
                  <a:txBody>
                    <a:bodyPr/>
                    <a:lstStyle/>
                    <a:p>
                      <a:r>
                        <a:rPr lang="en-US" dirty="0" smtClean="0"/>
                        <a:t>Id</a:t>
                      </a:r>
                      <a:endParaRPr lang="en-US" dirty="0"/>
                    </a:p>
                  </a:txBody>
                  <a:tcPr/>
                </a:tc>
                <a:tc>
                  <a:txBody>
                    <a:bodyPr/>
                    <a:lstStyle/>
                    <a:p>
                      <a:r>
                        <a:rPr lang="en-US" dirty="0" err="1" smtClean="0"/>
                        <a:t>Basic_Info</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Basic_Info</a:t>
                      </a:r>
                      <a:endParaRPr lang="en-US" dirty="0" smtClean="0"/>
                    </a:p>
                  </a:txBody>
                  <a:tcPr/>
                </a:tc>
                <a:tc>
                  <a:txBody>
                    <a:bodyPr/>
                    <a:lstStyle/>
                    <a:p>
                      <a:r>
                        <a:rPr lang="en-US" dirty="0" err="1" smtClean="0"/>
                        <a:t>Contact_info</a:t>
                      </a:r>
                      <a:endParaRPr lang="en-US" dirty="0"/>
                    </a:p>
                  </a:txBody>
                  <a:tcPr/>
                </a:tc>
                <a:tc>
                  <a:txBody>
                    <a:bodyPr/>
                    <a:lstStyle/>
                    <a:p>
                      <a:r>
                        <a:rPr lang="en-US" dirty="0" err="1" smtClean="0"/>
                        <a:t>Contact_info</a:t>
                      </a:r>
                      <a:endParaRPr lang="en-US" dirty="0"/>
                    </a:p>
                  </a:txBody>
                  <a:tcPr/>
                </a:tc>
                <a:tc>
                  <a:txBody>
                    <a:bodyPr/>
                    <a:lstStyle/>
                    <a:p>
                      <a:r>
                        <a:rPr lang="en-US" dirty="0" smtClean="0"/>
                        <a:t>Food</a:t>
                      </a:r>
                      <a:endParaRPr lang="en-US" dirty="0"/>
                    </a:p>
                  </a:txBody>
                  <a:tcPr/>
                </a:tc>
                <a:tc>
                  <a:txBody>
                    <a:bodyPr/>
                    <a:lstStyle/>
                    <a:p>
                      <a:r>
                        <a:rPr lang="en-US" dirty="0" smtClean="0"/>
                        <a:t>Food</a:t>
                      </a:r>
                      <a:endParaRPr lang="en-US" dirty="0"/>
                    </a:p>
                  </a:txBody>
                  <a:tcPr/>
                </a:tc>
              </a:tr>
              <a:tr h="370840">
                <a:tc>
                  <a:txBody>
                    <a:bodyPr/>
                    <a:lstStyle/>
                    <a:p>
                      <a:r>
                        <a:rPr lang="en-US" dirty="0" smtClean="0"/>
                        <a:t>001</a:t>
                      </a:r>
                      <a:endParaRPr lang="en-US" dirty="0"/>
                    </a:p>
                  </a:txBody>
                  <a:tcPr/>
                </a:tc>
                <a:tc>
                  <a:txBody>
                    <a:bodyPr/>
                    <a:lstStyle/>
                    <a:p>
                      <a:r>
                        <a:rPr lang="en-US" dirty="0" smtClean="0"/>
                        <a:t>Ram</a:t>
                      </a:r>
                      <a:endParaRPr lang="en-US" dirty="0"/>
                    </a:p>
                  </a:txBody>
                  <a:tcPr/>
                </a:tc>
                <a:tc>
                  <a:txBody>
                    <a:bodyPr/>
                    <a:lstStyle/>
                    <a:p>
                      <a:r>
                        <a:rPr lang="en-US" dirty="0" smtClean="0"/>
                        <a:t>ram@gmail.com</a:t>
                      </a:r>
                      <a:endParaRPr lang="en-US" dirty="0"/>
                    </a:p>
                  </a:txBody>
                  <a:tcPr/>
                </a:tc>
                <a:tc>
                  <a:txBody>
                    <a:bodyPr/>
                    <a:lstStyle/>
                    <a:p>
                      <a:r>
                        <a:rPr lang="en-US" dirty="0" smtClean="0"/>
                        <a:t>9863456789</a:t>
                      </a:r>
                      <a:endParaRPr lang="en-US" dirty="0"/>
                    </a:p>
                  </a:txBody>
                  <a:tcPr/>
                </a:tc>
                <a:tc>
                  <a:txBody>
                    <a:bodyPr/>
                    <a:lstStyle/>
                    <a:p>
                      <a:r>
                        <a:rPr lang="en-US" dirty="0" err="1" smtClean="0"/>
                        <a:t>Timarpur,Delhi</a:t>
                      </a:r>
                      <a:endParaRPr lang="en-US" dirty="0"/>
                    </a:p>
                  </a:txBody>
                  <a:tcPr/>
                </a:tc>
                <a:tc>
                  <a:txBody>
                    <a:bodyPr/>
                    <a:lstStyle/>
                    <a:p>
                      <a:r>
                        <a:rPr lang="en-US" dirty="0" smtClean="0"/>
                        <a:t>V</a:t>
                      </a:r>
                      <a:endParaRPr lang="en-US" dirty="0"/>
                    </a:p>
                  </a:txBody>
                  <a:tcPr/>
                </a:tc>
                <a:tc>
                  <a:txBody>
                    <a:bodyPr/>
                    <a:lstStyle/>
                    <a:p>
                      <a:r>
                        <a:rPr lang="en-US" dirty="0" smtClean="0"/>
                        <a:t>P</a:t>
                      </a:r>
                      <a:endParaRPr lang="en-US" dirty="0"/>
                    </a:p>
                  </a:txBody>
                  <a:tcPr/>
                </a:tc>
              </a:tr>
              <a:tr h="370840">
                <a:tc>
                  <a:txBody>
                    <a:bodyPr/>
                    <a:lstStyle/>
                    <a:p>
                      <a:r>
                        <a:rPr lang="en-US" dirty="0" smtClean="0"/>
                        <a:t>002</a:t>
                      </a:r>
                      <a:endParaRPr lang="en-US" dirty="0"/>
                    </a:p>
                  </a:txBody>
                  <a:tcPr/>
                </a:tc>
                <a:tc>
                  <a:txBody>
                    <a:bodyPr/>
                    <a:lstStyle/>
                    <a:p>
                      <a:r>
                        <a:rPr lang="en-US" dirty="0" smtClean="0"/>
                        <a:t>Sham</a:t>
                      </a:r>
                      <a:endParaRPr lang="en-US" dirty="0"/>
                    </a:p>
                  </a:txBody>
                  <a:tcPr/>
                </a:tc>
                <a:tc>
                  <a:txBody>
                    <a:bodyPr/>
                    <a:lstStyle/>
                    <a:p>
                      <a:r>
                        <a:rPr lang="en-US" dirty="0" smtClean="0"/>
                        <a:t>sham@yahoo.com</a:t>
                      </a:r>
                      <a:endParaRPr lang="en-US" dirty="0"/>
                    </a:p>
                  </a:txBody>
                  <a:tcPr/>
                </a:tc>
                <a:tc>
                  <a:txBody>
                    <a:bodyPr/>
                    <a:lstStyle/>
                    <a:p>
                      <a:endParaRPr lang="en-US" dirty="0"/>
                    </a:p>
                  </a:txBody>
                  <a:tcPr/>
                </a:tc>
                <a:tc>
                  <a:txBody>
                    <a:bodyPr/>
                    <a:lstStyle/>
                    <a:p>
                      <a:r>
                        <a:rPr lang="en-US" dirty="0" smtClean="0"/>
                        <a:t>Civil lines 54</a:t>
                      </a:r>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003</a:t>
                      </a:r>
                      <a:endParaRPr lang="en-US" dirty="0"/>
                    </a:p>
                  </a:txBody>
                  <a:tcPr/>
                </a:tc>
                <a:tc>
                  <a:txBody>
                    <a:bodyPr/>
                    <a:lstStyle/>
                    <a:p>
                      <a:r>
                        <a:rPr lang="en-US" dirty="0" err="1" smtClean="0"/>
                        <a:t>manoj</a:t>
                      </a:r>
                      <a:endParaRPr lang="en-US" dirty="0"/>
                    </a:p>
                  </a:txBody>
                  <a:tcPr/>
                </a:tc>
                <a:tc>
                  <a:txBody>
                    <a:bodyPr/>
                    <a:lstStyle/>
                    <a:p>
                      <a:r>
                        <a:rPr lang="en-US" dirty="0" smtClean="0"/>
                        <a:t>manoj@rediff.com</a:t>
                      </a:r>
                      <a:endParaRPr lang="en-US" dirty="0"/>
                    </a:p>
                  </a:txBody>
                  <a:tcPr/>
                </a:tc>
                <a:tc>
                  <a:txBody>
                    <a:bodyPr/>
                    <a:lstStyle/>
                    <a:p>
                      <a:r>
                        <a:rPr lang="en-US" dirty="0" smtClean="0"/>
                        <a:t>8975623490</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NV</a:t>
                      </a:r>
                      <a:endParaRPr lang="en-US" dirty="0"/>
                    </a:p>
                  </a:txBody>
                  <a:tcPr/>
                </a:tc>
              </a:tr>
            </a:tbl>
          </a:graphicData>
        </a:graphic>
      </p:graphicFrame>
      <p:sp>
        <p:nvSpPr>
          <p:cNvPr id="8" name="Rectangle 7"/>
          <p:cNvSpPr/>
          <p:nvPr/>
        </p:nvSpPr>
        <p:spPr>
          <a:xfrm>
            <a:off x="0" y="2904106"/>
            <a:ext cx="8910536" cy="1477328"/>
          </a:xfrm>
          <a:prstGeom prst="rect">
            <a:avLst/>
          </a:prstGeom>
        </p:spPr>
        <p:txBody>
          <a:bodyPr wrap="square">
            <a:spAutoFit/>
          </a:bodyPr>
          <a:lstStyle/>
          <a:p>
            <a:r>
              <a:rPr lang="en-US" dirty="0" smtClean="0"/>
              <a:t>Say if </a:t>
            </a:r>
            <a:r>
              <a:rPr lang="en-US" dirty="0"/>
              <a:t>a new field needs to be added, such as a "Profile Picture," it can be added as a new column in the "</a:t>
            </a:r>
            <a:r>
              <a:rPr lang="en-US" dirty="0" err="1"/>
              <a:t>BasicInfo</a:t>
            </a:r>
            <a:r>
              <a:rPr lang="en-US" dirty="0"/>
              <a:t>" column family without modifying the schema or affecting existing users. You can add it for only the users who provide that information. This flexibility means that </a:t>
            </a:r>
            <a:r>
              <a:rPr lang="en-US" dirty="0" smtClean="0"/>
              <a:t>Sham’s </a:t>
            </a:r>
            <a:r>
              <a:rPr lang="en-US" dirty="0"/>
              <a:t>profile doesn’t need an empty "</a:t>
            </a:r>
            <a:r>
              <a:rPr lang="en-US" dirty="0" err="1"/>
              <a:t>ProfilePicture</a:t>
            </a:r>
            <a:r>
              <a:rPr lang="en-US" dirty="0"/>
              <a:t>" field, saving storage and keeping the schema adaptable.</a:t>
            </a:r>
          </a:p>
        </p:txBody>
      </p:sp>
      <p:graphicFrame>
        <p:nvGraphicFramePr>
          <p:cNvPr id="9" name="Table 8"/>
          <p:cNvGraphicFramePr>
            <a:graphicFrameLocks noGrp="1"/>
          </p:cNvGraphicFramePr>
          <p:nvPr>
            <p:extLst>
              <p:ext uri="{D42A27DB-BD31-4B8C-83A1-F6EECF244321}">
                <p14:modId xmlns:p14="http://schemas.microsoft.com/office/powerpoint/2010/main" val="2421523291"/>
              </p:ext>
            </p:extLst>
          </p:nvPr>
        </p:nvGraphicFramePr>
        <p:xfrm>
          <a:off x="116730" y="4381434"/>
          <a:ext cx="8910536" cy="2291080"/>
        </p:xfrm>
        <a:graphic>
          <a:graphicData uri="http://schemas.openxmlformats.org/drawingml/2006/table">
            <a:tbl>
              <a:tblPr firstRow="1" bandRow="1">
                <a:tableStyleId>{5C22544A-7EE6-4342-B048-85BDC9FD1C3A}</a:tableStyleId>
              </a:tblPr>
              <a:tblGrid>
                <a:gridCol w="802457"/>
                <a:gridCol w="1608771"/>
                <a:gridCol w="1643494"/>
                <a:gridCol w="1373314"/>
                <a:gridCol w="1731523"/>
                <a:gridCol w="1750977"/>
              </a:tblGrid>
              <a:tr h="370840">
                <a:tc>
                  <a:txBody>
                    <a:bodyPr/>
                    <a:lstStyle/>
                    <a:p>
                      <a:r>
                        <a:rPr lang="en-US" dirty="0" smtClean="0"/>
                        <a:t>Id</a:t>
                      </a:r>
                      <a:endParaRPr lang="en-US" dirty="0"/>
                    </a:p>
                  </a:txBody>
                  <a:tcPr/>
                </a:tc>
                <a:tc>
                  <a:txBody>
                    <a:bodyPr/>
                    <a:lstStyle/>
                    <a:p>
                      <a:r>
                        <a:rPr lang="en-US" dirty="0" err="1" smtClean="0"/>
                        <a:t>Basic_Info</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Basic_Info</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Basic_Info</a:t>
                      </a:r>
                      <a:endParaRPr lang="en-US" dirty="0" smtClean="0"/>
                    </a:p>
                  </a:txBody>
                  <a:tcPr/>
                </a:tc>
                <a:tc>
                  <a:txBody>
                    <a:bodyPr/>
                    <a:lstStyle/>
                    <a:p>
                      <a:r>
                        <a:rPr lang="en-US" dirty="0" err="1" smtClean="0"/>
                        <a:t>Contact_info</a:t>
                      </a:r>
                      <a:endParaRPr lang="en-US" dirty="0"/>
                    </a:p>
                  </a:txBody>
                  <a:tcPr/>
                </a:tc>
                <a:tc>
                  <a:txBody>
                    <a:bodyPr/>
                    <a:lstStyle/>
                    <a:p>
                      <a:r>
                        <a:rPr lang="en-US" dirty="0" err="1" smtClean="0"/>
                        <a:t>Contact_info</a:t>
                      </a:r>
                      <a:endParaRPr lang="en-US" dirty="0"/>
                    </a:p>
                  </a:txBody>
                  <a:tcPr/>
                </a:tc>
              </a:tr>
              <a:tr h="370840">
                <a:tc>
                  <a:txBody>
                    <a:bodyPr/>
                    <a:lstStyle/>
                    <a:p>
                      <a:r>
                        <a:rPr lang="en-US" dirty="0" smtClean="0"/>
                        <a:t>001</a:t>
                      </a:r>
                      <a:endParaRPr lang="en-US" dirty="0"/>
                    </a:p>
                  </a:txBody>
                  <a:tcPr/>
                </a:tc>
                <a:tc>
                  <a:txBody>
                    <a:bodyPr/>
                    <a:lstStyle/>
                    <a:p>
                      <a:r>
                        <a:rPr lang="en-US" dirty="0" smtClean="0"/>
                        <a:t>Ram</a:t>
                      </a:r>
                      <a:endParaRPr lang="en-US" dirty="0"/>
                    </a:p>
                  </a:txBody>
                  <a:tcPr/>
                </a:tc>
                <a:tc>
                  <a:txBody>
                    <a:bodyPr/>
                    <a:lstStyle/>
                    <a:p>
                      <a:r>
                        <a:rPr lang="en-US" dirty="0" smtClean="0"/>
                        <a:t>ram@gmail.com</a:t>
                      </a:r>
                      <a:endParaRPr lang="en-US" dirty="0"/>
                    </a:p>
                  </a:txBody>
                  <a:tcPr/>
                </a:tc>
                <a:tc>
                  <a:txBody>
                    <a:bodyPr/>
                    <a:lstStyle/>
                    <a:p>
                      <a:r>
                        <a:rPr lang="en-US" dirty="0" smtClean="0"/>
                        <a:t>Ram.jpeg</a:t>
                      </a:r>
                      <a:endParaRPr lang="en-US" dirty="0"/>
                    </a:p>
                  </a:txBody>
                  <a:tcPr/>
                </a:tc>
                <a:tc>
                  <a:txBody>
                    <a:bodyPr/>
                    <a:lstStyle/>
                    <a:p>
                      <a:r>
                        <a:rPr lang="en-US" dirty="0" smtClean="0"/>
                        <a:t>9863456789</a:t>
                      </a:r>
                      <a:endParaRPr lang="en-US" dirty="0"/>
                    </a:p>
                  </a:txBody>
                  <a:tcPr/>
                </a:tc>
                <a:tc>
                  <a:txBody>
                    <a:bodyPr/>
                    <a:lstStyle/>
                    <a:p>
                      <a:r>
                        <a:rPr lang="en-US" dirty="0" err="1" smtClean="0"/>
                        <a:t>Timarpur,Delhi</a:t>
                      </a:r>
                      <a:endParaRPr lang="en-US" dirty="0"/>
                    </a:p>
                  </a:txBody>
                  <a:tcPr/>
                </a:tc>
              </a:tr>
              <a:tr h="370840">
                <a:tc>
                  <a:txBody>
                    <a:bodyPr/>
                    <a:lstStyle/>
                    <a:p>
                      <a:r>
                        <a:rPr lang="en-US" dirty="0" smtClean="0"/>
                        <a:t>002</a:t>
                      </a:r>
                      <a:endParaRPr lang="en-US" dirty="0"/>
                    </a:p>
                  </a:txBody>
                  <a:tcPr/>
                </a:tc>
                <a:tc>
                  <a:txBody>
                    <a:bodyPr/>
                    <a:lstStyle/>
                    <a:p>
                      <a:r>
                        <a:rPr lang="en-US" dirty="0" smtClean="0"/>
                        <a:t>Sham</a:t>
                      </a:r>
                      <a:endParaRPr lang="en-US" dirty="0"/>
                    </a:p>
                  </a:txBody>
                  <a:tcPr/>
                </a:tc>
                <a:tc>
                  <a:txBody>
                    <a:bodyPr/>
                    <a:lstStyle/>
                    <a:p>
                      <a:r>
                        <a:rPr lang="en-US" dirty="0" smtClean="0"/>
                        <a:t>sham@yahoo.com</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Civil lines 54</a:t>
                      </a:r>
                      <a:endParaRPr lang="en-US" dirty="0"/>
                    </a:p>
                  </a:txBody>
                  <a:tcPr/>
                </a:tc>
              </a:tr>
              <a:tr h="370840">
                <a:tc>
                  <a:txBody>
                    <a:bodyPr/>
                    <a:lstStyle/>
                    <a:p>
                      <a:r>
                        <a:rPr lang="en-US" dirty="0" smtClean="0"/>
                        <a:t>003</a:t>
                      </a:r>
                      <a:endParaRPr lang="en-US" dirty="0"/>
                    </a:p>
                  </a:txBody>
                  <a:tcPr/>
                </a:tc>
                <a:tc>
                  <a:txBody>
                    <a:bodyPr/>
                    <a:lstStyle/>
                    <a:p>
                      <a:r>
                        <a:rPr lang="en-US" dirty="0" err="1" smtClean="0"/>
                        <a:t>manoj</a:t>
                      </a:r>
                      <a:endParaRPr lang="en-US" dirty="0"/>
                    </a:p>
                  </a:txBody>
                  <a:tcPr/>
                </a:tc>
                <a:tc>
                  <a:txBody>
                    <a:bodyPr/>
                    <a:lstStyle/>
                    <a:p>
                      <a:r>
                        <a:rPr lang="en-US" dirty="0" smtClean="0"/>
                        <a:t>manoj@rediff.com</a:t>
                      </a:r>
                      <a:endParaRPr lang="en-US" dirty="0"/>
                    </a:p>
                  </a:txBody>
                  <a:tcPr/>
                </a:tc>
                <a:tc>
                  <a:txBody>
                    <a:bodyPr/>
                    <a:lstStyle/>
                    <a:p>
                      <a:r>
                        <a:rPr lang="en-US" dirty="0" smtClean="0"/>
                        <a:t>Manoj.png</a:t>
                      </a:r>
                      <a:endParaRPr lang="en-US" dirty="0"/>
                    </a:p>
                  </a:txBody>
                  <a:tcPr/>
                </a:tc>
                <a:tc>
                  <a:txBody>
                    <a:bodyPr/>
                    <a:lstStyle/>
                    <a:p>
                      <a:r>
                        <a:rPr lang="en-US" dirty="0" smtClean="0"/>
                        <a:t>8975623490</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391106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821" y="634796"/>
            <a:ext cx="7926296" cy="3227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 y="4046545"/>
            <a:ext cx="9007813" cy="2585323"/>
          </a:xfrm>
          <a:prstGeom prst="rect">
            <a:avLst/>
          </a:prstGeom>
        </p:spPr>
        <p:txBody>
          <a:bodyPr wrap="square">
            <a:spAutoFit/>
          </a:bodyPr>
          <a:lstStyle/>
          <a:p>
            <a:r>
              <a:rPr lang="en-US" dirty="0" smtClean="0"/>
              <a:t>The time dimension in Big Tables makes Big Tables different </a:t>
            </a:r>
            <a:r>
              <a:rPr lang="en-US" dirty="0"/>
              <a:t>from </a:t>
            </a:r>
            <a:r>
              <a:rPr lang="en-US" dirty="0" smtClean="0"/>
              <a:t>the relational databases as it creates multiple columns for the same rows ( key). This capability makes the Big Table to capture real time data that is ever changing and ever growing and it does not requires the schema to be changed with time. </a:t>
            </a:r>
            <a:r>
              <a:rPr lang="en-US" dirty="0"/>
              <a:t>Timestamps make it possible </a:t>
            </a:r>
            <a:r>
              <a:rPr lang="en-US" dirty="0" smtClean="0"/>
              <a:t>to </a:t>
            </a:r>
            <a:r>
              <a:rPr lang="en-US" dirty="0"/>
              <a:t>access most recent </a:t>
            </a:r>
            <a:r>
              <a:rPr lang="en-US" dirty="0" smtClean="0"/>
              <a:t>or past values </a:t>
            </a:r>
            <a:r>
              <a:rPr lang="en-US" dirty="0"/>
              <a:t>or use values among a specific range of </a:t>
            </a:r>
            <a:r>
              <a:rPr lang="en-US" dirty="0" smtClean="0"/>
              <a:t>timestamp.</a:t>
            </a:r>
            <a:r>
              <a:rPr lang="en-US" dirty="0"/>
              <a:t> </a:t>
            </a:r>
            <a:r>
              <a:rPr lang="en-US" dirty="0" smtClean="0"/>
              <a:t>It makes Big tables not </a:t>
            </a:r>
            <a:r>
              <a:rPr lang="en-US" dirty="0"/>
              <a:t>just any ordinary database but a special business tool. It </a:t>
            </a:r>
            <a:r>
              <a:rPr lang="en-US" dirty="0" smtClean="0"/>
              <a:t>literally </a:t>
            </a:r>
            <a:r>
              <a:rPr lang="en-US" dirty="0"/>
              <a:t>help </a:t>
            </a:r>
            <a:r>
              <a:rPr lang="en-US" dirty="0" smtClean="0"/>
              <a:t>us go </a:t>
            </a:r>
            <a:r>
              <a:rPr lang="en-US" dirty="0"/>
              <a:t>back in time to know the best interactions for ideal analysis. Cloud </a:t>
            </a:r>
            <a:r>
              <a:rPr lang="en-US" dirty="0" err="1"/>
              <a:t>BigTable</a:t>
            </a:r>
            <a:r>
              <a:rPr lang="en-US" dirty="0"/>
              <a:t> </a:t>
            </a:r>
            <a:r>
              <a:rPr lang="en-US" dirty="0" smtClean="0"/>
              <a:t>thus get </a:t>
            </a:r>
            <a:r>
              <a:rPr lang="en-US" dirty="0"/>
              <a:t>the ability to </a:t>
            </a:r>
            <a:r>
              <a:rPr lang="en-US" dirty="0" smtClean="0"/>
              <a:t>do Big data Analytics and tap the capability of Machine Learning  algorithms with speed</a:t>
            </a:r>
            <a:r>
              <a:rPr lang="en-US" dirty="0"/>
              <a:t>. </a:t>
            </a:r>
          </a:p>
        </p:txBody>
      </p:sp>
      <p:sp>
        <p:nvSpPr>
          <p:cNvPr id="4" name="Rectangle 3"/>
          <p:cNvSpPr/>
          <p:nvPr/>
        </p:nvSpPr>
        <p:spPr>
          <a:xfrm>
            <a:off x="2742913" y="7654"/>
            <a:ext cx="4076176" cy="523220"/>
          </a:xfrm>
          <a:prstGeom prst="rect">
            <a:avLst/>
          </a:prstGeom>
        </p:spPr>
        <p:txBody>
          <a:bodyPr wrap="square">
            <a:spAutoFit/>
          </a:bodyPr>
          <a:lstStyle/>
          <a:p>
            <a:r>
              <a:rPr lang="en-US" sz="2800" b="1" dirty="0" smtClean="0">
                <a:solidFill>
                  <a:schemeClr val="accent6"/>
                </a:solidFill>
              </a:rPr>
              <a:t>Big Tables (contd)</a:t>
            </a:r>
            <a:endParaRPr lang="en-US" sz="2800" b="1" dirty="0">
              <a:solidFill>
                <a:schemeClr val="accent6"/>
              </a:solidFill>
            </a:endParaRPr>
          </a:p>
        </p:txBody>
      </p:sp>
      <p:sp>
        <p:nvSpPr>
          <p:cNvPr id="2" name="Rectangle 1"/>
          <p:cNvSpPr/>
          <p:nvPr/>
        </p:nvSpPr>
        <p:spPr>
          <a:xfrm>
            <a:off x="253919" y="3677213"/>
            <a:ext cx="2226634" cy="369332"/>
          </a:xfrm>
          <a:prstGeom prst="rect">
            <a:avLst/>
          </a:prstGeom>
        </p:spPr>
        <p:txBody>
          <a:bodyPr wrap="square">
            <a:spAutoFit/>
          </a:bodyPr>
          <a:lstStyle/>
          <a:p>
            <a:r>
              <a:rPr lang="en-US" b="1" dirty="0"/>
              <a:t>Timestamp</a:t>
            </a:r>
            <a:endParaRPr lang="en-US" dirty="0"/>
          </a:p>
        </p:txBody>
      </p:sp>
    </p:spTree>
    <p:extLst>
      <p:ext uri="{BB962C8B-B14F-4D97-AF65-F5344CB8AC3E}">
        <p14:creationId xmlns:p14="http://schemas.microsoft.com/office/powerpoint/2010/main" val="35114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lowchart: Multidocument 18"/>
          <p:cNvSpPr/>
          <p:nvPr/>
        </p:nvSpPr>
        <p:spPr>
          <a:xfrm>
            <a:off x="2451370" y="3116094"/>
            <a:ext cx="3929974" cy="3161490"/>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dirty="0" smtClean="0"/>
              <a:t>                              </a:t>
            </a:r>
          </a:p>
          <a:p>
            <a:pPr algn="ctr"/>
            <a:endParaRPr lang="en-US" dirty="0"/>
          </a:p>
          <a:p>
            <a:pPr algn="ctr"/>
            <a:r>
              <a:rPr lang="en-US" dirty="0" smtClean="0"/>
              <a:t>                                   </a:t>
            </a:r>
            <a:endParaRPr lang="en-US" dirty="0"/>
          </a:p>
        </p:txBody>
      </p:sp>
      <p:sp>
        <p:nvSpPr>
          <p:cNvPr id="5" name="Rectangle 4"/>
          <p:cNvSpPr/>
          <p:nvPr/>
        </p:nvSpPr>
        <p:spPr>
          <a:xfrm>
            <a:off x="2451370" y="124386"/>
            <a:ext cx="5934159" cy="523220"/>
          </a:xfrm>
          <a:prstGeom prst="rect">
            <a:avLst/>
          </a:prstGeom>
        </p:spPr>
        <p:txBody>
          <a:bodyPr wrap="square">
            <a:spAutoFit/>
          </a:bodyPr>
          <a:lstStyle/>
          <a:p>
            <a:r>
              <a:rPr lang="en-US" sz="2800" b="1" dirty="0" smtClean="0">
                <a:solidFill>
                  <a:schemeClr val="accent6"/>
                </a:solidFill>
              </a:rPr>
              <a:t>Architecture of Big Tables</a:t>
            </a:r>
            <a:endParaRPr lang="en-US" sz="2800" b="1" dirty="0">
              <a:solidFill>
                <a:schemeClr val="accent6"/>
              </a:solidFill>
            </a:endParaRPr>
          </a:p>
        </p:txBody>
      </p:sp>
      <p:sp>
        <p:nvSpPr>
          <p:cNvPr id="2" name="Rounded Rectangle 1"/>
          <p:cNvSpPr/>
          <p:nvPr/>
        </p:nvSpPr>
        <p:spPr>
          <a:xfrm>
            <a:off x="3582544" y="1293779"/>
            <a:ext cx="1254868" cy="43774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a:t>
            </a:r>
            <a:endParaRPr lang="en-US" dirty="0"/>
          </a:p>
        </p:txBody>
      </p:sp>
      <p:sp>
        <p:nvSpPr>
          <p:cNvPr id="3" name="Rectangle 2"/>
          <p:cNvSpPr/>
          <p:nvPr/>
        </p:nvSpPr>
        <p:spPr>
          <a:xfrm>
            <a:off x="350196" y="2188723"/>
            <a:ext cx="8579795" cy="671209"/>
          </a:xfrm>
          <a:prstGeom prst="rect">
            <a:avLst/>
          </a:prstGeom>
          <a:solidFill>
            <a:schemeClr val="accent5">
              <a:lumMod val="40000"/>
              <a:lumOff val="60000"/>
            </a:schemeClr>
          </a:solidFill>
          <a:effectLst>
            <a:glow rad="101600">
              <a:schemeClr val="accent6">
                <a:satMod val="175000"/>
                <a:alpha val="40000"/>
              </a:schemeClr>
            </a:glow>
            <a:outerShdw blurRad="63500" dist="25400" dir="5400000" sx="101000" sy="101000" rotWithShape="0">
              <a:srgbClr val="000000">
                <a:alpha val="4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solidFill>
                  <a:schemeClr val="tx1"/>
                </a:solidFill>
              </a:rPr>
              <a:t>Front End Server Pool</a:t>
            </a:r>
            <a:endParaRPr lang="en-US" sz="2000" b="1" dirty="0">
              <a:solidFill>
                <a:schemeClr val="tx1"/>
              </a:solidFill>
            </a:endParaRPr>
          </a:p>
        </p:txBody>
      </p:sp>
      <p:sp>
        <p:nvSpPr>
          <p:cNvPr id="4" name="Hexagon 3"/>
          <p:cNvSpPr/>
          <p:nvPr/>
        </p:nvSpPr>
        <p:spPr>
          <a:xfrm>
            <a:off x="3443592" y="3706237"/>
            <a:ext cx="1099224" cy="651755"/>
          </a:xfrm>
          <a:prstGeom prst="hexagon">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Node-1</a:t>
            </a:r>
          </a:p>
          <a:p>
            <a:pPr algn="ctr"/>
            <a:endParaRPr lang="en-US" dirty="0"/>
          </a:p>
        </p:txBody>
      </p:sp>
      <p:cxnSp>
        <p:nvCxnSpPr>
          <p:cNvPr id="7" name="Straight Connector 6"/>
          <p:cNvCxnSpPr/>
          <p:nvPr/>
        </p:nvCxnSpPr>
        <p:spPr>
          <a:xfrm flipH="1">
            <a:off x="4025151" y="4357993"/>
            <a:ext cx="1" cy="398835"/>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H="1">
            <a:off x="2932886" y="4755207"/>
            <a:ext cx="2223439" cy="1621"/>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3883616" y="4774661"/>
            <a:ext cx="1" cy="398835"/>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5156323" y="4755207"/>
            <a:ext cx="1" cy="398835"/>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932886" y="4755207"/>
            <a:ext cx="1" cy="450716"/>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4" name="Trapezoid 13"/>
          <p:cNvSpPr/>
          <p:nvPr/>
        </p:nvSpPr>
        <p:spPr>
          <a:xfrm>
            <a:off x="2490281" y="5197816"/>
            <a:ext cx="943580" cy="604736"/>
          </a:xfrm>
          <a:prstGeom prst="trapezoid">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b="1" dirty="0" smtClean="0">
                <a:solidFill>
                  <a:schemeClr val="tx1"/>
                </a:solidFill>
              </a:rPr>
              <a:t>SSTable</a:t>
            </a:r>
            <a:endParaRPr lang="en-US" sz="1400" b="1" dirty="0">
              <a:solidFill>
                <a:schemeClr val="tx1"/>
              </a:solidFill>
            </a:endParaRPr>
          </a:p>
        </p:txBody>
      </p:sp>
      <p:sp>
        <p:nvSpPr>
          <p:cNvPr id="15" name="Trapezoid 14"/>
          <p:cNvSpPr/>
          <p:nvPr/>
        </p:nvSpPr>
        <p:spPr>
          <a:xfrm>
            <a:off x="3482500" y="5173496"/>
            <a:ext cx="943580" cy="604736"/>
          </a:xfrm>
          <a:prstGeom prst="trapezoid">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b="1" dirty="0" smtClean="0">
                <a:solidFill>
                  <a:schemeClr val="tx1"/>
                </a:solidFill>
              </a:rPr>
              <a:t>SSTable</a:t>
            </a:r>
            <a:endParaRPr lang="en-US" sz="1400" b="1" dirty="0">
              <a:solidFill>
                <a:schemeClr val="tx1"/>
              </a:solidFill>
            </a:endParaRPr>
          </a:p>
        </p:txBody>
      </p:sp>
      <p:sp>
        <p:nvSpPr>
          <p:cNvPr id="16" name="Trapezoid 15"/>
          <p:cNvSpPr/>
          <p:nvPr/>
        </p:nvSpPr>
        <p:spPr>
          <a:xfrm>
            <a:off x="4684533" y="5163770"/>
            <a:ext cx="943580" cy="604736"/>
          </a:xfrm>
          <a:prstGeom prst="trapezoid">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b="1" dirty="0" smtClean="0">
                <a:solidFill>
                  <a:schemeClr val="tx1"/>
                </a:solidFill>
              </a:rPr>
              <a:t>SSTable</a:t>
            </a:r>
            <a:endParaRPr lang="en-US" sz="1400" b="1" dirty="0">
              <a:solidFill>
                <a:schemeClr val="tx1"/>
              </a:solidFill>
            </a:endParaRPr>
          </a:p>
        </p:txBody>
      </p:sp>
      <p:sp>
        <p:nvSpPr>
          <p:cNvPr id="21" name="TextBox 20"/>
          <p:cNvSpPr txBox="1"/>
          <p:nvPr/>
        </p:nvSpPr>
        <p:spPr>
          <a:xfrm rot="20069353">
            <a:off x="4611994" y="3964132"/>
            <a:ext cx="1352145" cy="523220"/>
          </a:xfrm>
          <a:prstGeom prst="rect">
            <a:avLst/>
          </a:prstGeom>
          <a:noFill/>
        </p:spPr>
        <p:txBody>
          <a:bodyPr wrap="square" rtlCol="0">
            <a:spAutoFit/>
          </a:bodyPr>
          <a:lstStyle/>
          <a:p>
            <a:r>
              <a:rPr lang="en-US" sz="2800" dirty="0" smtClean="0"/>
              <a:t>Cluster</a:t>
            </a:r>
            <a:endParaRPr lang="en-US" sz="2800" dirty="0"/>
          </a:p>
        </p:txBody>
      </p:sp>
      <p:sp>
        <p:nvSpPr>
          <p:cNvPr id="22" name="TextBox 21"/>
          <p:cNvSpPr txBox="1"/>
          <p:nvPr/>
        </p:nvSpPr>
        <p:spPr>
          <a:xfrm>
            <a:off x="4485948" y="3648553"/>
            <a:ext cx="1463196" cy="400110"/>
          </a:xfrm>
          <a:prstGeom prst="rect">
            <a:avLst/>
          </a:prstGeom>
          <a:noFill/>
        </p:spPr>
        <p:txBody>
          <a:bodyPr wrap="square" lIns="0" rIns="0" rtlCol="0">
            <a:spAutoFit/>
          </a:bodyPr>
          <a:lstStyle/>
          <a:p>
            <a:r>
              <a:rPr lang="en-US" sz="2000" dirty="0" smtClean="0"/>
              <a:t>(instance- 1)</a:t>
            </a:r>
            <a:endParaRPr lang="en-US" sz="2000" dirty="0"/>
          </a:p>
        </p:txBody>
      </p:sp>
      <p:cxnSp>
        <p:nvCxnSpPr>
          <p:cNvPr id="25" name="Straight Connector 24"/>
          <p:cNvCxnSpPr/>
          <p:nvPr/>
        </p:nvCxnSpPr>
        <p:spPr>
          <a:xfrm flipH="1">
            <a:off x="4162481" y="1703964"/>
            <a:ext cx="1" cy="398835"/>
          </a:xfrm>
          <a:prstGeom prst="line">
            <a:avLst/>
          </a:prstGeom>
          <a:ln w="50800" cmpd="sng">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4177073" y="2859932"/>
            <a:ext cx="1" cy="398835"/>
          </a:xfrm>
          <a:prstGeom prst="line">
            <a:avLst/>
          </a:prstGeom>
          <a:ln w="50800" cmpd="sng">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4377850" y="5178369"/>
            <a:ext cx="374776" cy="523220"/>
          </a:xfrm>
          <a:prstGeom prst="rect">
            <a:avLst/>
          </a:prstGeom>
          <a:noFill/>
        </p:spPr>
        <p:txBody>
          <a:bodyPr wrap="square" lIns="0" rIns="0" rtlCol="0">
            <a:spAutoFit/>
          </a:bodyPr>
          <a:lstStyle/>
          <a:p>
            <a:r>
              <a:rPr lang="en-US" sz="2800" b="1" dirty="0" smtClean="0"/>
              <a:t>…</a:t>
            </a:r>
            <a:endParaRPr lang="en-US" sz="2800" b="1" dirty="0"/>
          </a:p>
        </p:txBody>
      </p:sp>
      <p:sp>
        <p:nvSpPr>
          <p:cNvPr id="30" name="TextBox 29"/>
          <p:cNvSpPr txBox="1"/>
          <p:nvPr/>
        </p:nvSpPr>
        <p:spPr>
          <a:xfrm>
            <a:off x="4719259" y="3312310"/>
            <a:ext cx="1463196" cy="400110"/>
          </a:xfrm>
          <a:prstGeom prst="rect">
            <a:avLst/>
          </a:prstGeom>
          <a:noFill/>
        </p:spPr>
        <p:txBody>
          <a:bodyPr wrap="square" lIns="0" rIns="0" rtlCol="0">
            <a:spAutoFit/>
          </a:bodyPr>
          <a:lstStyle/>
          <a:p>
            <a:r>
              <a:rPr lang="en-US" sz="2000" dirty="0" smtClean="0"/>
              <a:t>(instance- 2)</a:t>
            </a:r>
            <a:endParaRPr lang="en-US" sz="2000" dirty="0"/>
          </a:p>
        </p:txBody>
      </p:sp>
      <p:sp>
        <p:nvSpPr>
          <p:cNvPr id="31" name="TextBox 30"/>
          <p:cNvSpPr txBox="1"/>
          <p:nvPr/>
        </p:nvSpPr>
        <p:spPr>
          <a:xfrm>
            <a:off x="5034446" y="3055802"/>
            <a:ext cx="1463196" cy="400110"/>
          </a:xfrm>
          <a:prstGeom prst="rect">
            <a:avLst/>
          </a:prstGeom>
          <a:noFill/>
        </p:spPr>
        <p:txBody>
          <a:bodyPr wrap="square" lIns="0" rIns="0" rtlCol="0">
            <a:spAutoFit/>
          </a:bodyPr>
          <a:lstStyle/>
          <a:p>
            <a:r>
              <a:rPr lang="en-US" sz="2000" dirty="0" smtClean="0"/>
              <a:t>(instance- n)</a:t>
            </a:r>
            <a:endParaRPr lang="en-US" sz="2000" dirty="0"/>
          </a:p>
        </p:txBody>
      </p:sp>
      <p:grpSp>
        <p:nvGrpSpPr>
          <p:cNvPr id="44" name="Group 43"/>
          <p:cNvGrpSpPr/>
          <p:nvPr/>
        </p:nvGrpSpPr>
        <p:grpSpPr>
          <a:xfrm>
            <a:off x="332628" y="182177"/>
            <a:ext cx="2206003" cy="2043137"/>
            <a:chOff x="332628" y="182177"/>
            <a:chExt cx="2206003" cy="2043137"/>
          </a:xfrm>
        </p:grpSpPr>
        <p:sp>
          <p:nvSpPr>
            <p:cNvPr id="32" name="Oval Callout 31"/>
            <p:cNvSpPr/>
            <p:nvPr/>
          </p:nvSpPr>
          <p:spPr>
            <a:xfrm rot="14960154">
              <a:off x="344627" y="170178"/>
              <a:ext cx="2043137" cy="2067136"/>
            </a:xfrm>
            <a:prstGeom prst="wedgeEllipseCallout">
              <a:avLst>
                <a:gd name="adj1" fmla="val -93872"/>
                <a:gd name="adj2" fmla="val 101306"/>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TextBox 32"/>
            <p:cNvSpPr txBox="1"/>
            <p:nvPr/>
          </p:nvSpPr>
          <p:spPr>
            <a:xfrm>
              <a:off x="625120" y="632059"/>
              <a:ext cx="1913511" cy="1323439"/>
            </a:xfrm>
            <a:prstGeom prst="rect">
              <a:avLst/>
            </a:prstGeom>
            <a:noFill/>
          </p:spPr>
          <p:txBody>
            <a:bodyPr wrap="square" lIns="0" rIns="0" rtlCol="0">
              <a:spAutoFit/>
            </a:bodyPr>
            <a:lstStyle/>
            <a:p>
              <a:r>
                <a:rPr lang="en-US" sz="1600" dirty="0"/>
                <a:t>First, the requests that come from the client’s </a:t>
              </a:r>
              <a:r>
                <a:rPr lang="en-US" sz="1600" dirty="0" smtClean="0"/>
                <a:t>end </a:t>
              </a:r>
              <a:r>
                <a:rPr lang="en-US" sz="1600" dirty="0"/>
                <a:t>passes through the front-end servers. </a:t>
              </a:r>
            </a:p>
          </p:txBody>
        </p:sp>
      </p:grpSp>
      <p:grpSp>
        <p:nvGrpSpPr>
          <p:cNvPr id="45" name="Group 44"/>
          <p:cNvGrpSpPr/>
          <p:nvPr/>
        </p:nvGrpSpPr>
        <p:grpSpPr>
          <a:xfrm>
            <a:off x="90228" y="2904444"/>
            <a:ext cx="2173478" cy="2043137"/>
            <a:chOff x="90228" y="2904444"/>
            <a:chExt cx="2173478" cy="2043137"/>
          </a:xfrm>
        </p:grpSpPr>
        <p:sp>
          <p:nvSpPr>
            <p:cNvPr id="35" name="Oval Callout 34"/>
            <p:cNvSpPr/>
            <p:nvPr/>
          </p:nvSpPr>
          <p:spPr>
            <a:xfrm rot="14960154">
              <a:off x="102227" y="2892445"/>
              <a:ext cx="2043137" cy="2067136"/>
            </a:xfrm>
            <a:prstGeom prst="wedgeEllipseCallout">
              <a:avLst>
                <a:gd name="adj1" fmla="val -46730"/>
                <a:gd name="adj2" fmla="val 101779"/>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 name="TextBox 35"/>
            <p:cNvSpPr txBox="1"/>
            <p:nvPr/>
          </p:nvSpPr>
          <p:spPr>
            <a:xfrm>
              <a:off x="350195" y="3311285"/>
              <a:ext cx="1913511" cy="1077218"/>
            </a:xfrm>
            <a:prstGeom prst="rect">
              <a:avLst/>
            </a:prstGeom>
            <a:noFill/>
          </p:spPr>
          <p:txBody>
            <a:bodyPr wrap="square" lIns="0" rIns="0" rtlCol="0">
              <a:spAutoFit/>
            </a:bodyPr>
            <a:lstStyle/>
            <a:p>
              <a:r>
                <a:rPr lang="en-US" sz="1600" dirty="0"/>
                <a:t>A portion of the requests made to the cluster is handled by each </a:t>
              </a:r>
              <a:r>
                <a:rPr lang="en-US" sz="1600" dirty="0" smtClean="0"/>
                <a:t>node.</a:t>
              </a:r>
              <a:endParaRPr lang="en-US" sz="1600" dirty="0"/>
            </a:p>
          </p:txBody>
        </p:sp>
      </p:grpSp>
      <p:sp>
        <p:nvSpPr>
          <p:cNvPr id="37" name="Rectangle 36"/>
          <p:cNvSpPr/>
          <p:nvPr/>
        </p:nvSpPr>
        <p:spPr>
          <a:xfrm>
            <a:off x="68093" y="4957565"/>
            <a:ext cx="2286000" cy="1754326"/>
          </a:xfrm>
          <a:prstGeom prst="rect">
            <a:avLst/>
          </a:prstGeom>
        </p:spPr>
        <p:txBody>
          <a:bodyPr wrap="square" lIns="0" rIns="0">
            <a:spAutoFit/>
          </a:bodyPr>
          <a:lstStyle/>
          <a:p>
            <a:pPr marL="285750" indent="-285750">
              <a:buFont typeface="Wingdings" pitchFamily="2" charset="2"/>
              <a:buChar char="ü"/>
            </a:pPr>
            <a:r>
              <a:rPr lang="en-US" dirty="0"/>
              <a:t>The number of simultaneous requests that a cluster can handle can be increased by adding nodes.</a:t>
            </a:r>
          </a:p>
        </p:txBody>
      </p:sp>
      <p:grpSp>
        <p:nvGrpSpPr>
          <p:cNvPr id="46" name="Group 45"/>
          <p:cNvGrpSpPr/>
          <p:nvPr/>
        </p:nvGrpSpPr>
        <p:grpSpPr>
          <a:xfrm>
            <a:off x="6638593" y="2656563"/>
            <a:ext cx="2100581" cy="2018290"/>
            <a:chOff x="6638593" y="2656563"/>
            <a:chExt cx="2100581" cy="2018290"/>
          </a:xfrm>
        </p:grpSpPr>
        <p:sp>
          <p:nvSpPr>
            <p:cNvPr id="38" name="Oval Callout 37"/>
            <p:cNvSpPr/>
            <p:nvPr/>
          </p:nvSpPr>
          <p:spPr>
            <a:xfrm rot="14960154">
              <a:off x="6679739" y="2615417"/>
              <a:ext cx="2018290" cy="2100581"/>
            </a:xfrm>
            <a:prstGeom prst="wedgeEllipseCallout">
              <a:avLst>
                <a:gd name="adj1" fmla="val 9976"/>
                <a:gd name="adj2" fmla="val -178848"/>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9" name="TextBox 38"/>
            <p:cNvSpPr txBox="1"/>
            <p:nvPr/>
          </p:nvSpPr>
          <p:spPr>
            <a:xfrm>
              <a:off x="6816232" y="3034553"/>
              <a:ext cx="1913511" cy="1323439"/>
            </a:xfrm>
            <a:prstGeom prst="rect">
              <a:avLst/>
            </a:prstGeom>
            <a:noFill/>
          </p:spPr>
          <p:txBody>
            <a:bodyPr wrap="square" lIns="0" rIns="0" rtlCol="0">
              <a:spAutoFit/>
            </a:bodyPr>
            <a:lstStyle/>
            <a:p>
              <a:r>
                <a:rPr lang="en-US" sz="1600" dirty="0"/>
                <a:t>each node contains pointers to a collection of </a:t>
              </a:r>
              <a:r>
                <a:rPr lang="en-US" sz="1600" dirty="0" err="1" smtClean="0"/>
                <a:t>SSTables</a:t>
              </a:r>
              <a:r>
                <a:rPr lang="en-US" sz="1600" dirty="0" smtClean="0"/>
                <a:t> that </a:t>
              </a:r>
              <a:r>
                <a:rPr lang="en-US" sz="1600" dirty="0"/>
                <a:t>are kept on Colossus.</a:t>
              </a:r>
            </a:p>
          </p:txBody>
        </p:sp>
      </p:grpSp>
      <p:sp>
        <p:nvSpPr>
          <p:cNvPr id="41" name="Rectangle 40"/>
          <p:cNvSpPr/>
          <p:nvPr/>
        </p:nvSpPr>
        <p:spPr>
          <a:xfrm>
            <a:off x="6432442" y="4670436"/>
            <a:ext cx="2711558" cy="2031325"/>
          </a:xfrm>
          <a:prstGeom prst="rect">
            <a:avLst/>
          </a:prstGeom>
        </p:spPr>
        <p:txBody>
          <a:bodyPr wrap="square" lIns="0" rIns="0">
            <a:spAutoFit/>
          </a:bodyPr>
          <a:lstStyle/>
          <a:p>
            <a:pPr marL="285750" indent="-285750">
              <a:buFont typeface="Wingdings" pitchFamily="2" charset="2"/>
              <a:buChar char="ü"/>
            </a:pPr>
            <a:r>
              <a:rPr lang="en-US" dirty="0" smtClean="0"/>
              <a:t>To replicate </a:t>
            </a:r>
            <a:r>
              <a:rPr lang="en-US" dirty="0"/>
              <a:t>the existing data within </a:t>
            </a:r>
            <a:r>
              <a:rPr lang="en-US" dirty="0" err="1"/>
              <a:t>BigTable</a:t>
            </a:r>
            <a:r>
              <a:rPr lang="en-US" dirty="0"/>
              <a:t>, you just have to create another cluster to the existing instance. The data replication will begin automatically! </a:t>
            </a:r>
          </a:p>
        </p:txBody>
      </p:sp>
      <p:grpSp>
        <p:nvGrpSpPr>
          <p:cNvPr id="47" name="Group 46"/>
          <p:cNvGrpSpPr/>
          <p:nvPr/>
        </p:nvGrpSpPr>
        <p:grpSpPr>
          <a:xfrm>
            <a:off x="2263706" y="5068111"/>
            <a:ext cx="3502338" cy="1134551"/>
            <a:chOff x="2263706" y="5068111"/>
            <a:chExt cx="3502338" cy="1134551"/>
          </a:xfrm>
        </p:grpSpPr>
        <p:sp>
          <p:nvSpPr>
            <p:cNvPr id="42" name="Rectangle 41"/>
            <p:cNvSpPr/>
            <p:nvPr/>
          </p:nvSpPr>
          <p:spPr>
            <a:xfrm>
              <a:off x="2263706" y="5068111"/>
              <a:ext cx="3502338" cy="1099225"/>
            </a:xfrm>
            <a:prstGeom prst="rect">
              <a:avLst/>
            </a:prstGeom>
            <a:noFill/>
            <a:ln w="38100">
              <a:solidFill>
                <a:schemeClr val="accent6">
                  <a:lumMod val="60000"/>
                  <a:lumOff val="40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5008229" y="5802552"/>
              <a:ext cx="731598" cy="400110"/>
            </a:xfrm>
            <a:prstGeom prst="rect">
              <a:avLst/>
            </a:prstGeom>
            <a:noFill/>
          </p:spPr>
          <p:txBody>
            <a:bodyPr wrap="square" lIns="0" rIns="0" rtlCol="0">
              <a:spAutoFit/>
            </a:bodyPr>
            <a:lstStyle/>
            <a:p>
              <a:r>
                <a:rPr lang="en-US" sz="2000" b="1" dirty="0" smtClean="0">
                  <a:solidFill>
                    <a:srgbClr val="FF0000"/>
                  </a:solidFill>
                </a:rPr>
                <a:t>GFS</a:t>
              </a:r>
              <a:endParaRPr lang="en-US" sz="2000" b="1" dirty="0">
                <a:solidFill>
                  <a:srgbClr val="FF0000"/>
                </a:solidFill>
              </a:endParaRPr>
            </a:p>
          </p:txBody>
        </p:sp>
      </p:grpSp>
    </p:spTree>
    <p:extLst>
      <p:ext uri="{BB962C8B-B14F-4D97-AF65-F5344CB8AC3E}">
        <p14:creationId xmlns:p14="http://schemas.microsoft.com/office/powerpoint/2010/main" val="2930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500"/>
                                        <p:tgtEl>
                                          <p:spTgt spid="3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fade">
                                      <p:cBhvr>
                                        <p:cTn id="47" dur="500"/>
                                        <p:tgtEl>
                                          <p:spTgt spid="4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fade">
                                      <p:cBhvr>
                                        <p:cTn id="52" dur="500"/>
                                        <p:tgtEl>
                                          <p:spTgt spid="4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7"/>
                                        </p:tgtEl>
                                        <p:attrNameLst>
                                          <p:attrName>style.visibility</p:attrName>
                                        </p:attrNameLst>
                                      </p:cBhvr>
                                      <p:to>
                                        <p:strVal val="visible"/>
                                      </p:to>
                                    </p:set>
                                    <p:animEffect transition="in" filter="fade">
                                      <p:cBhvr>
                                        <p:cTn id="5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p:bldP spid="22" grpId="0"/>
      <p:bldP spid="30" grpId="0"/>
      <p:bldP spid="31" grpId="0"/>
      <p:bldP spid="37" grpId="0"/>
      <p:bldP spid="4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2247" y="0"/>
            <a:ext cx="5934159" cy="523220"/>
          </a:xfrm>
          <a:prstGeom prst="rect">
            <a:avLst/>
          </a:prstGeom>
        </p:spPr>
        <p:txBody>
          <a:bodyPr wrap="square">
            <a:spAutoFit/>
          </a:bodyPr>
          <a:lstStyle/>
          <a:p>
            <a:r>
              <a:rPr lang="en-US" sz="2800" b="1" dirty="0" smtClean="0">
                <a:solidFill>
                  <a:schemeClr val="accent6"/>
                </a:solidFill>
              </a:rPr>
              <a:t>Architecture of Big Tables (contd)</a:t>
            </a:r>
            <a:endParaRPr lang="en-US" sz="2800" b="1" dirty="0">
              <a:solidFill>
                <a:schemeClr val="accent6"/>
              </a:solidFill>
            </a:endParaRPr>
          </a:p>
        </p:txBody>
      </p:sp>
      <p:sp>
        <p:nvSpPr>
          <p:cNvPr id="4" name="Rectangle 3"/>
          <p:cNvSpPr/>
          <p:nvPr/>
        </p:nvSpPr>
        <p:spPr>
          <a:xfrm>
            <a:off x="97273" y="508628"/>
            <a:ext cx="8774349" cy="923330"/>
          </a:xfrm>
          <a:prstGeom prst="rect">
            <a:avLst/>
          </a:prstGeom>
        </p:spPr>
        <p:txBody>
          <a:bodyPr wrap="square">
            <a:spAutoFit/>
          </a:bodyPr>
          <a:lstStyle/>
          <a:p>
            <a:r>
              <a:rPr lang="en-US" dirty="0"/>
              <a:t>The architecture of </a:t>
            </a:r>
            <a:r>
              <a:rPr lang="en-US" dirty="0" smtClean="0"/>
              <a:t>Big table </a:t>
            </a:r>
            <a:r>
              <a:rPr lang="en-US" dirty="0"/>
              <a:t>consists of several key components that ensure its scalability, availability, and </a:t>
            </a:r>
            <a:r>
              <a:rPr lang="en-US" dirty="0" smtClean="0"/>
              <a:t>performance. However the three main components are Front end server pool , Tablet server and SSTable. They are discussed below :</a:t>
            </a:r>
            <a:endParaRPr lang="en-US" dirty="0"/>
          </a:p>
        </p:txBody>
      </p:sp>
      <p:sp>
        <p:nvSpPr>
          <p:cNvPr id="5" name="Rectangle 4"/>
          <p:cNvSpPr/>
          <p:nvPr/>
        </p:nvSpPr>
        <p:spPr>
          <a:xfrm>
            <a:off x="97273" y="5371577"/>
            <a:ext cx="8910538" cy="1477328"/>
          </a:xfrm>
          <a:prstGeom prst="rect">
            <a:avLst/>
          </a:prstGeom>
        </p:spPr>
        <p:txBody>
          <a:bodyPr wrap="square">
            <a:spAutoFit/>
          </a:bodyPr>
          <a:lstStyle/>
          <a:p>
            <a:r>
              <a:rPr lang="en-US" b="1" dirty="0" smtClean="0"/>
              <a:t>2. Tablet </a:t>
            </a:r>
            <a:r>
              <a:rPr lang="en-US" b="1" dirty="0"/>
              <a:t>Servers</a:t>
            </a:r>
            <a:r>
              <a:rPr lang="en-US" b="1" dirty="0" smtClean="0"/>
              <a:t>: </a:t>
            </a:r>
          </a:p>
          <a:p>
            <a:pPr marL="285750" indent="-285750">
              <a:buFont typeface="Arial" pitchFamily="34" charset="0"/>
              <a:buChar char="•"/>
            </a:pPr>
            <a:r>
              <a:rPr lang="en-US" dirty="0"/>
              <a:t>A Tablet Server is a critical component in Google </a:t>
            </a:r>
            <a:r>
              <a:rPr lang="en-US" dirty="0" err="1"/>
              <a:t>Bigtable</a:t>
            </a:r>
            <a:r>
              <a:rPr lang="en-US" dirty="0"/>
              <a:t>, which is a distributed </a:t>
            </a:r>
            <a:r>
              <a:rPr lang="en-US" dirty="0" err="1"/>
              <a:t>NoSQL</a:t>
            </a:r>
            <a:r>
              <a:rPr lang="en-US" dirty="0"/>
              <a:t> database. The tablet server is responsible for managing and serving data to clients (applications or users) in a distributed environment. It plays a key role in how </a:t>
            </a:r>
            <a:r>
              <a:rPr lang="en-US" dirty="0" err="1"/>
              <a:t>Bigtable</a:t>
            </a:r>
            <a:r>
              <a:rPr lang="en-US" dirty="0"/>
              <a:t> stores, retrieves, and processes data across multiple machines.</a:t>
            </a:r>
          </a:p>
        </p:txBody>
      </p:sp>
      <p:sp>
        <p:nvSpPr>
          <p:cNvPr id="7" name="Rectangle 6"/>
          <p:cNvSpPr/>
          <p:nvPr/>
        </p:nvSpPr>
        <p:spPr>
          <a:xfrm>
            <a:off x="97273" y="1454446"/>
            <a:ext cx="8910538" cy="3970318"/>
          </a:xfrm>
          <a:prstGeom prst="rect">
            <a:avLst/>
          </a:prstGeom>
        </p:spPr>
        <p:txBody>
          <a:bodyPr wrap="square">
            <a:spAutoFit/>
          </a:bodyPr>
          <a:lstStyle/>
          <a:p>
            <a:r>
              <a:rPr lang="en-US" b="1" dirty="0"/>
              <a:t>1. Front-End Server Pool</a:t>
            </a:r>
          </a:p>
          <a:p>
            <a:pPr marL="285750" indent="-285750">
              <a:buFont typeface="Arial" pitchFamily="34" charset="0"/>
              <a:buChar char="•"/>
            </a:pPr>
            <a:r>
              <a:rPr lang="en-US" dirty="0"/>
              <a:t>The Front-End Server Pool (also called the Front-End Layer) acts as the gateway or interface between the client (user, application, or API) and the internal components of the </a:t>
            </a:r>
            <a:r>
              <a:rPr lang="en-US" dirty="0" smtClean="0"/>
              <a:t>Big Table system</a:t>
            </a:r>
            <a:r>
              <a:rPr lang="en-US" dirty="0"/>
              <a:t>, including the tablet servers</a:t>
            </a:r>
            <a:r>
              <a:rPr lang="en-US" dirty="0" smtClean="0"/>
              <a:t>.</a:t>
            </a:r>
          </a:p>
          <a:p>
            <a:pPr marL="285750" indent="-285750">
              <a:buFont typeface="Arial" pitchFamily="34" charset="0"/>
              <a:buChar char="•"/>
            </a:pPr>
            <a:r>
              <a:rPr lang="en-US" dirty="0" smtClean="0"/>
              <a:t>They handle </a:t>
            </a:r>
            <a:r>
              <a:rPr lang="en-US" dirty="0"/>
              <a:t>authentication and security checks, ensuring that only authorized clients can access the data.</a:t>
            </a:r>
            <a:endParaRPr lang="en-US" dirty="0" smtClean="0"/>
          </a:p>
          <a:p>
            <a:pPr marL="285750" indent="-285750">
              <a:buFont typeface="Arial" pitchFamily="34" charset="0"/>
              <a:buChar char="•"/>
            </a:pPr>
            <a:r>
              <a:rPr lang="en-US" dirty="0" smtClean="0"/>
              <a:t>After authentication it routes client </a:t>
            </a:r>
            <a:r>
              <a:rPr lang="en-US" dirty="0"/>
              <a:t>requests to the correct tablet server. They are typically the first point of contact when a client sends a read or write request</a:t>
            </a:r>
            <a:r>
              <a:rPr lang="en-US" dirty="0" smtClean="0"/>
              <a:t>.</a:t>
            </a:r>
          </a:p>
          <a:p>
            <a:pPr marL="285750" indent="-285750">
              <a:buFont typeface="Arial" pitchFamily="34" charset="0"/>
              <a:buChar char="•"/>
            </a:pPr>
            <a:r>
              <a:rPr lang="en-US" dirty="0" smtClean="0"/>
              <a:t>It also ensures </a:t>
            </a:r>
            <a:r>
              <a:rPr lang="en-US" dirty="0"/>
              <a:t>that client requests are </a:t>
            </a:r>
            <a:r>
              <a:rPr lang="en-US" b="1" dirty="0">
                <a:solidFill>
                  <a:srgbClr val="00B0F0"/>
                </a:solidFill>
              </a:rPr>
              <a:t>load-balanced</a:t>
            </a:r>
            <a:r>
              <a:rPr lang="en-US" dirty="0"/>
              <a:t> across available tablet servers. It also </a:t>
            </a:r>
            <a:r>
              <a:rPr lang="en-US" b="1" dirty="0">
                <a:solidFill>
                  <a:srgbClr val="00B0F0"/>
                </a:solidFill>
              </a:rPr>
              <a:t>aggregates dat</a:t>
            </a:r>
            <a:r>
              <a:rPr lang="en-US" b="1" dirty="0"/>
              <a:t>a</a:t>
            </a:r>
            <a:r>
              <a:rPr lang="en-US" dirty="0"/>
              <a:t> from different tablet servers when necessary, especially for complex queries</a:t>
            </a:r>
            <a:r>
              <a:rPr lang="en-US" dirty="0" smtClean="0"/>
              <a:t>.</a:t>
            </a:r>
          </a:p>
          <a:p>
            <a:pPr marL="285750" indent="-285750">
              <a:buFont typeface="Arial" pitchFamily="34" charset="0"/>
              <a:buChar char="•"/>
            </a:pPr>
            <a:r>
              <a:rPr lang="en-US" dirty="0"/>
              <a:t>Front-end servers may include caching mechanisms to reduce the load on tablet servers by storing frequently accessed data in memory, improving response times for the clients.</a:t>
            </a:r>
          </a:p>
        </p:txBody>
      </p:sp>
    </p:spTree>
    <p:extLst>
      <p:ext uri="{BB962C8B-B14F-4D97-AF65-F5344CB8AC3E}">
        <p14:creationId xmlns:p14="http://schemas.microsoft.com/office/powerpoint/2010/main" val="35114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2248" y="133481"/>
            <a:ext cx="5934159" cy="523220"/>
          </a:xfrm>
          <a:prstGeom prst="rect">
            <a:avLst/>
          </a:prstGeom>
        </p:spPr>
        <p:txBody>
          <a:bodyPr wrap="square">
            <a:spAutoFit/>
          </a:bodyPr>
          <a:lstStyle/>
          <a:p>
            <a:r>
              <a:rPr lang="en-US" sz="2800" b="1" dirty="0" smtClean="0">
                <a:solidFill>
                  <a:schemeClr val="accent6"/>
                </a:solidFill>
              </a:rPr>
              <a:t>Architecture of Big Tables (contd)</a:t>
            </a:r>
            <a:endParaRPr lang="en-US" sz="2800" b="1" dirty="0">
              <a:solidFill>
                <a:schemeClr val="accent6"/>
              </a:solidFill>
            </a:endParaRPr>
          </a:p>
        </p:txBody>
      </p:sp>
      <p:sp>
        <p:nvSpPr>
          <p:cNvPr id="3" name="Rectangle 2"/>
          <p:cNvSpPr/>
          <p:nvPr/>
        </p:nvSpPr>
        <p:spPr>
          <a:xfrm>
            <a:off x="97273" y="656701"/>
            <a:ext cx="8910538" cy="2031325"/>
          </a:xfrm>
          <a:prstGeom prst="rect">
            <a:avLst/>
          </a:prstGeom>
        </p:spPr>
        <p:txBody>
          <a:bodyPr wrap="square">
            <a:spAutoFit/>
          </a:bodyPr>
          <a:lstStyle/>
          <a:p>
            <a:pPr marL="285750" indent="-285750">
              <a:buFont typeface="Arial" pitchFamily="34" charset="0"/>
              <a:buChar char="•"/>
            </a:pPr>
            <a:r>
              <a:rPr lang="en-US" dirty="0"/>
              <a:t>A tablet server stores data in tablets, which are portions of a larger table. Each tablet contains a range of rows from the </a:t>
            </a:r>
            <a:r>
              <a:rPr lang="en-US" b="1" dirty="0" smtClean="0">
                <a:solidFill>
                  <a:srgbClr val="00B0F0"/>
                </a:solidFill>
              </a:rPr>
              <a:t>tablet</a:t>
            </a:r>
            <a:r>
              <a:rPr lang="en-US" dirty="0" smtClean="0"/>
              <a:t>.</a:t>
            </a:r>
          </a:p>
          <a:p>
            <a:pPr marL="285750" indent="-285750">
              <a:buFont typeface="Arial" pitchFamily="34" charset="0"/>
              <a:buChar char="•"/>
            </a:pPr>
            <a:r>
              <a:rPr lang="en-US" dirty="0"/>
              <a:t>When an application requests data, the tablet server retrieves the appropriate data from memory (</a:t>
            </a:r>
            <a:r>
              <a:rPr lang="en-US" dirty="0" err="1"/>
              <a:t>Memtable</a:t>
            </a:r>
            <a:r>
              <a:rPr lang="en-US" dirty="0"/>
              <a:t>) or disk (</a:t>
            </a:r>
            <a:r>
              <a:rPr lang="en-US" dirty="0" err="1"/>
              <a:t>SSTables</a:t>
            </a:r>
            <a:r>
              <a:rPr lang="en-US" dirty="0" smtClean="0"/>
              <a:t>).</a:t>
            </a:r>
          </a:p>
          <a:p>
            <a:pPr marL="285750" indent="-285750">
              <a:buFont typeface="Arial" pitchFamily="34" charset="0"/>
              <a:buChar char="•"/>
            </a:pPr>
            <a:r>
              <a:rPr lang="en-US" dirty="0"/>
              <a:t>If a tablet becomes too large, the tablet server splits it into smaller tablets. The system redistributes these smaller tablets across multiple tablet servers to ensure </a:t>
            </a:r>
            <a:r>
              <a:rPr lang="en-US" b="1" dirty="0">
                <a:solidFill>
                  <a:srgbClr val="00B0F0"/>
                </a:solidFill>
              </a:rPr>
              <a:t>load balancing</a:t>
            </a:r>
            <a:r>
              <a:rPr lang="en-US" b="1" dirty="0" smtClean="0">
                <a:solidFill>
                  <a:srgbClr val="00B0F0"/>
                </a:solidFill>
              </a:rPr>
              <a:t>.</a:t>
            </a:r>
          </a:p>
        </p:txBody>
      </p:sp>
      <p:sp>
        <p:nvSpPr>
          <p:cNvPr id="5" name="Rectangle 4"/>
          <p:cNvSpPr/>
          <p:nvPr/>
        </p:nvSpPr>
        <p:spPr>
          <a:xfrm>
            <a:off x="97273" y="2717210"/>
            <a:ext cx="8910538" cy="4247317"/>
          </a:xfrm>
          <a:prstGeom prst="rect">
            <a:avLst/>
          </a:prstGeom>
        </p:spPr>
        <p:txBody>
          <a:bodyPr wrap="square">
            <a:spAutoFit/>
          </a:bodyPr>
          <a:lstStyle/>
          <a:p>
            <a:r>
              <a:rPr lang="en-US" b="1" dirty="0" smtClean="0"/>
              <a:t>3. SSTable : </a:t>
            </a:r>
          </a:p>
          <a:p>
            <a:pPr marL="285750" indent="-285750">
              <a:buFont typeface="Arial" pitchFamily="34" charset="0"/>
              <a:buChar char="•"/>
            </a:pPr>
            <a:r>
              <a:rPr lang="en-US" dirty="0"/>
              <a:t>SSTable (Sorted String Table) is a file format used to store large amounts of data in a sorted and efficient way. It is an immutable data structure, meaning that once data is written to an SSTable, it cannot be modified. </a:t>
            </a:r>
            <a:r>
              <a:rPr lang="en-US" dirty="0" smtClean="0"/>
              <a:t>They </a:t>
            </a:r>
            <a:r>
              <a:rPr lang="en-US" dirty="0"/>
              <a:t>allow for fast and efficient </a:t>
            </a:r>
            <a:r>
              <a:rPr lang="en-US" b="1" dirty="0"/>
              <a:t>read operations</a:t>
            </a:r>
            <a:r>
              <a:rPr lang="en-US" dirty="0"/>
              <a:t> while minimizing the need for complex data structures like traditional B-trees used in relational databases</a:t>
            </a:r>
            <a:r>
              <a:rPr lang="en-US" dirty="0" smtClean="0"/>
              <a:t>.</a:t>
            </a:r>
          </a:p>
          <a:p>
            <a:pPr marL="285750" indent="-285750">
              <a:buFont typeface="Arial" pitchFamily="34" charset="0"/>
              <a:buChar char="•"/>
            </a:pPr>
            <a:r>
              <a:rPr lang="en-US" dirty="0"/>
              <a:t>The data in an SSTable is always stored in a </a:t>
            </a:r>
            <a:r>
              <a:rPr lang="en-US" b="1" dirty="0"/>
              <a:t>sorted order</a:t>
            </a:r>
            <a:r>
              <a:rPr lang="en-US" dirty="0"/>
              <a:t> by key (usually the row key in databases like </a:t>
            </a:r>
            <a:r>
              <a:rPr lang="en-US" dirty="0" err="1"/>
              <a:t>Bigtable</a:t>
            </a:r>
            <a:r>
              <a:rPr lang="en-US" dirty="0"/>
              <a:t> or </a:t>
            </a:r>
            <a:r>
              <a:rPr lang="en-US" dirty="0" err="1"/>
              <a:t>HBase</a:t>
            </a:r>
            <a:r>
              <a:rPr lang="en-US" dirty="0"/>
              <a:t>). This makes searching through the data much faster</a:t>
            </a:r>
            <a:r>
              <a:rPr lang="en-US" dirty="0" smtClean="0"/>
              <a:t>.</a:t>
            </a:r>
          </a:p>
          <a:p>
            <a:pPr marL="285750" indent="-285750">
              <a:buFont typeface="Arial" pitchFamily="34" charset="0"/>
              <a:buChar char="•"/>
            </a:pPr>
            <a:r>
              <a:rPr lang="en-US" dirty="0" err="1"/>
              <a:t>SSTables</a:t>
            </a:r>
            <a:r>
              <a:rPr lang="en-US" dirty="0"/>
              <a:t> are stored </a:t>
            </a:r>
            <a:r>
              <a:rPr lang="en-US" b="1" dirty="0"/>
              <a:t>on disk</a:t>
            </a:r>
            <a:r>
              <a:rPr lang="en-US" dirty="0"/>
              <a:t> and are used to hold large datasets that don’t fit in memory. They provide efficient access to data even for very large tables</a:t>
            </a:r>
            <a:r>
              <a:rPr lang="en-US" dirty="0" smtClean="0"/>
              <a:t>.</a:t>
            </a:r>
          </a:p>
          <a:p>
            <a:pPr marL="285750" indent="-285750">
              <a:buFont typeface="Arial" pitchFamily="34" charset="0"/>
              <a:buChar char="•"/>
            </a:pPr>
            <a:r>
              <a:rPr lang="en-US" dirty="0"/>
              <a:t>Before data is written to an SSTable, it is first stored in memory in a </a:t>
            </a:r>
            <a:r>
              <a:rPr lang="en-US" dirty="0" err="1"/>
              <a:t>Memtable</a:t>
            </a:r>
            <a:r>
              <a:rPr lang="en-US" dirty="0"/>
              <a:t>. When the </a:t>
            </a:r>
            <a:r>
              <a:rPr lang="en-US" dirty="0" err="1"/>
              <a:t>Memtable</a:t>
            </a:r>
            <a:r>
              <a:rPr lang="en-US" dirty="0"/>
              <a:t> gets filled up (reaches a certain size), it is flushed to disk as a new SSTable.</a:t>
            </a:r>
          </a:p>
          <a:p>
            <a:pPr marL="285750" indent="-285750">
              <a:buFont typeface="Arial" pitchFamily="34" charset="0"/>
              <a:buChar char="•"/>
            </a:pPr>
            <a:endParaRPr lang="en-US" dirty="0"/>
          </a:p>
        </p:txBody>
      </p:sp>
    </p:spTree>
    <p:extLst>
      <p:ext uri="{BB962C8B-B14F-4D97-AF65-F5344CB8AC3E}">
        <p14:creationId xmlns:p14="http://schemas.microsoft.com/office/powerpoint/2010/main" val="35114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5462" y="4948"/>
            <a:ext cx="5934159" cy="523220"/>
          </a:xfrm>
          <a:prstGeom prst="rect">
            <a:avLst/>
          </a:prstGeom>
        </p:spPr>
        <p:txBody>
          <a:bodyPr wrap="square">
            <a:spAutoFit/>
          </a:bodyPr>
          <a:lstStyle/>
          <a:p>
            <a:r>
              <a:rPr lang="en-US" sz="2800" b="1" dirty="0" smtClean="0">
                <a:solidFill>
                  <a:schemeClr val="accent6"/>
                </a:solidFill>
              </a:rPr>
              <a:t>Architecture of Big Tables (contd)</a:t>
            </a:r>
            <a:endParaRPr lang="en-US" sz="2800" b="1" dirty="0">
              <a:solidFill>
                <a:schemeClr val="accent6"/>
              </a:solidFill>
            </a:endParaRPr>
          </a:p>
        </p:txBody>
      </p:sp>
      <p:sp>
        <p:nvSpPr>
          <p:cNvPr id="3" name="Rectangle 2"/>
          <p:cNvSpPr/>
          <p:nvPr/>
        </p:nvSpPr>
        <p:spPr>
          <a:xfrm>
            <a:off x="97273" y="656701"/>
            <a:ext cx="8910538" cy="2862322"/>
          </a:xfrm>
          <a:prstGeom prst="rect">
            <a:avLst/>
          </a:prstGeom>
        </p:spPr>
        <p:txBody>
          <a:bodyPr wrap="square">
            <a:spAutoFit/>
          </a:bodyPr>
          <a:lstStyle/>
          <a:p>
            <a:pPr marL="285750" indent="-285750">
              <a:buFont typeface="Arial" pitchFamily="34" charset="0"/>
              <a:buChar char="•"/>
            </a:pPr>
            <a:r>
              <a:rPr lang="en-US" dirty="0" smtClean="0"/>
              <a:t>Each </a:t>
            </a:r>
            <a:r>
              <a:rPr lang="en-US" dirty="0"/>
              <a:t>SSTable contains two primary components</a:t>
            </a:r>
            <a:r>
              <a:rPr lang="en-US" dirty="0" smtClean="0"/>
              <a:t>: The Data </a:t>
            </a:r>
            <a:r>
              <a:rPr lang="en-US" dirty="0"/>
              <a:t>block that holds the actual data (e.g., rows of a table). The </a:t>
            </a:r>
            <a:r>
              <a:rPr lang="en-US" dirty="0" smtClean="0"/>
              <a:t>second component is Index </a:t>
            </a:r>
            <a:r>
              <a:rPr lang="en-US" dirty="0"/>
              <a:t>block that  helps quickly locate data within the SSTable. It contains pointers (references) to the positions of certain keys in the data block</a:t>
            </a:r>
            <a:r>
              <a:rPr lang="en-US" dirty="0" smtClean="0"/>
              <a:t>.</a:t>
            </a:r>
          </a:p>
          <a:p>
            <a:pPr marL="285750" indent="-285750">
              <a:buFont typeface="Arial" pitchFamily="34" charset="0"/>
              <a:buChar char="•"/>
            </a:pPr>
            <a:r>
              <a:rPr lang="en-US" dirty="0"/>
              <a:t>When reading data, the system uses the index to jump directly to the part of the SSTable that contains the requested key, making lookups faster</a:t>
            </a:r>
            <a:r>
              <a:rPr lang="en-US" dirty="0" smtClean="0"/>
              <a:t>.</a:t>
            </a:r>
          </a:p>
          <a:p>
            <a:pPr marL="285750" indent="-285750">
              <a:buFont typeface="Arial" pitchFamily="34" charset="0"/>
              <a:buChar char="•"/>
            </a:pPr>
            <a:r>
              <a:rPr lang="en-US" dirty="0"/>
              <a:t>When a </a:t>
            </a:r>
            <a:r>
              <a:rPr lang="en-US" b="1" dirty="0"/>
              <a:t>read request</a:t>
            </a:r>
            <a:r>
              <a:rPr lang="en-US" dirty="0"/>
              <a:t> comes in The system first checks the </a:t>
            </a:r>
            <a:r>
              <a:rPr lang="en-US" b="1" dirty="0" err="1" smtClean="0"/>
              <a:t>Memtable</a:t>
            </a:r>
            <a:r>
              <a:rPr lang="en-US" b="1" dirty="0" smtClean="0"/>
              <a:t> . </a:t>
            </a:r>
            <a:r>
              <a:rPr lang="en-US" dirty="0"/>
              <a:t>If the data is in the </a:t>
            </a:r>
            <a:r>
              <a:rPr lang="en-US" dirty="0" err="1"/>
              <a:t>Memtable</a:t>
            </a:r>
            <a:r>
              <a:rPr lang="en-US" dirty="0"/>
              <a:t>, it is returned immediately. If the data is not in the </a:t>
            </a:r>
            <a:r>
              <a:rPr lang="en-US" dirty="0" err="1"/>
              <a:t>Memtable</a:t>
            </a:r>
            <a:r>
              <a:rPr lang="en-US" dirty="0"/>
              <a:t>, the system checks the </a:t>
            </a:r>
            <a:r>
              <a:rPr lang="en-US" b="1" dirty="0" err="1"/>
              <a:t>SSTables</a:t>
            </a:r>
            <a:r>
              <a:rPr lang="en-US" dirty="0"/>
              <a:t> stored on disk. Because the data in each SSTable is sorted, the system can perform a </a:t>
            </a:r>
            <a:r>
              <a:rPr lang="en-US" b="1" dirty="0"/>
              <a:t>binary search</a:t>
            </a:r>
            <a:r>
              <a:rPr lang="en-US" dirty="0"/>
              <a:t> to locate the row efficiently.</a:t>
            </a:r>
            <a:endParaRPr lang="en-US" b="1" dirty="0">
              <a:solidFill>
                <a:srgbClr val="00B0F0"/>
              </a:solidFill>
            </a:endParaRPr>
          </a:p>
        </p:txBody>
      </p:sp>
      <p:sp>
        <p:nvSpPr>
          <p:cNvPr id="4" name="Rectangle 3"/>
          <p:cNvSpPr/>
          <p:nvPr/>
        </p:nvSpPr>
        <p:spPr>
          <a:xfrm>
            <a:off x="97273" y="4092533"/>
            <a:ext cx="8910538" cy="2308324"/>
          </a:xfrm>
          <a:prstGeom prst="rect">
            <a:avLst/>
          </a:prstGeom>
        </p:spPr>
        <p:txBody>
          <a:bodyPr wrap="square">
            <a:spAutoFit/>
          </a:bodyPr>
          <a:lstStyle/>
          <a:p>
            <a:r>
              <a:rPr lang="en-US" dirty="0" smtClean="0"/>
              <a:t>Both SSTable and Tablet server work </a:t>
            </a:r>
            <a:r>
              <a:rPr lang="en-US" dirty="0"/>
              <a:t>closely together to manage and store data efficiently. A Tablet Server is responsible for managing data and handling requests (reading and writing) for a portion of the data. It manages tablets, which are smaller pieces (or sections) </a:t>
            </a:r>
            <a:r>
              <a:rPr lang="en-US" dirty="0" smtClean="0"/>
              <a:t>in  </a:t>
            </a:r>
            <a:r>
              <a:rPr lang="en-US" dirty="0"/>
              <a:t>the larger </a:t>
            </a:r>
            <a:r>
              <a:rPr lang="en-US" dirty="0" smtClean="0"/>
              <a:t>table that are ultimately saved on SSTable. </a:t>
            </a:r>
          </a:p>
          <a:p>
            <a:r>
              <a:rPr lang="en-US" dirty="0"/>
              <a:t>When a client writes new data, it first goes into memory (called a </a:t>
            </a:r>
            <a:r>
              <a:rPr lang="en-US" dirty="0" err="1"/>
              <a:t>Memtable</a:t>
            </a:r>
            <a:r>
              <a:rPr lang="en-US" dirty="0"/>
              <a:t>) in the tablet server. Over time, when this memory is full, the data is flushed to disk and stored as an SSTable</a:t>
            </a:r>
            <a:r>
              <a:rPr lang="en-US" dirty="0" smtClean="0"/>
              <a:t>. So </a:t>
            </a:r>
            <a:r>
              <a:rPr lang="en-US" dirty="0"/>
              <a:t>in nutshell  , So, the </a:t>
            </a:r>
            <a:r>
              <a:rPr lang="en-US" b="1" dirty="0"/>
              <a:t>SSTable</a:t>
            </a:r>
            <a:r>
              <a:rPr lang="en-US" dirty="0"/>
              <a:t> is where the tablet server stores the tablet's data </a:t>
            </a:r>
            <a:r>
              <a:rPr lang="en-US" b="1" dirty="0"/>
              <a:t>on disk</a:t>
            </a:r>
            <a:r>
              <a:rPr lang="en-US" dirty="0"/>
              <a:t>.</a:t>
            </a:r>
          </a:p>
        </p:txBody>
      </p:sp>
      <p:sp>
        <p:nvSpPr>
          <p:cNvPr id="5" name="Rectangle 4"/>
          <p:cNvSpPr/>
          <p:nvPr/>
        </p:nvSpPr>
        <p:spPr>
          <a:xfrm>
            <a:off x="224024" y="3723121"/>
            <a:ext cx="6536987" cy="369332"/>
          </a:xfrm>
          <a:prstGeom prst="rect">
            <a:avLst/>
          </a:prstGeom>
        </p:spPr>
        <p:txBody>
          <a:bodyPr wrap="square">
            <a:spAutoFit/>
          </a:bodyPr>
          <a:lstStyle/>
          <a:p>
            <a:r>
              <a:rPr lang="en-US" b="1" dirty="0">
                <a:solidFill>
                  <a:prstClr val="black"/>
                </a:solidFill>
              </a:rPr>
              <a:t>SSTable and Tablet Server </a:t>
            </a:r>
            <a:r>
              <a:rPr lang="en-US" b="1" dirty="0" smtClean="0">
                <a:solidFill>
                  <a:prstClr val="black"/>
                </a:solidFill>
              </a:rPr>
              <a:t> relationship</a:t>
            </a:r>
            <a:endParaRPr lang="en-US" b="1" dirty="0"/>
          </a:p>
        </p:txBody>
      </p:sp>
    </p:spTree>
    <p:extLst>
      <p:ext uri="{BB962C8B-B14F-4D97-AF65-F5344CB8AC3E}">
        <p14:creationId xmlns:p14="http://schemas.microsoft.com/office/powerpoint/2010/main" val="437683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5462" y="111953"/>
            <a:ext cx="5934159" cy="523220"/>
          </a:xfrm>
          <a:prstGeom prst="rect">
            <a:avLst/>
          </a:prstGeom>
        </p:spPr>
        <p:txBody>
          <a:bodyPr wrap="square">
            <a:spAutoFit/>
          </a:bodyPr>
          <a:lstStyle/>
          <a:p>
            <a:r>
              <a:rPr lang="en-US" sz="2800" b="1" dirty="0" smtClean="0">
                <a:solidFill>
                  <a:schemeClr val="accent6"/>
                </a:solidFill>
              </a:rPr>
              <a:t>GFS ( Google File System )</a:t>
            </a:r>
            <a:endParaRPr lang="en-US" sz="2800" b="1" dirty="0">
              <a:solidFill>
                <a:schemeClr val="accent6"/>
              </a:solidFill>
            </a:endParaRPr>
          </a:p>
        </p:txBody>
      </p:sp>
      <p:sp>
        <p:nvSpPr>
          <p:cNvPr id="3" name="Rectangle 2"/>
          <p:cNvSpPr/>
          <p:nvPr/>
        </p:nvSpPr>
        <p:spPr>
          <a:xfrm>
            <a:off x="89975" y="517809"/>
            <a:ext cx="8730578" cy="6186309"/>
          </a:xfrm>
          <a:prstGeom prst="rect">
            <a:avLst/>
          </a:prstGeom>
        </p:spPr>
        <p:txBody>
          <a:bodyPr wrap="square">
            <a:spAutoFit/>
          </a:bodyPr>
          <a:lstStyle/>
          <a:p>
            <a:r>
              <a:rPr lang="en-US" dirty="0"/>
              <a:t>GFS is yet another proprietary system designed at </a:t>
            </a:r>
            <a:r>
              <a:rPr lang="en-US" dirty="0" err="1"/>
              <a:t>google</a:t>
            </a:r>
            <a:r>
              <a:rPr lang="en-US" dirty="0"/>
              <a:t> which is actually used by the </a:t>
            </a:r>
            <a:r>
              <a:rPr lang="en-US" dirty="0" err="1"/>
              <a:t>Bigtable</a:t>
            </a:r>
            <a:r>
              <a:rPr lang="en-US" dirty="0"/>
              <a:t> to store tablet </a:t>
            </a:r>
            <a:r>
              <a:rPr lang="en-US" dirty="0" smtClean="0"/>
              <a:t>data</a:t>
            </a:r>
            <a:r>
              <a:rPr lang="en-US" dirty="0"/>
              <a:t>. It can store petabytes of data and handle millions of file operations (such as reads, writes, and appends) across a large cluster of servers</a:t>
            </a:r>
            <a:r>
              <a:rPr lang="en-US" dirty="0" smtClean="0"/>
              <a:t>. The salient points of GFS are :</a:t>
            </a:r>
          </a:p>
          <a:p>
            <a:endParaRPr lang="en-US" dirty="0"/>
          </a:p>
          <a:p>
            <a:pPr marL="342900" indent="-342900">
              <a:buAutoNum type="arabicPeriod"/>
            </a:pPr>
            <a:r>
              <a:rPr lang="en-US" b="1" dirty="0" smtClean="0"/>
              <a:t>Redundancy</a:t>
            </a:r>
          </a:p>
          <a:p>
            <a:r>
              <a:rPr lang="en-US" dirty="0" smtClean="0"/>
              <a:t>GFS </a:t>
            </a:r>
            <a:r>
              <a:rPr lang="en-US" dirty="0"/>
              <a:t>assumes </a:t>
            </a:r>
            <a:r>
              <a:rPr lang="en-US" dirty="0" smtClean="0"/>
              <a:t>all sorts of hardware </a:t>
            </a:r>
            <a:r>
              <a:rPr lang="en-US" dirty="0"/>
              <a:t>failures (such as disk crashes, server failures, and network outages) are common in large-scale systems</a:t>
            </a:r>
            <a:r>
              <a:rPr lang="en-US" dirty="0" smtClean="0"/>
              <a:t>. So GFS  saves each piece of data in </a:t>
            </a:r>
            <a:r>
              <a:rPr lang="en-US" b="1" dirty="0"/>
              <a:t>multiple replicas</a:t>
            </a:r>
            <a:r>
              <a:rPr lang="en-US" dirty="0"/>
              <a:t> (typically three) across different servers. This redundancy ensures that if one machine fails, the data can still be accessed from other replicas</a:t>
            </a:r>
            <a:r>
              <a:rPr lang="en-US" dirty="0" smtClean="0"/>
              <a:t>.</a:t>
            </a:r>
          </a:p>
          <a:p>
            <a:endParaRPr lang="en-US" dirty="0"/>
          </a:p>
          <a:p>
            <a:r>
              <a:rPr lang="en-US" b="1" dirty="0" smtClean="0"/>
              <a:t>2. High Throughput</a:t>
            </a:r>
            <a:endParaRPr lang="en-US" b="1" dirty="0"/>
          </a:p>
          <a:p>
            <a:r>
              <a:rPr lang="en-US" dirty="0"/>
              <a:t>GFS is optimized for large, sequential read and write operations rather than small random access operations. This makes it particularly suitable for batch processing systems like </a:t>
            </a:r>
            <a:r>
              <a:rPr lang="en-US" dirty="0" err="1"/>
              <a:t>MapReduce</a:t>
            </a:r>
            <a:r>
              <a:rPr lang="en-US" dirty="0" smtClean="0"/>
              <a:t>.</a:t>
            </a:r>
          </a:p>
          <a:p>
            <a:endParaRPr lang="en-US" dirty="0"/>
          </a:p>
          <a:p>
            <a:r>
              <a:rPr lang="en-US" b="1" dirty="0" smtClean="0"/>
              <a:t>3. Handling large files</a:t>
            </a:r>
            <a:endParaRPr lang="en-US" b="1" dirty="0"/>
          </a:p>
          <a:p>
            <a:r>
              <a:rPr lang="en-US" dirty="0"/>
              <a:t>GFS is optimized for very large files, often gigabytes or even terabytes in size. It handles files that are too large to fit on a single machine by breaking them into chunks. Each chunk is stored across multiple machines, and GFS keeps track of which machines store each chunk.</a:t>
            </a:r>
          </a:p>
        </p:txBody>
      </p:sp>
    </p:spTree>
    <p:extLst>
      <p:ext uri="{BB962C8B-B14F-4D97-AF65-F5344CB8AC3E}">
        <p14:creationId xmlns:p14="http://schemas.microsoft.com/office/powerpoint/2010/main" val="437683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91766" y="111953"/>
            <a:ext cx="2412606" cy="523220"/>
          </a:xfrm>
          <a:prstGeom prst="rect">
            <a:avLst/>
          </a:prstGeom>
        </p:spPr>
        <p:txBody>
          <a:bodyPr wrap="square">
            <a:spAutoFit/>
          </a:bodyPr>
          <a:lstStyle/>
          <a:p>
            <a:r>
              <a:rPr lang="en-US" sz="2800" b="1" dirty="0" smtClean="0">
                <a:solidFill>
                  <a:schemeClr val="accent6"/>
                </a:solidFill>
              </a:rPr>
              <a:t>GFS (contd)</a:t>
            </a:r>
            <a:endParaRPr lang="en-US" sz="2800" b="1" dirty="0">
              <a:solidFill>
                <a:schemeClr val="accent6"/>
              </a:solidFill>
            </a:endParaRPr>
          </a:p>
        </p:txBody>
      </p:sp>
      <p:sp>
        <p:nvSpPr>
          <p:cNvPr id="3" name="Rectangle 2"/>
          <p:cNvSpPr/>
          <p:nvPr/>
        </p:nvSpPr>
        <p:spPr>
          <a:xfrm>
            <a:off x="187252" y="663723"/>
            <a:ext cx="8730578" cy="3139321"/>
          </a:xfrm>
          <a:prstGeom prst="rect">
            <a:avLst/>
          </a:prstGeom>
        </p:spPr>
        <p:txBody>
          <a:bodyPr wrap="square">
            <a:spAutoFit/>
          </a:bodyPr>
          <a:lstStyle/>
          <a:p>
            <a:r>
              <a:rPr lang="en-US" b="1" dirty="0" smtClean="0"/>
              <a:t>4</a:t>
            </a:r>
            <a:r>
              <a:rPr lang="en-US" b="1" dirty="0"/>
              <a:t>. Master-Slave </a:t>
            </a:r>
            <a:r>
              <a:rPr lang="en-US" b="1" dirty="0" smtClean="0"/>
              <a:t>Architecture</a:t>
            </a:r>
          </a:p>
          <a:p>
            <a:r>
              <a:rPr lang="en-US" dirty="0"/>
              <a:t>GFS uses a master-slave architecture where a single master server manages the metadata (information about the files and their locations), while the </a:t>
            </a:r>
            <a:r>
              <a:rPr lang="en-US" dirty="0" err="1"/>
              <a:t>chunkservers</a:t>
            </a:r>
            <a:r>
              <a:rPr lang="en-US" dirty="0"/>
              <a:t> store the actual data. The client requests data from the master, which then directs the client to the appropriate </a:t>
            </a:r>
            <a:r>
              <a:rPr lang="en-US" dirty="0" err="1"/>
              <a:t>chunkserver</a:t>
            </a:r>
            <a:r>
              <a:rPr lang="en-US" dirty="0"/>
              <a:t> to retrieve the file</a:t>
            </a:r>
            <a:r>
              <a:rPr lang="en-US" dirty="0" smtClean="0"/>
              <a:t>.</a:t>
            </a:r>
          </a:p>
          <a:p>
            <a:endParaRPr lang="en-US" dirty="0"/>
          </a:p>
          <a:p>
            <a:r>
              <a:rPr lang="en-US" b="1" dirty="0" smtClean="0"/>
              <a:t>5. </a:t>
            </a:r>
            <a:r>
              <a:rPr lang="en-US" b="1" dirty="0"/>
              <a:t>Efficient Append Operations</a:t>
            </a:r>
            <a:r>
              <a:rPr lang="en-US" b="1" dirty="0" smtClean="0"/>
              <a:t>:</a:t>
            </a:r>
          </a:p>
          <a:p>
            <a:r>
              <a:rPr lang="en-US" dirty="0"/>
              <a:t>GFS is designed to efficiently handle concurrent appends. This is useful in scenarios where multiple clients need to append data to the same file (e.g., log files). It ensures that all appends are atomic and that data is not lost or overwritten when multiple clients write to the same file simultaneously.</a:t>
            </a:r>
          </a:p>
        </p:txBody>
      </p:sp>
      <p:sp>
        <p:nvSpPr>
          <p:cNvPr id="4" name="Rectangle 3"/>
          <p:cNvSpPr/>
          <p:nvPr/>
        </p:nvSpPr>
        <p:spPr>
          <a:xfrm>
            <a:off x="187252" y="4258143"/>
            <a:ext cx="6536987" cy="369332"/>
          </a:xfrm>
          <a:prstGeom prst="rect">
            <a:avLst/>
          </a:prstGeom>
        </p:spPr>
        <p:txBody>
          <a:bodyPr wrap="square">
            <a:spAutoFit/>
          </a:bodyPr>
          <a:lstStyle/>
          <a:p>
            <a:r>
              <a:rPr lang="en-US" b="1" dirty="0">
                <a:solidFill>
                  <a:prstClr val="black"/>
                </a:solidFill>
              </a:rPr>
              <a:t>Tablet Server </a:t>
            </a:r>
            <a:r>
              <a:rPr lang="en-US" b="1" dirty="0" smtClean="0">
                <a:solidFill>
                  <a:prstClr val="black"/>
                </a:solidFill>
              </a:rPr>
              <a:t>, SSTable  &amp; GFS  relationship</a:t>
            </a:r>
            <a:endParaRPr lang="en-US" b="1" dirty="0"/>
          </a:p>
        </p:txBody>
      </p:sp>
      <p:sp>
        <p:nvSpPr>
          <p:cNvPr id="5" name="Rectangle 4"/>
          <p:cNvSpPr/>
          <p:nvPr/>
        </p:nvSpPr>
        <p:spPr>
          <a:xfrm>
            <a:off x="80247" y="4653128"/>
            <a:ext cx="8730578" cy="1754326"/>
          </a:xfrm>
          <a:prstGeom prst="rect">
            <a:avLst/>
          </a:prstGeom>
        </p:spPr>
        <p:txBody>
          <a:bodyPr wrap="square">
            <a:spAutoFit/>
          </a:bodyPr>
          <a:lstStyle/>
          <a:p>
            <a:r>
              <a:rPr lang="en-US" b="1" i="1" dirty="0"/>
              <a:t>GFS</a:t>
            </a:r>
            <a:r>
              <a:rPr lang="en-US" dirty="0"/>
              <a:t> is the underlying storage </a:t>
            </a:r>
            <a:r>
              <a:rPr lang="en-US" dirty="0" smtClean="0"/>
              <a:t>system that manages </a:t>
            </a:r>
            <a:r>
              <a:rPr lang="en-US" dirty="0"/>
              <a:t>the physical storage of data files, </a:t>
            </a:r>
            <a:r>
              <a:rPr lang="en-US" dirty="0" smtClean="0"/>
              <a:t>in </a:t>
            </a:r>
            <a:r>
              <a:rPr lang="en-US" b="1" i="1" dirty="0" err="1" smtClean="0"/>
              <a:t>SSTables</a:t>
            </a:r>
            <a:r>
              <a:rPr lang="en-US" dirty="0" smtClean="0"/>
              <a:t> </a:t>
            </a:r>
            <a:r>
              <a:rPr lang="en-US" dirty="0"/>
              <a:t>created by </a:t>
            </a:r>
            <a:r>
              <a:rPr lang="en-US" b="1" i="1" dirty="0"/>
              <a:t>tablet servers</a:t>
            </a:r>
            <a:r>
              <a:rPr lang="en-US" dirty="0"/>
              <a:t>. </a:t>
            </a:r>
            <a:r>
              <a:rPr lang="en-US" dirty="0" err="1"/>
              <a:t>SSTables</a:t>
            </a:r>
            <a:r>
              <a:rPr lang="en-US" dirty="0"/>
              <a:t> are stored on </a:t>
            </a:r>
            <a:r>
              <a:rPr lang="en-US" dirty="0" smtClean="0"/>
              <a:t>GFS. The GFS </a:t>
            </a:r>
            <a:r>
              <a:rPr lang="en-US" dirty="0"/>
              <a:t>manages the physical storage of these files, ensuring that the </a:t>
            </a:r>
            <a:r>
              <a:rPr lang="en-US" dirty="0" err="1"/>
              <a:t>SSTables</a:t>
            </a:r>
            <a:r>
              <a:rPr lang="en-US" dirty="0"/>
              <a:t> </a:t>
            </a:r>
            <a:r>
              <a:rPr lang="en-US" dirty="0" smtClean="0"/>
              <a:t>are replicated and stored </a:t>
            </a:r>
            <a:r>
              <a:rPr lang="en-US" dirty="0"/>
              <a:t>on multiple machines (replicas) to provide fault tolerance</a:t>
            </a:r>
            <a:r>
              <a:rPr lang="en-US" dirty="0" smtClean="0"/>
              <a:t>. In </a:t>
            </a:r>
            <a:r>
              <a:rPr lang="en-US" dirty="0"/>
              <a:t>other words </a:t>
            </a:r>
            <a:r>
              <a:rPr lang="en-US" dirty="0" smtClean="0"/>
              <a:t>when </a:t>
            </a:r>
            <a:r>
              <a:rPr lang="en-US" dirty="0"/>
              <a:t>the tablet server writes an SSTable to disk, it is actually writing the data to </a:t>
            </a:r>
            <a:r>
              <a:rPr lang="en-US" b="1" dirty="0"/>
              <a:t>GFS</a:t>
            </a:r>
            <a:r>
              <a:rPr lang="en-US" dirty="0"/>
              <a:t>,</a:t>
            </a:r>
          </a:p>
        </p:txBody>
      </p:sp>
    </p:spTree>
    <p:extLst>
      <p:ext uri="{BB962C8B-B14F-4D97-AF65-F5344CB8AC3E}">
        <p14:creationId xmlns:p14="http://schemas.microsoft.com/office/powerpoint/2010/main" val="2176359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2522" y="0"/>
            <a:ext cx="5360227" cy="523220"/>
          </a:xfrm>
          <a:prstGeom prst="rect">
            <a:avLst/>
          </a:prstGeom>
        </p:spPr>
        <p:txBody>
          <a:bodyPr wrap="square">
            <a:spAutoFit/>
          </a:bodyPr>
          <a:lstStyle/>
          <a:p>
            <a:r>
              <a:rPr lang="en-US" sz="2800" b="1" dirty="0">
                <a:solidFill>
                  <a:schemeClr val="accent6"/>
                </a:solidFill>
              </a:rPr>
              <a:t>CAP Theorem's Core Idea</a:t>
            </a:r>
          </a:p>
        </p:txBody>
      </p:sp>
      <p:sp>
        <p:nvSpPr>
          <p:cNvPr id="3" name="Rectangle 2"/>
          <p:cNvSpPr/>
          <p:nvPr/>
        </p:nvSpPr>
        <p:spPr>
          <a:xfrm>
            <a:off x="150633" y="593868"/>
            <a:ext cx="8866905" cy="2862322"/>
          </a:xfrm>
          <a:prstGeom prst="rect">
            <a:avLst/>
          </a:prstGeom>
        </p:spPr>
        <p:txBody>
          <a:bodyPr wrap="square">
            <a:spAutoFit/>
          </a:bodyPr>
          <a:lstStyle/>
          <a:p>
            <a:pPr marL="285750" indent="-285750">
              <a:buFont typeface="Arial" pitchFamily="34" charset="0"/>
              <a:buChar char="•"/>
            </a:pPr>
            <a:r>
              <a:rPr lang="en-US" dirty="0"/>
              <a:t>The CAP Theorem is a fundamental principle in distributed systems, introduced by computer scientist Eric Brewer in 2000. It stands for </a:t>
            </a:r>
            <a:r>
              <a:rPr lang="en-US" b="1" i="1" dirty="0">
                <a:solidFill>
                  <a:srgbClr val="00B0F0"/>
                </a:solidFill>
              </a:rPr>
              <a:t>Consistency, Availability</a:t>
            </a:r>
            <a:r>
              <a:rPr lang="en-US" dirty="0"/>
              <a:t>, and </a:t>
            </a:r>
            <a:r>
              <a:rPr lang="en-US" b="1" i="1" dirty="0">
                <a:solidFill>
                  <a:srgbClr val="00B0F0"/>
                </a:solidFill>
              </a:rPr>
              <a:t>Partition Tolerance</a:t>
            </a:r>
            <a:r>
              <a:rPr lang="en-US" dirty="0"/>
              <a:t>, and </a:t>
            </a:r>
            <a:r>
              <a:rPr lang="en-US" dirty="0" smtClean="0"/>
              <a:t>asserts </a:t>
            </a:r>
            <a:r>
              <a:rPr lang="en-US" dirty="0"/>
              <a:t>that a distributed system can simultaneously achieve at most two out of these three </a:t>
            </a:r>
            <a:r>
              <a:rPr lang="en-US" dirty="0" smtClean="0"/>
              <a:t>properties.</a:t>
            </a:r>
          </a:p>
          <a:p>
            <a:pPr marL="285750" indent="-285750">
              <a:buFont typeface="Arial" pitchFamily="34" charset="0"/>
              <a:buChar char="•"/>
            </a:pPr>
            <a:r>
              <a:rPr lang="en-US" dirty="0"/>
              <a:t>A distributed system </a:t>
            </a:r>
            <a:r>
              <a:rPr lang="en-US" dirty="0" smtClean="0"/>
              <a:t>like Cloud system is </a:t>
            </a:r>
            <a:r>
              <a:rPr lang="en-US" dirty="0"/>
              <a:t>a network that stores data on more than one node (physical or virtual machines) at the same time. </a:t>
            </a:r>
            <a:r>
              <a:rPr lang="en-US" dirty="0" smtClean="0"/>
              <a:t>It’s </a:t>
            </a:r>
            <a:r>
              <a:rPr lang="en-US" dirty="0"/>
              <a:t>essential to understand the CAP theorem when designing a cloud </a:t>
            </a:r>
            <a:r>
              <a:rPr lang="en-US" dirty="0" smtClean="0"/>
              <a:t>system so </a:t>
            </a:r>
            <a:r>
              <a:rPr lang="en-US" dirty="0"/>
              <a:t>that </a:t>
            </a:r>
            <a:r>
              <a:rPr lang="en-US" dirty="0" smtClean="0"/>
              <a:t>we can </a:t>
            </a:r>
            <a:r>
              <a:rPr lang="en-US" dirty="0"/>
              <a:t>choose a data management system that delivers the characteristics </a:t>
            </a:r>
            <a:r>
              <a:rPr lang="en-US" dirty="0" smtClean="0"/>
              <a:t>our application </a:t>
            </a:r>
            <a:r>
              <a:rPr lang="en-US" dirty="0"/>
              <a:t>needs most.</a:t>
            </a:r>
            <a:endParaRPr lang="en-US" dirty="0" smtClean="0"/>
          </a:p>
          <a:p>
            <a:endParaRPr lang="en-US" dirty="0"/>
          </a:p>
        </p:txBody>
      </p:sp>
      <p:sp>
        <p:nvSpPr>
          <p:cNvPr id="4" name="Rectangle 3"/>
          <p:cNvSpPr/>
          <p:nvPr/>
        </p:nvSpPr>
        <p:spPr>
          <a:xfrm>
            <a:off x="0" y="3322235"/>
            <a:ext cx="3354580" cy="3416320"/>
          </a:xfrm>
          <a:prstGeom prst="rect">
            <a:avLst/>
          </a:prstGeom>
        </p:spPr>
        <p:txBody>
          <a:bodyPr wrap="square">
            <a:spAutoFit/>
          </a:bodyPr>
          <a:lstStyle/>
          <a:p>
            <a:pPr marL="342900" indent="-342900">
              <a:buAutoNum type="arabicPeriod"/>
            </a:pPr>
            <a:r>
              <a:rPr lang="en-US" b="1" dirty="0" smtClean="0"/>
              <a:t>Consistency (C)</a:t>
            </a:r>
          </a:p>
          <a:p>
            <a:pPr marL="285750" indent="-285750">
              <a:buFont typeface="Wingdings" pitchFamily="2" charset="2"/>
              <a:buChar char="ü"/>
            </a:pPr>
            <a:r>
              <a:rPr lang="en-US" dirty="0"/>
              <a:t>Every read from the system returns the most recent write. In other words, all nodes in the distributed system see the same data at the same </a:t>
            </a:r>
            <a:r>
              <a:rPr lang="en-US" dirty="0" smtClean="0"/>
              <a:t>time </a:t>
            </a:r>
            <a:r>
              <a:rPr lang="en-US" dirty="0" err="1" smtClean="0"/>
              <a:t>i.e</a:t>
            </a:r>
            <a:r>
              <a:rPr lang="en-US" dirty="0" smtClean="0"/>
              <a:t> </a:t>
            </a:r>
            <a:r>
              <a:rPr lang="en-US" dirty="0"/>
              <a:t>If </a:t>
            </a:r>
            <a:r>
              <a:rPr lang="en-US" dirty="0" smtClean="0"/>
              <a:t>we read </a:t>
            </a:r>
            <a:r>
              <a:rPr lang="en-US" dirty="0"/>
              <a:t>data after a write operation, </a:t>
            </a:r>
            <a:r>
              <a:rPr lang="en-US" dirty="0" smtClean="0"/>
              <a:t>we should </a:t>
            </a:r>
            <a:r>
              <a:rPr lang="en-US" dirty="0"/>
              <a:t>get the latest value that was written, regardless of which node </a:t>
            </a:r>
            <a:r>
              <a:rPr lang="en-US" dirty="0" smtClean="0"/>
              <a:t>we read from.</a:t>
            </a:r>
            <a:endParaRPr lang="en-US" dirty="0"/>
          </a:p>
        </p:txBody>
      </p:sp>
      <p:sp>
        <p:nvSpPr>
          <p:cNvPr id="5" name="Rectangle 4"/>
          <p:cNvSpPr/>
          <p:nvPr/>
        </p:nvSpPr>
        <p:spPr>
          <a:xfrm>
            <a:off x="3093396" y="2923400"/>
            <a:ext cx="2791838" cy="3693319"/>
          </a:xfrm>
          <a:prstGeom prst="rect">
            <a:avLst/>
          </a:prstGeom>
        </p:spPr>
        <p:txBody>
          <a:bodyPr wrap="square">
            <a:spAutoFit/>
          </a:bodyPr>
          <a:lstStyle/>
          <a:p>
            <a:r>
              <a:rPr lang="en-US" b="1" dirty="0" smtClean="0"/>
              <a:t>2. Availability (A)</a:t>
            </a:r>
          </a:p>
          <a:p>
            <a:pPr marL="285750" indent="-285750">
              <a:buFont typeface="Wingdings" pitchFamily="2" charset="2"/>
              <a:buChar char="ü"/>
            </a:pPr>
            <a:r>
              <a:rPr lang="en-US" dirty="0"/>
              <a:t>Every request (read or write) receives a response, even if some of the nodes are down or </a:t>
            </a:r>
            <a:r>
              <a:rPr lang="en-US" dirty="0" smtClean="0"/>
              <a:t>unreachable.</a:t>
            </a:r>
            <a:r>
              <a:rPr lang="en-US" dirty="0"/>
              <a:t> </a:t>
            </a:r>
            <a:r>
              <a:rPr lang="en-US" dirty="0" err="1" smtClean="0"/>
              <a:t>i.e</a:t>
            </a:r>
            <a:r>
              <a:rPr lang="en-US" dirty="0" smtClean="0"/>
              <a:t> the </a:t>
            </a:r>
            <a:r>
              <a:rPr lang="en-US" dirty="0"/>
              <a:t>system is always available to serve read and write requests, </a:t>
            </a:r>
            <a:r>
              <a:rPr lang="en-US" dirty="0" smtClean="0"/>
              <a:t>and the </a:t>
            </a:r>
            <a:r>
              <a:rPr lang="en-US" dirty="0"/>
              <a:t>data </a:t>
            </a:r>
            <a:r>
              <a:rPr lang="en-US" dirty="0" smtClean="0"/>
              <a:t>we read </a:t>
            </a:r>
            <a:r>
              <a:rPr lang="en-US" dirty="0"/>
              <a:t>might not be the most recent if the system is partitioned.</a:t>
            </a:r>
          </a:p>
        </p:txBody>
      </p:sp>
      <p:sp>
        <p:nvSpPr>
          <p:cNvPr id="6" name="Rectangle 5"/>
          <p:cNvSpPr/>
          <p:nvPr/>
        </p:nvSpPr>
        <p:spPr>
          <a:xfrm>
            <a:off x="5885234" y="3322235"/>
            <a:ext cx="3258766" cy="3416320"/>
          </a:xfrm>
          <a:prstGeom prst="rect">
            <a:avLst/>
          </a:prstGeom>
        </p:spPr>
        <p:txBody>
          <a:bodyPr wrap="square">
            <a:spAutoFit/>
          </a:bodyPr>
          <a:lstStyle/>
          <a:p>
            <a:r>
              <a:rPr lang="en-US" b="1" dirty="0" smtClean="0"/>
              <a:t>3.  Partition Tolerance (P)</a:t>
            </a:r>
          </a:p>
          <a:p>
            <a:pPr marL="285750" indent="-285750">
              <a:buFont typeface="Wingdings" pitchFamily="2" charset="2"/>
              <a:buChar char="ü"/>
            </a:pPr>
            <a:r>
              <a:rPr lang="en-US" dirty="0"/>
              <a:t>The system continues to operate, despite network partitions or communication breakdowns between nodes in the distributed </a:t>
            </a:r>
            <a:r>
              <a:rPr lang="en-US" dirty="0" smtClean="0"/>
              <a:t>system </a:t>
            </a:r>
            <a:r>
              <a:rPr lang="en-US" dirty="0" err="1" smtClean="0"/>
              <a:t>i.e</a:t>
            </a:r>
            <a:r>
              <a:rPr lang="en-US" dirty="0"/>
              <a:t> </a:t>
            </a:r>
            <a:r>
              <a:rPr lang="en-US" dirty="0" smtClean="0"/>
              <a:t>the </a:t>
            </a:r>
            <a:r>
              <a:rPr lang="en-US" dirty="0"/>
              <a:t>system can handle the failure of parts of the network that prevent some nodes from communicating with others.</a:t>
            </a:r>
          </a:p>
        </p:txBody>
      </p:sp>
    </p:spTree>
    <p:extLst>
      <p:ext uri="{BB962C8B-B14F-4D97-AF65-F5344CB8AC3E}">
        <p14:creationId xmlns:p14="http://schemas.microsoft.com/office/powerpoint/2010/main" val="3395234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02586" y="111953"/>
            <a:ext cx="5934159" cy="523220"/>
          </a:xfrm>
          <a:prstGeom prst="rect">
            <a:avLst/>
          </a:prstGeom>
        </p:spPr>
        <p:txBody>
          <a:bodyPr wrap="square">
            <a:spAutoFit/>
          </a:bodyPr>
          <a:lstStyle/>
          <a:p>
            <a:r>
              <a:rPr lang="en-US" sz="2800" b="1" dirty="0" smtClean="0">
                <a:solidFill>
                  <a:schemeClr val="accent6"/>
                </a:solidFill>
              </a:rPr>
              <a:t>Chubby Lock System</a:t>
            </a:r>
            <a:endParaRPr lang="en-US" sz="2800" b="1" dirty="0">
              <a:solidFill>
                <a:schemeClr val="accent6"/>
              </a:solidFill>
            </a:endParaRPr>
          </a:p>
        </p:txBody>
      </p:sp>
      <p:sp>
        <p:nvSpPr>
          <p:cNvPr id="3" name="Rectangle 2"/>
          <p:cNvSpPr/>
          <p:nvPr/>
        </p:nvSpPr>
        <p:spPr>
          <a:xfrm>
            <a:off x="187252" y="663723"/>
            <a:ext cx="8730578" cy="5078313"/>
          </a:xfrm>
          <a:prstGeom prst="rect">
            <a:avLst/>
          </a:prstGeom>
        </p:spPr>
        <p:txBody>
          <a:bodyPr wrap="square">
            <a:spAutoFit/>
          </a:bodyPr>
          <a:lstStyle/>
          <a:p>
            <a:pPr marL="285750" indent="-285750">
              <a:buFont typeface="Arial" pitchFamily="34" charset="0"/>
              <a:buChar char="•"/>
            </a:pPr>
            <a:r>
              <a:rPr lang="en-US" dirty="0"/>
              <a:t>Chubby is a distributed lock service developed by Google to manage coordination and synchronization between different systems and services in distributed environments</a:t>
            </a:r>
            <a:r>
              <a:rPr lang="en-US" dirty="0" smtClean="0"/>
              <a:t>.</a:t>
            </a:r>
          </a:p>
          <a:p>
            <a:pPr marL="285750" indent="-285750">
              <a:buFont typeface="Arial" pitchFamily="34" charset="0"/>
              <a:buChar char="•"/>
            </a:pPr>
            <a:r>
              <a:rPr lang="en-US" dirty="0" smtClean="0"/>
              <a:t>It provides </a:t>
            </a:r>
            <a:r>
              <a:rPr lang="en-US" dirty="0"/>
              <a:t>exclusive locks or shared locks to prevent multiple clients from accessing the same resource simultaneously, ensuring data consistency and preventing race conditions</a:t>
            </a:r>
            <a:r>
              <a:rPr lang="en-US" dirty="0" smtClean="0"/>
              <a:t>.</a:t>
            </a:r>
          </a:p>
          <a:p>
            <a:pPr marL="285750" indent="-285750">
              <a:buFont typeface="Arial" pitchFamily="34" charset="0"/>
              <a:buChar char="•"/>
            </a:pPr>
            <a:r>
              <a:rPr lang="en-US" dirty="0" smtClean="0"/>
              <a:t>In </a:t>
            </a:r>
            <a:r>
              <a:rPr lang="en-US" dirty="0" err="1" smtClean="0"/>
              <a:t>Bigtable</a:t>
            </a:r>
            <a:r>
              <a:rPr lang="en-US" dirty="0" smtClean="0"/>
              <a:t> , Chubby is used for </a:t>
            </a:r>
            <a:r>
              <a:rPr lang="en-US" dirty="0"/>
              <a:t>coordination between its tablet servers and the master server. Specifically, Chubby is used to elect the master server </a:t>
            </a:r>
            <a:r>
              <a:rPr lang="en-US" dirty="0" smtClean="0"/>
              <a:t>and </a:t>
            </a:r>
            <a:r>
              <a:rPr lang="en-US" dirty="0"/>
              <a:t>to ensure that only one master server is active at a time</a:t>
            </a:r>
            <a:r>
              <a:rPr lang="en-US" dirty="0" smtClean="0"/>
              <a:t>.</a:t>
            </a:r>
          </a:p>
          <a:p>
            <a:pPr marL="285750" indent="-285750">
              <a:buFont typeface="Arial" pitchFamily="34" charset="0"/>
              <a:buChar char="•"/>
            </a:pPr>
            <a:r>
              <a:rPr lang="en-US" dirty="0"/>
              <a:t>Tablet servers also use Chubby to register their presence. They create ephemeral files in Chubby to indicate their availability, and these files are automatically deleted if the tablet server crashes or becomes unreachable, allowing </a:t>
            </a:r>
            <a:r>
              <a:rPr lang="en-US" dirty="0" err="1"/>
              <a:t>Bigtable’s</a:t>
            </a:r>
            <a:r>
              <a:rPr lang="en-US" dirty="0"/>
              <a:t> master to detect and reassign the tablets it was managing</a:t>
            </a:r>
            <a:r>
              <a:rPr lang="en-US" dirty="0" smtClean="0"/>
              <a:t>.</a:t>
            </a:r>
          </a:p>
          <a:p>
            <a:pPr marL="285750" indent="-285750">
              <a:buFont typeface="Arial" pitchFamily="34" charset="0"/>
              <a:buChar char="•"/>
            </a:pPr>
            <a:r>
              <a:rPr lang="en-US" dirty="0" smtClean="0"/>
              <a:t>Chubby </a:t>
            </a:r>
            <a:r>
              <a:rPr lang="en-US" dirty="0"/>
              <a:t>can be used for leader election</a:t>
            </a:r>
            <a:r>
              <a:rPr lang="en-US" dirty="0" smtClean="0"/>
              <a:t>.  We know in </a:t>
            </a:r>
            <a:r>
              <a:rPr lang="en-US" dirty="0"/>
              <a:t>any distributed system </a:t>
            </a:r>
            <a:r>
              <a:rPr lang="en-US" dirty="0" smtClean="0"/>
              <a:t>we must ensure that there is one and only one node that can act </a:t>
            </a:r>
            <a:r>
              <a:rPr lang="en-US" dirty="0"/>
              <a:t>as a leader (e.g., to manage writes, perform coordination tasks, or manage resources). Nodes competing for leadership can request a lock in Chubby, and the one that acquires the lock becomes the leader.</a:t>
            </a:r>
            <a:endParaRPr lang="en-US" dirty="0" smtClean="0"/>
          </a:p>
        </p:txBody>
      </p:sp>
    </p:spTree>
    <p:extLst>
      <p:ext uri="{BB962C8B-B14F-4D97-AF65-F5344CB8AC3E}">
        <p14:creationId xmlns:p14="http://schemas.microsoft.com/office/powerpoint/2010/main" val="437683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02587" y="12603"/>
            <a:ext cx="5146078" cy="523220"/>
          </a:xfrm>
          <a:prstGeom prst="rect">
            <a:avLst/>
          </a:prstGeom>
        </p:spPr>
        <p:txBody>
          <a:bodyPr wrap="square">
            <a:spAutoFit/>
          </a:bodyPr>
          <a:lstStyle/>
          <a:p>
            <a:r>
              <a:rPr lang="en-US" sz="2800" b="1" dirty="0" smtClean="0">
                <a:solidFill>
                  <a:schemeClr val="accent6"/>
                </a:solidFill>
              </a:rPr>
              <a:t>Chubby Lock System (contd)</a:t>
            </a:r>
            <a:endParaRPr lang="en-US" sz="2800" b="1" dirty="0">
              <a:solidFill>
                <a:schemeClr val="accent6"/>
              </a:solidFill>
            </a:endParaRPr>
          </a:p>
        </p:txBody>
      </p:sp>
      <p:sp>
        <p:nvSpPr>
          <p:cNvPr id="3" name="Rectangle 2"/>
          <p:cNvSpPr/>
          <p:nvPr/>
        </p:nvSpPr>
        <p:spPr>
          <a:xfrm>
            <a:off x="97276" y="548426"/>
            <a:ext cx="9046724" cy="6524863"/>
          </a:xfrm>
          <a:prstGeom prst="rect">
            <a:avLst/>
          </a:prstGeom>
        </p:spPr>
        <p:txBody>
          <a:bodyPr wrap="square">
            <a:spAutoFit/>
          </a:bodyPr>
          <a:lstStyle/>
          <a:p>
            <a:r>
              <a:rPr lang="en-US" b="1" dirty="0" smtClean="0"/>
              <a:t>Working of Chubby in Big Table :</a:t>
            </a:r>
          </a:p>
          <a:p>
            <a:r>
              <a:rPr lang="en-US" dirty="0" smtClean="0"/>
              <a:t>Chubby is used by Tablet server and the GFS of Big table.</a:t>
            </a:r>
          </a:p>
          <a:p>
            <a:endParaRPr lang="en-US" dirty="0" smtClean="0"/>
          </a:p>
          <a:p>
            <a:r>
              <a:rPr lang="en-US" sz="2000" i="1" dirty="0">
                <a:latin typeface="Bookman Old Style" pitchFamily="18" charset="0"/>
              </a:rPr>
              <a:t>Tablet server :</a:t>
            </a:r>
          </a:p>
          <a:p>
            <a:r>
              <a:rPr lang="en-US" dirty="0" err="1" smtClean="0"/>
              <a:t>Bigtable</a:t>
            </a:r>
            <a:r>
              <a:rPr lang="en-US" dirty="0" smtClean="0"/>
              <a:t> </a:t>
            </a:r>
            <a:r>
              <a:rPr lang="en-US" dirty="0"/>
              <a:t>uses Chubby for coordination between its </a:t>
            </a:r>
            <a:r>
              <a:rPr lang="en-US" b="1" dirty="0">
                <a:solidFill>
                  <a:srgbClr val="00B0F0"/>
                </a:solidFill>
              </a:rPr>
              <a:t>tablet servers </a:t>
            </a:r>
            <a:r>
              <a:rPr lang="en-US" dirty="0"/>
              <a:t>and the </a:t>
            </a:r>
            <a:r>
              <a:rPr lang="en-US" b="1" dirty="0">
                <a:solidFill>
                  <a:srgbClr val="00B0F0"/>
                </a:solidFill>
              </a:rPr>
              <a:t>master </a:t>
            </a:r>
            <a:r>
              <a:rPr lang="en-US" dirty="0"/>
              <a:t>server. Specifically, Chubby is used to elect the master server (which manages tablet assignments) and to ensure that only one master server is active at a time. When a Master Server starts up, it tries to acquire a Chubby lock that designates it as the leader. If the lock is available, the Master Server becomes the leader. If the lock is already held by another Master Server, the new instance </a:t>
            </a:r>
            <a:r>
              <a:rPr lang="en-US" dirty="0" smtClean="0"/>
              <a:t>has </a:t>
            </a:r>
            <a:r>
              <a:rPr lang="en-US" dirty="0"/>
              <a:t>to wait. If the active Master Server fails (due to hardware failure or network partition), Chubby </a:t>
            </a:r>
            <a:r>
              <a:rPr lang="en-US" dirty="0" smtClean="0"/>
              <a:t>release </a:t>
            </a:r>
            <a:r>
              <a:rPr lang="en-US" dirty="0"/>
              <a:t>the lock, and another Master Server can then take over by acquiring the lock, ensuring high availability and fault tolerance.</a:t>
            </a:r>
          </a:p>
          <a:p>
            <a:endParaRPr lang="en-US" dirty="0"/>
          </a:p>
          <a:p>
            <a:r>
              <a:rPr lang="en-US" sz="2000" i="1" dirty="0">
                <a:latin typeface="Bookman Old Style" pitchFamily="18" charset="0"/>
              </a:rPr>
              <a:t>Google File System (GFS</a:t>
            </a:r>
            <a:r>
              <a:rPr lang="en-US" sz="2000" i="1" dirty="0" smtClean="0">
                <a:latin typeface="Bookman Old Style" pitchFamily="18" charset="0"/>
              </a:rPr>
              <a:t>) : </a:t>
            </a:r>
            <a:endParaRPr lang="en-US" sz="2000" i="1" dirty="0">
              <a:latin typeface="Bookman Old Style" pitchFamily="18" charset="0"/>
            </a:endParaRPr>
          </a:p>
          <a:p>
            <a:r>
              <a:rPr lang="en-US" dirty="0" smtClean="0"/>
              <a:t>Chubby </a:t>
            </a:r>
            <a:r>
              <a:rPr lang="en-US" dirty="0"/>
              <a:t>is used to help coordinate </a:t>
            </a:r>
            <a:r>
              <a:rPr lang="en-US" dirty="0" smtClean="0"/>
              <a:t>chunk servers </a:t>
            </a:r>
            <a:r>
              <a:rPr lang="en-US" dirty="0"/>
              <a:t>and the GFS master server. The master server can maintain exclusive control over metadata and manage chunk placement, replication, and recovery using </a:t>
            </a:r>
            <a:r>
              <a:rPr lang="en-US" dirty="0" err="1"/>
              <a:t>Chubby’s</a:t>
            </a:r>
            <a:r>
              <a:rPr lang="en-US" dirty="0"/>
              <a:t> distributed locking. In GFS, </a:t>
            </a:r>
            <a:r>
              <a:rPr lang="en-US" dirty="0" smtClean="0"/>
              <a:t>chunk servers </a:t>
            </a:r>
            <a:r>
              <a:rPr lang="en-US" dirty="0"/>
              <a:t>store the actual data (in the form of chunks). They frequently go online or offline due to scaling or failures. The GFS Master Server needs to know which </a:t>
            </a:r>
            <a:r>
              <a:rPr lang="en-US" dirty="0" smtClean="0"/>
              <a:t>chunk servers </a:t>
            </a:r>
            <a:r>
              <a:rPr lang="en-US" dirty="0"/>
              <a:t>are available and what chunks they store. Chubby is used to register </a:t>
            </a:r>
            <a:r>
              <a:rPr lang="en-US" dirty="0" smtClean="0"/>
              <a:t>chunk servers </a:t>
            </a:r>
            <a:r>
              <a:rPr lang="en-US" dirty="0"/>
              <a:t>and help the Master Server keep track of them.</a:t>
            </a:r>
            <a:endParaRPr lang="en-US" dirty="0" smtClean="0"/>
          </a:p>
          <a:p>
            <a:endParaRPr lang="en-US" dirty="0"/>
          </a:p>
        </p:txBody>
      </p:sp>
    </p:spTree>
    <p:extLst>
      <p:ext uri="{BB962C8B-B14F-4D97-AF65-F5344CB8AC3E}">
        <p14:creationId xmlns:p14="http://schemas.microsoft.com/office/powerpoint/2010/main" val="4376838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003" y="638842"/>
            <a:ext cx="8949448" cy="5909310"/>
          </a:xfrm>
          <a:prstGeom prst="rect">
            <a:avLst/>
          </a:prstGeom>
        </p:spPr>
        <p:txBody>
          <a:bodyPr wrap="square">
            <a:spAutoFit/>
          </a:bodyPr>
          <a:lstStyle/>
          <a:p>
            <a:r>
              <a:rPr lang="en-US" dirty="0" smtClean="0"/>
              <a:t>Mathematically </a:t>
            </a:r>
            <a:r>
              <a:rPr lang="en-US" dirty="0"/>
              <a:t>speaking , A Bloom filter is a space-efficient </a:t>
            </a:r>
            <a:r>
              <a:rPr lang="en-US" dirty="0" smtClean="0"/>
              <a:t>data </a:t>
            </a:r>
            <a:r>
              <a:rPr lang="en-US" dirty="0"/>
              <a:t>structure used to test whether an element is a member of a set. It is designed to offer fast, space-efficient membership checks with false positives but no false negatives. This means a Bloom filter can confirm that an element may be in the set or definitely is </a:t>
            </a:r>
            <a:r>
              <a:rPr lang="en-US" dirty="0" smtClean="0"/>
              <a:t>not</a:t>
            </a:r>
            <a:r>
              <a:rPr lang="en-US" dirty="0"/>
              <a:t> </a:t>
            </a:r>
            <a:r>
              <a:rPr lang="en-US" dirty="0" err="1" smtClean="0"/>
              <a:t>i.e</a:t>
            </a:r>
            <a:r>
              <a:rPr lang="en-US" dirty="0" smtClean="0"/>
              <a:t> </a:t>
            </a:r>
            <a:r>
              <a:rPr lang="en-US" dirty="0"/>
              <a:t>it cannot guarantee membership with absolute </a:t>
            </a:r>
            <a:r>
              <a:rPr lang="en-US" dirty="0" smtClean="0"/>
              <a:t>certainty but can guarantee  </a:t>
            </a:r>
            <a:r>
              <a:rPr lang="en-US" dirty="0" err="1" smtClean="0"/>
              <a:t>definetely</a:t>
            </a:r>
            <a:endParaRPr lang="en-US" dirty="0" smtClean="0"/>
          </a:p>
          <a:p>
            <a:r>
              <a:rPr lang="en-US" dirty="0" smtClean="0"/>
              <a:t>non membership.</a:t>
            </a:r>
          </a:p>
          <a:p>
            <a:pPr marL="285750" indent="-285750">
              <a:buFont typeface="Arial" pitchFamily="34" charset="0"/>
              <a:buChar char="•"/>
            </a:pPr>
            <a:r>
              <a:rPr lang="en-US" dirty="0"/>
              <a:t>Bloom filters are commonly used in systems where fast lookups are required but exact accuracy is not necessary, and saving memory is a priority. They are particularly useful in distributed systems, databases, caches, and network security applications</a:t>
            </a:r>
            <a:r>
              <a:rPr lang="en-US" dirty="0" smtClean="0"/>
              <a:t>.</a:t>
            </a:r>
          </a:p>
          <a:p>
            <a:pPr marL="285750" indent="-285750">
              <a:buFont typeface="Arial" pitchFamily="34" charset="0"/>
              <a:buChar char="•"/>
            </a:pPr>
            <a:r>
              <a:rPr lang="en-US" dirty="0"/>
              <a:t>A fixed-size bit array (e.g., 1,000 bits) initialized to all </a:t>
            </a:r>
            <a:r>
              <a:rPr lang="en-US" dirty="0" smtClean="0"/>
              <a:t>zeros.</a:t>
            </a:r>
          </a:p>
          <a:p>
            <a:pPr marL="285750" indent="-285750">
              <a:buFont typeface="Arial" pitchFamily="34" charset="0"/>
              <a:buChar char="•"/>
            </a:pPr>
            <a:r>
              <a:rPr lang="en-US" dirty="0"/>
              <a:t>Multiple hash functions </a:t>
            </a:r>
            <a:r>
              <a:rPr lang="en-US" dirty="0" smtClean="0"/>
              <a:t>maps </a:t>
            </a:r>
            <a:r>
              <a:rPr lang="en-US" dirty="0"/>
              <a:t>an input element to a position in the bit array. </a:t>
            </a:r>
            <a:endParaRPr lang="en-US" dirty="0" smtClean="0"/>
          </a:p>
          <a:p>
            <a:pPr marL="285750" indent="-285750">
              <a:buFont typeface="Arial" pitchFamily="34" charset="0"/>
              <a:buChar char="•"/>
            </a:pPr>
            <a:r>
              <a:rPr lang="en-US" dirty="0"/>
              <a:t>When </a:t>
            </a:r>
            <a:r>
              <a:rPr lang="en-US" dirty="0" smtClean="0"/>
              <a:t>we add </a:t>
            </a:r>
            <a:r>
              <a:rPr lang="en-US" dirty="0"/>
              <a:t>an element to a Bloom filter , </a:t>
            </a:r>
            <a:r>
              <a:rPr lang="en-US" dirty="0" smtClean="0"/>
              <a:t>the </a:t>
            </a:r>
            <a:r>
              <a:rPr lang="en-US" dirty="0"/>
              <a:t>element is passed through each of the hash functions. Each hash function generates an index corresponding to a position in the bit array. The bit at each of these positions in the bit array is set to 1</a:t>
            </a:r>
            <a:r>
              <a:rPr lang="en-US" dirty="0" smtClean="0"/>
              <a:t>.</a:t>
            </a:r>
          </a:p>
          <a:p>
            <a:pPr marL="285750" indent="-285750">
              <a:buFont typeface="Arial" pitchFamily="34" charset="0"/>
              <a:buChar char="•"/>
            </a:pPr>
            <a:r>
              <a:rPr lang="en-US" dirty="0"/>
              <a:t>To check if an element is in the Bloom filter , </a:t>
            </a:r>
            <a:r>
              <a:rPr lang="en-US" dirty="0" smtClean="0"/>
              <a:t>the </a:t>
            </a:r>
            <a:r>
              <a:rPr lang="en-US" dirty="0"/>
              <a:t>element is passed through the same hash functions to generate positions in the bit array. The bits at those positions are checked. If all the bits are set to 1, the element is </a:t>
            </a:r>
            <a:r>
              <a:rPr lang="en-US" b="1" dirty="0"/>
              <a:t>probably</a:t>
            </a:r>
            <a:r>
              <a:rPr lang="en-US" dirty="0"/>
              <a:t> in the set. If any of the bits are 0, the element is </a:t>
            </a:r>
            <a:r>
              <a:rPr lang="en-US" b="1" dirty="0"/>
              <a:t>definitely not</a:t>
            </a:r>
            <a:r>
              <a:rPr lang="en-US" dirty="0"/>
              <a:t> in the set</a:t>
            </a:r>
            <a:r>
              <a:rPr lang="en-US" dirty="0" smtClean="0"/>
              <a:t>.</a:t>
            </a:r>
          </a:p>
          <a:p>
            <a:pPr marL="285750" indent="-285750">
              <a:buFont typeface="Arial" pitchFamily="34" charset="0"/>
              <a:buChar char="•"/>
            </a:pPr>
            <a:r>
              <a:rPr lang="en-US" dirty="0"/>
              <a:t>A Bloom filter can return false positives but never false negatives. If the Bloom filter indicates that an element is not in the set, it is definitely not in the set.</a:t>
            </a:r>
          </a:p>
        </p:txBody>
      </p:sp>
      <p:sp>
        <p:nvSpPr>
          <p:cNvPr id="3" name="Rectangle 2"/>
          <p:cNvSpPr/>
          <p:nvPr/>
        </p:nvSpPr>
        <p:spPr>
          <a:xfrm>
            <a:off x="2402586" y="111953"/>
            <a:ext cx="5934159" cy="523220"/>
          </a:xfrm>
          <a:prstGeom prst="rect">
            <a:avLst/>
          </a:prstGeom>
        </p:spPr>
        <p:txBody>
          <a:bodyPr wrap="square">
            <a:spAutoFit/>
          </a:bodyPr>
          <a:lstStyle/>
          <a:p>
            <a:r>
              <a:rPr lang="en-US" sz="2800" b="1" dirty="0" smtClean="0">
                <a:solidFill>
                  <a:schemeClr val="accent6"/>
                </a:solidFill>
              </a:rPr>
              <a:t>Bloom Filter</a:t>
            </a:r>
            <a:endParaRPr lang="en-US" sz="2800" b="1" dirty="0">
              <a:solidFill>
                <a:schemeClr val="accent6"/>
              </a:solidFill>
            </a:endParaRPr>
          </a:p>
        </p:txBody>
      </p:sp>
    </p:spTree>
    <p:extLst>
      <p:ext uri="{BB962C8B-B14F-4D97-AF65-F5344CB8AC3E}">
        <p14:creationId xmlns:p14="http://schemas.microsoft.com/office/powerpoint/2010/main" val="3511408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183" y="635173"/>
            <a:ext cx="9173183" cy="5386090"/>
          </a:xfrm>
          <a:prstGeom prst="rect">
            <a:avLst/>
          </a:prstGeom>
        </p:spPr>
        <p:txBody>
          <a:bodyPr wrap="square">
            <a:spAutoFit/>
          </a:bodyPr>
          <a:lstStyle/>
          <a:p>
            <a:r>
              <a:rPr lang="en-US" dirty="0"/>
              <a:t>Bloom filters are highly space-efficient because they only require a fixed-size bit array and a few hash functions, making them suitable for use in memory-constrained environments</a:t>
            </a:r>
            <a:r>
              <a:rPr lang="en-US" dirty="0" smtClean="0"/>
              <a:t>.</a:t>
            </a:r>
          </a:p>
          <a:p>
            <a:endParaRPr lang="en-US" dirty="0"/>
          </a:p>
          <a:p>
            <a:r>
              <a:rPr lang="en-US" sz="2000" b="1" i="1" dirty="0">
                <a:latin typeface="Bookman Old Style" pitchFamily="18" charset="0"/>
              </a:rPr>
              <a:t>Application of Bloom Filter :</a:t>
            </a:r>
          </a:p>
          <a:p>
            <a:r>
              <a:rPr lang="en-US" dirty="0" smtClean="0"/>
              <a:t>Lets consider we </a:t>
            </a:r>
            <a:r>
              <a:rPr lang="en-US" dirty="0"/>
              <a:t>are managing a large, distributed cache system (e.g., for a web service like a CDN or a database). Checking whether a resource is in the cache (i.e., membership testing) could be slow if </a:t>
            </a:r>
            <a:r>
              <a:rPr lang="en-US" dirty="0" smtClean="0"/>
              <a:t>we need </a:t>
            </a:r>
            <a:r>
              <a:rPr lang="en-US" dirty="0"/>
              <a:t>to check multiple nodes, especially if the resource isn’t in the cache at all. When a user requests a resource (like an image or webpage), the system can first check a Bloom filter to see if the resource is in the cache</a:t>
            </a:r>
            <a:r>
              <a:rPr lang="en-US" dirty="0" smtClean="0"/>
              <a:t>.</a:t>
            </a:r>
          </a:p>
          <a:p>
            <a:endParaRPr lang="en-US" dirty="0"/>
          </a:p>
          <a:p>
            <a:pPr marL="285750" indent="-285750">
              <a:buFont typeface="Arial" pitchFamily="34" charset="0"/>
              <a:buChar char="•"/>
            </a:pPr>
            <a:r>
              <a:rPr lang="en-US" dirty="0" smtClean="0"/>
              <a:t>If </a:t>
            </a:r>
            <a:r>
              <a:rPr lang="en-US" dirty="0"/>
              <a:t>the Bloom filter says the resource is </a:t>
            </a:r>
            <a:r>
              <a:rPr lang="en-US" b="1" dirty="0"/>
              <a:t>not</a:t>
            </a:r>
            <a:r>
              <a:rPr lang="en-US" dirty="0"/>
              <a:t> in the cache (bits are 0 for at least one hash), then the system can immediately know to fetch the resource from the original source. </a:t>
            </a:r>
            <a:endParaRPr lang="en-US" dirty="0" smtClean="0"/>
          </a:p>
          <a:p>
            <a:pPr marL="285750" indent="-285750">
              <a:buFont typeface="Arial" pitchFamily="34" charset="0"/>
              <a:buChar char="•"/>
            </a:pPr>
            <a:r>
              <a:rPr lang="en-US" dirty="0" smtClean="0"/>
              <a:t>If </a:t>
            </a:r>
            <a:r>
              <a:rPr lang="en-US" dirty="0"/>
              <a:t>the Bloom filter says the resource </a:t>
            </a:r>
            <a:r>
              <a:rPr lang="en-US" b="1" dirty="0"/>
              <a:t>may</a:t>
            </a:r>
            <a:r>
              <a:rPr lang="en-US" dirty="0"/>
              <a:t> be in the cache (all bits are 1), the system performs a more expensive cache lookup</a:t>
            </a:r>
            <a:r>
              <a:rPr lang="en-US" dirty="0" smtClean="0"/>
              <a:t>.</a:t>
            </a:r>
          </a:p>
          <a:p>
            <a:pPr marL="285750" indent="-285750">
              <a:buFont typeface="Arial" pitchFamily="34" charset="0"/>
              <a:buChar char="•"/>
            </a:pPr>
            <a:r>
              <a:rPr lang="en-US" dirty="0"/>
              <a:t>This optimization reduces unnecessary cache lookups for non-existent items, saving time and resources.</a:t>
            </a:r>
          </a:p>
          <a:p>
            <a:pPr marL="285750" indent="-285750">
              <a:buFont typeface="Arial" pitchFamily="34" charset="0"/>
              <a:buChar char="•"/>
            </a:pPr>
            <a:endParaRPr lang="en-US" dirty="0"/>
          </a:p>
        </p:txBody>
      </p:sp>
      <p:sp>
        <p:nvSpPr>
          <p:cNvPr id="3" name="Rectangle 2"/>
          <p:cNvSpPr/>
          <p:nvPr/>
        </p:nvSpPr>
        <p:spPr>
          <a:xfrm>
            <a:off x="2402586" y="111953"/>
            <a:ext cx="5934159" cy="523220"/>
          </a:xfrm>
          <a:prstGeom prst="rect">
            <a:avLst/>
          </a:prstGeom>
        </p:spPr>
        <p:txBody>
          <a:bodyPr wrap="square">
            <a:spAutoFit/>
          </a:bodyPr>
          <a:lstStyle/>
          <a:p>
            <a:r>
              <a:rPr lang="en-US" sz="2800" b="1" dirty="0" smtClean="0">
                <a:solidFill>
                  <a:schemeClr val="accent6"/>
                </a:solidFill>
              </a:rPr>
              <a:t>Bloom Filter (contd)</a:t>
            </a:r>
            <a:endParaRPr lang="en-US" sz="2800" b="1" dirty="0">
              <a:solidFill>
                <a:schemeClr val="accent6"/>
              </a:solidFill>
            </a:endParaRPr>
          </a:p>
        </p:txBody>
      </p:sp>
      <p:sp>
        <p:nvSpPr>
          <p:cNvPr id="4" name="Rectangle 3"/>
          <p:cNvSpPr/>
          <p:nvPr/>
        </p:nvSpPr>
        <p:spPr>
          <a:xfrm>
            <a:off x="0" y="5671785"/>
            <a:ext cx="9075906" cy="923330"/>
          </a:xfrm>
          <a:prstGeom prst="rect">
            <a:avLst/>
          </a:prstGeom>
        </p:spPr>
        <p:txBody>
          <a:bodyPr wrap="square">
            <a:spAutoFit/>
          </a:bodyPr>
          <a:lstStyle/>
          <a:p>
            <a:r>
              <a:rPr lang="en-US" dirty="0" smtClean="0"/>
              <a:t>Email </a:t>
            </a:r>
            <a:r>
              <a:rPr lang="en-US" dirty="0"/>
              <a:t>systems </a:t>
            </a:r>
            <a:r>
              <a:rPr lang="en-US" dirty="0" smtClean="0"/>
              <a:t>uses </a:t>
            </a:r>
            <a:r>
              <a:rPr lang="en-US" dirty="0"/>
              <a:t>Bloom filters to detect whether a sender’s email address has already been flagged as spam. If the Bloom filter indicates the address is probably in the spam list, the system can check more rigorously.</a:t>
            </a:r>
          </a:p>
        </p:txBody>
      </p:sp>
    </p:spTree>
    <p:extLst>
      <p:ext uri="{BB962C8B-B14F-4D97-AF65-F5344CB8AC3E}">
        <p14:creationId xmlns:p14="http://schemas.microsoft.com/office/powerpoint/2010/main" val="3511408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3FF906EE-8747-8395-3438-3E112E22F070}"/>
              </a:ext>
            </a:extLst>
          </p:cNvPr>
          <p:cNvPicPr>
            <a:picLocks noChangeAspect="1"/>
          </p:cNvPicPr>
          <p:nvPr/>
        </p:nvPicPr>
        <p:blipFill>
          <a:blip r:embed="rId2"/>
          <a:stretch>
            <a:fillRect/>
          </a:stretch>
        </p:blipFill>
        <p:spPr>
          <a:xfrm>
            <a:off x="604032" y="572159"/>
            <a:ext cx="7429500" cy="3800475"/>
          </a:xfrm>
          <a:prstGeom prst="rect">
            <a:avLst/>
          </a:prstGeom>
        </p:spPr>
      </p:pic>
      <p:sp>
        <p:nvSpPr>
          <p:cNvPr id="3" name="Title 1">
            <a:extLst>
              <a:ext uri="{FF2B5EF4-FFF2-40B4-BE49-F238E27FC236}">
                <a16:creationId xmlns:a16="http://schemas.microsoft.com/office/drawing/2014/main" xmlns="" id="{6383B235-9425-1CAD-3EFD-F231B23B97AD}"/>
              </a:ext>
            </a:extLst>
          </p:cNvPr>
          <p:cNvSpPr txBox="1">
            <a:spLocks/>
          </p:cNvSpPr>
          <p:nvPr/>
        </p:nvSpPr>
        <p:spPr>
          <a:xfrm>
            <a:off x="1154108" y="2566566"/>
            <a:ext cx="6498158" cy="1724867"/>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en-US" sz="6000" dirty="0"/>
              <a:t>Thanks</a:t>
            </a:r>
          </a:p>
        </p:txBody>
      </p:sp>
    </p:spTree>
    <p:extLst>
      <p:ext uri="{BB962C8B-B14F-4D97-AF65-F5344CB8AC3E}">
        <p14:creationId xmlns:p14="http://schemas.microsoft.com/office/powerpoint/2010/main" val="13286429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2522" y="0"/>
            <a:ext cx="6128712" cy="523220"/>
          </a:xfrm>
          <a:prstGeom prst="rect">
            <a:avLst/>
          </a:prstGeom>
        </p:spPr>
        <p:txBody>
          <a:bodyPr wrap="square">
            <a:spAutoFit/>
          </a:bodyPr>
          <a:lstStyle/>
          <a:p>
            <a:r>
              <a:rPr lang="en-US" sz="2800" b="1" dirty="0">
                <a:solidFill>
                  <a:schemeClr val="accent6"/>
                </a:solidFill>
              </a:rPr>
              <a:t>CAP Theorem's Core </a:t>
            </a:r>
            <a:r>
              <a:rPr lang="en-US" sz="2800" b="1" dirty="0" smtClean="0">
                <a:solidFill>
                  <a:schemeClr val="accent6"/>
                </a:solidFill>
              </a:rPr>
              <a:t>Idea (contd)</a:t>
            </a:r>
            <a:endParaRPr lang="en-US" sz="2800" b="1" dirty="0">
              <a:solidFill>
                <a:schemeClr val="accent6"/>
              </a:solidFill>
            </a:endParaRPr>
          </a:p>
        </p:txBody>
      </p:sp>
      <p:sp>
        <p:nvSpPr>
          <p:cNvPr id="5" name="Explosion 1 4"/>
          <p:cNvSpPr/>
          <p:nvPr/>
        </p:nvSpPr>
        <p:spPr>
          <a:xfrm>
            <a:off x="149155" y="892870"/>
            <a:ext cx="3813243" cy="4233606"/>
          </a:xfrm>
          <a:prstGeom prst="irregularSeal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1206230" y="2315183"/>
            <a:ext cx="194553" cy="214008"/>
          </a:xfrm>
          <a:prstGeom prst="ellipse">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2</a:t>
            </a:r>
            <a:endParaRPr lang="en-US" b="1" dirty="0">
              <a:solidFill>
                <a:schemeClr val="tx1"/>
              </a:solidFill>
            </a:endParaRPr>
          </a:p>
        </p:txBody>
      </p:sp>
      <p:sp>
        <p:nvSpPr>
          <p:cNvPr id="7" name="Oval 6"/>
          <p:cNvSpPr/>
          <p:nvPr/>
        </p:nvSpPr>
        <p:spPr>
          <a:xfrm>
            <a:off x="1718553" y="1990928"/>
            <a:ext cx="194553" cy="214008"/>
          </a:xfrm>
          <a:prstGeom prst="ellipse">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3</a:t>
            </a:r>
            <a:endParaRPr lang="en-US" b="1" dirty="0">
              <a:solidFill>
                <a:schemeClr val="tx1"/>
              </a:solidFill>
            </a:endParaRPr>
          </a:p>
        </p:txBody>
      </p:sp>
      <p:sp>
        <p:nvSpPr>
          <p:cNvPr id="8" name="Oval 7"/>
          <p:cNvSpPr/>
          <p:nvPr/>
        </p:nvSpPr>
        <p:spPr>
          <a:xfrm>
            <a:off x="2992877" y="2230876"/>
            <a:ext cx="194553" cy="214008"/>
          </a:xfrm>
          <a:prstGeom prst="ellipse">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8</a:t>
            </a:r>
            <a:endParaRPr lang="en-US" b="1" dirty="0">
              <a:solidFill>
                <a:schemeClr val="tx1"/>
              </a:solidFill>
            </a:endParaRPr>
          </a:p>
        </p:txBody>
      </p:sp>
      <p:sp>
        <p:nvSpPr>
          <p:cNvPr id="9" name="Oval 8"/>
          <p:cNvSpPr/>
          <p:nvPr/>
        </p:nvSpPr>
        <p:spPr>
          <a:xfrm>
            <a:off x="2613498" y="2792423"/>
            <a:ext cx="194553" cy="214008"/>
          </a:xfrm>
          <a:prstGeom prst="ellipse">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7</a:t>
            </a:r>
            <a:endParaRPr lang="en-US" b="1" dirty="0">
              <a:solidFill>
                <a:schemeClr val="tx1"/>
              </a:solidFill>
            </a:endParaRPr>
          </a:p>
        </p:txBody>
      </p:sp>
      <p:sp>
        <p:nvSpPr>
          <p:cNvPr id="10" name="Oval 9"/>
          <p:cNvSpPr/>
          <p:nvPr/>
        </p:nvSpPr>
        <p:spPr>
          <a:xfrm>
            <a:off x="2166025" y="2315183"/>
            <a:ext cx="194553" cy="214008"/>
          </a:xfrm>
          <a:prstGeom prst="ellipse">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6</a:t>
            </a:r>
            <a:endParaRPr lang="en-US" b="1" dirty="0">
              <a:solidFill>
                <a:schemeClr val="tx1"/>
              </a:solidFill>
            </a:endParaRPr>
          </a:p>
        </p:txBody>
      </p:sp>
      <p:sp>
        <p:nvSpPr>
          <p:cNvPr id="11" name="Oval 10"/>
          <p:cNvSpPr/>
          <p:nvPr/>
        </p:nvSpPr>
        <p:spPr>
          <a:xfrm>
            <a:off x="1958501" y="2795665"/>
            <a:ext cx="194553" cy="214008"/>
          </a:xfrm>
          <a:prstGeom prst="ellipse">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5</a:t>
            </a:r>
            <a:endParaRPr lang="en-US" b="1" dirty="0">
              <a:solidFill>
                <a:schemeClr val="tx1"/>
              </a:solidFill>
            </a:endParaRPr>
          </a:p>
        </p:txBody>
      </p:sp>
      <p:sp>
        <p:nvSpPr>
          <p:cNvPr id="12" name="Oval 11"/>
          <p:cNvSpPr/>
          <p:nvPr/>
        </p:nvSpPr>
        <p:spPr>
          <a:xfrm>
            <a:off x="1261353" y="2899427"/>
            <a:ext cx="194553" cy="214008"/>
          </a:xfrm>
          <a:prstGeom prst="ellipse">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1</a:t>
            </a:r>
            <a:endParaRPr lang="en-US" b="1" dirty="0">
              <a:solidFill>
                <a:schemeClr val="tx1"/>
              </a:solidFill>
            </a:endParaRPr>
          </a:p>
        </p:txBody>
      </p:sp>
      <p:sp>
        <p:nvSpPr>
          <p:cNvPr id="14" name="Freeform 13"/>
          <p:cNvSpPr/>
          <p:nvPr/>
        </p:nvSpPr>
        <p:spPr>
          <a:xfrm>
            <a:off x="1410511" y="2237362"/>
            <a:ext cx="350195" cy="175098"/>
          </a:xfrm>
          <a:custGeom>
            <a:avLst/>
            <a:gdLst>
              <a:gd name="connsiteX0" fmla="*/ 0 w 350195"/>
              <a:gd name="connsiteY0" fmla="*/ 175098 h 175098"/>
              <a:gd name="connsiteX1" fmla="*/ 116732 w 350195"/>
              <a:gd name="connsiteY1" fmla="*/ 165370 h 175098"/>
              <a:gd name="connsiteX2" fmla="*/ 145915 w 350195"/>
              <a:gd name="connsiteY2" fmla="*/ 136187 h 175098"/>
              <a:gd name="connsiteX3" fmla="*/ 184825 w 350195"/>
              <a:gd name="connsiteY3" fmla="*/ 126459 h 175098"/>
              <a:gd name="connsiteX4" fmla="*/ 214008 w 350195"/>
              <a:gd name="connsiteY4" fmla="*/ 107004 h 175098"/>
              <a:gd name="connsiteX5" fmla="*/ 252919 w 350195"/>
              <a:gd name="connsiteY5" fmla="*/ 97276 h 175098"/>
              <a:gd name="connsiteX6" fmla="*/ 282102 w 350195"/>
              <a:gd name="connsiteY6" fmla="*/ 58366 h 175098"/>
              <a:gd name="connsiteX7" fmla="*/ 330740 w 350195"/>
              <a:gd name="connsiteY7" fmla="*/ 19455 h 175098"/>
              <a:gd name="connsiteX8" fmla="*/ 350195 w 350195"/>
              <a:gd name="connsiteY8" fmla="*/ 0 h 17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95" h="175098">
                <a:moveTo>
                  <a:pt x="0" y="175098"/>
                </a:moveTo>
                <a:cubicBezTo>
                  <a:pt x="38911" y="171855"/>
                  <a:pt x="79005" y="175431"/>
                  <a:pt x="116732" y="165370"/>
                </a:cubicBezTo>
                <a:cubicBezTo>
                  <a:pt x="130024" y="161825"/>
                  <a:pt x="133971" y="143012"/>
                  <a:pt x="145915" y="136187"/>
                </a:cubicBezTo>
                <a:cubicBezTo>
                  <a:pt x="157523" y="129554"/>
                  <a:pt x="171855" y="129702"/>
                  <a:pt x="184825" y="126459"/>
                </a:cubicBezTo>
                <a:cubicBezTo>
                  <a:pt x="194553" y="119974"/>
                  <a:pt x="203262" y="111609"/>
                  <a:pt x="214008" y="107004"/>
                </a:cubicBezTo>
                <a:cubicBezTo>
                  <a:pt x="226297" y="101738"/>
                  <a:pt x="242040" y="105047"/>
                  <a:pt x="252919" y="97276"/>
                </a:cubicBezTo>
                <a:cubicBezTo>
                  <a:pt x="266112" y="87853"/>
                  <a:pt x="271723" y="70821"/>
                  <a:pt x="282102" y="58366"/>
                </a:cubicBezTo>
                <a:cubicBezTo>
                  <a:pt x="305593" y="30177"/>
                  <a:pt x="299319" y="44591"/>
                  <a:pt x="330740" y="19455"/>
                </a:cubicBezTo>
                <a:cubicBezTo>
                  <a:pt x="337902" y="13726"/>
                  <a:pt x="343710" y="6485"/>
                  <a:pt x="350195" y="0"/>
                </a:cubicBezTo>
              </a:path>
            </a:pathLst>
          </a:custGeom>
          <a:ln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Freeform 14"/>
          <p:cNvSpPr/>
          <p:nvPr/>
        </p:nvSpPr>
        <p:spPr>
          <a:xfrm flipV="1">
            <a:off x="1880680" y="2185480"/>
            <a:ext cx="272374" cy="152399"/>
          </a:xfrm>
          <a:custGeom>
            <a:avLst/>
            <a:gdLst>
              <a:gd name="connsiteX0" fmla="*/ 0 w 350195"/>
              <a:gd name="connsiteY0" fmla="*/ 175098 h 175098"/>
              <a:gd name="connsiteX1" fmla="*/ 116732 w 350195"/>
              <a:gd name="connsiteY1" fmla="*/ 165370 h 175098"/>
              <a:gd name="connsiteX2" fmla="*/ 145915 w 350195"/>
              <a:gd name="connsiteY2" fmla="*/ 136187 h 175098"/>
              <a:gd name="connsiteX3" fmla="*/ 184825 w 350195"/>
              <a:gd name="connsiteY3" fmla="*/ 126459 h 175098"/>
              <a:gd name="connsiteX4" fmla="*/ 214008 w 350195"/>
              <a:gd name="connsiteY4" fmla="*/ 107004 h 175098"/>
              <a:gd name="connsiteX5" fmla="*/ 252919 w 350195"/>
              <a:gd name="connsiteY5" fmla="*/ 97276 h 175098"/>
              <a:gd name="connsiteX6" fmla="*/ 282102 w 350195"/>
              <a:gd name="connsiteY6" fmla="*/ 58366 h 175098"/>
              <a:gd name="connsiteX7" fmla="*/ 330740 w 350195"/>
              <a:gd name="connsiteY7" fmla="*/ 19455 h 175098"/>
              <a:gd name="connsiteX8" fmla="*/ 350195 w 350195"/>
              <a:gd name="connsiteY8" fmla="*/ 0 h 17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95" h="175098">
                <a:moveTo>
                  <a:pt x="0" y="175098"/>
                </a:moveTo>
                <a:cubicBezTo>
                  <a:pt x="38911" y="171855"/>
                  <a:pt x="79005" y="175431"/>
                  <a:pt x="116732" y="165370"/>
                </a:cubicBezTo>
                <a:cubicBezTo>
                  <a:pt x="130024" y="161825"/>
                  <a:pt x="133971" y="143012"/>
                  <a:pt x="145915" y="136187"/>
                </a:cubicBezTo>
                <a:cubicBezTo>
                  <a:pt x="157523" y="129554"/>
                  <a:pt x="171855" y="129702"/>
                  <a:pt x="184825" y="126459"/>
                </a:cubicBezTo>
                <a:cubicBezTo>
                  <a:pt x="194553" y="119974"/>
                  <a:pt x="203262" y="111609"/>
                  <a:pt x="214008" y="107004"/>
                </a:cubicBezTo>
                <a:cubicBezTo>
                  <a:pt x="226297" y="101738"/>
                  <a:pt x="242040" y="105047"/>
                  <a:pt x="252919" y="97276"/>
                </a:cubicBezTo>
                <a:cubicBezTo>
                  <a:pt x="266112" y="87853"/>
                  <a:pt x="271723" y="70821"/>
                  <a:pt x="282102" y="58366"/>
                </a:cubicBezTo>
                <a:cubicBezTo>
                  <a:pt x="305593" y="30177"/>
                  <a:pt x="299319" y="44591"/>
                  <a:pt x="330740" y="19455"/>
                </a:cubicBezTo>
                <a:cubicBezTo>
                  <a:pt x="337902" y="13726"/>
                  <a:pt x="343710" y="6485"/>
                  <a:pt x="350195" y="0"/>
                </a:cubicBezTo>
              </a:path>
            </a:pathLst>
          </a:custGeom>
          <a:ln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Freeform 15"/>
          <p:cNvSpPr/>
          <p:nvPr/>
        </p:nvSpPr>
        <p:spPr>
          <a:xfrm>
            <a:off x="2360578" y="2237362"/>
            <a:ext cx="632299" cy="142672"/>
          </a:xfrm>
          <a:custGeom>
            <a:avLst/>
            <a:gdLst>
              <a:gd name="connsiteX0" fmla="*/ 0 w 350195"/>
              <a:gd name="connsiteY0" fmla="*/ 175098 h 175098"/>
              <a:gd name="connsiteX1" fmla="*/ 116732 w 350195"/>
              <a:gd name="connsiteY1" fmla="*/ 165370 h 175098"/>
              <a:gd name="connsiteX2" fmla="*/ 145915 w 350195"/>
              <a:gd name="connsiteY2" fmla="*/ 136187 h 175098"/>
              <a:gd name="connsiteX3" fmla="*/ 184825 w 350195"/>
              <a:gd name="connsiteY3" fmla="*/ 126459 h 175098"/>
              <a:gd name="connsiteX4" fmla="*/ 214008 w 350195"/>
              <a:gd name="connsiteY4" fmla="*/ 107004 h 175098"/>
              <a:gd name="connsiteX5" fmla="*/ 252919 w 350195"/>
              <a:gd name="connsiteY5" fmla="*/ 97276 h 175098"/>
              <a:gd name="connsiteX6" fmla="*/ 282102 w 350195"/>
              <a:gd name="connsiteY6" fmla="*/ 58366 h 175098"/>
              <a:gd name="connsiteX7" fmla="*/ 330740 w 350195"/>
              <a:gd name="connsiteY7" fmla="*/ 19455 h 175098"/>
              <a:gd name="connsiteX8" fmla="*/ 350195 w 350195"/>
              <a:gd name="connsiteY8" fmla="*/ 0 h 17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95" h="175098">
                <a:moveTo>
                  <a:pt x="0" y="175098"/>
                </a:moveTo>
                <a:cubicBezTo>
                  <a:pt x="38911" y="171855"/>
                  <a:pt x="79005" y="175431"/>
                  <a:pt x="116732" y="165370"/>
                </a:cubicBezTo>
                <a:cubicBezTo>
                  <a:pt x="130024" y="161825"/>
                  <a:pt x="133971" y="143012"/>
                  <a:pt x="145915" y="136187"/>
                </a:cubicBezTo>
                <a:cubicBezTo>
                  <a:pt x="157523" y="129554"/>
                  <a:pt x="171855" y="129702"/>
                  <a:pt x="184825" y="126459"/>
                </a:cubicBezTo>
                <a:cubicBezTo>
                  <a:pt x="194553" y="119974"/>
                  <a:pt x="203262" y="111609"/>
                  <a:pt x="214008" y="107004"/>
                </a:cubicBezTo>
                <a:cubicBezTo>
                  <a:pt x="226297" y="101738"/>
                  <a:pt x="242040" y="105047"/>
                  <a:pt x="252919" y="97276"/>
                </a:cubicBezTo>
                <a:cubicBezTo>
                  <a:pt x="266112" y="87853"/>
                  <a:pt x="271723" y="70821"/>
                  <a:pt x="282102" y="58366"/>
                </a:cubicBezTo>
                <a:cubicBezTo>
                  <a:pt x="305593" y="30177"/>
                  <a:pt x="299319" y="44591"/>
                  <a:pt x="330740" y="19455"/>
                </a:cubicBezTo>
                <a:cubicBezTo>
                  <a:pt x="337902" y="13726"/>
                  <a:pt x="343710" y="6485"/>
                  <a:pt x="350195" y="0"/>
                </a:cubicBezTo>
              </a:path>
            </a:pathLst>
          </a:custGeom>
          <a:ln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Freeform 16"/>
          <p:cNvSpPr/>
          <p:nvPr/>
        </p:nvSpPr>
        <p:spPr>
          <a:xfrm>
            <a:off x="2808051" y="2444884"/>
            <a:ext cx="282102" cy="457784"/>
          </a:xfrm>
          <a:custGeom>
            <a:avLst/>
            <a:gdLst>
              <a:gd name="connsiteX0" fmla="*/ 0 w 350195"/>
              <a:gd name="connsiteY0" fmla="*/ 175098 h 175098"/>
              <a:gd name="connsiteX1" fmla="*/ 116732 w 350195"/>
              <a:gd name="connsiteY1" fmla="*/ 165370 h 175098"/>
              <a:gd name="connsiteX2" fmla="*/ 145915 w 350195"/>
              <a:gd name="connsiteY2" fmla="*/ 136187 h 175098"/>
              <a:gd name="connsiteX3" fmla="*/ 184825 w 350195"/>
              <a:gd name="connsiteY3" fmla="*/ 126459 h 175098"/>
              <a:gd name="connsiteX4" fmla="*/ 214008 w 350195"/>
              <a:gd name="connsiteY4" fmla="*/ 107004 h 175098"/>
              <a:gd name="connsiteX5" fmla="*/ 252919 w 350195"/>
              <a:gd name="connsiteY5" fmla="*/ 97276 h 175098"/>
              <a:gd name="connsiteX6" fmla="*/ 282102 w 350195"/>
              <a:gd name="connsiteY6" fmla="*/ 58366 h 175098"/>
              <a:gd name="connsiteX7" fmla="*/ 330740 w 350195"/>
              <a:gd name="connsiteY7" fmla="*/ 19455 h 175098"/>
              <a:gd name="connsiteX8" fmla="*/ 350195 w 350195"/>
              <a:gd name="connsiteY8" fmla="*/ 0 h 17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95" h="175098">
                <a:moveTo>
                  <a:pt x="0" y="175098"/>
                </a:moveTo>
                <a:cubicBezTo>
                  <a:pt x="38911" y="171855"/>
                  <a:pt x="79005" y="175431"/>
                  <a:pt x="116732" y="165370"/>
                </a:cubicBezTo>
                <a:cubicBezTo>
                  <a:pt x="130024" y="161825"/>
                  <a:pt x="133971" y="143012"/>
                  <a:pt x="145915" y="136187"/>
                </a:cubicBezTo>
                <a:cubicBezTo>
                  <a:pt x="157523" y="129554"/>
                  <a:pt x="171855" y="129702"/>
                  <a:pt x="184825" y="126459"/>
                </a:cubicBezTo>
                <a:cubicBezTo>
                  <a:pt x="194553" y="119974"/>
                  <a:pt x="203262" y="111609"/>
                  <a:pt x="214008" y="107004"/>
                </a:cubicBezTo>
                <a:cubicBezTo>
                  <a:pt x="226297" y="101738"/>
                  <a:pt x="242040" y="105047"/>
                  <a:pt x="252919" y="97276"/>
                </a:cubicBezTo>
                <a:cubicBezTo>
                  <a:pt x="266112" y="87853"/>
                  <a:pt x="271723" y="70821"/>
                  <a:pt x="282102" y="58366"/>
                </a:cubicBezTo>
                <a:cubicBezTo>
                  <a:pt x="305593" y="30177"/>
                  <a:pt x="299319" y="44591"/>
                  <a:pt x="330740" y="19455"/>
                </a:cubicBezTo>
                <a:cubicBezTo>
                  <a:pt x="337902" y="13726"/>
                  <a:pt x="343710" y="6485"/>
                  <a:pt x="350195" y="0"/>
                </a:cubicBezTo>
              </a:path>
            </a:pathLst>
          </a:custGeom>
          <a:ln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Freeform 17"/>
          <p:cNvSpPr/>
          <p:nvPr/>
        </p:nvSpPr>
        <p:spPr>
          <a:xfrm>
            <a:off x="2112520" y="2529190"/>
            <a:ext cx="141051" cy="400003"/>
          </a:xfrm>
          <a:custGeom>
            <a:avLst/>
            <a:gdLst>
              <a:gd name="connsiteX0" fmla="*/ 0 w 350195"/>
              <a:gd name="connsiteY0" fmla="*/ 175098 h 175098"/>
              <a:gd name="connsiteX1" fmla="*/ 116732 w 350195"/>
              <a:gd name="connsiteY1" fmla="*/ 165370 h 175098"/>
              <a:gd name="connsiteX2" fmla="*/ 145915 w 350195"/>
              <a:gd name="connsiteY2" fmla="*/ 136187 h 175098"/>
              <a:gd name="connsiteX3" fmla="*/ 184825 w 350195"/>
              <a:gd name="connsiteY3" fmla="*/ 126459 h 175098"/>
              <a:gd name="connsiteX4" fmla="*/ 214008 w 350195"/>
              <a:gd name="connsiteY4" fmla="*/ 107004 h 175098"/>
              <a:gd name="connsiteX5" fmla="*/ 252919 w 350195"/>
              <a:gd name="connsiteY5" fmla="*/ 97276 h 175098"/>
              <a:gd name="connsiteX6" fmla="*/ 282102 w 350195"/>
              <a:gd name="connsiteY6" fmla="*/ 58366 h 175098"/>
              <a:gd name="connsiteX7" fmla="*/ 330740 w 350195"/>
              <a:gd name="connsiteY7" fmla="*/ 19455 h 175098"/>
              <a:gd name="connsiteX8" fmla="*/ 350195 w 350195"/>
              <a:gd name="connsiteY8" fmla="*/ 0 h 17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95" h="175098">
                <a:moveTo>
                  <a:pt x="0" y="175098"/>
                </a:moveTo>
                <a:cubicBezTo>
                  <a:pt x="38911" y="171855"/>
                  <a:pt x="79005" y="175431"/>
                  <a:pt x="116732" y="165370"/>
                </a:cubicBezTo>
                <a:cubicBezTo>
                  <a:pt x="130024" y="161825"/>
                  <a:pt x="133971" y="143012"/>
                  <a:pt x="145915" y="136187"/>
                </a:cubicBezTo>
                <a:cubicBezTo>
                  <a:pt x="157523" y="129554"/>
                  <a:pt x="171855" y="129702"/>
                  <a:pt x="184825" y="126459"/>
                </a:cubicBezTo>
                <a:cubicBezTo>
                  <a:pt x="194553" y="119974"/>
                  <a:pt x="203262" y="111609"/>
                  <a:pt x="214008" y="107004"/>
                </a:cubicBezTo>
                <a:cubicBezTo>
                  <a:pt x="226297" y="101738"/>
                  <a:pt x="242040" y="105047"/>
                  <a:pt x="252919" y="97276"/>
                </a:cubicBezTo>
                <a:cubicBezTo>
                  <a:pt x="266112" y="87853"/>
                  <a:pt x="271723" y="70821"/>
                  <a:pt x="282102" y="58366"/>
                </a:cubicBezTo>
                <a:cubicBezTo>
                  <a:pt x="305593" y="30177"/>
                  <a:pt x="299319" y="44591"/>
                  <a:pt x="330740" y="19455"/>
                </a:cubicBezTo>
                <a:cubicBezTo>
                  <a:pt x="337902" y="13726"/>
                  <a:pt x="343710" y="6485"/>
                  <a:pt x="350195" y="0"/>
                </a:cubicBezTo>
              </a:path>
            </a:pathLst>
          </a:custGeom>
          <a:ln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Freeform 18"/>
          <p:cNvSpPr/>
          <p:nvPr/>
        </p:nvSpPr>
        <p:spPr>
          <a:xfrm>
            <a:off x="1455906" y="2196375"/>
            <a:ext cx="403698" cy="732817"/>
          </a:xfrm>
          <a:custGeom>
            <a:avLst/>
            <a:gdLst>
              <a:gd name="connsiteX0" fmla="*/ 0 w 350195"/>
              <a:gd name="connsiteY0" fmla="*/ 175098 h 175098"/>
              <a:gd name="connsiteX1" fmla="*/ 116732 w 350195"/>
              <a:gd name="connsiteY1" fmla="*/ 165370 h 175098"/>
              <a:gd name="connsiteX2" fmla="*/ 145915 w 350195"/>
              <a:gd name="connsiteY2" fmla="*/ 136187 h 175098"/>
              <a:gd name="connsiteX3" fmla="*/ 184825 w 350195"/>
              <a:gd name="connsiteY3" fmla="*/ 126459 h 175098"/>
              <a:gd name="connsiteX4" fmla="*/ 214008 w 350195"/>
              <a:gd name="connsiteY4" fmla="*/ 107004 h 175098"/>
              <a:gd name="connsiteX5" fmla="*/ 252919 w 350195"/>
              <a:gd name="connsiteY5" fmla="*/ 97276 h 175098"/>
              <a:gd name="connsiteX6" fmla="*/ 282102 w 350195"/>
              <a:gd name="connsiteY6" fmla="*/ 58366 h 175098"/>
              <a:gd name="connsiteX7" fmla="*/ 330740 w 350195"/>
              <a:gd name="connsiteY7" fmla="*/ 19455 h 175098"/>
              <a:gd name="connsiteX8" fmla="*/ 350195 w 350195"/>
              <a:gd name="connsiteY8" fmla="*/ 0 h 17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95" h="175098">
                <a:moveTo>
                  <a:pt x="0" y="175098"/>
                </a:moveTo>
                <a:cubicBezTo>
                  <a:pt x="38911" y="171855"/>
                  <a:pt x="79005" y="175431"/>
                  <a:pt x="116732" y="165370"/>
                </a:cubicBezTo>
                <a:cubicBezTo>
                  <a:pt x="130024" y="161825"/>
                  <a:pt x="133971" y="143012"/>
                  <a:pt x="145915" y="136187"/>
                </a:cubicBezTo>
                <a:cubicBezTo>
                  <a:pt x="157523" y="129554"/>
                  <a:pt x="171855" y="129702"/>
                  <a:pt x="184825" y="126459"/>
                </a:cubicBezTo>
                <a:cubicBezTo>
                  <a:pt x="194553" y="119974"/>
                  <a:pt x="203262" y="111609"/>
                  <a:pt x="214008" y="107004"/>
                </a:cubicBezTo>
                <a:cubicBezTo>
                  <a:pt x="226297" y="101738"/>
                  <a:pt x="242040" y="105047"/>
                  <a:pt x="252919" y="97276"/>
                </a:cubicBezTo>
                <a:cubicBezTo>
                  <a:pt x="266112" y="87853"/>
                  <a:pt x="271723" y="70821"/>
                  <a:pt x="282102" y="58366"/>
                </a:cubicBezTo>
                <a:cubicBezTo>
                  <a:pt x="305593" y="30177"/>
                  <a:pt x="299319" y="44591"/>
                  <a:pt x="330740" y="19455"/>
                </a:cubicBezTo>
                <a:cubicBezTo>
                  <a:pt x="337902" y="13726"/>
                  <a:pt x="343710" y="6485"/>
                  <a:pt x="350195" y="0"/>
                </a:cubicBezTo>
              </a:path>
            </a:pathLst>
          </a:custGeom>
          <a:ln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Freeform 19"/>
          <p:cNvSpPr/>
          <p:nvPr/>
        </p:nvSpPr>
        <p:spPr>
          <a:xfrm flipH="1">
            <a:off x="1216764" y="2529190"/>
            <a:ext cx="86742" cy="370238"/>
          </a:xfrm>
          <a:custGeom>
            <a:avLst/>
            <a:gdLst>
              <a:gd name="connsiteX0" fmla="*/ 0 w 350195"/>
              <a:gd name="connsiteY0" fmla="*/ 175098 h 175098"/>
              <a:gd name="connsiteX1" fmla="*/ 116732 w 350195"/>
              <a:gd name="connsiteY1" fmla="*/ 165370 h 175098"/>
              <a:gd name="connsiteX2" fmla="*/ 145915 w 350195"/>
              <a:gd name="connsiteY2" fmla="*/ 136187 h 175098"/>
              <a:gd name="connsiteX3" fmla="*/ 184825 w 350195"/>
              <a:gd name="connsiteY3" fmla="*/ 126459 h 175098"/>
              <a:gd name="connsiteX4" fmla="*/ 214008 w 350195"/>
              <a:gd name="connsiteY4" fmla="*/ 107004 h 175098"/>
              <a:gd name="connsiteX5" fmla="*/ 252919 w 350195"/>
              <a:gd name="connsiteY5" fmla="*/ 97276 h 175098"/>
              <a:gd name="connsiteX6" fmla="*/ 282102 w 350195"/>
              <a:gd name="connsiteY6" fmla="*/ 58366 h 175098"/>
              <a:gd name="connsiteX7" fmla="*/ 330740 w 350195"/>
              <a:gd name="connsiteY7" fmla="*/ 19455 h 175098"/>
              <a:gd name="connsiteX8" fmla="*/ 350195 w 350195"/>
              <a:gd name="connsiteY8" fmla="*/ 0 h 17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95" h="175098">
                <a:moveTo>
                  <a:pt x="0" y="175098"/>
                </a:moveTo>
                <a:cubicBezTo>
                  <a:pt x="38911" y="171855"/>
                  <a:pt x="79005" y="175431"/>
                  <a:pt x="116732" y="165370"/>
                </a:cubicBezTo>
                <a:cubicBezTo>
                  <a:pt x="130024" y="161825"/>
                  <a:pt x="133971" y="143012"/>
                  <a:pt x="145915" y="136187"/>
                </a:cubicBezTo>
                <a:cubicBezTo>
                  <a:pt x="157523" y="129554"/>
                  <a:pt x="171855" y="129702"/>
                  <a:pt x="184825" y="126459"/>
                </a:cubicBezTo>
                <a:cubicBezTo>
                  <a:pt x="194553" y="119974"/>
                  <a:pt x="203262" y="111609"/>
                  <a:pt x="214008" y="107004"/>
                </a:cubicBezTo>
                <a:cubicBezTo>
                  <a:pt x="226297" y="101738"/>
                  <a:pt x="242040" y="105047"/>
                  <a:pt x="252919" y="97276"/>
                </a:cubicBezTo>
                <a:cubicBezTo>
                  <a:pt x="266112" y="87853"/>
                  <a:pt x="271723" y="70821"/>
                  <a:pt x="282102" y="58366"/>
                </a:cubicBezTo>
                <a:cubicBezTo>
                  <a:pt x="305593" y="30177"/>
                  <a:pt x="299319" y="44591"/>
                  <a:pt x="330740" y="19455"/>
                </a:cubicBezTo>
                <a:cubicBezTo>
                  <a:pt x="337902" y="13726"/>
                  <a:pt x="343710" y="6485"/>
                  <a:pt x="350195" y="0"/>
                </a:cubicBezTo>
              </a:path>
            </a:pathLst>
          </a:custGeom>
          <a:ln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Freeform 20"/>
          <p:cNvSpPr/>
          <p:nvPr/>
        </p:nvSpPr>
        <p:spPr>
          <a:xfrm flipH="1" flipV="1">
            <a:off x="1400782" y="2929193"/>
            <a:ext cx="557717" cy="184242"/>
          </a:xfrm>
          <a:custGeom>
            <a:avLst/>
            <a:gdLst>
              <a:gd name="connsiteX0" fmla="*/ 0 w 350195"/>
              <a:gd name="connsiteY0" fmla="*/ 175098 h 175098"/>
              <a:gd name="connsiteX1" fmla="*/ 116732 w 350195"/>
              <a:gd name="connsiteY1" fmla="*/ 165370 h 175098"/>
              <a:gd name="connsiteX2" fmla="*/ 145915 w 350195"/>
              <a:gd name="connsiteY2" fmla="*/ 136187 h 175098"/>
              <a:gd name="connsiteX3" fmla="*/ 184825 w 350195"/>
              <a:gd name="connsiteY3" fmla="*/ 126459 h 175098"/>
              <a:gd name="connsiteX4" fmla="*/ 214008 w 350195"/>
              <a:gd name="connsiteY4" fmla="*/ 107004 h 175098"/>
              <a:gd name="connsiteX5" fmla="*/ 252919 w 350195"/>
              <a:gd name="connsiteY5" fmla="*/ 97276 h 175098"/>
              <a:gd name="connsiteX6" fmla="*/ 282102 w 350195"/>
              <a:gd name="connsiteY6" fmla="*/ 58366 h 175098"/>
              <a:gd name="connsiteX7" fmla="*/ 330740 w 350195"/>
              <a:gd name="connsiteY7" fmla="*/ 19455 h 175098"/>
              <a:gd name="connsiteX8" fmla="*/ 350195 w 350195"/>
              <a:gd name="connsiteY8" fmla="*/ 0 h 17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95" h="175098">
                <a:moveTo>
                  <a:pt x="0" y="175098"/>
                </a:moveTo>
                <a:cubicBezTo>
                  <a:pt x="38911" y="171855"/>
                  <a:pt x="79005" y="175431"/>
                  <a:pt x="116732" y="165370"/>
                </a:cubicBezTo>
                <a:cubicBezTo>
                  <a:pt x="130024" y="161825"/>
                  <a:pt x="133971" y="143012"/>
                  <a:pt x="145915" y="136187"/>
                </a:cubicBezTo>
                <a:cubicBezTo>
                  <a:pt x="157523" y="129554"/>
                  <a:pt x="171855" y="129702"/>
                  <a:pt x="184825" y="126459"/>
                </a:cubicBezTo>
                <a:cubicBezTo>
                  <a:pt x="194553" y="119974"/>
                  <a:pt x="203262" y="111609"/>
                  <a:pt x="214008" y="107004"/>
                </a:cubicBezTo>
                <a:cubicBezTo>
                  <a:pt x="226297" y="101738"/>
                  <a:pt x="242040" y="105047"/>
                  <a:pt x="252919" y="97276"/>
                </a:cubicBezTo>
                <a:cubicBezTo>
                  <a:pt x="266112" y="87853"/>
                  <a:pt x="271723" y="70821"/>
                  <a:pt x="282102" y="58366"/>
                </a:cubicBezTo>
                <a:cubicBezTo>
                  <a:pt x="305593" y="30177"/>
                  <a:pt x="299319" y="44591"/>
                  <a:pt x="330740" y="19455"/>
                </a:cubicBezTo>
                <a:cubicBezTo>
                  <a:pt x="337902" y="13726"/>
                  <a:pt x="343710" y="6485"/>
                  <a:pt x="350195" y="0"/>
                </a:cubicBezTo>
              </a:path>
            </a:pathLst>
          </a:custGeom>
          <a:ln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 name="Freeform 21"/>
          <p:cNvSpPr/>
          <p:nvPr/>
        </p:nvSpPr>
        <p:spPr>
          <a:xfrm flipH="1">
            <a:off x="2112519" y="2883474"/>
            <a:ext cx="598253" cy="45719"/>
          </a:xfrm>
          <a:custGeom>
            <a:avLst/>
            <a:gdLst>
              <a:gd name="connsiteX0" fmla="*/ 0 w 350195"/>
              <a:gd name="connsiteY0" fmla="*/ 175098 h 175098"/>
              <a:gd name="connsiteX1" fmla="*/ 116732 w 350195"/>
              <a:gd name="connsiteY1" fmla="*/ 165370 h 175098"/>
              <a:gd name="connsiteX2" fmla="*/ 145915 w 350195"/>
              <a:gd name="connsiteY2" fmla="*/ 136187 h 175098"/>
              <a:gd name="connsiteX3" fmla="*/ 184825 w 350195"/>
              <a:gd name="connsiteY3" fmla="*/ 126459 h 175098"/>
              <a:gd name="connsiteX4" fmla="*/ 214008 w 350195"/>
              <a:gd name="connsiteY4" fmla="*/ 107004 h 175098"/>
              <a:gd name="connsiteX5" fmla="*/ 252919 w 350195"/>
              <a:gd name="connsiteY5" fmla="*/ 97276 h 175098"/>
              <a:gd name="connsiteX6" fmla="*/ 282102 w 350195"/>
              <a:gd name="connsiteY6" fmla="*/ 58366 h 175098"/>
              <a:gd name="connsiteX7" fmla="*/ 330740 w 350195"/>
              <a:gd name="connsiteY7" fmla="*/ 19455 h 175098"/>
              <a:gd name="connsiteX8" fmla="*/ 350195 w 350195"/>
              <a:gd name="connsiteY8" fmla="*/ 0 h 17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95" h="175098">
                <a:moveTo>
                  <a:pt x="0" y="175098"/>
                </a:moveTo>
                <a:cubicBezTo>
                  <a:pt x="38911" y="171855"/>
                  <a:pt x="79005" y="175431"/>
                  <a:pt x="116732" y="165370"/>
                </a:cubicBezTo>
                <a:cubicBezTo>
                  <a:pt x="130024" y="161825"/>
                  <a:pt x="133971" y="143012"/>
                  <a:pt x="145915" y="136187"/>
                </a:cubicBezTo>
                <a:cubicBezTo>
                  <a:pt x="157523" y="129554"/>
                  <a:pt x="171855" y="129702"/>
                  <a:pt x="184825" y="126459"/>
                </a:cubicBezTo>
                <a:cubicBezTo>
                  <a:pt x="194553" y="119974"/>
                  <a:pt x="203262" y="111609"/>
                  <a:pt x="214008" y="107004"/>
                </a:cubicBezTo>
                <a:cubicBezTo>
                  <a:pt x="226297" y="101738"/>
                  <a:pt x="242040" y="105047"/>
                  <a:pt x="252919" y="97276"/>
                </a:cubicBezTo>
                <a:cubicBezTo>
                  <a:pt x="266112" y="87853"/>
                  <a:pt x="271723" y="70821"/>
                  <a:pt x="282102" y="58366"/>
                </a:cubicBezTo>
                <a:cubicBezTo>
                  <a:pt x="305593" y="30177"/>
                  <a:pt x="299319" y="44591"/>
                  <a:pt x="330740" y="19455"/>
                </a:cubicBezTo>
                <a:cubicBezTo>
                  <a:pt x="337902" y="13726"/>
                  <a:pt x="343710" y="6485"/>
                  <a:pt x="350195" y="0"/>
                </a:cubicBezTo>
              </a:path>
            </a:pathLst>
          </a:custGeom>
          <a:ln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Freeform 22"/>
          <p:cNvSpPr/>
          <p:nvPr/>
        </p:nvSpPr>
        <p:spPr>
          <a:xfrm flipH="1" flipV="1">
            <a:off x="2112520" y="2422187"/>
            <a:ext cx="880356" cy="477240"/>
          </a:xfrm>
          <a:custGeom>
            <a:avLst/>
            <a:gdLst>
              <a:gd name="connsiteX0" fmla="*/ 0 w 350195"/>
              <a:gd name="connsiteY0" fmla="*/ 175098 h 175098"/>
              <a:gd name="connsiteX1" fmla="*/ 116732 w 350195"/>
              <a:gd name="connsiteY1" fmla="*/ 165370 h 175098"/>
              <a:gd name="connsiteX2" fmla="*/ 145915 w 350195"/>
              <a:gd name="connsiteY2" fmla="*/ 136187 h 175098"/>
              <a:gd name="connsiteX3" fmla="*/ 184825 w 350195"/>
              <a:gd name="connsiteY3" fmla="*/ 126459 h 175098"/>
              <a:gd name="connsiteX4" fmla="*/ 214008 w 350195"/>
              <a:gd name="connsiteY4" fmla="*/ 107004 h 175098"/>
              <a:gd name="connsiteX5" fmla="*/ 252919 w 350195"/>
              <a:gd name="connsiteY5" fmla="*/ 97276 h 175098"/>
              <a:gd name="connsiteX6" fmla="*/ 282102 w 350195"/>
              <a:gd name="connsiteY6" fmla="*/ 58366 h 175098"/>
              <a:gd name="connsiteX7" fmla="*/ 330740 w 350195"/>
              <a:gd name="connsiteY7" fmla="*/ 19455 h 175098"/>
              <a:gd name="connsiteX8" fmla="*/ 350195 w 350195"/>
              <a:gd name="connsiteY8" fmla="*/ 0 h 17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95" h="175098">
                <a:moveTo>
                  <a:pt x="0" y="175098"/>
                </a:moveTo>
                <a:cubicBezTo>
                  <a:pt x="38911" y="171855"/>
                  <a:pt x="79005" y="175431"/>
                  <a:pt x="116732" y="165370"/>
                </a:cubicBezTo>
                <a:cubicBezTo>
                  <a:pt x="130024" y="161825"/>
                  <a:pt x="133971" y="143012"/>
                  <a:pt x="145915" y="136187"/>
                </a:cubicBezTo>
                <a:cubicBezTo>
                  <a:pt x="157523" y="129554"/>
                  <a:pt x="171855" y="129702"/>
                  <a:pt x="184825" y="126459"/>
                </a:cubicBezTo>
                <a:cubicBezTo>
                  <a:pt x="194553" y="119974"/>
                  <a:pt x="203262" y="111609"/>
                  <a:pt x="214008" y="107004"/>
                </a:cubicBezTo>
                <a:cubicBezTo>
                  <a:pt x="226297" y="101738"/>
                  <a:pt x="242040" y="105047"/>
                  <a:pt x="252919" y="97276"/>
                </a:cubicBezTo>
                <a:cubicBezTo>
                  <a:pt x="266112" y="87853"/>
                  <a:pt x="271723" y="70821"/>
                  <a:pt x="282102" y="58366"/>
                </a:cubicBezTo>
                <a:cubicBezTo>
                  <a:pt x="305593" y="30177"/>
                  <a:pt x="299319" y="44591"/>
                  <a:pt x="330740" y="19455"/>
                </a:cubicBezTo>
                <a:cubicBezTo>
                  <a:pt x="337902" y="13726"/>
                  <a:pt x="343710" y="6485"/>
                  <a:pt x="350195" y="0"/>
                </a:cubicBezTo>
              </a:path>
            </a:pathLst>
          </a:custGeom>
          <a:ln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Freeform 23"/>
          <p:cNvSpPr/>
          <p:nvPr/>
        </p:nvSpPr>
        <p:spPr>
          <a:xfrm flipH="1">
            <a:off x="2360577" y="2444884"/>
            <a:ext cx="316149" cy="347539"/>
          </a:xfrm>
          <a:custGeom>
            <a:avLst/>
            <a:gdLst>
              <a:gd name="connsiteX0" fmla="*/ 0 w 350195"/>
              <a:gd name="connsiteY0" fmla="*/ 175098 h 175098"/>
              <a:gd name="connsiteX1" fmla="*/ 116732 w 350195"/>
              <a:gd name="connsiteY1" fmla="*/ 165370 h 175098"/>
              <a:gd name="connsiteX2" fmla="*/ 145915 w 350195"/>
              <a:gd name="connsiteY2" fmla="*/ 136187 h 175098"/>
              <a:gd name="connsiteX3" fmla="*/ 184825 w 350195"/>
              <a:gd name="connsiteY3" fmla="*/ 126459 h 175098"/>
              <a:gd name="connsiteX4" fmla="*/ 214008 w 350195"/>
              <a:gd name="connsiteY4" fmla="*/ 107004 h 175098"/>
              <a:gd name="connsiteX5" fmla="*/ 252919 w 350195"/>
              <a:gd name="connsiteY5" fmla="*/ 97276 h 175098"/>
              <a:gd name="connsiteX6" fmla="*/ 282102 w 350195"/>
              <a:gd name="connsiteY6" fmla="*/ 58366 h 175098"/>
              <a:gd name="connsiteX7" fmla="*/ 330740 w 350195"/>
              <a:gd name="connsiteY7" fmla="*/ 19455 h 175098"/>
              <a:gd name="connsiteX8" fmla="*/ 350195 w 350195"/>
              <a:gd name="connsiteY8" fmla="*/ 0 h 17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95" h="175098">
                <a:moveTo>
                  <a:pt x="0" y="175098"/>
                </a:moveTo>
                <a:cubicBezTo>
                  <a:pt x="38911" y="171855"/>
                  <a:pt x="79005" y="175431"/>
                  <a:pt x="116732" y="165370"/>
                </a:cubicBezTo>
                <a:cubicBezTo>
                  <a:pt x="130024" y="161825"/>
                  <a:pt x="133971" y="143012"/>
                  <a:pt x="145915" y="136187"/>
                </a:cubicBezTo>
                <a:cubicBezTo>
                  <a:pt x="157523" y="129554"/>
                  <a:pt x="171855" y="129702"/>
                  <a:pt x="184825" y="126459"/>
                </a:cubicBezTo>
                <a:cubicBezTo>
                  <a:pt x="194553" y="119974"/>
                  <a:pt x="203262" y="111609"/>
                  <a:pt x="214008" y="107004"/>
                </a:cubicBezTo>
                <a:cubicBezTo>
                  <a:pt x="226297" y="101738"/>
                  <a:pt x="242040" y="105047"/>
                  <a:pt x="252919" y="97276"/>
                </a:cubicBezTo>
                <a:cubicBezTo>
                  <a:pt x="266112" y="87853"/>
                  <a:pt x="271723" y="70821"/>
                  <a:pt x="282102" y="58366"/>
                </a:cubicBezTo>
                <a:cubicBezTo>
                  <a:pt x="305593" y="30177"/>
                  <a:pt x="299319" y="44591"/>
                  <a:pt x="330740" y="19455"/>
                </a:cubicBezTo>
                <a:cubicBezTo>
                  <a:pt x="337902" y="13726"/>
                  <a:pt x="343710" y="6485"/>
                  <a:pt x="350195" y="0"/>
                </a:cubicBezTo>
              </a:path>
            </a:pathLst>
          </a:custGeom>
          <a:ln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Freeform 24"/>
          <p:cNvSpPr/>
          <p:nvPr/>
        </p:nvSpPr>
        <p:spPr>
          <a:xfrm flipH="1">
            <a:off x="1358628" y="2529190"/>
            <a:ext cx="658238" cy="354284"/>
          </a:xfrm>
          <a:custGeom>
            <a:avLst/>
            <a:gdLst>
              <a:gd name="connsiteX0" fmla="*/ 0 w 350195"/>
              <a:gd name="connsiteY0" fmla="*/ 175098 h 175098"/>
              <a:gd name="connsiteX1" fmla="*/ 116732 w 350195"/>
              <a:gd name="connsiteY1" fmla="*/ 165370 h 175098"/>
              <a:gd name="connsiteX2" fmla="*/ 145915 w 350195"/>
              <a:gd name="connsiteY2" fmla="*/ 136187 h 175098"/>
              <a:gd name="connsiteX3" fmla="*/ 184825 w 350195"/>
              <a:gd name="connsiteY3" fmla="*/ 126459 h 175098"/>
              <a:gd name="connsiteX4" fmla="*/ 214008 w 350195"/>
              <a:gd name="connsiteY4" fmla="*/ 107004 h 175098"/>
              <a:gd name="connsiteX5" fmla="*/ 252919 w 350195"/>
              <a:gd name="connsiteY5" fmla="*/ 97276 h 175098"/>
              <a:gd name="connsiteX6" fmla="*/ 282102 w 350195"/>
              <a:gd name="connsiteY6" fmla="*/ 58366 h 175098"/>
              <a:gd name="connsiteX7" fmla="*/ 330740 w 350195"/>
              <a:gd name="connsiteY7" fmla="*/ 19455 h 175098"/>
              <a:gd name="connsiteX8" fmla="*/ 350195 w 350195"/>
              <a:gd name="connsiteY8" fmla="*/ 0 h 17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95" h="175098">
                <a:moveTo>
                  <a:pt x="0" y="175098"/>
                </a:moveTo>
                <a:cubicBezTo>
                  <a:pt x="38911" y="171855"/>
                  <a:pt x="79005" y="175431"/>
                  <a:pt x="116732" y="165370"/>
                </a:cubicBezTo>
                <a:cubicBezTo>
                  <a:pt x="130024" y="161825"/>
                  <a:pt x="133971" y="143012"/>
                  <a:pt x="145915" y="136187"/>
                </a:cubicBezTo>
                <a:cubicBezTo>
                  <a:pt x="157523" y="129554"/>
                  <a:pt x="171855" y="129702"/>
                  <a:pt x="184825" y="126459"/>
                </a:cubicBezTo>
                <a:cubicBezTo>
                  <a:pt x="194553" y="119974"/>
                  <a:pt x="203262" y="111609"/>
                  <a:pt x="214008" y="107004"/>
                </a:cubicBezTo>
                <a:cubicBezTo>
                  <a:pt x="226297" y="101738"/>
                  <a:pt x="242040" y="105047"/>
                  <a:pt x="252919" y="97276"/>
                </a:cubicBezTo>
                <a:cubicBezTo>
                  <a:pt x="266112" y="87853"/>
                  <a:pt x="271723" y="70821"/>
                  <a:pt x="282102" y="58366"/>
                </a:cubicBezTo>
                <a:cubicBezTo>
                  <a:pt x="305593" y="30177"/>
                  <a:pt x="299319" y="44591"/>
                  <a:pt x="330740" y="19455"/>
                </a:cubicBezTo>
                <a:cubicBezTo>
                  <a:pt x="337902" y="13726"/>
                  <a:pt x="343710" y="6485"/>
                  <a:pt x="350195" y="0"/>
                </a:cubicBezTo>
              </a:path>
            </a:pathLst>
          </a:custGeom>
          <a:ln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Rectangle 25"/>
          <p:cNvSpPr/>
          <p:nvPr/>
        </p:nvSpPr>
        <p:spPr>
          <a:xfrm rot="20621482">
            <a:off x="12853" y="3349228"/>
            <a:ext cx="4591834" cy="400110"/>
          </a:xfrm>
          <a:prstGeom prst="rect">
            <a:avLst/>
          </a:prstGeom>
        </p:spPr>
        <p:txBody>
          <a:bodyPr wrap="none">
            <a:spAutoFit/>
          </a:bodyPr>
          <a:lstStyle/>
          <a:p>
            <a:r>
              <a:rPr lang="en-US" sz="2000" b="1" dirty="0">
                <a:solidFill>
                  <a:srgbClr val="FF0000"/>
                </a:solidFill>
              </a:rPr>
              <a:t>Consistency</a:t>
            </a:r>
            <a:r>
              <a:rPr lang="en-US" sz="2000" b="1" dirty="0"/>
              <a:t> </a:t>
            </a:r>
            <a:r>
              <a:rPr lang="en-US" b="1" dirty="0"/>
              <a:t>+ Partition Tolerance (CP</a:t>
            </a:r>
            <a:r>
              <a:rPr lang="en-US" b="1" dirty="0" smtClean="0"/>
              <a:t>)</a:t>
            </a:r>
            <a:endParaRPr lang="en-US" dirty="0"/>
          </a:p>
        </p:txBody>
      </p:sp>
      <p:sp>
        <p:nvSpPr>
          <p:cNvPr id="27" name="Explosion 1 26"/>
          <p:cNvSpPr/>
          <p:nvPr/>
        </p:nvSpPr>
        <p:spPr>
          <a:xfrm>
            <a:off x="4714529" y="555645"/>
            <a:ext cx="3813243" cy="4233606"/>
          </a:xfrm>
          <a:prstGeom prst="irregularSeal1">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6066675" y="1966317"/>
            <a:ext cx="194553" cy="214008"/>
          </a:xfrm>
          <a:prstGeom prst="ellipse">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2</a:t>
            </a:r>
            <a:endParaRPr lang="en-US" b="1" dirty="0">
              <a:solidFill>
                <a:schemeClr val="tx1"/>
              </a:solidFill>
            </a:endParaRPr>
          </a:p>
        </p:txBody>
      </p:sp>
      <p:sp>
        <p:nvSpPr>
          <p:cNvPr id="29" name="Oval 28"/>
          <p:cNvSpPr/>
          <p:nvPr/>
        </p:nvSpPr>
        <p:spPr>
          <a:xfrm>
            <a:off x="6578998" y="1642062"/>
            <a:ext cx="194553" cy="214008"/>
          </a:xfrm>
          <a:prstGeom prst="ellipse">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3</a:t>
            </a:r>
            <a:endParaRPr lang="en-US" b="1" dirty="0">
              <a:solidFill>
                <a:schemeClr val="tx1"/>
              </a:solidFill>
            </a:endParaRPr>
          </a:p>
        </p:txBody>
      </p:sp>
      <p:sp>
        <p:nvSpPr>
          <p:cNvPr id="30" name="Oval 29"/>
          <p:cNvSpPr/>
          <p:nvPr/>
        </p:nvSpPr>
        <p:spPr>
          <a:xfrm>
            <a:off x="7853322" y="1882010"/>
            <a:ext cx="194553" cy="214008"/>
          </a:xfrm>
          <a:prstGeom prst="ellipse">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8</a:t>
            </a:r>
            <a:endParaRPr lang="en-US" b="1" dirty="0">
              <a:solidFill>
                <a:schemeClr val="tx1"/>
              </a:solidFill>
            </a:endParaRPr>
          </a:p>
        </p:txBody>
      </p:sp>
      <p:sp>
        <p:nvSpPr>
          <p:cNvPr id="31" name="Oval 30"/>
          <p:cNvSpPr/>
          <p:nvPr/>
        </p:nvSpPr>
        <p:spPr>
          <a:xfrm>
            <a:off x="7473943" y="2443557"/>
            <a:ext cx="194553" cy="214008"/>
          </a:xfrm>
          <a:prstGeom prst="ellipse">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7</a:t>
            </a:r>
            <a:endParaRPr lang="en-US" b="1" dirty="0">
              <a:solidFill>
                <a:schemeClr val="tx1"/>
              </a:solidFill>
            </a:endParaRPr>
          </a:p>
        </p:txBody>
      </p:sp>
      <p:sp>
        <p:nvSpPr>
          <p:cNvPr id="32" name="Oval 31"/>
          <p:cNvSpPr/>
          <p:nvPr/>
        </p:nvSpPr>
        <p:spPr>
          <a:xfrm>
            <a:off x="7026470" y="1966317"/>
            <a:ext cx="194553" cy="214008"/>
          </a:xfrm>
          <a:prstGeom prst="ellipse">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6</a:t>
            </a:r>
            <a:endParaRPr lang="en-US" b="1" dirty="0">
              <a:solidFill>
                <a:schemeClr val="tx1"/>
              </a:solidFill>
            </a:endParaRPr>
          </a:p>
        </p:txBody>
      </p:sp>
      <p:sp>
        <p:nvSpPr>
          <p:cNvPr id="33" name="Oval 32"/>
          <p:cNvSpPr/>
          <p:nvPr/>
        </p:nvSpPr>
        <p:spPr>
          <a:xfrm>
            <a:off x="6818946" y="2446799"/>
            <a:ext cx="194553" cy="214008"/>
          </a:xfrm>
          <a:prstGeom prst="ellipse">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5</a:t>
            </a:r>
            <a:endParaRPr lang="en-US" b="1" dirty="0">
              <a:solidFill>
                <a:schemeClr val="tx1"/>
              </a:solidFill>
            </a:endParaRPr>
          </a:p>
        </p:txBody>
      </p:sp>
      <p:sp>
        <p:nvSpPr>
          <p:cNvPr id="34" name="Oval 33"/>
          <p:cNvSpPr/>
          <p:nvPr/>
        </p:nvSpPr>
        <p:spPr>
          <a:xfrm>
            <a:off x="6121798" y="2550561"/>
            <a:ext cx="194553" cy="214008"/>
          </a:xfrm>
          <a:prstGeom prst="ellipse">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1</a:t>
            </a:r>
            <a:endParaRPr lang="en-US" b="1" dirty="0">
              <a:solidFill>
                <a:schemeClr val="tx1"/>
              </a:solidFill>
            </a:endParaRPr>
          </a:p>
        </p:txBody>
      </p:sp>
      <p:sp>
        <p:nvSpPr>
          <p:cNvPr id="35" name="Freeform 34"/>
          <p:cNvSpPr/>
          <p:nvPr/>
        </p:nvSpPr>
        <p:spPr>
          <a:xfrm>
            <a:off x="6270956" y="1888496"/>
            <a:ext cx="350195" cy="175098"/>
          </a:xfrm>
          <a:custGeom>
            <a:avLst/>
            <a:gdLst>
              <a:gd name="connsiteX0" fmla="*/ 0 w 350195"/>
              <a:gd name="connsiteY0" fmla="*/ 175098 h 175098"/>
              <a:gd name="connsiteX1" fmla="*/ 116732 w 350195"/>
              <a:gd name="connsiteY1" fmla="*/ 165370 h 175098"/>
              <a:gd name="connsiteX2" fmla="*/ 145915 w 350195"/>
              <a:gd name="connsiteY2" fmla="*/ 136187 h 175098"/>
              <a:gd name="connsiteX3" fmla="*/ 184825 w 350195"/>
              <a:gd name="connsiteY3" fmla="*/ 126459 h 175098"/>
              <a:gd name="connsiteX4" fmla="*/ 214008 w 350195"/>
              <a:gd name="connsiteY4" fmla="*/ 107004 h 175098"/>
              <a:gd name="connsiteX5" fmla="*/ 252919 w 350195"/>
              <a:gd name="connsiteY5" fmla="*/ 97276 h 175098"/>
              <a:gd name="connsiteX6" fmla="*/ 282102 w 350195"/>
              <a:gd name="connsiteY6" fmla="*/ 58366 h 175098"/>
              <a:gd name="connsiteX7" fmla="*/ 330740 w 350195"/>
              <a:gd name="connsiteY7" fmla="*/ 19455 h 175098"/>
              <a:gd name="connsiteX8" fmla="*/ 350195 w 350195"/>
              <a:gd name="connsiteY8" fmla="*/ 0 h 17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95" h="175098">
                <a:moveTo>
                  <a:pt x="0" y="175098"/>
                </a:moveTo>
                <a:cubicBezTo>
                  <a:pt x="38911" y="171855"/>
                  <a:pt x="79005" y="175431"/>
                  <a:pt x="116732" y="165370"/>
                </a:cubicBezTo>
                <a:cubicBezTo>
                  <a:pt x="130024" y="161825"/>
                  <a:pt x="133971" y="143012"/>
                  <a:pt x="145915" y="136187"/>
                </a:cubicBezTo>
                <a:cubicBezTo>
                  <a:pt x="157523" y="129554"/>
                  <a:pt x="171855" y="129702"/>
                  <a:pt x="184825" y="126459"/>
                </a:cubicBezTo>
                <a:cubicBezTo>
                  <a:pt x="194553" y="119974"/>
                  <a:pt x="203262" y="111609"/>
                  <a:pt x="214008" y="107004"/>
                </a:cubicBezTo>
                <a:cubicBezTo>
                  <a:pt x="226297" y="101738"/>
                  <a:pt x="242040" y="105047"/>
                  <a:pt x="252919" y="97276"/>
                </a:cubicBezTo>
                <a:cubicBezTo>
                  <a:pt x="266112" y="87853"/>
                  <a:pt x="271723" y="70821"/>
                  <a:pt x="282102" y="58366"/>
                </a:cubicBezTo>
                <a:cubicBezTo>
                  <a:pt x="305593" y="30177"/>
                  <a:pt x="299319" y="44591"/>
                  <a:pt x="330740" y="19455"/>
                </a:cubicBezTo>
                <a:cubicBezTo>
                  <a:pt x="337902" y="13726"/>
                  <a:pt x="343710" y="6485"/>
                  <a:pt x="350195" y="0"/>
                </a:cubicBezTo>
              </a:path>
            </a:pathLst>
          </a:custGeom>
          <a:ln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 name="Freeform 35"/>
          <p:cNvSpPr/>
          <p:nvPr/>
        </p:nvSpPr>
        <p:spPr>
          <a:xfrm flipV="1">
            <a:off x="6741125" y="1836614"/>
            <a:ext cx="272374" cy="152399"/>
          </a:xfrm>
          <a:custGeom>
            <a:avLst/>
            <a:gdLst>
              <a:gd name="connsiteX0" fmla="*/ 0 w 350195"/>
              <a:gd name="connsiteY0" fmla="*/ 175098 h 175098"/>
              <a:gd name="connsiteX1" fmla="*/ 116732 w 350195"/>
              <a:gd name="connsiteY1" fmla="*/ 165370 h 175098"/>
              <a:gd name="connsiteX2" fmla="*/ 145915 w 350195"/>
              <a:gd name="connsiteY2" fmla="*/ 136187 h 175098"/>
              <a:gd name="connsiteX3" fmla="*/ 184825 w 350195"/>
              <a:gd name="connsiteY3" fmla="*/ 126459 h 175098"/>
              <a:gd name="connsiteX4" fmla="*/ 214008 w 350195"/>
              <a:gd name="connsiteY4" fmla="*/ 107004 h 175098"/>
              <a:gd name="connsiteX5" fmla="*/ 252919 w 350195"/>
              <a:gd name="connsiteY5" fmla="*/ 97276 h 175098"/>
              <a:gd name="connsiteX6" fmla="*/ 282102 w 350195"/>
              <a:gd name="connsiteY6" fmla="*/ 58366 h 175098"/>
              <a:gd name="connsiteX7" fmla="*/ 330740 w 350195"/>
              <a:gd name="connsiteY7" fmla="*/ 19455 h 175098"/>
              <a:gd name="connsiteX8" fmla="*/ 350195 w 350195"/>
              <a:gd name="connsiteY8" fmla="*/ 0 h 17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95" h="175098">
                <a:moveTo>
                  <a:pt x="0" y="175098"/>
                </a:moveTo>
                <a:cubicBezTo>
                  <a:pt x="38911" y="171855"/>
                  <a:pt x="79005" y="175431"/>
                  <a:pt x="116732" y="165370"/>
                </a:cubicBezTo>
                <a:cubicBezTo>
                  <a:pt x="130024" y="161825"/>
                  <a:pt x="133971" y="143012"/>
                  <a:pt x="145915" y="136187"/>
                </a:cubicBezTo>
                <a:cubicBezTo>
                  <a:pt x="157523" y="129554"/>
                  <a:pt x="171855" y="129702"/>
                  <a:pt x="184825" y="126459"/>
                </a:cubicBezTo>
                <a:cubicBezTo>
                  <a:pt x="194553" y="119974"/>
                  <a:pt x="203262" y="111609"/>
                  <a:pt x="214008" y="107004"/>
                </a:cubicBezTo>
                <a:cubicBezTo>
                  <a:pt x="226297" y="101738"/>
                  <a:pt x="242040" y="105047"/>
                  <a:pt x="252919" y="97276"/>
                </a:cubicBezTo>
                <a:cubicBezTo>
                  <a:pt x="266112" y="87853"/>
                  <a:pt x="271723" y="70821"/>
                  <a:pt x="282102" y="58366"/>
                </a:cubicBezTo>
                <a:cubicBezTo>
                  <a:pt x="305593" y="30177"/>
                  <a:pt x="299319" y="44591"/>
                  <a:pt x="330740" y="19455"/>
                </a:cubicBezTo>
                <a:cubicBezTo>
                  <a:pt x="337902" y="13726"/>
                  <a:pt x="343710" y="6485"/>
                  <a:pt x="350195" y="0"/>
                </a:cubicBezTo>
              </a:path>
            </a:pathLst>
          </a:custGeom>
          <a:ln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 name="Freeform 36"/>
          <p:cNvSpPr/>
          <p:nvPr/>
        </p:nvSpPr>
        <p:spPr>
          <a:xfrm>
            <a:off x="7221023" y="1888496"/>
            <a:ext cx="632299" cy="142672"/>
          </a:xfrm>
          <a:custGeom>
            <a:avLst/>
            <a:gdLst>
              <a:gd name="connsiteX0" fmla="*/ 0 w 350195"/>
              <a:gd name="connsiteY0" fmla="*/ 175098 h 175098"/>
              <a:gd name="connsiteX1" fmla="*/ 116732 w 350195"/>
              <a:gd name="connsiteY1" fmla="*/ 165370 h 175098"/>
              <a:gd name="connsiteX2" fmla="*/ 145915 w 350195"/>
              <a:gd name="connsiteY2" fmla="*/ 136187 h 175098"/>
              <a:gd name="connsiteX3" fmla="*/ 184825 w 350195"/>
              <a:gd name="connsiteY3" fmla="*/ 126459 h 175098"/>
              <a:gd name="connsiteX4" fmla="*/ 214008 w 350195"/>
              <a:gd name="connsiteY4" fmla="*/ 107004 h 175098"/>
              <a:gd name="connsiteX5" fmla="*/ 252919 w 350195"/>
              <a:gd name="connsiteY5" fmla="*/ 97276 h 175098"/>
              <a:gd name="connsiteX6" fmla="*/ 282102 w 350195"/>
              <a:gd name="connsiteY6" fmla="*/ 58366 h 175098"/>
              <a:gd name="connsiteX7" fmla="*/ 330740 w 350195"/>
              <a:gd name="connsiteY7" fmla="*/ 19455 h 175098"/>
              <a:gd name="connsiteX8" fmla="*/ 350195 w 350195"/>
              <a:gd name="connsiteY8" fmla="*/ 0 h 17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95" h="175098">
                <a:moveTo>
                  <a:pt x="0" y="175098"/>
                </a:moveTo>
                <a:cubicBezTo>
                  <a:pt x="38911" y="171855"/>
                  <a:pt x="79005" y="175431"/>
                  <a:pt x="116732" y="165370"/>
                </a:cubicBezTo>
                <a:cubicBezTo>
                  <a:pt x="130024" y="161825"/>
                  <a:pt x="133971" y="143012"/>
                  <a:pt x="145915" y="136187"/>
                </a:cubicBezTo>
                <a:cubicBezTo>
                  <a:pt x="157523" y="129554"/>
                  <a:pt x="171855" y="129702"/>
                  <a:pt x="184825" y="126459"/>
                </a:cubicBezTo>
                <a:cubicBezTo>
                  <a:pt x="194553" y="119974"/>
                  <a:pt x="203262" y="111609"/>
                  <a:pt x="214008" y="107004"/>
                </a:cubicBezTo>
                <a:cubicBezTo>
                  <a:pt x="226297" y="101738"/>
                  <a:pt x="242040" y="105047"/>
                  <a:pt x="252919" y="97276"/>
                </a:cubicBezTo>
                <a:cubicBezTo>
                  <a:pt x="266112" y="87853"/>
                  <a:pt x="271723" y="70821"/>
                  <a:pt x="282102" y="58366"/>
                </a:cubicBezTo>
                <a:cubicBezTo>
                  <a:pt x="305593" y="30177"/>
                  <a:pt x="299319" y="44591"/>
                  <a:pt x="330740" y="19455"/>
                </a:cubicBezTo>
                <a:cubicBezTo>
                  <a:pt x="337902" y="13726"/>
                  <a:pt x="343710" y="6485"/>
                  <a:pt x="350195" y="0"/>
                </a:cubicBezTo>
              </a:path>
            </a:pathLst>
          </a:custGeom>
          <a:ln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 name="Freeform 37"/>
          <p:cNvSpPr/>
          <p:nvPr/>
        </p:nvSpPr>
        <p:spPr>
          <a:xfrm>
            <a:off x="7668496" y="2096018"/>
            <a:ext cx="282102" cy="457784"/>
          </a:xfrm>
          <a:custGeom>
            <a:avLst/>
            <a:gdLst>
              <a:gd name="connsiteX0" fmla="*/ 0 w 350195"/>
              <a:gd name="connsiteY0" fmla="*/ 175098 h 175098"/>
              <a:gd name="connsiteX1" fmla="*/ 116732 w 350195"/>
              <a:gd name="connsiteY1" fmla="*/ 165370 h 175098"/>
              <a:gd name="connsiteX2" fmla="*/ 145915 w 350195"/>
              <a:gd name="connsiteY2" fmla="*/ 136187 h 175098"/>
              <a:gd name="connsiteX3" fmla="*/ 184825 w 350195"/>
              <a:gd name="connsiteY3" fmla="*/ 126459 h 175098"/>
              <a:gd name="connsiteX4" fmla="*/ 214008 w 350195"/>
              <a:gd name="connsiteY4" fmla="*/ 107004 h 175098"/>
              <a:gd name="connsiteX5" fmla="*/ 252919 w 350195"/>
              <a:gd name="connsiteY5" fmla="*/ 97276 h 175098"/>
              <a:gd name="connsiteX6" fmla="*/ 282102 w 350195"/>
              <a:gd name="connsiteY6" fmla="*/ 58366 h 175098"/>
              <a:gd name="connsiteX7" fmla="*/ 330740 w 350195"/>
              <a:gd name="connsiteY7" fmla="*/ 19455 h 175098"/>
              <a:gd name="connsiteX8" fmla="*/ 350195 w 350195"/>
              <a:gd name="connsiteY8" fmla="*/ 0 h 17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95" h="175098">
                <a:moveTo>
                  <a:pt x="0" y="175098"/>
                </a:moveTo>
                <a:cubicBezTo>
                  <a:pt x="38911" y="171855"/>
                  <a:pt x="79005" y="175431"/>
                  <a:pt x="116732" y="165370"/>
                </a:cubicBezTo>
                <a:cubicBezTo>
                  <a:pt x="130024" y="161825"/>
                  <a:pt x="133971" y="143012"/>
                  <a:pt x="145915" y="136187"/>
                </a:cubicBezTo>
                <a:cubicBezTo>
                  <a:pt x="157523" y="129554"/>
                  <a:pt x="171855" y="129702"/>
                  <a:pt x="184825" y="126459"/>
                </a:cubicBezTo>
                <a:cubicBezTo>
                  <a:pt x="194553" y="119974"/>
                  <a:pt x="203262" y="111609"/>
                  <a:pt x="214008" y="107004"/>
                </a:cubicBezTo>
                <a:cubicBezTo>
                  <a:pt x="226297" y="101738"/>
                  <a:pt x="242040" y="105047"/>
                  <a:pt x="252919" y="97276"/>
                </a:cubicBezTo>
                <a:cubicBezTo>
                  <a:pt x="266112" y="87853"/>
                  <a:pt x="271723" y="70821"/>
                  <a:pt x="282102" y="58366"/>
                </a:cubicBezTo>
                <a:cubicBezTo>
                  <a:pt x="305593" y="30177"/>
                  <a:pt x="299319" y="44591"/>
                  <a:pt x="330740" y="19455"/>
                </a:cubicBezTo>
                <a:cubicBezTo>
                  <a:pt x="337902" y="13726"/>
                  <a:pt x="343710" y="6485"/>
                  <a:pt x="350195" y="0"/>
                </a:cubicBezTo>
              </a:path>
            </a:pathLst>
          </a:custGeom>
          <a:ln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9" name="Freeform 38"/>
          <p:cNvSpPr/>
          <p:nvPr/>
        </p:nvSpPr>
        <p:spPr>
          <a:xfrm>
            <a:off x="6972965" y="2180324"/>
            <a:ext cx="141051" cy="400003"/>
          </a:xfrm>
          <a:custGeom>
            <a:avLst/>
            <a:gdLst>
              <a:gd name="connsiteX0" fmla="*/ 0 w 350195"/>
              <a:gd name="connsiteY0" fmla="*/ 175098 h 175098"/>
              <a:gd name="connsiteX1" fmla="*/ 116732 w 350195"/>
              <a:gd name="connsiteY1" fmla="*/ 165370 h 175098"/>
              <a:gd name="connsiteX2" fmla="*/ 145915 w 350195"/>
              <a:gd name="connsiteY2" fmla="*/ 136187 h 175098"/>
              <a:gd name="connsiteX3" fmla="*/ 184825 w 350195"/>
              <a:gd name="connsiteY3" fmla="*/ 126459 h 175098"/>
              <a:gd name="connsiteX4" fmla="*/ 214008 w 350195"/>
              <a:gd name="connsiteY4" fmla="*/ 107004 h 175098"/>
              <a:gd name="connsiteX5" fmla="*/ 252919 w 350195"/>
              <a:gd name="connsiteY5" fmla="*/ 97276 h 175098"/>
              <a:gd name="connsiteX6" fmla="*/ 282102 w 350195"/>
              <a:gd name="connsiteY6" fmla="*/ 58366 h 175098"/>
              <a:gd name="connsiteX7" fmla="*/ 330740 w 350195"/>
              <a:gd name="connsiteY7" fmla="*/ 19455 h 175098"/>
              <a:gd name="connsiteX8" fmla="*/ 350195 w 350195"/>
              <a:gd name="connsiteY8" fmla="*/ 0 h 17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95" h="175098">
                <a:moveTo>
                  <a:pt x="0" y="175098"/>
                </a:moveTo>
                <a:cubicBezTo>
                  <a:pt x="38911" y="171855"/>
                  <a:pt x="79005" y="175431"/>
                  <a:pt x="116732" y="165370"/>
                </a:cubicBezTo>
                <a:cubicBezTo>
                  <a:pt x="130024" y="161825"/>
                  <a:pt x="133971" y="143012"/>
                  <a:pt x="145915" y="136187"/>
                </a:cubicBezTo>
                <a:cubicBezTo>
                  <a:pt x="157523" y="129554"/>
                  <a:pt x="171855" y="129702"/>
                  <a:pt x="184825" y="126459"/>
                </a:cubicBezTo>
                <a:cubicBezTo>
                  <a:pt x="194553" y="119974"/>
                  <a:pt x="203262" y="111609"/>
                  <a:pt x="214008" y="107004"/>
                </a:cubicBezTo>
                <a:cubicBezTo>
                  <a:pt x="226297" y="101738"/>
                  <a:pt x="242040" y="105047"/>
                  <a:pt x="252919" y="97276"/>
                </a:cubicBezTo>
                <a:cubicBezTo>
                  <a:pt x="266112" y="87853"/>
                  <a:pt x="271723" y="70821"/>
                  <a:pt x="282102" y="58366"/>
                </a:cubicBezTo>
                <a:cubicBezTo>
                  <a:pt x="305593" y="30177"/>
                  <a:pt x="299319" y="44591"/>
                  <a:pt x="330740" y="19455"/>
                </a:cubicBezTo>
                <a:cubicBezTo>
                  <a:pt x="337902" y="13726"/>
                  <a:pt x="343710" y="6485"/>
                  <a:pt x="350195" y="0"/>
                </a:cubicBezTo>
              </a:path>
            </a:pathLst>
          </a:custGeom>
          <a:ln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0" name="Freeform 39"/>
          <p:cNvSpPr/>
          <p:nvPr/>
        </p:nvSpPr>
        <p:spPr>
          <a:xfrm>
            <a:off x="6316351" y="1847509"/>
            <a:ext cx="403698" cy="732817"/>
          </a:xfrm>
          <a:custGeom>
            <a:avLst/>
            <a:gdLst>
              <a:gd name="connsiteX0" fmla="*/ 0 w 350195"/>
              <a:gd name="connsiteY0" fmla="*/ 175098 h 175098"/>
              <a:gd name="connsiteX1" fmla="*/ 116732 w 350195"/>
              <a:gd name="connsiteY1" fmla="*/ 165370 h 175098"/>
              <a:gd name="connsiteX2" fmla="*/ 145915 w 350195"/>
              <a:gd name="connsiteY2" fmla="*/ 136187 h 175098"/>
              <a:gd name="connsiteX3" fmla="*/ 184825 w 350195"/>
              <a:gd name="connsiteY3" fmla="*/ 126459 h 175098"/>
              <a:gd name="connsiteX4" fmla="*/ 214008 w 350195"/>
              <a:gd name="connsiteY4" fmla="*/ 107004 h 175098"/>
              <a:gd name="connsiteX5" fmla="*/ 252919 w 350195"/>
              <a:gd name="connsiteY5" fmla="*/ 97276 h 175098"/>
              <a:gd name="connsiteX6" fmla="*/ 282102 w 350195"/>
              <a:gd name="connsiteY6" fmla="*/ 58366 h 175098"/>
              <a:gd name="connsiteX7" fmla="*/ 330740 w 350195"/>
              <a:gd name="connsiteY7" fmla="*/ 19455 h 175098"/>
              <a:gd name="connsiteX8" fmla="*/ 350195 w 350195"/>
              <a:gd name="connsiteY8" fmla="*/ 0 h 17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95" h="175098">
                <a:moveTo>
                  <a:pt x="0" y="175098"/>
                </a:moveTo>
                <a:cubicBezTo>
                  <a:pt x="38911" y="171855"/>
                  <a:pt x="79005" y="175431"/>
                  <a:pt x="116732" y="165370"/>
                </a:cubicBezTo>
                <a:cubicBezTo>
                  <a:pt x="130024" y="161825"/>
                  <a:pt x="133971" y="143012"/>
                  <a:pt x="145915" y="136187"/>
                </a:cubicBezTo>
                <a:cubicBezTo>
                  <a:pt x="157523" y="129554"/>
                  <a:pt x="171855" y="129702"/>
                  <a:pt x="184825" y="126459"/>
                </a:cubicBezTo>
                <a:cubicBezTo>
                  <a:pt x="194553" y="119974"/>
                  <a:pt x="203262" y="111609"/>
                  <a:pt x="214008" y="107004"/>
                </a:cubicBezTo>
                <a:cubicBezTo>
                  <a:pt x="226297" y="101738"/>
                  <a:pt x="242040" y="105047"/>
                  <a:pt x="252919" y="97276"/>
                </a:cubicBezTo>
                <a:cubicBezTo>
                  <a:pt x="266112" y="87853"/>
                  <a:pt x="271723" y="70821"/>
                  <a:pt x="282102" y="58366"/>
                </a:cubicBezTo>
                <a:cubicBezTo>
                  <a:pt x="305593" y="30177"/>
                  <a:pt x="299319" y="44591"/>
                  <a:pt x="330740" y="19455"/>
                </a:cubicBezTo>
                <a:cubicBezTo>
                  <a:pt x="337902" y="13726"/>
                  <a:pt x="343710" y="6485"/>
                  <a:pt x="350195" y="0"/>
                </a:cubicBezTo>
              </a:path>
            </a:pathLst>
          </a:custGeom>
          <a:ln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1" name="Freeform 40"/>
          <p:cNvSpPr/>
          <p:nvPr/>
        </p:nvSpPr>
        <p:spPr>
          <a:xfrm flipH="1">
            <a:off x="6077209" y="2180324"/>
            <a:ext cx="86742" cy="370238"/>
          </a:xfrm>
          <a:custGeom>
            <a:avLst/>
            <a:gdLst>
              <a:gd name="connsiteX0" fmla="*/ 0 w 350195"/>
              <a:gd name="connsiteY0" fmla="*/ 175098 h 175098"/>
              <a:gd name="connsiteX1" fmla="*/ 116732 w 350195"/>
              <a:gd name="connsiteY1" fmla="*/ 165370 h 175098"/>
              <a:gd name="connsiteX2" fmla="*/ 145915 w 350195"/>
              <a:gd name="connsiteY2" fmla="*/ 136187 h 175098"/>
              <a:gd name="connsiteX3" fmla="*/ 184825 w 350195"/>
              <a:gd name="connsiteY3" fmla="*/ 126459 h 175098"/>
              <a:gd name="connsiteX4" fmla="*/ 214008 w 350195"/>
              <a:gd name="connsiteY4" fmla="*/ 107004 h 175098"/>
              <a:gd name="connsiteX5" fmla="*/ 252919 w 350195"/>
              <a:gd name="connsiteY5" fmla="*/ 97276 h 175098"/>
              <a:gd name="connsiteX6" fmla="*/ 282102 w 350195"/>
              <a:gd name="connsiteY6" fmla="*/ 58366 h 175098"/>
              <a:gd name="connsiteX7" fmla="*/ 330740 w 350195"/>
              <a:gd name="connsiteY7" fmla="*/ 19455 h 175098"/>
              <a:gd name="connsiteX8" fmla="*/ 350195 w 350195"/>
              <a:gd name="connsiteY8" fmla="*/ 0 h 17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95" h="175098">
                <a:moveTo>
                  <a:pt x="0" y="175098"/>
                </a:moveTo>
                <a:cubicBezTo>
                  <a:pt x="38911" y="171855"/>
                  <a:pt x="79005" y="175431"/>
                  <a:pt x="116732" y="165370"/>
                </a:cubicBezTo>
                <a:cubicBezTo>
                  <a:pt x="130024" y="161825"/>
                  <a:pt x="133971" y="143012"/>
                  <a:pt x="145915" y="136187"/>
                </a:cubicBezTo>
                <a:cubicBezTo>
                  <a:pt x="157523" y="129554"/>
                  <a:pt x="171855" y="129702"/>
                  <a:pt x="184825" y="126459"/>
                </a:cubicBezTo>
                <a:cubicBezTo>
                  <a:pt x="194553" y="119974"/>
                  <a:pt x="203262" y="111609"/>
                  <a:pt x="214008" y="107004"/>
                </a:cubicBezTo>
                <a:cubicBezTo>
                  <a:pt x="226297" y="101738"/>
                  <a:pt x="242040" y="105047"/>
                  <a:pt x="252919" y="97276"/>
                </a:cubicBezTo>
                <a:cubicBezTo>
                  <a:pt x="266112" y="87853"/>
                  <a:pt x="271723" y="70821"/>
                  <a:pt x="282102" y="58366"/>
                </a:cubicBezTo>
                <a:cubicBezTo>
                  <a:pt x="305593" y="30177"/>
                  <a:pt x="299319" y="44591"/>
                  <a:pt x="330740" y="19455"/>
                </a:cubicBezTo>
                <a:cubicBezTo>
                  <a:pt x="337902" y="13726"/>
                  <a:pt x="343710" y="6485"/>
                  <a:pt x="350195" y="0"/>
                </a:cubicBezTo>
              </a:path>
            </a:pathLst>
          </a:custGeom>
          <a:ln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2" name="Freeform 41"/>
          <p:cNvSpPr/>
          <p:nvPr/>
        </p:nvSpPr>
        <p:spPr>
          <a:xfrm flipH="1" flipV="1">
            <a:off x="6261227" y="2580327"/>
            <a:ext cx="557717" cy="184242"/>
          </a:xfrm>
          <a:custGeom>
            <a:avLst/>
            <a:gdLst>
              <a:gd name="connsiteX0" fmla="*/ 0 w 350195"/>
              <a:gd name="connsiteY0" fmla="*/ 175098 h 175098"/>
              <a:gd name="connsiteX1" fmla="*/ 116732 w 350195"/>
              <a:gd name="connsiteY1" fmla="*/ 165370 h 175098"/>
              <a:gd name="connsiteX2" fmla="*/ 145915 w 350195"/>
              <a:gd name="connsiteY2" fmla="*/ 136187 h 175098"/>
              <a:gd name="connsiteX3" fmla="*/ 184825 w 350195"/>
              <a:gd name="connsiteY3" fmla="*/ 126459 h 175098"/>
              <a:gd name="connsiteX4" fmla="*/ 214008 w 350195"/>
              <a:gd name="connsiteY4" fmla="*/ 107004 h 175098"/>
              <a:gd name="connsiteX5" fmla="*/ 252919 w 350195"/>
              <a:gd name="connsiteY5" fmla="*/ 97276 h 175098"/>
              <a:gd name="connsiteX6" fmla="*/ 282102 w 350195"/>
              <a:gd name="connsiteY6" fmla="*/ 58366 h 175098"/>
              <a:gd name="connsiteX7" fmla="*/ 330740 w 350195"/>
              <a:gd name="connsiteY7" fmla="*/ 19455 h 175098"/>
              <a:gd name="connsiteX8" fmla="*/ 350195 w 350195"/>
              <a:gd name="connsiteY8" fmla="*/ 0 h 17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95" h="175098">
                <a:moveTo>
                  <a:pt x="0" y="175098"/>
                </a:moveTo>
                <a:cubicBezTo>
                  <a:pt x="38911" y="171855"/>
                  <a:pt x="79005" y="175431"/>
                  <a:pt x="116732" y="165370"/>
                </a:cubicBezTo>
                <a:cubicBezTo>
                  <a:pt x="130024" y="161825"/>
                  <a:pt x="133971" y="143012"/>
                  <a:pt x="145915" y="136187"/>
                </a:cubicBezTo>
                <a:cubicBezTo>
                  <a:pt x="157523" y="129554"/>
                  <a:pt x="171855" y="129702"/>
                  <a:pt x="184825" y="126459"/>
                </a:cubicBezTo>
                <a:cubicBezTo>
                  <a:pt x="194553" y="119974"/>
                  <a:pt x="203262" y="111609"/>
                  <a:pt x="214008" y="107004"/>
                </a:cubicBezTo>
                <a:cubicBezTo>
                  <a:pt x="226297" y="101738"/>
                  <a:pt x="242040" y="105047"/>
                  <a:pt x="252919" y="97276"/>
                </a:cubicBezTo>
                <a:cubicBezTo>
                  <a:pt x="266112" y="87853"/>
                  <a:pt x="271723" y="70821"/>
                  <a:pt x="282102" y="58366"/>
                </a:cubicBezTo>
                <a:cubicBezTo>
                  <a:pt x="305593" y="30177"/>
                  <a:pt x="299319" y="44591"/>
                  <a:pt x="330740" y="19455"/>
                </a:cubicBezTo>
                <a:cubicBezTo>
                  <a:pt x="337902" y="13726"/>
                  <a:pt x="343710" y="6485"/>
                  <a:pt x="350195" y="0"/>
                </a:cubicBezTo>
              </a:path>
            </a:pathLst>
          </a:custGeom>
          <a:ln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Freeform 42"/>
          <p:cNvSpPr/>
          <p:nvPr/>
        </p:nvSpPr>
        <p:spPr>
          <a:xfrm flipH="1">
            <a:off x="6972964" y="2534608"/>
            <a:ext cx="598253" cy="45719"/>
          </a:xfrm>
          <a:custGeom>
            <a:avLst/>
            <a:gdLst>
              <a:gd name="connsiteX0" fmla="*/ 0 w 350195"/>
              <a:gd name="connsiteY0" fmla="*/ 175098 h 175098"/>
              <a:gd name="connsiteX1" fmla="*/ 116732 w 350195"/>
              <a:gd name="connsiteY1" fmla="*/ 165370 h 175098"/>
              <a:gd name="connsiteX2" fmla="*/ 145915 w 350195"/>
              <a:gd name="connsiteY2" fmla="*/ 136187 h 175098"/>
              <a:gd name="connsiteX3" fmla="*/ 184825 w 350195"/>
              <a:gd name="connsiteY3" fmla="*/ 126459 h 175098"/>
              <a:gd name="connsiteX4" fmla="*/ 214008 w 350195"/>
              <a:gd name="connsiteY4" fmla="*/ 107004 h 175098"/>
              <a:gd name="connsiteX5" fmla="*/ 252919 w 350195"/>
              <a:gd name="connsiteY5" fmla="*/ 97276 h 175098"/>
              <a:gd name="connsiteX6" fmla="*/ 282102 w 350195"/>
              <a:gd name="connsiteY6" fmla="*/ 58366 h 175098"/>
              <a:gd name="connsiteX7" fmla="*/ 330740 w 350195"/>
              <a:gd name="connsiteY7" fmla="*/ 19455 h 175098"/>
              <a:gd name="connsiteX8" fmla="*/ 350195 w 350195"/>
              <a:gd name="connsiteY8" fmla="*/ 0 h 17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95" h="175098">
                <a:moveTo>
                  <a:pt x="0" y="175098"/>
                </a:moveTo>
                <a:cubicBezTo>
                  <a:pt x="38911" y="171855"/>
                  <a:pt x="79005" y="175431"/>
                  <a:pt x="116732" y="165370"/>
                </a:cubicBezTo>
                <a:cubicBezTo>
                  <a:pt x="130024" y="161825"/>
                  <a:pt x="133971" y="143012"/>
                  <a:pt x="145915" y="136187"/>
                </a:cubicBezTo>
                <a:cubicBezTo>
                  <a:pt x="157523" y="129554"/>
                  <a:pt x="171855" y="129702"/>
                  <a:pt x="184825" y="126459"/>
                </a:cubicBezTo>
                <a:cubicBezTo>
                  <a:pt x="194553" y="119974"/>
                  <a:pt x="203262" y="111609"/>
                  <a:pt x="214008" y="107004"/>
                </a:cubicBezTo>
                <a:cubicBezTo>
                  <a:pt x="226297" y="101738"/>
                  <a:pt x="242040" y="105047"/>
                  <a:pt x="252919" y="97276"/>
                </a:cubicBezTo>
                <a:cubicBezTo>
                  <a:pt x="266112" y="87853"/>
                  <a:pt x="271723" y="70821"/>
                  <a:pt x="282102" y="58366"/>
                </a:cubicBezTo>
                <a:cubicBezTo>
                  <a:pt x="305593" y="30177"/>
                  <a:pt x="299319" y="44591"/>
                  <a:pt x="330740" y="19455"/>
                </a:cubicBezTo>
                <a:cubicBezTo>
                  <a:pt x="337902" y="13726"/>
                  <a:pt x="343710" y="6485"/>
                  <a:pt x="350195" y="0"/>
                </a:cubicBezTo>
              </a:path>
            </a:pathLst>
          </a:custGeom>
          <a:ln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4" name="Freeform 43"/>
          <p:cNvSpPr/>
          <p:nvPr/>
        </p:nvSpPr>
        <p:spPr>
          <a:xfrm flipH="1" flipV="1">
            <a:off x="6972965" y="2073321"/>
            <a:ext cx="880356" cy="477240"/>
          </a:xfrm>
          <a:custGeom>
            <a:avLst/>
            <a:gdLst>
              <a:gd name="connsiteX0" fmla="*/ 0 w 350195"/>
              <a:gd name="connsiteY0" fmla="*/ 175098 h 175098"/>
              <a:gd name="connsiteX1" fmla="*/ 116732 w 350195"/>
              <a:gd name="connsiteY1" fmla="*/ 165370 h 175098"/>
              <a:gd name="connsiteX2" fmla="*/ 145915 w 350195"/>
              <a:gd name="connsiteY2" fmla="*/ 136187 h 175098"/>
              <a:gd name="connsiteX3" fmla="*/ 184825 w 350195"/>
              <a:gd name="connsiteY3" fmla="*/ 126459 h 175098"/>
              <a:gd name="connsiteX4" fmla="*/ 214008 w 350195"/>
              <a:gd name="connsiteY4" fmla="*/ 107004 h 175098"/>
              <a:gd name="connsiteX5" fmla="*/ 252919 w 350195"/>
              <a:gd name="connsiteY5" fmla="*/ 97276 h 175098"/>
              <a:gd name="connsiteX6" fmla="*/ 282102 w 350195"/>
              <a:gd name="connsiteY6" fmla="*/ 58366 h 175098"/>
              <a:gd name="connsiteX7" fmla="*/ 330740 w 350195"/>
              <a:gd name="connsiteY7" fmla="*/ 19455 h 175098"/>
              <a:gd name="connsiteX8" fmla="*/ 350195 w 350195"/>
              <a:gd name="connsiteY8" fmla="*/ 0 h 17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95" h="175098">
                <a:moveTo>
                  <a:pt x="0" y="175098"/>
                </a:moveTo>
                <a:cubicBezTo>
                  <a:pt x="38911" y="171855"/>
                  <a:pt x="79005" y="175431"/>
                  <a:pt x="116732" y="165370"/>
                </a:cubicBezTo>
                <a:cubicBezTo>
                  <a:pt x="130024" y="161825"/>
                  <a:pt x="133971" y="143012"/>
                  <a:pt x="145915" y="136187"/>
                </a:cubicBezTo>
                <a:cubicBezTo>
                  <a:pt x="157523" y="129554"/>
                  <a:pt x="171855" y="129702"/>
                  <a:pt x="184825" y="126459"/>
                </a:cubicBezTo>
                <a:cubicBezTo>
                  <a:pt x="194553" y="119974"/>
                  <a:pt x="203262" y="111609"/>
                  <a:pt x="214008" y="107004"/>
                </a:cubicBezTo>
                <a:cubicBezTo>
                  <a:pt x="226297" y="101738"/>
                  <a:pt x="242040" y="105047"/>
                  <a:pt x="252919" y="97276"/>
                </a:cubicBezTo>
                <a:cubicBezTo>
                  <a:pt x="266112" y="87853"/>
                  <a:pt x="271723" y="70821"/>
                  <a:pt x="282102" y="58366"/>
                </a:cubicBezTo>
                <a:cubicBezTo>
                  <a:pt x="305593" y="30177"/>
                  <a:pt x="299319" y="44591"/>
                  <a:pt x="330740" y="19455"/>
                </a:cubicBezTo>
                <a:cubicBezTo>
                  <a:pt x="337902" y="13726"/>
                  <a:pt x="343710" y="6485"/>
                  <a:pt x="350195" y="0"/>
                </a:cubicBezTo>
              </a:path>
            </a:pathLst>
          </a:custGeom>
          <a:ln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5" name="Freeform 44"/>
          <p:cNvSpPr/>
          <p:nvPr/>
        </p:nvSpPr>
        <p:spPr>
          <a:xfrm flipH="1">
            <a:off x="7221022" y="2096018"/>
            <a:ext cx="316149" cy="347539"/>
          </a:xfrm>
          <a:custGeom>
            <a:avLst/>
            <a:gdLst>
              <a:gd name="connsiteX0" fmla="*/ 0 w 350195"/>
              <a:gd name="connsiteY0" fmla="*/ 175098 h 175098"/>
              <a:gd name="connsiteX1" fmla="*/ 116732 w 350195"/>
              <a:gd name="connsiteY1" fmla="*/ 165370 h 175098"/>
              <a:gd name="connsiteX2" fmla="*/ 145915 w 350195"/>
              <a:gd name="connsiteY2" fmla="*/ 136187 h 175098"/>
              <a:gd name="connsiteX3" fmla="*/ 184825 w 350195"/>
              <a:gd name="connsiteY3" fmla="*/ 126459 h 175098"/>
              <a:gd name="connsiteX4" fmla="*/ 214008 w 350195"/>
              <a:gd name="connsiteY4" fmla="*/ 107004 h 175098"/>
              <a:gd name="connsiteX5" fmla="*/ 252919 w 350195"/>
              <a:gd name="connsiteY5" fmla="*/ 97276 h 175098"/>
              <a:gd name="connsiteX6" fmla="*/ 282102 w 350195"/>
              <a:gd name="connsiteY6" fmla="*/ 58366 h 175098"/>
              <a:gd name="connsiteX7" fmla="*/ 330740 w 350195"/>
              <a:gd name="connsiteY7" fmla="*/ 19455 h 175098"/>
              <a:gd name="connsiteX8" fmla="*/ 350195 w 350195"/>
              <a:gd name="connsiteY8" fmla="*/ 0 h 17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95" h="175098">
                <a:moveTo>
                  <a:pt x="0" y="175098"/>
                </a:moveTo>
                <a:cubicBezTo>
                  <a:pt x="38911" y="171855"/>
                  <a:pt x="79005" y="175431"/>
                  <a:pt x="116732" y="165370"/>
                </a:cubicBezTo>
                <a:cubicBezTo>
                  <a:pt x="130024" y="161825"/>
                  <a:pt x="133971" y="143012"/>
                  <a:pt x="145915" y="136187"/>
                </a:cubicBezTo>
                <a:cubicBezTo>
                  <a:pt x="157523" y="129554"/>
                  <a:pt x="171855" y="129702"/>
                  <a:pt x="184825" y="126459"/>
                </a:cubicBezTo>
                <a:cubicBezTo>
                  <a:pt x="194553" y="119974"/>
                  <a:pt x="203262" y="111609"/>
                  <a:pt x="214008" y="107004"/>
                </a:cubicBezTo>
                <a:cubicBezTo>
                  <a:pt x="226297" y="101738"/>
                  <a:pt x="242040" y="105047"/>
                  <a:pt x="252919" y="97276"/>
                </a:cubicBezTo>
                <a:cubicBezTo>
                  <a:pt x="266112" y="87853"/>
                  <a:pt x="271723" y="70821"/>
                  <a:pt x="282102" y="58366"/>
                </a:cubicBezTo>
                <a:cubicBezTo>
                  <a:pt x="305593" y="30177"/>
                  <a:pt x="299319" y="44591"/>
                  <a:pt x="330740" y="19455"/>
                </a:cubicBezTo>
                <a:cubicBezTo>
                  <a:pt x="337902" y="13726"/>
                  <a:pt x="343710" y="6485"/>
                  <a:pt x="350195" y="0"/>
                </a:cubicBezTo>
              </a:path>
            </a:pathLst>
          </a:custGeom>
          <a:ln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6" name="Freeform 45"/>
          <p:cNvSpPr/>
          <p:nvPr/>
        </p:nvSpPr>
        <p:spPr>
          <a:xfrm flipH="1">
            <a:off x="6219073" y="2180324"/>
            <a:ext cx="658238" cy="354284"/>
          </a:xfrm>
          <a:custGeom>
            <a:avLst/>
            <a:gdLst>
              <a:gd name="connsiteX0" fmla="*/ 0 w 350195"/>
              <a:gd name="connsiteY0" fmla="*/ 175098 h 175098"/>
              <a:gd name="connsiteX1" fmla="*/ 116732 w 350195"/>
              <a:gd name="connsiteY1" fmla="*/ 165370 h 175098"/>
              <a:gd name="connsiteX2" fmla="*/ 145915 w 350195"/>
              <a:gd name="connsiteY2" fmla="*/ 136187 h 175098"/>
              <a:gd name="connsiteX3" fmla="*/ 184825 w 350195"/>
              <a:gd name="connsiteY3" fmla="*/ 126459 h 175098"/>
              <a:gd name="connsiteX4" fmla="*/ 214008 w 350195"/>
              <a:gd name="connsiteY4" fmla="*/ 107004 h 175098"/>
              <a:gd name="connsiteX5" fmla="*/ 252919 w 350195"/>
              <a:gd name="connsiteY5" fmla="*/ 97276 h 175098"/>
              <a:gd name="connsiteX6" fmla="*/ 282102 w 350195"/>
              <a:gd name="connsiteY6" fmla="*/ 58366 h 175098"/>
              <a:gd name="connsiteX7" fmla="*/ 330740 w 350195"/>
              <a:gd name="connsiteY7" fmla="*/ 19455 h 175098"/>
              <a:gd name="connsiteX8" fmla="*/ 350195 w 350195"/>
              <a:gd name="connsiteY8" fmla="*/ 0 h 17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95" h="175098">
                <a:moveTo>
                  <a:pt x="0" y="175098"/>
                </a:moveTo>
                <a:cubicBezTo>
                  <a:pt x="38911" y="171855"/>
                  <a:pt x="79005" y="175431"/>
                  <a:pt x="116732" y="165370"/>
                </a:cubicBezTo>
                <a:cubicBezTo>
                  <a:pt x="130024" y="161825"/>
                  <a:pt x="133971" y="143012"/>
                  <a:pt x="145915" y="136187"/>
                </a:cubicBezTo>
                <a:cubicBezTo>
                  <a:pt x="157523" y="129554"/>
                  <a:pt x="171855" y="129702"/>
                  <a:pt x="184825" y="126459"/>
                </a:cubicBezTo>
                <a:cubicBezTo>
                  <a:pt x="194553" y="119974"/>
                  <a:pt x="203262" y="111609"/>
                  <a:pt x="214008" y="107004"/>
                </a:cubicBezTo>
                <a:cubicBezTo>
                  <a:pt x="226297" y="101738"/>
                  <a:pt x="242040" y="105047"/>
                  <a:pt x="252919" y="97276"/>
                </a:cubicBezTo>
                <a:cubicBezTo>
                  <a:pt x="266112" y="87853"/>
                  <a:pt x="271723" y="70821"/>
                  <a:pt x="282102" y="58366"/>
                </a:cubicBezTo>
                <a:cubicBezTo>
                  <a:pt x="305593" y="30177"/>
                  <a:pt x="299319" y="44591"/>
                  <a:pt x="330740" y="19455"/>
                </a:cubicBezTo>
                <a:cubicBezTo>
                  <a:pt x="337902" y="13726"/>
                  <a:pt x="343710" y="6485"/>
                  <a:pt x="350195" y="0"/>
                </a:cubicBezTo>
              </a:path>
            </a:pathLst>
          </a:custGeom>
          <a:ln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7" name="Rectangle 46"/>
          <p:cNvSpPr/>
          <p:nvPr/>
        </p:nvSpPr>
        <p:spPr>
          <a:xfrm rot="20621482">
            <a:off x="4375190" y="2913379"/>
            <a:ext cx="4407617" cy="400110"/>
          </a:xfrm>
          <a:prstGeom prst="rect">
            <a:avLst/>
          </a:prstGeom>
        </p:spPr>
        <p:txBody>
          <a:bodyPr wrap="none">
            <a:spAutoFit/>
          </a:bodyPr>
          <a:lstStyle/>
          <a:p>
            <a:r>
              <a:rPr lang="en-US" sz="2000" b="1" dirty="0" smtClean="0">
                <a:solidFill>
                  <a:srgbClr val="FF0000"/>
                </a:solidFill>
              </a:rPr>
              <a:t>Availability</a:t>
            </a:r>
            <a:r>
              <a:rPr lang="en-US" sz="2000" b="1" dirty="0" smtClean="0">
                <a:solidFill>
                  <a:srgbClr val="0070C0"/>
                </a:solidFill>
              </a:rPr>
              <a:t> </a:t>
            </a:r>
            <a:r>
              <a:rPr lang="en-US" b="1" dirty="0" smtClean="0"/>
              <a:t>+ </a:t>
            </a:r>
            <a:r>
              <a:rPr lang="en-US" b="1" dirty="0"/>
              <a:t>Partition Tolerance </a:t>
            </a:r>
            <a:r>
              <a:rPr lang="en-US" b="1" dirty="0" smtClean="0"/>
              <a:t>(AP)</a:t>
            </a:r>
            <a:endParaRPr lang="en-US" dirty="0"/>
          </a:p>
        </p:txBody>
      </p:sp>
      <p:sp>
        <p:nvSpPr>
          <p:cNvPr id="48" name="Explosion 1 47"/>
          <p:cNvSpPr/>
          <p:nvPr/>
        </p:nvSpPr>
        <p:spPr>
          <a:xfrm>
            <a:off x="2946456" y="3984353"/>
            <a:ext cx="3291336" cy="3077928"/>
          </a:xfrm>
          <a:prstGeom prst="irregularSeal1">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rot="20621482">
            <a:off x="3383501" y="5393330"/>
            <a:ext cx="3084947" cy="369332"/>
          </a:xfrm>
          <a:prstGeom prst="rect">
            <a:avLst/>
          </a:prstGeom>
        </p:spPr>
        <p:txBody>
          <a:bodyPr wrap="none">
            <a:spAutoFit/>
          </a:bodyPr>
          <a:lstStyle/>
          <a:p>
            <a:r>
              <a:rPr lang="en-US" b="1" dirty="0" smtClean="0"/>
              <a:t>Consistency + Availability </a:t>
            </a:r>
            <a:endParaRPr lang="en-US" dirty="0"/>
          </a:p>
        </p:txBody>
      </p:sp>
      <p:sp>
        <p:nvSpPr>
          <p:cNvPr id="50" name="Oval 49"/>
          <p:cNvSpPr/>
          <p:nvPr/>
        </p:nvSpPr>
        <p:spPr>
          <a:xfrm>
            <a:off x="3732255" y="4939073"/>
            <a:ext cx="194553" cy="214008"/>
          </a:xfrm>
          <a:prstGeom prst="ellipse">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2</a:t>
            </a:r>
            <a:endParaRPr lang="en-US" b="1" dirty="0">
              <a:solidFill>
                <a:schemeClr val="tx1"/>
              </a:solidFill>
            </a:endParaRPr>
          </a:p>
        </p:txBody>
      </p:sp>
      <p:sp>
        <p:nvSpPr>
          <p:cNvPr id="51" name="Oval 50"/>
          <p:cNvSpPr/>
          <p:nvPr/>
        </p:nvSpPr>
        <p:spPr>
          <a:xfrm>
            <a:off x="4244578" y="4614818"/>
            <a:ext cx="194553" cy="214008"/>
          </a:xfrm>
          <a:prstGeom prst="ellipse">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3</a:t>
            </a:r>
            <a:endParaRPr lang="en-US" b="1" dirty="0">
              <a:solidFill>
                <a:schemeClr val="tx1"/>
              </a:solidFill>
            </a:endParaRPr>
          </a:p>
        </p:txBody>
      </p:sp>
      <p:sp>
        <p:nvSpPr>
          <p:cNvPr id="52" name="Oval 51"/>
          <p:cNvSpPr/>
          <p:nvPr/>
        </p:nvSpPr>
        <p:spPr>
          <a:xfrm>
            <a:off x="5518902" y="4854766"/>
            <a:ext cx="194553" cy="214008"/>
          </a:xfrm>
          <a:prstGeom prst="ellipse">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8</a:t>
            </a:r>
            <a:endParaRPr lang="en-US" b="1" dirty="0">
              <a:solidFill>
                <a:schemeClr val="tx1"/>
              </a:solidFill>
            </a:endParaRPr>
          </a:p>
        </p:txBody>
      </p:sp>
      <p:sp>
        <p:nvSpPr>
          <p:cNvPr id="53" name="Oval 52"/>
          <p:cNvSpPr/>
          <p:nvPr/>
        </p:nvSpPr>
        <p:spPr>
          <a:xfrm>
            <a:off x="5230389" y="5144601"/>
            <a:ext cx="194553" cy="214008"/>
          </a:xfrm>
          <a:prstGeom prst="ellipse">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7</a:t>
            </a:r>
            <a:endParaRPr lang="en-US" b="1" dirty="0">
              <a:solidFill>
                <a:schemeClr val="tx1"/>
              </a:solidFill>
            </a:endParaRPr>
          </a:p>
        </p:txBody>
      </p:sp>
      <p:sp>
        <p:nvSpPr>
          <p:cNvPr id="54" name="Oval 53"/>
          <p:cNvSpPr/>
          <p:nvPr/>
        </p:nvSpPr>
        <p:spPr>
          <a:xfrm>
            <a:off x="4692050" y="4939073"/>
            <a:ext cx="194553" cy="214008"/>
          </a:xfrm>
          <a:prstGeom prst="ellipse">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6</a:t>
            </a:r>
            <a:endParaRPr lang="en-US" b="1" dirty="0">
              <a:solidFill>
                <a:schemeClr val="tx1"/>
              </a:solidFill>
            </a:endParaRPr>
          </a:p>
        </p:txBody>
      </p:sp>
      <p:sp>
        <p:nvSpPr>
          <p:cNvPr id="55" name="Oval 54"/>
          <p:cNvSpPr/>
          <p:nvPr/>
        </p:nvSpPr>
        <p:spPr>
          <a:xfrm>
            <a:off x="4484526" y="5419555"/>
            <a:ext cx="194553" cy="214008"/>
          </a:xfrm>
          <a:prstGeom prst="ellipse">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5</a:t>
            </a:r>
            <a:endParaRPr lang="en-US" b="1" dirty="0">
              <a:solidFill>
                <a:schemeClr val="tx1"/>
              </a:solidFill>
            </a:endParaRPr>
          </a:p>
        </p:txBody>
      </p:sp>
      <p:sp>
        <p:nvSpPr>
          <p:cNvPr id="56" name="Oval 55"/>
          <p:cNvSpPr/>
          <p:nvPr/>
        </p:nvSpPr>
        <p:spPr>
          <a:xfrm>
            <a:off x="3787378" y="5523317"/>
            <a:ext cx="194553" cy="214008"/>
          </a:xfrm>
          <a:prstGeom prst="ellipse">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1</a:t>
            </a:r>
            <a:endParaRPr lang="en-US" b="1" dirty="0">
              <a:solidFill>
                <a:schemeClr val="tx1"/>
              </a:solidFill>
            </a:endParaRPr>
          </a:p>
        </p:txBody>
      </p:sp>
    </p:spTree>
    <p:extLst>
      <p:ext uri="{BB962C8B-B14F-4D97-AF65-F5344CB8AC3E}">
        <p14:creationId xmlns:p14="http://schemas.microsoft.com/office/powerpoint/2010/main" val="1450614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500"/>
                                        <p:tgtEl>
                                          <p:spTgt spid="2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fade">
                                      <p:cBhvr>
                                        <p:cTn id="66" dur="500"/>
                                        <p:tgtEl>
                                          <p:spTgt spid="25"/>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fade">
                                      <p:cBhvr>
                                        <p:cTn id="76" dur="500"/>
                                        <p:tgtEl>
                                          <p:spTgt spid="27"/>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28"/>
                                        </p:tgtEl>
                                        <p:attrNameLst>
                                          <p:attrName>style.visibility</p:attrName>
                                        </p:attrNameLst>
                                      </p:cBhvr>
                                      <p:to>
                                        <p:strVal val="visible"/>
                                      </p:to>
                                    </p:set>
                                    <p:animEffect transition="in" filter="fade">
                                      <p:cBhvr>
                                        <p:cTn id="81" dur="500"/>
                                        <p:tgtEl>
                                          <p:spTgt spid="28"/>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29"/>
                                        </p:tgtEl>
                                        <p:attrNameLst>
                                          <p:attrName>style.visibility</p:attrName>
                                        </p:attrNameLst>
                                      </p:cBhvr>
                                      <p:to>
                                        <p:strVal val="visible"/>
                                      </p:to>
                                    </p:set>
                                    <p:animEffect transition="in" filter="fade">
                                      <p:cBhvr>
                                        <p:cTn id="84" dur="500"/>
                                        <p:tgtEl>
                                          <p:spTgt spid="29"/>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30"/>
                                        </p:tgtEl>
                                        <p:attrNameLst>
                                          <p:attrName>style.visibility</p:attrName>
                                        </p:attrNameLst>
                                      </p:cBhvr>
                                      <p:to>
                                        <p:strVal val="visible"/>
                                      </p:to>
                                    </p:set>
                                    <p:animEffect transition="in" filter="fade">
                                      <p:cBhvr>
                                        <p:cTn id="87" dur="500"/>
                                        <p:tgtEl>
                                          <p:spTgt spid="30"/>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31"/>
                                        </p:tgtEl>
                                        <p:attrNameLst>
                                          <p:attrName>style.visibility</p:attrName>
                                        </p:attrNameLst>
                                      </p:cBhvr>
                                      <p:to>
                                        <p:strVal val="visible"/>
                                      </p:to>
                                    </p:set>
                                    <p:animEffect transition="in" filter="fade">
                                      <p:cBhvr>
                                        <p:cTn id="90" dur="500"/>
                                        <p:tgtEl>
                                          <p:spTgt spid="31"/>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32"/>
                                        </p:tgtEl>
                                        <p:attrNameLst>
                                          <p:attrName>style.visibility</p:attrName>
                                        </p:attrNameLst>
                                      </p:cBhvr>
                                      <p:to>
                                        <p:strVal val="visible"/>
                                      </p:to>
                                    </p:set>
                                    <p:animEffect transition="in" filter="fade">
                                      <p:cBhvr>
                                        <p:cTn id="93" dur="500"/>
                                        <p:tgtEl>
                                          <p:spTgt spid="32"/>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33"/>
                                        </p:tgtEl>
                                        <p:attrNameLst>
                                          <p:attrName>style.visibility</p:attrName>
                                        </p:attrNameLst>
                                      </p:cBhvr>
                                      <p:to>
                                        <p:strVal val="visible"/>
                                      </p:to>
                                    </p:set>
                                    <p:animEffect transition="in" filter="fade">
                                      <p:cBhvr>
                                        <p:cTn id="96" dur="500"/>
                                        <p:tgtEl>
                                          <p:spTgt spid="33"/>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34"/>
                                        </p:tgtEl>
                                        <p:attrNameLst>
                                          <p:attrName>style.visibility</p:attrName>
                                        </p:attrNameLst>
                                      </p:cBhvr>
                                      <p:to>
                                        <p:strVal val="visible"/>
                                      </p:to>
                                    </p:set>
                                    <p:animEffect transition="in" filter="fade">
                                      <p:cBhvr>
                                        <p:cTn id="99" dur="500"/>
                                        <p:tgtEl>
                                          <p:spTgt spid="34"/>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35"/>
                                        </p:tgtEl>
                                        <p:attrNameLst>
                                          <p:attrName>style.visibility</p:attrName>
                                        </p:attrNameLst>
                                      </p:cBhvr>
                                      <p:to>
                                        <p:strVal val="visible"/>
                                      </p:to>
                                    </p:set>
                                    <p:animEffect transition="in" filter="fade">
                                      <p:cBhvr>
                                        <p:cTn id="102" dur="500"/>
                                        <p:tgtEl>
                                          <p:spTgt spid="35"/>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36"/>
                                        </p:tgtEl>
                                        <p:attrNameLst>
                                          <p:attrName>style.visibility</p:attrName>
                                        </p:attrNameLst>
                                      </p:cBhvr>
                                      <p:to>
                                        <p:strVal val="visible"/>
                                      </p:to>
                                    </p:set>
                                    <p:animEffect transition="in" filter="fade">
                                      <p:cBhvr>
                                        <p:cTn id="105" dur="500"/>
                                        <p:tgtEl>
                                          <p:spTgt spid="36"/>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37"/>
                                        </p:tgtEl>
                                        <p:attrNameLst>
                                          <p:attrName>style.visibility</p:attrName>
                                        </p:attrNameLst>
                                      </p:cBhvr>
                                      <p:to>
                                        <p:strVal val="visible"/>
                                      </p:to>
                                    </p:set>
                                    <p:animEffect transition="in" filter="fade">
                                      <p:cBhvr>
                                        <p:cTn id="108" dur="500"/>
                                        <p:tgtEl>
                                          <p:spTgt spid="37"/>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38"/>
                                        </p:tgtEl>
                                        <p:attrNameLst>
                                          <p:attrName>style.visibility</p:attrName>
                                        </p:attrNameLst>
                                      </p:cBhvr>
                                      <p:to>
                                        <p:strVal val="visible"/>
                                      </p:to>
                                    </p:set>
                                    <p:animEffect transition="in" filter="fade">
                                      <p:cBhvr>
                                        <p:cTn id="111" dur="500"/>
                                        <p:tgtEl>
                                          <p:spTgt spid="38"/>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39"/>
                                        </p:tgtEl>
                                        <p:attrNameLst>
                                          <p:attrName>style.visibility</p:attrName>
                                        </p:attrNameLst>
                                      </p:cBhvr>
                                      <p:to>
                                        <p:strVal val="visible"/>
                                      </p:to>
                                    </p:set>
                                    <p:animEffect transition="in" filter="fade">
                                      <p:cBhvr>
                                        <p:cTn id="114" dur="500"/>
                                        <p:tgtEl>
                                          <p:spTgt spid="39"/>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40"/>
                                        </p:tgtEl>
                                        <p:attrNameLst>
                                          <p:attrName>style.visibility</p:attrName>
                                        </p:attrNameLst>
                                      </p:cBhvr>
                                      <p:to>
                                        <p:strVal val="visible"/>
                                      </p:to>
                                    </p:set>
                                    <p:animEffect transition="in" filter="fade">
                                      <p:cBhvr>
                                        <p:cTn id="117" dur="500"/>
                                        <p:tgtEl>
                                          <p:spTgt spid="40"/>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41"/>
                                        </p:tgtEl>
                                        <p:attrNameLst>
                                          <p:attrName>style.visibility</p:attrName>
                                        </p:attrNameLst>
                                      </p:cBhvr>
                                      <p:to>
                                        <p:strVal val="visible"/>
                                      </p:to>
                                    </p:set>
                                    <p:animEffect transition="in" filter="fade">
                                      <p:cBhvr>
                                        <p:cTn id="120" dur="500"/>
                                        <p:tgtEl>
                                          <p:spTgt spid="41"/>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42"/>
                                        </p:tgtEl>
                                        <p:attrNameLst>
                                          <p:attrName>style.visibility</p:attrName>
                                        </p:attrNameLst>
                                      </p:cBhvr>
                                      <p:to>
                                        <p:strVal val="visible"/>
                                      </p:to>
                                    </p:set>
                                    <p:animEffect transition="in" filter="fade">
                                      <p:cBhvr>
                                        <p:cTn id="123" dur="500"/>
                                        <p:tgtEl>
                                          <p:spTgt spid="42"/>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43"/>
                                        </p:tgtEl>
                                        <p:attrNameLst>
                                          <p:attrName>style.visibility</p:attrName>
                                        </p:attrNameLst>
                                      </p:cBhvr>
                                      <p:to>
                                        <p:strVal val="visible"/>
                                      </p:to>
                                    </p:set>
                                    <p:animEffect transition="in" filter="fade">
                                      <p:cBhvr>
                                        <p:cTn id="126" dur="500"/>
                                        <p:tgtEl>
                                          <p:spTgt spid="43"/>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44"/>
                                        </p:tgtEl>
                                        <p:attrNameLst>
                                          <p:attrName>style.visibility</p:attrName>
                                        </p:attrNameLst>
                                      </p:cBhvr>
                                      <p:to>
                                        <p:strVal val="visible"/>
                                      </p:to>
                                    </p:set>
                                    <p:animEffect transition="in" filter="fade">
                                      <p:cBhvr>
                                        <p:cTn id="129" dur="500"/>
                                        <p:tgtEl>
                                          <p:spTgt spid="44"/>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45"/>
                                        </p:tgtEl>
                                        <p:attrNameLst>
                                          <p:attrName>style.visibility</p:attrName>
                                        </p:attrNameLst>
                                      </p:cBhvr>
                                      <p:to>
                                        <p:strVal val="visible"/>
                                      </p:to>
                                    </p:set>
                                    <p:animEffect transition="in" filter="fade">
                                      <p:cBhvr>
                                        <p:cTn id="132" dur="500"/>
                                        <p:tgtEl>
                                          <p:spTgt spid="45"/>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46"/>
                                        </p:tgtEl>
                                        <p:attrNameLst>
                                          <p:attrName>style.visibility</p:attrName>
                                        </p:attrNameLst>
                                      </p:cBhvr>
                                      <p:to>
                                        <p:strVal val="visible"/>
                                      </p:to>
                                    </p:set>
                                    <p:animEffect transition="in" filter="fade">
                                      <p:cBhvr>
                                        <p:cTn id="135" dur="500"/>
                                        <p:tgtEl>
                                          <p:spTgt spid="46"/>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47"/>
                                        </p:tgtEl>
                                        <p:attrNameLst>
                                          <p:attrName>style.visibility</p:attrName>
                                        </p:attrNameLst>
                                      </p:cBhvr>
                                      <p:to>
                                        <p:strVal val="visible"/>
                                      </p:to>
                                    </p:set>
                                    <p:animEffect transition="in" filter="fade">
                                      <p:cBhvr>
                                        <p:cTn id="140" dur="500"/>
                                        <p:tgtEl>
                                          <p:spTgt spid="47"/>
                                        </p:tgtEl>
                                      </p:cBhvr>
                                    </p:animEffect>
                                  </p:childTnLst>
                                </p:cTn>
                              </p:par>
                            </p:childTnLst>
                          </p:cTn>
                        </p:par>
                      </p:childTnLst>
                    </p:cTn>
                  </p:par>
                  <p:par>
                    <p:cTn id="141" fill="hold">
                      <p:stCondLst>
                        <p:cond delay="indefinite"/>
                      </p:stCondLst>
                      <p:childTnLst>
                        <p:par>
                          <p:cTn id="142" fill="hold">
                            <p:stCondLst>
                              <p:cond delay="0"/>
                            </p:stCondLst>
                            <p:childTnLst>
                              <p:par>
                                <p:cTn id="143" presetID="10" presetClass="entr" presetSubtype="0" fill="hold" grpId="0" nodeType="clickEffect">
                                  <p:stCondLst>
                                    <p:cond delay="0"/>
                                  </p:stCondLst>
                                  <p:childTnLst>
                                    <p:set>
                                      <p:cBhvr>
                                        <p:cTn id="144" dur="1" fill="hold">
                                          <p:stCondLst>
                                            <p:cond delay="0"/>
                                          </p:stCondLst>
                                        </p:cTn>
                                        <p:tgtEl>
                                          <p:spTgt spid="48"/>
                                        </p:tgtEl>
                                        <p:attrNameLst>
                                          <p:attrName>style.visibility</p:attrName>
                                        </p:attrNameLst>
                                      </p:cBhvr>
                                      <p:to>
                                        <p:strVal val="visible"/>
                                      </p:to>
                                    </p:set>
                                    <p:animEffect transition="in" filter="fade">
                                      <p:cBhvr>
                                        <p:cTn id="145" dur="500"/>
                                        <p:tgtEl>
                                          <p:spTgt spid="48"/>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grpId="0" nodeType="clickEffect">
                                  <p:stCondLst>
                                    <p:cond delay="0"/>
                                  </p:stCondLst>
                                  <p:childTnLst>
                                    <p:set>
                                      <p:cBhvr>
                                        <p:cTn id="149" dur="1" fill="hold">
                                          <p:stCondLst>
                                            <p:cond delay="0"/>
                                          </p:stCondLst>
                                        </p:cTn>
                                        <p:tgtEl>
                                          <p:spTgt spid="50"/>
                                        </p:tgtEl>
                                        <p:attrNameLst>
                                          <p:attrName>style.visibility</p:attrName>
                                        </p:attrNameLst>
                                      </p:cBhvr>
                                      <p:to>
                                        <p:strVal val="visible"/>
                                      </p:to>
                                    </p:set>
                                    <p:animEffect transition="in" filter="fade">
                                      <p:cBhvr>
                                        <p:cTn id="150" dur="500"/>
                                        <p:tgtEl>
                                          <p:spTgt spid="50"/>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52"/>
                                        </p:tgtEl>
                                        <p:attrNameLst>
                                          <p:attrName>style.visibility</p:attrName>
                                        </p:attrNameLst>
                                      </p:cBhvr>
                                      <p:to>
                                        <p:strVal val="visible"/>
                                      </p:to>
                                    </p:set>
                                    <p:animEffect transition="in" filter="fade">
                                      <p:cBhvr>
                                        <p:cTn id="153" dur="500"/>
                                        <p:tgtEl>
                                          <p:spTgt spid="52"/>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53"/>
                                        </p:tgtEl>
                                        <p:attrNameLst>
                                          <p:attrName>style.visibility</p:attrName>
                                        </p:attrNameLst>
                                      </p:cBhvr>
                                      <p:to>
                                        <p:strVal val="visible"/>
                                      </p:to>
                                    </p:set>
                                    <p:animEffect transition="in" filter="fade">
                                      <p:cBhvr>
                                        <p:cTn id="156" dur="500"/>
                                        <p:tgtEl>
                                          <p:spTgt spid="53"/>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54"/>
                                        </p:tgtEl>
                                        <p:attrNameLst>
                                          <p:attrName>style.visibility</p:attrName>
                                        </p:attrNameLst>
                                      </p:cBhvr>
                                      <p:to>
                                        <p:strVal val="visible"/>
                                      </p:to>
                                    </p:set>
                                    <p:animEffect transition="in" filter="fade">
                                      <p:cBhvr>
                                        <p:cTn id="159" dur="500"/>
                                        <p:tgtEl>
                                          <p:spTgt spid="54"/>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55"/>
                                        </p:tgtEl>
                                        <p:attrNameLst>
                                          <p:attrName>style.visibility</p:attrName>
                                        </p:attrNameLst>
                                      </p:cBhvr>
                                      <p:to>
                                        <p:strVal val="visible"/>
                                      </p:to>
                                    </p:set>
                                    <p:animEffect transition="in" filter="fade">
                                      <p:cBhvr>
                                        <p:cTn id="162" dur="500"/>
                                        <p:tgtEl>
                                          <p:spTgt spid="55"/>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56"/>
                                        </p:tgtEl>
                                        <p:attrNameLst>
                                          <p:attrName>style.visibility</p:attrName>
                                        </p:attrNameLst>
                                      </p:cBhvr>
                                      <p:to>
                                        <p:strVal val="visible"/>
                                      </p:to>
                                    </p:set>
                                    <p:animEffect transition="in" filter="fade">
                                      <p:cBhvr>
                                        <p:cTn id="165" dur="500"/>
                                        <p:tgtEl>
                                          <p:spTgt spid="56"/>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51"/>
                                        </p:tgtEl>
                                        <p:attrNameLst>
                                          <p:attrName>style.visibility</p:attrName>
                                        </p:attrNameLst>
                                      </p:cBhvr>
                                      <p:to>
                                        <p:strVal val="visible"/>
                                      </p:to>
                                    </p:set>
                                    <p:animEffect transition="in" filter="fade">
                                      <p:cBhvr>
                                        <p:cTn id="168" dur="500"/>
                                        <p:tgtEl>
                                          <p:spTgt spid="51"/>
                                        </p:tgtEl>
                                      </p:cBhvr>
                                    </p:animEffect>
                                  </p:childTnLst>
                                </p:cTn>
                              </p:par>
                            </p:childTnLst>
                          </p:cTn>
                        </p:par>
                      </p:childTnLst>
                    </p:cTn>
                  </p:par>
                  <p:par>
                    <p:cTn id="169" fill="hold">
                      <p:stCondLst>
                        <p:cond delay="indefinite"/>
                      </p:stCondLst>
                      <p:childTnLst>
                        <p:par>
                          <p:cTn id="170" fill="hold">
                            <p:stCondLst>
                              <p:cond delay="0"/>
                            </p:stCondLst>
                            <p:childTnLst>
                              <p:par>
                                <p:cTn id="171" presetID="10" presetClass="entr" presetSubtype="0" fill="hold" grpId="0" nodeType="clickEffect">
                                  <p:stCondLst>
                                    <p:cond delay="0"/>
                                  </p:stCondLst>
                                  <p:childTnLst>
                                    <p:set>
                                      <p:cBhvr>
                                        <p:cTn id="172" dur="1" fill="hold">
                                          <p:stCondLst>
                                            <p:cond delay="0"/>
                                          </p:stCondLst>
                                        </p:cTn>
                                        <p:tgtEl>
                                          <p:spTgt spid="49"/>
                                        </p:tgtEl>
                                        <p:attrNameLst>
                                          <p:attrName>style.visibility</p:attrName>
                                        </p:attrNameLst>
                                      </p:cBhvr>
                                      <p:to>
                                        <p:strVal val="visible"/>
                                      </p:to>
                                    </p:set>
                                    <p:animEffect transition="in" filter="fade">
                                      <p:cBhvr>
                                        <p:cTn id="17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p:bldP spid="48" grpId="0" animBg="1"/>
      <p:bldP spid="49" grpId="0"/>
      <p:bldP spid="50" grpId="0" animBg="1"/>
      <p:bldP spid="51" grpId="0" animBg="1"/>
      <p:bldP spid="52" grpId="0" animBg="1"/>
      <p:bldP spid="53" grpId="0" animBg="1"/>
      <p:bldP spid="54" grpId="0" animBg="1"/>
      <p:bldP spid="55" grpId="0" animBg="1"/>
      <p:bldP spid="5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2522" y="0"/>
            <a:ext cx="6128712" cy="523220"/>
          </a:xfrm>
          <a:prstGeom prst="rect">
            <a:avLst/>
          </a:prstGeom>
        </p:spPr>
        <p:txBody>
          <a:bodyPr wrap="square">
            <a:spAutoFit/>
          </a:bodyPr>
          <a:lstStyle/>
          <a:p>
            <a:r>
              <a:rPr lang="en-US" sz="2800" b="1" dirty="0">
                <a:solidFill>
                  <a:schemeClr val="accent6"/>
                </a:solidFill>
              </a:rPr>
              <a:t>CAP Theorem's </a:t>
            </a:r>
            <a:r>
              <a:rPr lang="en-US" sz="2800" b="1" dirty="0" smtClean="0">
                <a:solidFill>
                  <a:schemeClr val="accent6"/>
                </a:solidFill>
              </a:rPr>
              <a:t>application</a:t>
            </a:r>
            <a:endParaRPr lang="en-US" sz="2800" b="1" dirty="0">
              <a:solidFill>
                <a:schemeClr val="accent6"/>
              </a:solidFill>
            </a:endParaRPr>
          </a:p>
        </p:txBody>
      </p:sp>
      <p:sp>
        <p:nvSpPr>
          <p:cNvPr id="3" name="Rectangle 2"/>
          <p:cNvSpPr/>
          <p:nvPr/>
        </p:nvSpPr>
        <p:spPr>
          <a:xfrm>
            <a:off x="-19461" y="654465"/>
            <a:ext cx="9212093" cy="369332"/>
          </a:xfrm>
          <a:prstGeom prst="rect">
            <a:avLst/>
          </a:prstGeom>
        </p:spPr>
        <p:txBody>
          <a:bodyPr wrap="square">
            <a:spAutoFit/>
          </a:bodyPr>
          <a:lstStyle/>
          <a:p>
            <a:r>
              <a:rPr lang="en-US" b="1" dirty="0" smtClean="0"/>
              <a:t>“Apply </a:t>
            </a:r>
            <a:r>
              <a:rPr lang="en-US" b="1" dirty="0"/>
              <a:t>the CAP Theorem to a Bank ATM </a:t>
            </a:r>
            <a:r>
              <a:rPr lang="en-US" b="1" dirty="0" smtClean="0"/>
              <a:t>service and discuss scenarios arising” </a:t>
            </a:r>
            <a:endParaRPr lang="en-US" b="1" dirty="0"/>
          </a:p>
        </p:txBody>
      </p:sp>
      <p:sp>
        <p:nvSpPr>
          <p:cNvPr id="4" name="Rectangle 3"/>
          <p:cNvSpPr/>
          <p:nvPr/>
        </p:nvSpPr>
        <p:spPr>
          <a:xfrm>
            <a:off x="214008" y="1257580"/>
            <a:ext cx="7626485" cy="369332"/>
          </a:xfrm>
          <a:prstGeom prst="rect">
            <a:avLst/>
          </a:prstGeom>
        </p:spPr>
        <p:txBody>
          <a:bodyPr wrap="square">
            <a:spAutoFit/>
          </a:bodyPr>
          <a:lstStyle/>
          <a:p>
            <a:r>
              <a:rPr lang="it-IT" b="1" dirty="0"/>
              <a:t>Scenario </a:t>
            </a:r>
            <a:r>
              <a:rPr lang="it-IT" b="1" dirty="0" smtClean="0"/>
              <a:t>1 : </a:t>
            </a:r>
            <a:r>
              <a:rPr lang="it-IT" dirty="0"/>
              <a:t>Consistency + Partition Tolerance (CP)</a:t>
            </a:r>
            <a:endParaRPr lang="en-US" dirty="0"/>
          </a:p>
        </p:txBody>
      </p:sp>
      <p:sp>
        <p:nvSpPr>
          <p:cNvPr id="5" name="Rectangle 4"/>
          <p:cNvSpPr/>
          <p:nvPr/>
        </p:nvSpPr>
        <p:spPr>
          <a:xfrm>
            <a:off x="116731" y="5520208"/>
            <a:ext cx="6235430" cy="369332"/>
          </a:xfrm>
          <a:prstGeom prst="rect">
            <a:avLst/>
          </a:prstGeom>
        </p:spPr>
        <p:txBody>
          <a:bodyPr wrap="square">
            <a:spAutoFit/>
          </a:bodyPr>
          <a:lstStyle/>
          <a:p>
            <a:r>
              <a:rPr lang="en-US" b="1" dirty="0"/>
              <a:t>Scenario </a:t>
            </a:r>
            <a:r>
              <a:rPr lang="en-US" b="1" dirty="0" smtClean="0"/>
              <a:t>2 : </a:t>
            </a:r>
            <a:r>
              <a:rPr lang="en-US" dirty="0"/>
              <a:t>Availability + Partition Tolerance (AP)</a:t>
            </a:r>
          </a:p>
        </p:txBody>
      </p:sp>
      <p:sp>
        <p:nvSpPr>
          <p:cNvPr id="8" name="Rectangle 7"/>
          <p:cNvSpPr/>
          <p:nvPr/>
        </p:nvSpPr>
        <p:spPr>
          <a:xfrm>
            <a:off x="116731" y="1631616"/>
            <a:ext cx="8949447" cy="646331"/>
          </a:xfrm>
          <a:prstGeom prst="rect">
            <a:avLst/>
          </a:prstGeom>
        </p:spPr>
        <p:txBody>
          <a:bodyPr wrap="square">
            <a:spAutoFit/>
          </a:bodyPr>
          <a:lstStyle/>
          <a:p>
            <a:r>
              <a:rPr lang="en-US" dirty="0" smtClean="0"/>
              <a:t>In this scenario , we  assume that the </a:t>
            </a:r>
            <a:r>
              <a:rPr lang="en-US" dirty="0"/>
              <a:t>bank prioritizes </a:t>
            </a:r>
            <a:r>
              <a:rPr lang="en-US" b="1" dirty="0" smtClean="0">
                <a:solidFill>
                  <a:srgbClr val="00B050"/>
                </a:solidFill>
              </a:rPr>
              <a:t>Consistency</a:t>
            </a:r>
            <a:r>
              <a:rPr lang="en-US" dirty="0" smtClean="0"/>
              <a:t> </a:t>
            </a:r>
            <a:r>
              <a:rPr lang="en-US" dirty="0"/>
              <a:t>and </a:t>
            </a:r>
            <a:r>
              <a:rPr lang="en-US" b="1" dirty="0">
                <a:solidFill>
                  <a:srgbClr val="00B050"/>
                </a:solidFill>
              </a:rPr>
              <a:t>Partition</a:t>
            </a:r>
            <a:r>
              <a:rPr lang="en-US" dirty="0" smtClean="0"/>
              <a:t> </a:t>
            </a:r>
            <a:r>
              <a:rPr lang="en-US" dirty="0"/>
              <a:t>tolerance, sacrificing </a:t>
            </a:r>
            <a:r>
              <a:rPr lang="en-US" b="1" dirty="0" smtClean="0">
                <a:solidFill>
                  <a:srgbClr val="FF0000"/>
                </a:solidFill>
              </a:rPr>
              <a:t>Availability</a:t>
            </a:r>
            <a:r>
              <a:rPr lang="en-US" dirty="0" smtClean="0"/>
              <a:t> </a:t>
            </a:r>
            <a:r>
              <a:rPr lang="en-US" dirty="0"/>
              <a:t>in certain situations.</a:t>
            </a:r>
          </a:p>
        </p:txBody>
      </p:sp>
      <p:sp>
        <p:nvSpPr>
          <p:cNvPr id="9" name="Rectangle 8"/>
          <p:cNvSpPr/>
          <p:nvPr/>
        </p:nvSpPr>
        <p:spPr>
          <a:xfrm>
            <a:off x="116731" y="2247646"/>
            <a:ext cx="9173183" cy="3231654"/>
          </a:xfrm>
          <a:prstGeom prst="rect">
            <a:avLst/>
          </a:prstGeom>
        </p:spPr>
        <p:txBody>
          <a:bodyPr wrap="square">
            <a:spAutoFit/>
          </a:bodyPr>
          <a:lstStyle/>
          <a:p>
            <a:r>
              <a:rPr lang="en-US" sz="2000" i="1" dirty="0">
                <a:latin typeface="Bookman Old Style" pitchFamily="18" charset="0"/>
              </a:rPr>
              <a:t>Consistency: </a:t>
            </a:r>
            <a:r>
              <a:rPr lang="en-US" dirty="0"/>
              <a:t>The bank ensures that every transaction is immediately and correctly reflected across all ATMs and the central database. If an ATM is processing a withdrawal, it communicates with the central server to update the account balance</a:t>
            </a:r>
            <a:r>
              <a:rPr lang="en-US" dirty="0" smtClean="0"/>
              <a:t>.</a:t>
            </a:r>
            <a:endParaRPr lang="en-US" dirty="0"/>
          </a:p>
          <a:p>
            <a:r>
              <a:rPr lang="en-US" sz="2000" i="1" dirty="0">
                <a:latin typeface="Bookman Old Style" pitchFamily="18" charset="0"/>
              </a:rPr>
              <a:t>Partition Tolerance: </a:t>
            </a:r>
            <a:r>
              <a:rPr lang="en-US" dirty="0"/>
              <a:t>Even if there’s a network issue or partition between the ATM and the central server, the ATM will either wait for confirmation from the server before dispensing cash or deny the transaction</a:t>
            </a:r>
            <a:r>
              <a:rPr lang="en-US" dirty="0" smtClean="0"/>
              <a:t>.</a:t>
            </a:r>
          </a:p>
          <a:p>
            <a:r>
              <a:rPr lang="en-US" sz="2000" i="1" dirty="0">
                <a:latin typeface="Bookman Old Style" pitchFamily="18" charset="0"/>
              </a:rPr>
              <a:t>Availability  : </a:t>
            </a:r>
            <a:r>
              <a:rPr lang="en-US" dirty="0"/>
              <a:t>The Tradeoff is </a:t>
            </a:r>
            <a:r>
              <a:rPr lang="en-US" dirty="0" smtClean="0"/>
              <a:t>that availability is </a:t>
            </a:r>
            <a:r>
              <a:rPr lang="en-US" dirty="0"/>
              <a:t>sacrificed. During a network partition, the ATM might become unavailable, preventing customers from withdrawing cash until the network is restored and consistency can be guaranteed. This ensures that the account balance remains accurate and consistent but could frustrate customers due to service unavailability.</a:t>
            </a:r>
          </a:p>
        </p:txBody>
      </p:sp>
      <p:sp>
        <p:nvSpPr>
          <p:cNvPr id="10" name="Rectangle 9"/>
          <p:cNvSpPr/>
          <p:nvPr/>
        </p:nvSpPr>
        <p:spPr>
          <a:xfrm>
            <a:off x="111861" y="5942033"/>
            <a:ext cx="8949447" cy="646331"/>
          </a:xfrm>
          <a:prstGeom prst="rect">
            <a:avLst/>
          </a:prstGeom>
        </p:spPr>
        <p:txBody>
          <a:bodyPr wrap="square">
            <a:spAutoFit/>
          </a:bodyPr>
          <a:lstStyle/>
          <a:p>
            <a:r>
              <a:rPr lang="en-US" dirty="0" smtClean="0"/>
              <a:t>In this scenario , we  assume that the </a:t>
            </a:r>
            <a:r>
              <a:rPr lang="en-US" dirty="0"/>
              <a:t>bank </a:t>
            </a:r>
            <a:r>
              <a:rPr lang="en-US" dirty="0" smtClean="0"/>
              <a:t>shall prioritizes </a:t>
            </a:r>
            <a:r>
              <a:rPr lang="en-US" b="1" dirty="0" smtClean="0">
                <a:solidFill>
                  <a:srgbClr val="00B050"/>
                </a:solidFill>
              </a:rPr>
              <a:t>Availability </a:t>
            </a:r>
            <a:r>
              <a:rPr lang="en-US" dirty="0" smtClean="0"/>
              <a:t>and </a:t>
            </a:r>
            <a:r>
              <a:rPr lang="en-US" b="1" dirty="0">
                <a:solidFill>
                  <a:srgbClr val="00B050"/>
                </a:solidFill>
              </a:rPr>
              <a:t>Partition</a:t>
            </a:r>
            <a:r>
              <a:rPr lang="en-US" dirty="0" smtClean="0"/>
              <a:t> </a:t>
            </a:r>
            <a:r>
              <a:rPr lang="en-US" dirty="0"/>
              <a:t>tolerance, sacrificing </a:t>
            </a:r>
            <a:r>
              <a:rPr lang="en-US" b="1" dirty="0" smtClean="0">
                <a:solidFill>
                  <a:srgbClr val="FF0000"/>
                </a:solidFill>
              </a:rPr>
              <a:t>Consistency </a:t>
            </a:r>
            <a:r>
              <a:rPr lang="en-US" dirty="0" smtClean="0"/>
              <a:t>in </a:t>
            </a:r>
            <a:r>
              <a:rPr lang="en-US" dirty="0"/>
              <a:t>certain situations.</a:t>
            </a:r>
          </a:p>
        </p:txBody>
      </p:sp>
    </p:spTree>
    <p:extLst>
      <p:ext uri="{BB962C8B-B14F-4D97-AF65-F5344CB8AC3E}">
        <p14:creationId xmlns:p14="http://schemas.microsoft.com/office/powerpoint/2010/main" val="1172517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2522" y="0"/>
            <a:ext cx="6128712" cy="523220"/>
          </a:xfrm>
          <a:prstGeom prst="rect">
            <a:avLst/>
          </a:prstGeom>
        </p:spPr>
        <p:txBody>
          <a:bodyPr wrap="square">
            <a:spAutoFit/>
          </a:bodyPr>
          <a:lstStyle/>
          <a:p>
            <a:r>
              <a:rPr lang="en-US" sz="2800" b="1" dirty="0">
                <a:solidFill>
                  <a:schemeClr val="accent6"/>
                </a:solidFill>
              </a:rPr>
              <a:t>CAP Theorem's Core </a:t>
            </a:r>
            <a:r>
              <a:rPr lang="en-US" sz="2800" b="1" dirty="0" smtClean="0">
                <a:solidFill>
                  <a:schemeClr val="accent6"/>
                </a:solidFill>
              </a:rPr>
              <a:t>Idea (contd)</a:t>
            </a:r>
            <a:endParaRPr lang="en-US" sz="2800" b="1" dirty="0">
              <a:solidFill>
                <a:schemeClr val="accent6"/>
              </a:solidFill>
            </a:endParaRPr>
          </a:p>
        </p:txBody>
      </p:sp>
      <p:sp>
        <p:nvSpPr>
          <p:cNvPr id="3" name="Rectangle 2"/>
          <p:cNvSpPr/>
          <p:nvPr/>
        </p:nvSpPr>
        <p:spPr>
          <a:xfrm>
            <a:off x="194552" y="4330882"/>
            <a:ext cx="4688206" cy="369332"/>
          </a:xfrm>
          <a:prstGeom prst="rect">
            <a:avLst/>
          </a:prstGeom>
        </p:spPr>
        <p:txBody>
          <a:bodyPr wrap="none">
            <a:spAutoFit/>
          </a:bodyPr>
          <a:lstStyle/>
          <a:p>
            <a:r>
              <a:rPr lang="en-US" b="1" dirty="0"/>
              <a:t>Scenario </a:t>
            </a:r>
            <a:r>
              <a:rPr lang="en-US" b="1" dirty="0" smtClean="0"/>
              <a:t>3 : </a:t>
            </a:r>
            <a:r>
              <a:rPr lang="en-US" dirty="0"/>
              <a:t>Consistency + Availability (CA)</a:t>
            </a:r>
          </a:p>
        </p:txBody>
      </p:sp>
      <p:sp>
        <p:nvSpPr>
          <p:cNvPr id="4" name="Rectangle 3"/>
          <p:cNvSpPr/>
          <p:nvPr/>
        </p:nvSpPr>
        <p:spPr>
          <a:xfrm>
            <a:off x="48634" y="749586"/>
            <a:ext cx="9173183" cy="3477875"/>
          </a:xfrm>
          <a:prstGeom prst="rect">
            <a:avLst/>
          </a:prstGeom>
        </p:spPr>
        <p:txBody>
          <a:bodyPr wrap="square">
            <a:spAutoFit/>
          </a:bodyPr>
          <a:lstStyle/>
          <a:p>
            <a:r>
              <a:rPr lang="en-US" sz="2000" i="1" dirty="0">
                <a:latin typeface="Bookman Old Style" pitchFamily="18" charset="0"/>
              </a:rPr>
              <a:t>Availability  : </a:t>
            </a:r>
            <a:r>
              <a:rPr lang="en-US" dirty="0"/>
              <a:t>The ATM </a:t>
            </a:r>
            <a:r>
              <a:rPr lang="en-US" dirty="0" smtClean="0"/>
              <a:t> shall remains </a:t>
            </a:r>
            <a:r>
              <a:rPr lang="en-US" dirty="0"/>
              <a:t>operational </a:t>
            </a:r>
            <a:r>
              <a:rPr lang="en-US" dirty="0" smtClean="0"/>
              <a:t> even if there is a network outage and shall allows </a:t>
            </a:r>
            <a:r>
              <a:rPr lang="en-US" dirty="0"/>
              <a:t>the customer to withdraw money, even though it cannot immediately communicate with the central server</a:t>
            </a:r>
            <a:r>
              <a:rPr lang="en-US" dirty="0" smtClean="0"/>
              <a:t>.</a:t>
            </a:r>
            <a:endParaRPr lang="en-US" dirty="0"/>
          </a:p>
          <a:p>
            <a:r>
              <a:rPr lang="en-US" sz="2000" i="1" dirty="0">
                <a:latin typeface="Bookman Old Style" pitchFamily="18" charset="0"/>
              </a:rPr>
              <a:t>Partition Tolerance: </a:t>
            </a:r>
            <a:r>
              <a:rPr lang="en-US" dirty="0"/>
              <a:t>Even if there’s a network issue </a:t>
            </a:r>
            <a:r>
              <a:rPr lang="en-US" dirty="0" smtClean="0"/>
              <a:t>the </a:t>
            </a:r>
            <a:r>
              <a:rPr lang="en-US" dirty="0"/>
              <a:t>ATM can still function and dispense cash, despite the network </a:t>
            </a:r>
            <a:r>
              <a:rPr lang="en-US" dirty="0" smtClean="0"/>
              <a:t>partition.</a:t>
            </a:r>
          </a:p>
          <a:p>
            <a:r>
              <a:rPr lang="en-US" sz="2000" i="1" dirty="0">
                <a:latin typeface="Bookman Old Style" pitchFamily="18" charset="0"/>
              </a:rPr>
              <a:t>Consistency : </a:t>
            </a:r>
            <a:r>
              <a:rPr lang="en-US" dirty="0"/>
              <a:t>The Tradeoff is </a:t>
            </a:r>
            <a:r>
              <a:rPr lang="en-US" dirty="0" smtClean="0"/>
              <a:t>that consistency is </a:t>
            </a:r>
            <a:r>
              <a:rPr lang="en-US" dirty="0"/>
              <a:t>sacrificed. During a network </a:t>
            </a:r>
            <a:r>
              <a:rPr lang="en-US" dirty="0" smtClean="0"/>
              <a:t>outage , </a:t>
            </a:r>
            <a:r>
              <a:rPr lang="en-US" dirty="0"/>
              <a:t>the ATM </a:t>
            </a:r>
            <a:r>
              <a:rPr lang="en-US" dirty="0" smtClean="0"/>
              <a:t>should have become unavailable  but in this case it is continuing working. This shall raise serious concern that the customer’s </a:t>
            </a:r>
            <a:r>
              <a:rPr lang="en-US" dirty="0"/>
              <a:t>withdrawal might not be immediately reflected in the central database, leading to a potential discrepancy in the account balance across different systems. For example, the same customer might withdraw cash from another ATM that’s connected to a different server, potentially causing the account to be overdrawn.</a:t>
            </a:r>
          </a:p>
        </p:txBody>
      </p:sp>
      <p:sp>
        <p:nvSpPr>
          <p:cNvPr id="5" name="Rectangle 4"/>
          <p:cNvSpPr/>
          <p:nvPr/>
        </p:nvSpPr>
        <p:spPr>
          <a:xfrm>
            <a:off x="63225" y="4702128"/>
            <a:ext cx="8983498" cy="1200329"/>
          </a:xfrm>
          <a:prstGeom prst="rect">
            <a:avLst/>
          </a:prstGeom>
        </p:spPr>
        <p:txBody>
          <a:bodyPr wrap="square">
            <a:spAutoFit/>
          </a:bodyPr>
          <a:lstStyle/>
          <a:p>
            <a:r>
              <a:rPr lang="en-US" dirty="0" smtClean="0"/>
              <a:t>In this case we see that the </a:t>
            </a:r>
            <a:r>
              <a:rPr lang="en-US" dirty="0"/>
              <a:t>bank prioritizes </a:t>
            </a:r>
            <a:r>
              <a:rPr lang="en-US" b="1" dirty="0" smtClean="0">
                <a:solidFill>
                  <a:srgbClr val="00B050"/>
                </a:solidFill>
              </a:rPr>
              <a:t>Consistency</a:t>
            </a:r>
            <a:r>
              <a:rPr lang="en-US" dirty="0" smtClean="0"/>
              <a:t> </a:t>
            </a:r>
            <a:r>
              <a:rPr lang="en-US" dirty="0"/>
              <a:t>and</a:t>
            </a:r>
            <a:r>
              <a:rPr lang="en-US" b="1" dirty="0">
                <a:solidFill>
                  <a:srgbClr val="00B050"/>
                </a:solidFill>
              </a:rPr>
              <a:t> Availability</a:t>
            </a:r>
            <a:r>
              <a:rPr lang="en-US" dirty="0"/>
              <a:t>, with the understanding that </a:t>
            </a:r>
            <a:r>
              <a:rPr lang="en-US" b="1" dirty="0" smtClean="0">
                <a:solidFill>
                  <a:srgbClr val="FF0000"/>
                </a:solidFill>
              </a:rPr>
              <a:t>Partition</a:t>
            </a:r>
            <a:r>
              <a:rPr lang="en-US" dirty="0" smtClean="0"/>
              <a:t> </a:t>
            </a:r>
            <a:r>
              <a:rPr lang="en-US" dirty="0"/>
              <a:t>tolerance may not be possible during a network issue. The bank aims to ensure that transactions are always consistent and that ATMs remain available, assuming no network partitions occur.</a:t>
            </a:r>
          </a:p>
        </p:txBody>
      </p:sp>
    </p:spTree>
    <p:extLst>
      <p:ext uri="{BB962C8B-B14F-4D97-AF65-F5344CB8AC3E}">
        <p14:creationId xmlns:p14="http://schemas.microsoft.com/office/powerpoint/2010/main" val="1172517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2522" y="0"/>
            <a:ext cx="6128712" cy="523220"/>
          </a:xfrm>
          <a:prstGeom prst="rect">
            <a:avLst/>
          </a:prstGeom>
        </p:spPr>
        <p:txBody>
          <a:bodyPr wrap="square">
            <a:spAutoFit/>
          </a:bodyPr>
          <a:lstStyle/>
          <a:p>
            <a:r>
              <a:rPr lang="en-US" sz="2800" b="1" dirty="0">
                <a:solidFill>
                  <a:schemeClr val="accent6"/>
                </a:solidFill>
              </a:rPr>
              <a:t>CAP Theorem's </a:t>
            </a:r>
            <a:r>
              <a:rPr lang="en-US" sz="2800" b="1" dirty="0" smtClean="0">
                <a:solidFill>
                  <a:schemeClr val="accent6"/>
                </a:solidFill>
              </a:rPr>
              <a:t>Significance</a:t>
            </a:r>
            <a:endParaRPr lang="en-US" sz="2800" b="1" dirty="0">
              <a:solidFill>
                <a:schemeClr val="accent6"/>
              </a:solidFill>
            </a:endParaRPr>
          </a:p>
        </p:txBody>
      </p:sp>
      <p:sp>
        <p:nvSpPr>
          <p:cNvPr id="8" name="Rectangle 7"/>
          <p:cNvSpPr/>
          <p:nvPr/>
        </p:nvSpPr>
        <p:spPr>
          <a:xfrm>
            <a:off x="175097" y="654943"/>
            <a:ext cx="8891081" cy="5909310"/>
          </a:xfrm>
          <a:prstGeom prst="rect">
            <a:avLst/>
          </a:prstGeom>
        </p:spPr>
        <p:txBody>
          <a:bodyPr wrap="square">
            <a:spAutoFit/>
          </a:bodyPr>
          <a:lstStyle/>
          <a:p>
            <a:pPr marL="285750" indent="-285750">
              <a:buFont typeface="Arial" pitchFamily="34" charset="0"/>
              <a:buChar char="•"/>
            </a:pPr>
            <a:r>
              <a:rPr lang="en-US" dirty="0"/>
              <a:t>In the context of Big Data, the CAP Theorem is crucial because it influences the design and behavior of distributed databases and data processing systems, which are foundational in managing and analyzing large-scale data. </a:t>
            </a:r>
            <a:endParaRPr lang="en-US" dirty="0" smtClean="0"/>
          </a:p>
          <a:p>
            <a:pPr marL="285750" indent="-285750">
              <a:buFont typeface="Arial" pitchFamily="34" charset="0"/>
              <a:buChar char="•"/>
            </a:pPr>
            <a:r>
              <a:rPr lang="en-US" dirty="0"/>
              <a:t>Depending on the application, some Big Data systems may prioritize consistency to ensure data accuracy, while others may prioritize availability to ensure that data can be accessed quickly, even during failures. Partition tolerance is non-negotiable in Big Data systems due to the inherent distributed nature and scale of the data across multiple nodes and </a:t>
            </a:r>
            <a:r>
              <a:rPr lang="en-US" dirty="0" smtClean="0"/>
              <a:t>geographies.</a:t>
            </a:r>
          </a:p>
          <a:p>
            <a:pPr marL="285750" indent="-285750">
              <a:buFont typeface="Arial" pitchFamily="34" charset="0"/>
              <a:buChar char="•"/>
            </a:pPr>
            <a:r>
              <a:rPr lang="en-US" dirty="0" smtClean="0"/>
              <a:t>For example, in Hadoop, </a:t>
            </a:r>
            <a:r>
              <a:rPr lang="en-US" dirty="0"/>
              <a:t>consistency and partition tolerance are often prioritized. Data is processed in large batches, and consistency across nodes is crucial to ensure accurate analysis. Availability might be sacrificed because the system can afford to delay processing if nodes are temporarily unreachable, as the focus is on accuracy and completeness of data</a:t>
            </a:r>
            <a:r>
              <a:rPr lang="en-US" dirty="0" smtClean="0"/>
              <a:t>.</a:t>
            </a:r>
          </a:p>
          <a:p>
            <a:pPr marL="285750" indent="-285750">
              <a:buFont typeface="Arial" pitchFamily="34" charset="0"/>
              <a:buChar char="•"/>
            </a:pPr>
            <a:r>
              <a:rPr lang="en-US" dirty="0" smtClean="0"/>
              <a:t>Whereas </a:t>
            </a:r>
            <a:r>
              <a:rPr lang="en-US" dirty="0"/>
              <a:t>in systems </a:t>
            </a:r>
            <a:r>
              <a:rPr lang="en-US" dirty="0" smtClean="0"/>
              <a:t>where </a:t>
            </a:r>
            <a:r>
              <a:rPr lang="en-US" dirty="0"/>
              <a:t>uptime and responsiveness are more critical than immediate consistency, such as social media platforms, real-time analytics, or Big Data systems like Cassandra and </a:t>
            </a:r>
            <a:r>
              <a:rPr lang="en-US" dirty="0" err="1" smtClean="0"/>
              <a:t>DynamoDB</a:t>
            </a:r>
            <a:r>
              <a:rPr lang="en-US" dirty="0" smtClean="0"/>
              <a:t> , they are designed </a:t>
            </a:r>
            <a:r>
              <a:rPr lang="en-US" dirty="0"/>
              <a:t>to handle real-time data across multiple nodes with high </a:t>
            </a:r>
            <a:r>
              <a:rPr lang="en-US" dirty="0" smtClean="0"/>
              <a:t>availability and less focus on consistency. </a:t>
            </a:r>
            <a:r>
              <a:rPr lang="en-US" dirty="0"/>
              <a:t>S</a:t>
            </a:r>
            <a:r>
              <a:rPr lang="en-US" dirty="0" smtClean="0"/>
              <a:t>uch systems are </a:t>
            </a:r>
            <a:r>
              <a:rPr lang="en-US" dirty="0"/>
              <a:t>widely used in scenarios where data needs to be available even during network issues</a:t>
            </a:r>
            <a:r>
              <a:rPr lang="en-US" dirty="0" smtClean="0"/>
              <a:t>. In </a:t>
            </a:r>
            <a:r>
              <a:rPr lang="en-US" dirty="0"/>
              <a:t>this case Consistency is </a:t>
            </a:r>
            <a:r>
              <a:rPr lang="en-US" dirty="0" smtClean="0"/>
              <a:t>relaxed</a:t>
            </a:r>
            <a:r>
              <a:rPr lang="en-US" dirty="0"/>
              <a:t> </a:t>
            </a:r>
            <a:r>
              <a:rPr lang="en-US" dirty="0" smtClean="0"/>
              <a:t>as different </a:t>
            </a:r>
            <a:r>
              <a:rPr lang="en-US" dirty="0"/>
              <a:t>nodes might have slightly different versions of data during a partition, but the system ensures that it remains operational and responsive.</a:t>
            </a:r>
          </a:p>
        </p:txBody>
      </p:sp>
    </p:spTree>
    <p:extLst>
      <p:ext uri="{BB962C8B-B14F-4D97-AF65-F5344CB8AC3E}">
        <p14:creationId xmlns:p14="http://schemas.microsoft.com/office/powerpoint/2010/main" val="2224194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2522" y="0"/>
            <a:ext cx="6128712" cy="523220"/>
          </a:xfrm>
          <a:prstGeom prst="rect">
            <a:avLst/>
          </a:prstGeom>
        </p:spPr>
        <p:txBody>
          <a:bodyPr wrap="square">
            <a:spAutoFit/>
          </a:bodyPr>
          <a:lstStyle/>
          <a:p>
            <a:r>
              <a:rPr lang="en-US" sz="2800" b="1" dirty="0">
                <a:solidFill>
                  <a:schemeClr val="accent6"/>
                </a:solidFill>
              </a:rPr>
              <a:t>CAP Theorem's Core </a:t>
            </a:r>
            <a:r>
              <a:rPr lang="en-US" sz="2800" b="1" dirty="0" smtClean="0">
                <a:solidFill>
                  <a:schemeClr val="accent6"/>
                </a:solidFill>
              </a:rPr>
              <a:t>Idea (contd)</a:t>
            </a:r>
            <a:endParaRPr lang="en-US" sz="2800" b="1" dirty="0">
              <a:solidFill>
                <a:schemeClr val="accent6"/>
              </a:solidFill>
            </a:endParaRPr>
          </a:p>
        </p:txBody>
      </p:sp>
      <p:sp>
        <p:nvSpPr>
          <p:cNvPr id="3" name="Rectangle 2"/>
          <p:cNvSpPr/>
          <p:nvPr/>
        </p:nvSpPr>
        <p:spPr>
          <a:xfrm>
            <a:off x="0" y="977630"/>
            <a:ext cx="9212093" cy="646331"/>
          </a:xfrm>
          <a:prstGeom prst="rect">
            <a:avLst/>
          </a:prstGeom>
        </p:spPr>
        <p:txBody>
          <a:bodyPr wrap="square">
            <a:spAutoFit/>
          </a:bodyPr>
          <a:lstStyle/>
          <a:p>
            <a:r>
              <a:rPr lang="en-US" b="1" dirty="0" smtClean="0">
                <a:solidFill>
                  <a:srgbClr val="FF0000"/>
                </a:solidFill>
              </a:rPr>
              <a:t>“Apply </a:t>
            </a:r>
            <a:r>
              <a:rPr lang="en-US" b="1" dirty="0">
                <a:solidFill>
                  <a:srgbClr val="FF0000"/>
                </a:solidFill>
              </a:rPr>
              <a:t>the CAP Theorem to a </a:t>
            </a:r>
            <a:r>
              <a:rPr lang="en-US" b="1" dirty="0" smtClean="0">
                <a:solidFill>
                  <a:srgbClr val="FF0000"/>
                </a:solidFill>
              </a:rPr>
              <a:t>Social messaging platform like </a:t>
            </a:r>
            <a:r>
              <a:rPr lang="en-US" b="1" dirty="0" err="1" smtClean="0">
                <a:solidFill>
                  <a:srgbClr val="FF0000"/>
                </a:solidFill>
              </a:rPr>
              <a:t>Whatsapp</a:t>
            </a:r>
            <a:r>
              <a:rPr lang="en-US" b="1" dirty="0" smtClean="0">
                <a:solidFill>
                  <a:srgbClr val="FF0000"/>
                </a:solidFill>
              </a:rPr>
              <a:t>  or Twitter and discuss scenarios arising” </a:t>
            </a:r>
            <a:endParaRPr lang="en-US" b="1" dirty="0">
              <a:solidFill>
                <a:srgbClr val="FF0000"/>
              </a:solidFill>
            </a:endParaRPr>
          </a:p>
        </p:txBody>
      </p:sp>
      <p:sp>
        <p:nvSpPr>
          <p:cNvPr id="4" name="Rectangle 3"/>
          <p:cNvSpPr/>
          <p:nvPr/>
        </p:nvSpPr>
        <p:spPr>
          <a:xfrm>
            <a:off x="0" y="523220"/>
            <a:ext cx="2217906" cy="369332"/>
          </a:xfrm>
          <a:prstGeom prst="rect">
            <a:avLst/>
          </a:prstGeom>
        </p:spPr>
        <p:txBody>
          <a:bodyPr wrap="square">
            <a:spAutoFit/>
          </a:bodyPr>
          <a:lstStyle/>
          <a:p>
            <a:r>
              <a:rPr lang="en-US" dirty="0" smtClean="0">
                <a:solidFill>
                  <a:srgbClr val="FF0000"/>
                </a:solidFill>
              </a:rPr>
              <a:t>Asignment-3 </a:t>
            </a:r>
            <a:endParaRPr lang="en-US" dirty="0">
              <a:solidFill>
                <a:srgbClr val="FF0000"/>
              </a:solidFill>
            </a:endParaRPr>
          </a:p>
        </p:txBody>
      </p:sp>
      <p:sp>
        <p:nvSpPr>
          <p:cNvPr id="5" name="Rectangle 4"/>
          <p:cNvSpPr/>
          <p:nvPr/>
        </p:nvSpPr>
        <p:spPr>
          <a:xfrm>
            <a:off x="214007" y="1763418"/>
            <a:ext cx="7626485" cy="369332"/>
          </a:xfrm>
          <a:prstGeom prst="rect">
            <a:avLst/>
          </a:prstGeom>
        </p:spPr>
        <p:txBody>
          <a:bodyPr wrap="square">
            <a:spAutoFit/>
          </a:bodyPr>
          <a:lstStyle/>
          <a:p>
            <a:r>
              <a:rPr lang="it-IT" b="1" dirty="0"/>
              <a:t>Scenario </a:t>
            </a:r>
            <a:r>
              <a:rPr lang="it-IT" b="1" dirty="0" smtClean="0"/>
              <a:t>1 : </a:t>
            </a:r>
            <a:r>
              <a:rPr lang="it-IT" dirty="0"/>
              <a:t>Consistency + Partition Tolerance (CP)</a:t>
            </a:r>
            <a:endParaRPr lang="en-US" dirty="0"/>
          </a:p>
        </p:txBody>
      </p:sp>
      <p:sp>
        <p:nvSpPr>
          <p:cNvPr id="6" name="Rectangle 5"/>
          <p:cNvSpPr/>
          <p:nvPr/>
        </p:nvSpPr>
        <p:spPr>
          <a:xfrm>
            <a:off x="214007" y="2222532"/>
            <a:ext cx="6235430" cy="369332"/>
          </a:xfrm>
          <a:prstGeom prst="rect">
            <a:avLst/>
          </a:prstGeom>
        </p:spPr>
        <p:txBody>
          <a:bodyPr wrap="square">
            <a:spAutoFit/>
          </a:bodyPr>
          <a:lstStyle/>
          <a:p>
            <a:r>
              <a:rPr lang="en-US" b="1" dirty="0"/>
              <a:t>Scenario </a:t>
            </a:r>
            <a:r>
              <a:rPr lang="en-US" b="1" dirty="0" smtClean="0"/>
              <a:t>2 : </a:t>
            </a:r>
            <a:r>
              <a:rPr lang="en-US" dirty="0"/>
              <a:t>Availability + Partition Tolerance (AP)</a:t>
            </a:r>
          </a:p>
        </p:txBody>
      </p:sp>
      <p:sp>
        <p:nvSpPr>
          <p:cNvPr id="7" name="Rectangle 6"/>
          <p:cNvSpPr/>
          <p:nvPr/>
        </p:nvSpPr>
        <p:spPr>
          <a:xfrm>
            <a:off x="214007" y="2659477"/>
            <a:ext cx="4688206" cy="369332"/>
          </a:xfrm>
          <a:prstGeom prst="rect">
            <a:avLst/>
          </a:prstGeom>
        </p:spPr>
        <p:txBody>
          <a:bodyPr wrap="none">
            <a:spAutoFit/>
          </a:bodyPr>
          <a:lstStyle/>
          <a:p>
            <a:r>
              <a:rPr lang="en-US" b="1" dirty="0"/>
              <a:t>Scenario </a:t>
            </a:r>
            <a:r>
              <a:rPr lang="en-US" b="1" dirty="0" smtClean="0"/>
              <a:t>3 : </a:t>
            </a:r>
            <a:r>
              <a:rPr lang="en-US" dirty="0"/>
              <a:t>Consistency + Availability (CA)</a:t>
            </a:r>
          </a:p>
        </p:txBody>
      </p:sp>
    </p:spTree>
    <p:extLst>
      <p:ext uri="{BB962C8B-B14F-4D97-AF65-F5344CB8AC3E}">
        <p14:creationId xmlns:p14="http://schemas.microsoft.com/office/powerpoint/2010/main" val="38025423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42913" y="7654"/>
            <a:ext cx="2859691" cy="523220"/>
          </a:xfrm>
          <a:prstGeom prst="rect">
            <a:avLst/>
          </a:prstGeom>
        </p:spPr>
        <p:txBody>
          <a:bodyPr wrap="square">
            <a:spAutoFit/>
          </a:bodyPr>
          <a:lstStyle/>
          <a:p>
            <a:r>
              <a:rPr lang="en-US" sz="2800" b="1" dirty="0" smtClean="0">
                <a:solidFill>
                  <a:schemeClr val="accent6"/>
                </a:solidFill>
              </a:rPr>
              <a:t>Big Tables</a:t>
            </a:r>
            <a:endParaRPr lang="en-US" sz="2800" b="1" dirty="0">
              <a:solidFill>
                <a:schemeClr val="accent6"/>
              </a:solidFill>
            </a:endParaRPr>
          </a:p>
        </p:txBody>
      </p:sp>
      <p:sp>
        <p:nvSpPr>
          <p:cNvPr id="8" name="Rectangle 7"/>
          <p:cNvSpPr/>
          <p:nvPr/>
        </p:nvSpPr>
        <p:spPr>
          <a:xfrm>
            <a:off x="126458" y="630864"/>
            <a:ext cx="8852171" cy="4247317"/>
          </a:xfrm>
          <a:prstGeom prst="rect">
            <a:avLst/>
          </a:prstGeom>
        </p:spPr>
        <p:txBody>
          <a:bodyPr wrap="square">
            <a:spAutoFit/>
          </a:bodyPr>
          <a:lstStyle/>
          <a:p>
            <a:pPr marL="285750" indent="-285750">
              <a:buFont typeface="Arial" pitchFamily="34" charset="0"/>
              <a:buChar char="•"/>
            </a:pPr>
            <a:r>
              <a:rPr lang="en-US" dirty="0"/>
              <a:t>Originally developed by </a:t>
            </a:r>
            <a:r>
              <a:rPr lang="en-US" dirty="0" smtClean="0"/>
              <a:t>Google in </a:t>
            </a:r>
            <a:r>
              <a:rPr lang="en-US" dirty="0"/>
              <a:t>2004, </a:t>
            </a:r>
            <a:r>
              <a:rPr lang="en-US" dirty="0" smtClean="0"/>
              <a:t>Big table was built to </a:t>
            </a:r>
            <a:r>
              <a:rPr lang="en-US" dirty="0"/>
              <a:t>meet the demands of applications that require real-time, high-throughput access to large volumes of data</a:t>
            </a:r>
            <a:r>
              <a:rPr lang="en-US" dirty="0" smtClean="0"/>
              <a:t>. It is </a:t>
            </a:r>
            <a:r>
              <a:rPr lang="en-US" dirty="0"/>
              <a:t>nothing but is a distributed, scalable, and high-performance </a:t>
            </a:r>
            <a:r>
              <a:rPr lang="en-US" b="1" dirty="0" err="1">
                <a:solidFill>
                  <a:srgbClr val="00B0F0"/>
                </a:solidFill>
              </a:rPr>
              <a:t>NoSQL</a:t>
            </a:r>
            <a:r>
              <a:rPr lang="en-US" b="1" dirty="0">
                <a:solidFill>
                  <a:srgbClr val="00B0F0"/>
                </a:solidFill>
              </a:rPr>
              <a:t> database </a:t>
            </a:r>
            <a:r>
              <a:rPr lang="en-US" dirty="0"/>
              <a:t>designed to handle massive amounts of structured data across many machines. </a:t>
            </a:r>
            <a:endParaRPr lang="en-US" dirty="0" smtClean="0"/>
          </a:p>
          <a:p>
            <a:pPr marL="285750" indent="-285750">
              <a:buFont typeface="Arial" pitchFamily="34" charset="0"/>
              <a:buChar char="•"/>
            </a:pPr>
            <a:r>
              <a:rPr lang="en-US" dirty="0"/>
              <a:t>It serves as the underlying database for many of Google’s applications, including Google Search, Google Analytics, Google Earth, and Gmail</a:t>
            </a:r>
            <a:r>
              <a:rPr lang="en-US" dirty="0" smtClean="0"/>
              <a:t>.</a:t>
            </a:r>
          </a:p>
          <a:p>
            <a:pPr marL="285750" indent="-285750">
              <a:buFont typeface="Arial" pitchFamily="34" charset="0"/>
              <a:buChar char="•"/>
            </a:pPr>
            <a:r>
              <a:rPr lang="en-US" dirty="0"/>
              <a:t>Big Tables in the context of Big Data refers to large, distributed, and scalable data storage systems designed to handle vast amounts of structured data across many servers. This concept is primarily associated with Google’s </a:t>
            </a:r>
            <a:r>
              <a:rPr lang="en-US" dirty="0" smtClean="0"/>
              <a:t>Big table</a:t>
            </a:r>
            <a:r>
              <a:rPr lang="en-US" dirty="0"/>
              <a:t>, which is a foundational technology in the realm of Big Data storage systems.</a:t>
            </a:r>
          </a:p>
          <a:p>
            <a:pPr marL="285750" indent="-285750">
              <a:buFont typeface="Arial" pitchFamily="34" charset="0"/>
              <a:buChar char="•"/>
            </a:pPr>
            <a:r>
              <a:rPr lang="en-US" dirty="0"/>
              <a:t>Today, Google Cloud </a:t>
            </a:r>
            <a:r>
              <a:rPr lang="en-US" dirty="0" smtClean="0"/>
              <a:t>Big table </a:t>
            </a:r>
            <a:r>
              <a:rPr lang="en-US" dirty="0"/>
              <a:t>is offered as a managed service on the Google Cloud Platform </a:t>
            </a:r>
            <a:r>
              <a:rPr lang="en-US" b="1" dirty="0">
                <a:solidFill>
                  <a:srgbClr val="00B0F0"/>
                </a:solidFill>
              </a:rPr>
              <a:t>(GCP), </a:t>
            </a:r>
            <a:r>
              <a:rPr lang="en-US" dirty="0"/>
              <a:t>and </a:t>
            </a:r>
            <a:r>
              <a:rPr lang="en-US" dirty="0" smtClean="0"/>
              <a:t>is a </a:t>
            </a:r>
            <a:r>
              <a:rPr lang="en-US" dirty="0"/>
              <a:t>cornerstone of modern big data infrastructure, especially for applications that require low-latency reads and writes with high scalability.</a:t>
            </a:r>
          </a:p>
        </p:txBody>
      </p:sp>
      <p:sp>
        <p:nvSpPr>
          <p:cNvPr id="9" name="Rectangle 8"/>
          <p:cNvSpPr/>
          <p:nvPr/>
        </p:nvSpPr>
        <p:spPr>
          <a:xfrm>
            <a:off x="507089" y="4975857"/>
            <a:ext cx="1838965" cy="369332"/>
          </a:xfrm>
          <a:prstGeom prst="rect">
            <a:avLst/>
          </a:prstGeom>
        </p:spPr>
        <p:txBody>
          <a:bodyPr wrap="none">
            <a:spAutoFit/>
          </a:bodyPr>
          <a:lstStyle/>
          <a:p>
            <a:r>
              <a:rPr lang="en-US" b="1" dirty="0"/>
              <a:t>Key </a:t>
            </a:r>
            <a:r>
              <a:rPr lang="en-US" b="1" dirty="0" smtClean="0"/>
              <a:t>Features : </a:t>
            </a:r>
            <a:endParaRPr lang="en-US" b="1" dirty="0"/>
          </a:p>
        </p:txBody>
      </p:sp>
      <p:sp>
        <p:nvSpPr>
          <p:cNvPr id="10" name="Rectangle 9"/>
          <p:cNvSpPr/>
          <p:nvPr/>
        </p:nvSpPr>
        <p:spPr>
          <a:xfrm>
            <a:off x="139038" y="5433057"/>
            <a:ext cx="9004961" cy="1508105"/>
          </a:xfrm>
          <a:prstGeom prst="rect">
            <a:avLst/>
          </a:prstGeom>
        </p:spPr>
        <p:txBody>
          <a:bodyPr wrap="square">
            <a:spAutoFit/>
          </a:bodyPr>
          <a:lstStyle/>
          <a:p>
            <a:pPr indent="-342900">
              <a:buAutoNum type="arabicPeriod"/>
            </a:pPr>
            <a:r>
              <a:rPr lang="en-US" sz="2000" i="1" dirty="0">
                <a:latin typeface="Bookman Old Style" pitchFamily="18" charset="0"/>
              </a:rPr>
              <a:t>Scalability</a:t>
            </a:r>
          </a:p>
          <a:p>
            <a:r>
              <a:rPr lang="en-US" dirty="0" smtClean="0"/>
              <a:t>Big Tables have characteristics that </a:t>
            </a:r>
            <a:r>
              <a:rPr lang="en-US" dirty="0"/>
              <a:t>they can </a:t>
            </a:r>
            <a:r>
              <a:rPr lang="en-US" dirty="0" smtClean="0"/>
              <a:t>be scaled </a:t>
            </a:r>
            <a:r>
              <a:rPr lang="en-US" dirty="0"/>
              <a:t>horizontally by adding more machines to the cluster, enabling users to manage massive datasets </a:t>
            </a:r>
            <a:r>
              <a:rPr lang="en-US" dirty="0" smtClean="0"/>
              <a:t>efficiently. That is how Big tables </a:t>
            </a:r>
            <a:r>
              <a:rPr lang="en-US" dirty="0"/>
              <a:t>can manage </a:t>
            </a:r>
            <a:r>
              <a:rPr lang="en-US" dirty="0" smtClean="0"/>
              <a:t>petabytes </a:t>
            </a:r>
            <a:r>
              <a:rPr lang="en-US" dirty="0"/>
              <a:t>of data across thousands of servers</a:t>
            </a:r>
            <a:r>
              <a:rPr lang="en-US" dirty="0" smtClean="0"/>
              <a:t>. Additional servers can be added or turned off at will.</a:t>
            </a:r>
            <a:endParaRPr lang="en-US" dirty="0"/>
          </a:p>
        </p:txBody>
      </p:sp>
    </p:spTree>
    <p:extLst>
      <p:ext uri="{BB962C8B-B14F-4D97-AF65-F5344CB8AC3E}">
        <p14:creationId xmlns:p14="http://schemas.microsoft.com/office/powerpoint/2010/main" val="23043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42913" y="7654"/>
            <a:ext cx="4076176" cy="523220"/>
          </a:xfrm>
          <a:prstGeom prst="rect">
            <a:avLst/>
          </a:prstGeom>
        </p:spPr>
        <p:txBody>
          <a:bodyPr wrap="square">
            <a:spAutoFit/>
          </a:bodyPr>
          <a:lstStyle/>
          <a:p>
            <a:r>
              <a:rPr lang="en-US" sz="2800" b="1" dirty="0" smtClean="0">
                <a:solidFill>
                  <a:schemeClr val="accent6"/>
                </a:solidFill>
              </a:rPr>
              <a:t>Big Tables (contd)</a:t>
            </a:r>
            <a:endParaRPr lang="en-US" sz="2800" b="1" dirty="0">
              <a:solidFill>
                <a:schemeClr val="accent6"/>
              </a:solidFill>
            </a:endParaRPr>
          </a:p>
        </p:txBody>
      </p:sp>
      <p:sp>
        <p:nvSpPr>
          <p:cNvPr id="10" name="Rectangle 9"/>
          <p:cNvSpPr/>
          <p:nvPr/>
        </p:nvSpPr>
        <p:spPr>
          <a:xfrm>
            <a:off x="58079" y="545625"/>
            <a:ext cx="9004961" cy="3724096"/>
          </a:xfrm>
          <a:prstGeom prst="rect">
            <a:avLst/>
          </a:prstGeom>
        </p:spPr>
        <p:txBody>
          <a:bodyPr wrap="square">
            <a:spAutoFit/>
          </a:bodyPr>
          <a:lstStyle/>
          <a:p>
            <a:r>
              <a:rPr lang="en-US" sz="2000" i="1" dirty="0" smtClean="0">
                <a:latin typeface="Bookman Old Style" pitchFamily="18" charset="0"/>
              </a:rPr>
              <a:t>2</a:t>
            </a:r>
            <a:r>
              <a:rPr lang="en-US" sz="2000" i="1" dirty="0">
                <a:latin typeface="Bookman Old Style" pitchFamily="18" charset="0"/>
              </a:rPr>
              <a:t>. </a:t>
            </a:r>
            <a:r>
              <a:rPr lang="en-US" sz="2000" i="1" dirty="0" smtClean="0">
                <a:latin typeface="Bookman Old Style" pitchFamily="18" charset="0"/>
              </a:rPr>
              <a:t>Column-Family  </a:t>
            </a:r>
            <a:r>
              <a:rPr lang="en-US" sz="2000" i="1" dirty="0">
                <a:latin typeface="Bookman Old Style" pitchFamily="18" charset="0"/>
              </a:rPr>
              <a:t>F</a:t>
            </a:r>
            <a:r>
              <a:rPr lang="en-US" sz="2000" i="1" dirty="0" smtClean="0">
                <a:latin typeface="Bookman Old Style" pitchFamily="18" charset="0"/>
              </a:rPr>
              <a:t>ormat</a:t>
            </a:r>
          </a:p>
          <a:p>
            <a:pPr marL="285750" indent="-285750">
              <a:buFont typeface="Arial" pitchFamily="34" charset="0"/>
              <a:buChar char="•"/>
            </a:pPr>
            <a:r>
              <a:rPr lang="en-US" dirty="0" smtClean="0"/>
              <a:t>Big table are  </a:t>
            </a:r>
            <a:r>
              <a:rPr lang="en-US" dirty="0"/>
              <a:t>sparse, distributed, multi-dimensional sorted map where data is stored in a flexible, column-family format. This structure allows for efficient data storage and retrieval, even if the data is sparse</a:t>
            </a:r>
            <a:r>
              <a:rPr lang="en-US" dirty="0" smtClean="0"/>
              <a:t>.</a:t>
            </a:r>
          </a:p>
          <a:p>
            <a:pPr marL="285750" indent="-285750">
              <a:buFont typeface="Arial" pitchFamily="34" charset="0"/>
              <a:buChar char="•"/>
            </a:pPr>
            <a:r>
              <a:rPr lang="en-US" dirty="0"/>
              <a:t>Every row in </a:t>
            </a:r>
            <a:r>
              <a:rPr lang="en-US" dirty="0" smtClean="0"/>
              <a:t>Big table </a:t>
            </a:r>
            <a:r>
              <a:rPr lang="en-US" dirty="0"/>
              <a:t>is uniquely identified by a row key. Data is stored in lexicographic order based on these row keys, allowing fast lookups by the primary key</a:t>
            </a:r>
            <a:r>
              <a:rPr lang="en-US" dirty="0" smtClean="0"/>
              <a:t>.</a:t>
            </a:r>
          </a:p>
          <a:p>
            <a:pPr marL="285750" indent="-285750">
              <a:buFont typeface="Arial" pitchFamily="34" charset="0"/>
              <a:buChar char="•"/>
            </a:pPr>
            <a:r>
              <a:rPr lang="en-US" dirty="0"/>
              <a:t>Each table has one or more </a:t>
            </a:r>
            <a:r>
              <a:rPr lang="en-US" b="1" dirty="0">
                <a:solidFill>
                  <a:srgbClr val="00B0F0"/>
                </a:solidFill>
              </a:rPr>
              <a:t>column families</a:t>
            </a:r>
            <a:r>
              <a:rPr lang="en-US" dirty="0"/>
              <a:t>, which group related data together. Column families help in organizing and optimizing data reads and writes. Inside each column family, you can have different columns that store specific data about the product</a:t>
            </a:r>
            <a:r>
              <a:rPr lang="en-US" dirty="0" smtClean="0"/>
              <a:t>.</a:t>
            </a:r>
          </a:p>
          <a:p>
            <a:pPr marL="285750" indent="-285750">
              <a:buFont typeface="Arial" pitchFamily="34" charset="0"/>
              <a:buChar char="•"/>
            </a:pPr>
            <a:r>
              <a:rPr lang="en-US" dirty="0"/>
              <a:t>Every cell in </a:t>
            </a:r>
            <a:r>
              <a:rPr lang="en-US" dirty="0" smtClean="0"/>
              <a:t>Big table </a:t>
            </a:r>
            <a:r>
              <a:rPr lang="en-US" dirty="0"/>
              <a:t>can store multiple versions of data, each tagged with a </a:t>
            </a:r>
            <a:r>
              <a:rPr lang="en-US" b="1" dirty="0">
                <a:solidFill>
                  <a:srgbClr val="00B0F0"/>
                </a:solidFill>
              </a:rPr>
              <a:t>timestamp</a:t>
            </a:r>
            <a:r>
              <a:rPr lang="en-US" dirty="0"/>
              <a:t>. This feature is useful for versioning, allowing access to historical data.</a:t>
            </a:r>
          </a:p>
        </p:txBody>
      </p:sp>
      <p:graphicFrame>
        <p:nvGraphicFramePr>
          <p:cNvPr id="3" name="Table 2"/>
          <p:cNvGraphicFramePr>
            <a:graphicFrameLocks noGrp="1"/>
          </p:cNvGraphicFramePr>
          <p:nvPr>
            <p:extLst>
              <p:ext uri="{D42A27DB-BD31-4B8C-83A1-F6EECF244321}">
                <p14:modId xmlns:p14="http://schemas.microsoft.com/office/powerpoint/2010/main" val="2346679383"/>
              </p:ext>
            </p:extLst>
          </p:nvPr>
        </p:nvGraphicFramePr>
        <p:xfrm>
          <a:off x="1037617" y="4500123"/>
          <a:ext cx="6096000" cy="1483360"/>
        </p:xfrm>
        <a:graphic>
          <a:graphicData uri="http://schemas.openxmlformats.org/drawingml/2006/table">
            <a:tbl>
              <a:tblPr firstRow="1" bandRow="1">
                <a:tableStyleId>{5C22544A-7EE6-4342-B048-85BDC9FD1C3A}</a:tableStyleId>
              </a:tblPr>
              <a:tblGrid>
                <a:gridCol w="1016000"/>
                <a:gridCol w="1088417"/>
                <a:gridCol w="1079770"/>
                <a:gridCol w="879813"/>
                <a:gridCol w="1016000"/>
                <a:gridCol w="1016000"/>
              </a:tblGrid>
              <a:tr h="370840">
                <a:tc>
                  <a:txBody>
                    <a:bodyPr/>
                    <a:lstStyle/>
                    <a:p>
                      <a:r>
                        <a:rPr lang="en-US" dirty="0" err="1" smtClean="0"/>
                        <a:t>Stu_Id</a:t>
                      </a:r>
                      <a:endParaRPr lang="en-US" dirty="0"/>
                    </a:p>
                  </a:txBody>
                  <a:tcPr/>
                </a:tc>
                <a:tc>
                  <a:txBody>
                    <a:bodyPr/>
                    <a:lstStyle/>
                    <a:p>
                      <a:r>
                        <a:rPr lang="en-US" dirty="0" smtClean="0"/>
                        <a:t>Student</a:t>
                      </a:r>
                      <a:endParaRPr lang="en-US" dirty="0"/>
                    </a:p>
                  </a:txBody>
                  <a:tcPr/>
                </a:tc>
                <a:tc>
                  <a:txBody>
                    <a:bodyPr/>
                    <a:lstStyle/>
                    <a:p>
                      <a:r>
                        <a:rPr lang="en-US" dirty="0" smtClean="0"/>
                        <a:t>Student</a:t>
                      </a:r>
                      <a:endParaRPr lang="en-US" dirty="0"/>
                    </a:p>
                  </a:txBody>
                  <a:tcPr/>
                </a:tc>
                <a:tc>
                  <a:txBody>
                    <a:bodyPr/>
                    <a:lstStyle/>
                    <a:p>
                      <a:r>
                        <a:rPr lang="en-US" dirty="0" smtClean="0"/>
                        <a:t>Marks</a:t>
                      </a:r>
                      <a:endParaRPr lang="en-US" dirty="0"/>
                    </a:p>
                  </a:txBody>
                  <a:tcPr/>
                </a:tc>
                <a:tc>
                  <a:txBody>
                    <a:bodyPr/>
                    <a:lstStyle/>
                    <a:p>
                      <a:r>
                        <a:rPr lang="en-US" dirty="0" smtClean="0"/>
                        <a:t>Marks</a:t>
                      </a:r>
                      <a:endParaRPr lang="en-US" dirty="0"/>
                    </a:p>
                  </a:txBody>
                  <a:tcPr/>
                </a:tc>
                <a:tc>
                  <a:txBody>
                    <a:bodyPr/>
                    <a:lstStyle/>
                    <a:p>
                      <a:r>
                        <a:rPr lang="en-US" dirty="0" smtClean="0"/>
                        <a:t>Result</a:t>
                      </a:r>
                      <a:endParaRPr lang="en-US" dirty="0"/>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311287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22742</TotalTime>
  <Words>4574</Words>
  <Application>Microsoft Office PowerPoint</Application>
  <PresentationFormat>On-screen Show (4:3)</PresentationFormat>
  <Paragraphs>278</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Breeze</vt:lpstr>
      <vt:lpstr>              Unit # 1  - CAP Theorem  - Big Tables  - Chubby  - Bloom Filter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CCHMC</dc:creator>
  <cp:lastModifiedBy>DELL</cp:lastModifiedBy>
  <cp:revision>417</cp:revision>
  <dcterms:created xsi:type="dcterms:W3CDTF">2014-03-26T14:51:32Z</dcterms:created>
  <dcterms:modified xsi:type="dcterms:W3CDTF">2024-10-07T04:11:01Z</dcterms:modified>
</cp:coreProperties>
</file>