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5"/>
  </p:notesMasterIdLst>
  <p:sldIdLst>
    <p:sldId id="256" r:id="rId2"/>
    <p:sldId id="350" r:id="rId3"/>
    <p:sldId id="356" r:id="rId4"/>
    <p:sldId id="357" r:id="rId5"/>
    <p:sldId id="359" r:id="rId6"/>
    <p:sldId id="358" r:id="rId7"/>
    <p:sldId id="360" r:id="rId8"/>
    <p:sldId id="364" r:id="rId9"/>
    <p:sldId id="365" r:id="rId10"/>
    <p:sldId id="366" r:id="rId11"/>
    <p:sldId id="367" r:id="rId12"/>
    <p:sldId id="361" r:id="rId13"/>
    <p:sldId id="378" r:id="rId14"/>
    <p:sldId id="362" r:id="rId15"/>
    <p:sldId id="363" r:id="rId16"/>
    <p:sldId id="355" r:id="rId17"/>
    <p:sldId id="354" r:id="rId18"/>
    <p:sldId id="368" r:id="rId19"/>
    <p:sldId id="369" r:id="rId20"/>
    <p:sldId id="377" r:id="rId21"/>
    <p:sldId id="370" r:id="rId22"/>
    <p:sldId id="372" r:id="rId23"/>
    <p:sldId id="3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F80"/>
    <a:srgbClr val="B9C20E"/>
    <a:srgbClr val="3E689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C1AF7E-809F-4C04-B4BB-34C96ACD8799}" type="datetimeFigureOut">
              <a:rPr lang="en-US" smtClean="0"/>
              <a:t>12/8/2024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C65C4A-99D6-4731-818D-531E8913181D}" type="slidenum">
              <a:rPr lang="en-US" smtClean="0"/>
              <a:t>‹#›</a:t>
            </a:fld>
            <a:endParaRPr lang="en-US"/>
          </a:p>
        </p:txBody>
      </p:sp>
    </p:spTree>
    <p:extLst>
      <p:ext uri="{BB962C8B-B14F-4D97-AF65-F5344CB8AC3E}">
        <p14:creationId xmlns:p14="http://schemas.microsoft.com/office/powerpoint/2010/main" val="359099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305E05E3-4474-4A2E-8EB7-0A7B6861BA45}"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78283A-5349-4FFB-BF1E-08CA31BBD091}" type="datetime1">
              <a:rPr lang="en-US" smtClean="0"/>
              <a:t>12/8/2024</a:t>
            </a:fld>
            <a:endParaRPr lang="en-US"/>
          </a:p>
        </p:txBody>
      </p:sp>
      <p:sp>
        <p:nvSpPr>
          <p:cNvPr id="6" name="Footer Placeholder 5"/>
          <p:cNvSpPr>
            <a:spLocks noGrp="1"/>
          </p:cNvSpPr>
          <p:nvPr>
            <p:ph type="ftr" sz="quarter" idx="11"/>
          </p:nvPr>
        </p:nvSpPr>
        <p:spPr/>
        <p:txBody>
          <a:bodyPr/>
          <a:lstStyle/>
          <a:p>
            <a:r>
              <a:rPr lang="en-US"/>
              <a:t>IGDTU 5th Sem IT 2023</a:t>
            </a:r>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3502683-47DB-46B9-9402-6D486F03913A}"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D3E3877-63E0-466E-8FE8-7AF45C39E2FB}"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3C24B6F-1BCB-4C18-ADCA-355BD53472B8}"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9465A75E-45CB-4CE4-89B8-ABC261916854}"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C04A6-AAEA-40B4-B871-7B1453F5D6CF}"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D3C1A80-674C-41D8-B2F9-32EBF879824E}" type="datetime1">
              <a:rPr lang="en-US" smtClean="0"/>
              <a:t>12/8/2024</a:t>
            </a:fld>
            <a:endParaRPr lang="en-US"/>
          </a:p>
        </p:txBody>
      </p:sp>
      <p:sp>
        <p:nvSpPr>
          <p:cNvPr id="6" name="Footer Placeholder 5"/>
          <p:cNvSpPr>
            <a:spLocks noGrp="1"/>
          </p:cNvSpPr>
          <p:nvPr>
            <p:ph type="ftr" sz="quarter" idx="11"/>
          </p:nvPr>
        </p:nvSpPr>
        <p:spPr/>
        <p:txBody>
          <a:bodyPr/>
          <a:lstStyle/>
          <a:p>
            <a:r>
              <a:rPr lang="en-US"/>
              <a:t>IGDTU 5th Sem IT 2023</a:t>
            </a:r>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F3961D00-5000-4E22-96AF-708D70533A5A}" type="datetime1">
              <a:rPr lang="en-US" smtClean="0"/>
              <a:t>12/8/2024</a:t>
            </a:fld>
            <a:endParaRPr lang="en-US"/>
          </a:p>
        </p:txBody>
      </p:sp>
      <p:sp>
        <p:nvSpPr>
          <p:cNvPr id="8" name="Footer Placeholder 7"/>
          <p:cNvSpPr>
            <a:spLocks noGrp="1"/>
          </p:cNvSpPr>
          <p:nvPr>
            <p:ph type="ftr" sz="quarter" idx="11"/>
          </p:nvPr>
        </p:nvSpPr>
        <p:spPr/>
        <p:txBody>
          <a:bodyPr/>
          <a:lstStyle/>
          <a:p>
            <a:r>
              <a:rPr lang="en-US"/>
              <a:t>IGDTU 5th Sem IT 2023</a:t>
            </a:r>
          </a:p>
        </p:txBody>
      </p:sp>
      <p:sp>
        <p:nvSpPr>
          <p:cNvPr id="9" name="Slide Number Placeholder 8"/>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370206CC-1A98-4695-A6ED-4B46B83D0BB1}" type="datetime1">
              <a:rPr lang="en-US" smtClean="0"/>
              <a:t>12/8/2024</a:t>
            </a:fld>
            <a:endParaRPr lang="en-US"/>
          </a:p>
        </p:txBody>
      </p:sp>
      <p:sp>
        <p:nvSpPr>
          <p:cNvPr id="4" name="Footer Placeholder 3"/>
          <p:cNvSpPr>
            <a:spLocks noGrp="1"/>
          </p:cNvSpPr>
          <p:nvPr>
            <p:ph type="ftr" sz="quarter" idx="11"/>
          </p:nvPr>
        </p:nvSpPr>
        <p:spPr/>
        <p:txBody>
          <a:bodyPr/>
          <a:lstStyle/>
          <a:p>
            <a:r>
              <a:rPr lang="en-US"/>
              <a:t>IGDTU 5th Sem IT 2023</a:t>
            </a:r>
          </a:p>
        </p:txBody>
      </p:sp>
      <p:sp>
        <p:nvSpPr>
          <p:cNvPr id="5" name="Slide Number Placeholder 4"/>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D1270-4652-4DA5-9AD1-5AB42BB6440D}" type="datetime1">
              <a:rPr lang="en-US" smtClean="0"/>
              <a:t>12/8/2024</a:t>
            </a:fld>
            <a:endParaRPr lang="en-US"/>
          </a:p>
        </p:txBody>
      </p:sp>
      <p:sp>
        <p:nvSpPr>
          <p:cNvPr id="3" name="Footer Placeholder 2"/>
          <p:cNvSpPr>
            <a:spLocks noGrp="1"/>
          </p:cNvSpPr>
          <p:nvPr>
            <p:ph type="ftr" sz="quarter" idx="11"/>
          </p:nvPr>
        </p:nvSpPr>
        <p:spPr/>
        <p:txBody>
          <a:bodyPr/>
          <a:lstStyle/>
          <a:p>
            <a:r>
              <a:rPr lang="en-US"/>
              <a:t>IGDTU 5th Sem IT 2023</a:t>
            </a:r>
          </a:p>
        </p:txBody>
      </p:sp>
      <p:sp>
        <p:nvSpPr>
          <p:cNvPr id="4" name="Slide Number Placeholder 3"/>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17C57-B024-457E-BF72-161DC6533A81}" type="datetime1">
              <a:rPr lang="en-US" smtClean="0"/>
              <a:t>12/8/2024</a:t>
            </a:fld>
            <a:endParaRPr lang="en-US"/>
          </a:p>
        </p:txBody>
      </p:sp>
      <p:sp>
        <p:nvSpPr>
          <p:cNvPr id="6" name="Footer Placeholder 5"/>
          <p:cNvSpPr>
            <a:spLocks noGrp="1"/>
          </p:cNvSpPr>
          <p:nvPr>
            <p:ph type="ftr" sz="quarter" idx="11"/>
          </p:nvPr>
        </p:nvSpPr>
        <p:spPr/>
        <p:txBody>
          <a:bodyPr/>
          <a:lstStyle/>
          <a:p>
            <a:r>
              <a:rPr lang="en-US"/>
              <a:t>IGDTU 5th Sem IT 2023</a:t>
            </a:r>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12E12D02-7CA5-4024-8308-4FD7BD88D4BF}" type="datetime1">
              <a:rPr lang="en-US" smtClean="0"/>
              <a:t>12/8/2024</a:t>
            </a:fld>
            <a:endParaRPr lang="en-US"/>
          </a:p>
        </p:txBody>
      </p:sp>
      <p:sp>
        <p:nvSpPr>
          <p:cNvPr id="5" name="Footer Placeholder 4"/>
          <p:cNvSpPr>
            <a:spLocks noGrp="1"/>
          </p:cNvSpPr>
          <p:nvPr>
            <p:ph type="ftr" sz="quarter" idx="3"/>
          </p:nvPr>
        </p:nvSpPr>
        <p:spPr>
          <a:xfrm rot="20032524">
            <a:off x="6567038" y="5234465"/>
            <a:ext cx="2661737" cy="365125"/>
          </a:xfrm>
          <a:prstGeom prst="rect">
            <a:avLst/>
          </a:prstGeom>
        </p:spPr>
        <p:txBody>
          <a:bodyPr vert="horz" lIns="91440" tIns="45720" rIns="91440" bIns="45720" rtlCol="0" anchor="ctr"/>
          <a:lstStyle>
            <a:lvl1pPr algn="l">
              <a:defRPr sz="1600">
                <a:solidFill>
                  <a:schemeClr val="bg1">
                    <a:lumMod val="75000"/>
                  </a:schemeClr>
                </a:solidFill>
              </a:defRPr>
            </a:lvl1pPr>
          </a:lstStyle>
          <a:p>
            <a:r>
              <a:rPr lang="en-US"/>
              <a:t>IGDTU 5th Sem IT 2023</a:t>
            </a: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hf sldNum="0" hdr="0" dt="0"/>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9043" y="3879557"/>
            <a:ext cx="6498158" cy="1435825"/>
          </a:xfrm>
        </p:spPr>
        <p:txBody>
          <a:bodyPr/>
          <a:lstStyle/>
          <a:p>
            <a:pPr algn="l"/>
            <a:br>
              <a:rPr lang="en-US" sz="4400" dirty="0"/>
            </a:br>
            <a:br>
              <a:rPr lang="en-US" sz="4400" dirty="0"/>
            </a:br>
            <a:r>
              <a:rPr lang="en-US" sz="4400" dirty="0"/>
              <a:t>            Unit # 2 </a:t>
            </a:r>
            <a:br>
              <a:rPr lang="en-US" sz="4400" dirty="0"/>
            </a:br>
            <a:r>
              <a:rPr lang="en-US" sz="3200" dirty="0">
                <a:solidFill>
                  <a:schemeClr val="accent6"/>
                </a:solidFill>
              </a:rPr>
              <a:t>- Hadoop Concepts,</a:t>
            </a:r>
            <a:br>
              <a:rPr lang="en-US" sz="3200" dirty="0">
                <a:solidFill>
                  <a:schemeClr val="accent6"/>
                </a:solidFill>
              </a:rPr>
            </a:br>
            <a:r>
              <a:rPr lang="en-US" sz="3200" dirty="0">
                <a:solidFill>
                  <a:schemeClr val="accent6"/>
                </a:solidFill>
              </a:rPr>
              <a:t>- Design of Hadoop distributed</a:t>
            </a:r>
            <a:br>
              <a:rPr lang="en-US" sz="3200" dirty="0">
                <a:solidFill>
                  <a:schemeClr val="accent6"/>
                </a:solidFill>
              </a:rPr>
            </a:br>
            <a:r>
              <a:rPr lang="en-US" sz="3200" dirty="0">
                <a:solidFill>
                  <a:schemeClr val="accent6"/>
                </a:solidFill>
              </a:rPr>
              <a:t>   file system (HDFS) ,</a:t>
            </a:r>
            <a:br>
              <a:rPr lang="en-US" sz="3200" dirty="0">
                <a:solidFill>
                  <a:schemeClr val="accent6"/>
                </a:solidFill>
              </a:rPr>
            </a:br>
            <a:r>
              <a:rPr lang="en-US" sz="3200" dirty="0">
                <a:solidFill>
                  <a:schemeClr val="accent6"/>
                </a:solidFill>
              </a:rPr>
              <a:t>- Analyzing data with Hadoop,</a:t>
            </a:r>
            <a:br>
              <a:rPr lang="en-US" sz="3200" dirty="0">
                <a:solidFill>
                  <a:schemeClr val="accent6"/>
                </a:solidFill>
              </a:rPr>
            </a:br>
            <a:r>
              <a:rPr lang="en-US" sz="3200" dirty="0">
                <a:solidFill>
                  <a:schemeClr val="accent6"/>
                </a:solidFill>
              </a:rPr>
              <a:t>- Hadoop streaming,</a:t>
            </a:r>
            <a:br>
              <a:rPr lang="en-US" sz="3200" dirty="0">
                <a:solidFill>
                  <a:schemeClr val="accent6"/>
                </a:solidFill>
              </a:rPr>
            </a:br>
            <a:r>
              <a:rPr lang="en-US" sz="3200" dirty="0">
                <a:solidFill>
                  <a:schemeClr val="accent6"/>
                </a:solidFill>
              </a:rPr>
              <a:t>- Data Formats.</a:t>
            </a:r>
            <a:br>
              <a:rPr lang="en-US" sz="4000" dirty="0">
                <a:solidFill>
                  <a:schemeClr val="accent6"/>
                </a:solidFill>
              </a:rPr>
            </a:br>
            <a:endParaRPr lang="en-US" sz="4400" dirty="0">
              <a:solidFill>
                <a:schemeClr val="accent6"/>
              </a:solidFill>
            </a:endParaRPr>
          </a:p>
        </p:txBody>
      </p:sp>
    </p:spTree>
    <p:extLst>
      <p:ext uri="{BB962C8B-B14F-4D97-AF65-F5344CB8AC3E}">
        <p14:creationId xmlns:p14="http://schemas.microsoft.com/office/powerpoint/2010/main" val="2314955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07" y="139137"/>
            <a:ext cx="6794604" cy="523220"/>
          </a:xfrm>
          <a:prstGeom prst="rect">
            <a:avLst/>
          </a:prstGeom>
        </p:spPr>
        <p:txBody>
          <a:bodyPr wrap="square">
            <a:spAutoFit/>
          </a:bodyPr>
          <a:lstStyle/>
          <a:p>
            <a:r>
              <a:rPr lang="en-US" sz="2800" b="1" dirty="0">
                <a:solidFill>
                  <a:schemeClr val="accent6"/>
                </a:solidFill>
              </a:rPr>
              <a:t>Analyzing data with Hadoop (contd)</a:t>
            </a:r>
          </a:p>
        </p:txBody>
      </p:sp>
      <p:sp>
        <p:nvSpPr>
          <p:cNvPr id="3" name="Rectangle 2"/>
          <p:cNvSpPr/>
          <p:nvPr/>
        </p:nvSpPr>
        <p:spPr>
          <a:xfrm>
            <a:off x="77820" y="662357"/>
            <a:ext cx="8959176" cy="3416320"/>
          </a:xfrm>
          <a:prstGeom prst="rect">
            <a:avLst/>
          </a:prstGeom>
        </p:spPr>
        <p:txBody>
          <a:bodyPr wrap="square">
            <a:spAutoFit/>
          </a:bodyPr>
          <a:lstStyle/>
          <a:p>
            <a:r>
              <a:rPr lang="en-US" b="1" dirty="0"/>
              <a:t>4. Higher-Level Data Processing :</a:t>
            </a:r>
          </a:p>
          <a:p>
            <a:r>
              <a:rPr lang="en-US" dirty="0" err="1"/>
              <a:t>MapReduce</a:t>
            </a:r>
            <a:r>
              <a:rPr lang="en-US" dirty="0"/>
              <a:t> model can be complex for non-programmers. To make Hadoop more accessible, higher-level abstractions such as Apache Hive and Apache Pig were introduced.</a:t>
            </a:r>
          </a:p>
          <a:p>
            <a:r>
              <a:rPr lang="en-US" b="1" dirty="0"/>
              <a:t>Apache Hive</a:t>
            </a:r>
            <a:r>
              <a:rPr lang="en-US" dirty="0"/>
              <a:t> is a data warehousing solution built on top of Hadoop. It allows analysts to run SQL-like queries (</a:t>
            </a:r>
            <a:r>
              <a:rPr lang="en-US" dirty="0" err="1"/>
              <a:t>HiveQL</a:t>
            </a:r>
            <a:r>
              <a:rPr lang="en-US" dirty="0"/>
              <a:t>) over large datasets stored in HDFS without needing to write complex Java code. Hive translates </a:t>
            </a:r>
            <a:r>
              <a:rPr lang="en-US" dirty="0" err="1"/>
              <a:t>HiveQL</a:t>
            </a:r>
            <a:r>
              <a:rPr lang="en-US" dirty="0"/>
              <a:t> queries into </a:t>
            </a:r>
            <a:r>
              <a:rPr lang="en-US" dirty="0" err="1"/>
              <a:t>MapReduce</a:t>
            </a:r>
            <a:r>
              <a:rPr lang="en-US" dirty="0"/>
              <a:t>  under the hood. It supports various file formats (ORC, Parquet) and can partition large datasets for faster querying.</a:t>
            </a:r>
          </a:p>
          <a:p>
            <a:r>
              <a:rPr lang="en-US" b="1" dirty="0"/>
              <a:t>Apache Pig</a:t>
            </a:r>
            <a:r>
              <a:rPr lang="en-US" dirty="0"/>
              <a:t> uses a scripting language called </a:t>
            </a:r>
            <a:r>
              <a:rPr lang="en-US" b="1" dirty="0"/>
              <a:t>Pig Latin</a:t>
            </a:r>
            <a:r>
              <a:rPr lang="en-US" dirty="0"/>
              <a:t> that is more flexible than SQL and allows users to perform complex transformations and data flows on large datasets. Pig Latin scripts are compiled into </a:t>
            </a:r>
            <a:r>
              <a:rPr lang="en-US" dirty="0" err="1"/>
              <a:t>MapReduce</a:t>
            </a:r>
            <a:r>
              <a:rPr lang="en-US" dirty="0"/>
              <a:t> jobs and executed on Hadoop clusters</a:t>
            </a:r>
            <a:endParaRPr lang="en-US" i="1" dirty="0">
              <a:latin typeface="Bahnschrift Light Condensed" pitchFamily="34" charset="0"/>
            </a:endParaRPr>
          </a:p>
        </p:txBody>
      </p:sp>
      <p:sp>
        <p:nvSpPr>
          <p:cNvPr id="4" name="Rectangle 3"/>
          <p:cNvSpPr/>
          <p:nvPr/>
        </p:nvSpPr>
        <p:spPr>
          <a:xfrm>
            <a:off x="77820" y="4154692"/>
            <a:ext cx="8959176" cy="1754326"/>
          </a:xfrm>
          <a:prstGeom prst="rect">
            <a:avLst/>
          </a:prstGeom>
        </p:spPr>
        <p:txBody>
          <a:bodyPr wrap="square">
            <a:spAutoFit/>
          </a:bodyPr>
          <a:lstStyle/>
          <a:p>
            <a:r>
              <a:rPr lang="en-US" b="1" dirty="0"/>
              <a:t>5. Workflow Scheduling :</a:t>
            </a:r>
          </a:p>
          <a:p>
            <a:r>
              <a:rPr lang="en-US" dirty="0"/>
              <a:t>Once we have imported the data from various data sources , saved it on HDFS and ready to perform </a:t>
            </a:r>
            <a:r>
              <a:rPr lang="en-US" dirty="0" err="1"/>
              <a:t>MapReduce</a:t>
            </a:r>
            <a:r>
              <a:rPr lang="en-US" dirty="0"/>
              <a:t> operation using tools the next step is to automate and schedule these jobs using tools like Oozie. We can use this tool  to automates and manages the execution of multiple Hadoop jobs. It allows users to define dependencies between jobs and schedule them to run in a particular sequence.</a:t>
            </a:r>
            <a:endParaRPr lang="en-US" i="1" dirty="0">
              <a:latin typeface="Bahnschrift Light Condensed" pitchFamily="34" charset="0"/>
            </a:endParaRPr>
          </a:p>
        </p:txBody>
      </p:sp>
      <p:sp>
        <p:nvSpPr>
          <p:cNvPr id="5" name="Rectangle 4"/>
          <p:cNvSpPr/>
          <p:nvPr/>
        </p:nvSpPr>
        <p:spPr>
          <a:xfrm>
            <a:off x="107004" y="6027003"/>
            <a:ext cx="9212094" cy="830997"/>
          </a:xfrm>
          <a:prstGeom prst="rect">
            <a:avLst/>
          </a:prstGeom>
        </p:spPr>
        <p:txBody>
          <a:bodyPr wrap="square">
            <a:spAutoFit/>
          </a:bodyPr>
          <a:lstStyle/>
          <a:p>
            <a:r>
              <a:rPr lang="en-US" sz="1600" b="1" dirty="0"/>
              <a:t>6. Result Storage :</a:t>
            </a:r>
          </a:p>
          <a:p>
            <a:r>
              <a:rPr lang="en-US" sz="1600" dirty="0"/>
              <a:t>The Result Storage step is the final stage in a Hadoop workflow, particularly after a </a:t>
            </a:r>
            <a:r>
              <a:rPr lang="en-US" sz="1600" dirty="0" err="1"/>
              <a:t>MapReduce</a:t>
            </a:r>
            <a:r>
              <a:rPr lang="en-US" sz="1600" dirty="0"/>
              <a:t> or other distributed processing job has been completed. This step </a:t>
            </a:r>
          </a:p>
        </p:txBody>
      </p:sp>
    </p:spTree>
    <p:extLst>
      <p:ext uri="{BB962C8B-B14F-4D97-AF65-F5344CB8AC3E}">
        <p14:creationId xmlns:p14="http://schemas.microsoft.com/office/powerpoint/2010/main" val="381063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07" y="139137"/>
            <a:ext cx="6794604" cy="523220"/>
          </a:xfrm>
          <a:prstGeom prst="rect">
            <a:avLst/>
          </a:prstGeom>
        </p:spPr>
        <p:txBody>
          <a:bodyPr wrap="square">
            <a:spAutoFit/>
          </a:bodyPr>
          <a:lstStyle/>
          <a:p>
            <a:r>
              <a:rPr lang="en-US" sz="2800" b="1" dirty="0">
                <a:solidFill>
                  <a:schemeClr val="accent6"/>
                </a:solidFill>
              </a:rPr>
              <a:t>Analyzing data with Hadoop (contd)</a:t>
            </a:r>
          </a:p>
        </p:txBody>
      </p:sp>
      <p:grpSp>
        <p:nvGrpSpPr>
          <p:cNvPr id="4" name="Group 3"/>
          <p:cNvGrpSpPr/>
          <p:nvPr/>
        </p:nvGrpSpPr>
        <p:grpSpPr>
          <a:xfrm>
            <a:off x="638359" y="2324873"/>
            <a:ext cx="2383217" cy="2002137"/>
            <a:chOff x="106" y="1330940"/>
            <a:chExt cx="1699969" cy="1402119"/>
          </a:xfrm>
          <a:solidFill>
            <a:schemeClr val="accent1">
              <a:lumMod val="60000"/>
              <a:lumOff val="40000"/>
            </a:schemeClr>
          </a:solidFill>
        </p:grpSpPr>
        <p:sp>
          <p:nvSpPr>
            <p:cNvPr id="10" name="Rounded Rectangle 9"/>
            <p:cNvSpPr/>
            <p:nvPr/>
          </p:nvSpPr>
          <p:spPr>
            <a:xfrm>
              <a:off x="106" y="1330940"/>
              <a:ext cx="1699969" cy="1402119"/>
            </a:xfrm>
            <a:prstGeom prst="roundRect">
              <a:avLst>
                <a:gd name="adj" fmla="val 10000"/>
              </a:avLst>
            </a:prstGeom>
            <a:grpFill/>
            <a:ln cmpd="sng"/>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Rounded Rectangle 4"/>
            <p:cNvSpPr/>
            <p:nvPr/>
          </p:nvSpPr>
          <p:spPr>
            <a:xfrm>
              <a:off x="32373" y="1363207"/>
              <a:ext cx="1635435" cy="1037131"/>
            </a:xfrm>
            <a:prstGeom prst="rect">
              <a:avLst/>
            </a:prstGeom>
            <a:grpFill/>
            <a:ln cmpd="sng"/>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marL="285750" lvl="1" indent="-285750" algn="l" defTabSz="1422400">
                <a:lnSpc>
                  <a:spcPct val="90000"/>
                </a:lnSpc>
                <a:spcBef>
                  <a:spcPct val="0"/>
                </a:spcBef>
                <a:spcAft>
                  <a:spcPct val="15000"/>
                </a:spcAft>
                <a:buChar char="••"/>
              </a:pPr>
              <a:endParaRPr lang="en-US" sz="3200" kern="1200"/>
            </a:p>
            <a:p>
              <a:pPr marL="285750" lvl="1" indent="-285750" algn="l" defTabSz="1422400">
                <a:lnSpc>
                  <a:spcPct val="90000"/>
                </a:lnSpc>
                <a:spcBef>
                  <a:spcPct val="0"/>
                </a:spcBef>
                <a:spcAft>
                  <a:spcPct val="15000"/>
                </a:spcAft>
                <a:buChar char="••"/>
              </a:pPr>
              <a:endParaRPr lang="en-US" sz="3200" kern="1200"/>
            </a:p>
          </p:txBody>
        </p:sp>
      </p:grpSp>
      <p:grpSp>
        <p:nvGrpSpPr>
          <p:cNvPr id="14" name="Group 13"/>
          <p:cNvGrpSpPr/>
          <p:nvPr/>
        </p:nvGrpSpPr>
        <p:grpSpPr>
          <a:xfrm>
            <a:off x="803670" y="2315139"/>
            <a:ext cx="2101174" cy="1886847"/>
            <a:chOff x="603115" y="1789889"/>
            <a:chExt cx="2101174" cy="1886847"/>
          </a:xfrm>
        </p:grpSpPr>
        <p:sp>
          <p:nvSpPr>
            <p:cNvPr id="12" name="TextBox 11"/>
            <p:cNvSpPr txBox="1"/>
            <p:nvPr/>
          </p:nvSpPr>
          <p:spPr>
            <a:xfrm>
              <a:off x="797668" y="3307404"/>
              <a:ext cx="1692613" cy="369332"/>
            </a:xfrm>
            <a:prstGeom prst="rect">
              <a:avLst/>
            </a:prstGeom>
            <a:solidFill>
              <a:schemeClr val="accent1">
                <a:lumMod val="50000"/>
              </a:schemeClr>
            </a:solidFill>
            <a:ln>
              <a:solidFill>
                <a:srgbClr val="418F80"/>
              </a:solidFill>
            </a:ln>
          </p:spPr>
          <p:txBody>
            <a:bodyPr wrap="square" rtlCol="0">
              <a:spAutoFit/>
            </a:bodyPr>
            <a:lstStyle/>
            <a:p>
              <a:r>
                <a:rPr lang="en-US" dirty="0">
                  <a:solidFill>
                    <a:schemeClr val="bg1"/>
                  </a:solidFill>
                </a:rPr>
                <a:t>Data Sources</a:t>
              </a:r>
            </a:p>
          </p:txBody>
        </p:sp>
        <p:sp>
          <p:nvSpPr>
            <p:cNvPr id="13" name="TextBox 12"/>
            <p:cNvSpPr txBox="1"/>
            <p:nvPr/>
          </p:nvSpPr>
          <p:spPr>
            <a:xfrm>
              <a:off x="603115" y="1789889"/>
              <a:ext cx="2101174" cy="1477328"/>
            </a:xfrm>
            <a:prstGeom prst="rect">
              <a:avLst/>
            </a:prstGeom>
            <a:noFill/>
          </p:spPr>
          <p:txBody>
            <a:bodyPr wrap="square" rtlCol="0">
              <a:spAutoFit/>
            </a:bodyPr>
            <a:lstStyle/>
            <a:p>
              <a:r>
                <a:rPr lang="en-US" dirty="0"/>
                <a:t> - RDBMS</a:t>
              </a:r>
            </a:p>
            <a:p>
              <a:r>
                <a:rPr lang="en-US" dirty="0"/>
                <a:t> - Web portals</a:t>
              </a:r>
            </a:p>
            <a:p>
              <a:r>
                <a:rPr lang="en-US" dirty="0"/>
                <a:t> - Social media</a:t>
              </a:r>
            </a:p>
            <a:p>
              <a:r>
                <a:rPr lang="en-US" dirty="0"/>
                <a:t> - Sensors</a:t>
              </a:r>
            </a:p>
            <a:p>
              <a:r>
                <a:rPr lang="en-US" dirty="0"/>
                <a:t> - Unstructured DB</a:t>
              </a:r>
            </a:p>
          </p:txBody>
        </p:sp>
      </p:grpSp>
      <p:sp>
        <p:nvSpPr>
          <p:cNvPr id="16" name="Curved Up Arrow 15"/>
          <p:cNvSpPr/>
          <p:nvPr/>
        </p:nvSpPr>
        <p:spPr>
          <a:xfrm>
            <a:off x="2183566" y="4357385"/>
            <a:ext cx="1595337" cy="564204"/>
          </a:xfrm>
          <a:prstGeom prst="curvedUp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17" name="Group 16"/>
          <p:cNvGrpSpPr/>
          <p:nvPr/>
        </p:nvGrpSpPr>
        <p:grpSpPr>
          <a:xfrm>
            <a:off x="3543687" y="2324872"/>
            <a:ext cx="2383217" cy="2002137"/>
            <a:chOff x="106" y="1330940"/>
            <a:chExt cx="1699969" cy="1402119"/>
          </a:xfrm>
          <a:solidFill>
            <a:schemeClr val="accent1">
              <a:lumMod val="60000"/>
              <a:lumOff val="40000"/>
            </a:schemeClr>
          </a:solidFill>
        </p:grpSpPr>
        <p:sp>
          <p:nvSpPr>
            <p:cNvPr id="18" name="Rounded Rectangle 17"/>
            <p:cNvSpPr/>
            <p:nvPr/>
          </p:nvSpPr>
          <p:spPr>
            <a:xfrm>
              <a:off x="106" y="1330940"/>
              <a:ext cx="1699969" cy="1402119"/>
            </a:xfrm>
            <a:prstGeom prst="roundRect">
              <a:avLst>
                <a:gd name="adj" fmla="val 10000"/>
              </a:avLst>
            </a:prstGeom>
            <a:grpFill/>
            <a:ln cmpd="sng"/>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9" name="Rounded Rectangle 4"/>
            <p:cNvSpPr/>
            <p:nvPr/>
          </p:nvSpPr>
          <p:spPr>
            <a:xfrm>
              <a:off x="32373" y="1363207"/>
              <a:ext cx="1635435" cy="1037131"/>
            </a:xfrm>
            <a:prstGeom prst="rect">
              <a:avLst/>
            </a:prstGeom>
            <a:grpFill/>
            <a:ln cmpd="sng"/>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marL="285750" lvl="1" indent="-285750" algn="l" defTabSz="1422400">
                <a:lnSpc>
                  <a:spcPct val="90000"/>
                </a:lnSpc>
                <a:spcBef>
                  <a:spcPct val="0"/>
                </a:spcBef>
                <a:spcAft>
                  <a:spcPct val="15000"/>
                </a:spcAft>
                <a:buChar char="••"/>
              </a:pPr>
              <a:endParaRPr lang="en-US" sz="3200" kern="1200"/>
            </a:p>
            <a:p>
              <a:pPr marL="285750" lvl="1" indent="-285750" algn="l" defTabSz="1422400">
                <a:lnSpc>
                  <a:spcPct val="90000"/>
                </a:lnSpc>
                <a:spcBef>
                  <a:spcPct val="0"/>
                </a:spcBef>
                <a:spcAft>
                  <a:spcPct val="15000"/>
                </a:spcAft>
                <a:buChar char="••"/>
              </a:pPr>
              <a:endParaRPr lang="en-US" sz="3200" kern="1200"/>
            </a:p>
          </p:txBody>
        </p:sp>
      </p:grpSp>
      <p:grpSp>
        <p:nvGrpSpPr>
          <p:cNvPr id="20" name="Group 19"/>
          <p:cNvGrpSpPr/>
          <p:nvPr/>
        </p:nvGrpSpPr>
        <p:grpSpPr>
          <a:xfrm>
            <a:off x="3684708" y="2393286"/>
            <a:ext cx="2101174" cy="1886847"/>
            <a:chOff x="603115" y="1789889"/>
            <a:chExt cx="2101174" cy="1886847"/>
          </a:xfrm>
        </p:grpSpPr>
        <p:sp>
          <p:nvSpPr>
            <p:cNvPr id="21" name="TextBox 20"/>
            <p:cNvSpPr txBox="1"/>
            <p:nvPr/>
          </p:nvSpPr>
          <p:spPr>
            <a:xfrm>
              <a:off x="797668" y="3307404"/>
              <a:ext cx="1692613" cy="369332"/>
            </a:xfrm>
            <a:prstGeom prst="rect">
              <a:avLst/>
            </a:prstGeom>
            <a:solidFill>
              <a:schemeClr val="accent1">
                <a:lumMod val="50000"/>
              </a:schemeClr>
            </a:solidFill>
            <a:ln>
              <a:solidFill>
                <a:srgbClr val="418F80"/>
              </a:solidFill>
            </a:ln>
          </p:spPr>
          <p:txBody>
            <a:bodyPr wrap="square" rtlCol="0">
              <a:spAutoFit/>
            </a:bodyPr>
            <a:lstStyle/>
            <a:p>
              <a:r>
                <a:rPr lang="en-US" dirty="0">
                  <a:solidFill>
                    <a:schemeClr val="bg1"/>
                  </a:solidFill>
                </a:rPr>
                <a:t>     HDFS</a:t>
              </a:r>
            </a:p>
          </p:txBody>
        </p:sp>
        <p:sp>
          <p:nvSpPr>
            <p:cNvPr id="22" name="TextBox 21"/>
            <p:cNvSpPr txBox="1"/>
            <p:nvPr/>
          </p:nvSpPr>
          <p:spPr>
            <a:xfrm>
              <a:off x="603115" y="1789889"/>
              <a:ext cx="2101174" cy="1477328"/>
            </a:xfrm>
            <a:prstGeom prst="rect">
              <a:avLst/>
            </a:prstGeom>
            <a:noFill/>
          </p:spPr>
          <p:txBody>
            <a:bodyPr wrap="square" rtlCol="0">
              <a:spAutoFit/>
            </a:bodyPr>
            <a:lstStyle/>
            <a:p>
              <a:r>
                <a:rPr lang="en-US" dirty="0"/>
                <a:t> - </a:t>
              </a:r>
              <a:r>
                <a:rPr lang="en-US" dirty="0" err="1"/>
                <a:t>csv</a:t>
              </a:r>
              <a:r>
                <a:rPr lang="en-US" dirty="0"/>
                <a:t> , </a:t>
              </a:r>
              <a:r>
                <a:rPr lang="en-US" dirty="0" err="1"/>
                <a:t>tsv</a:t>
              </a:r>
              <a:endParaRPr lang="en-US" dirty="0"/>
            </a:p>
            <a:p>
              <a:r>
                <a:rPr lang="en-US" dirty="0"/>
                <a:t> - JSON</a:t>
              </a:r>
            </a:p>
            <a:p>
              <a:r>
                <a:rPr lang="en-US" dirty="0"/>
                <a:t> - Sequence Files</a:t>
              </a:r>
            </a:p>
            <a:p>
              <a:r>
                <a:rPr lang="en-US" dirty="0"/>
                <a:t> - Avro</a:t>
              </a:r>
            </a:p>
            <a:p>
              <a:r>
                <a:rPr lang="en-US" dirty="0"/>
                <a:t> - Parquet , ORC </a:t>
              </a:r>
            </a:p>
          </p:txBody>
        </p:sp>
      </p:grpSp>
      <p:grpSp>
        <p:nvGrpSpPr>
          <p:cNvPr id="23" name="Group 22"/>
          <p:cNvGrpSpPr/>
          <p:nvPr/>
        </p:nvGrpSpPr>
        <p:grpSpPr>
          <a:xfrm>
            <a:off x="6507381" y="2923844"/>
            <a:ext cx="2383217" cy="2002137"/>
            <a:chOff x="106" y="1330940"/>
            <a:chExt cx="1699969" cy="1402119"/>
          </a:xfrm>
          <a:solidFill>
            <a:schemeClr val="accent1">
              <a:lumMod val="60000"/>
              <a:lumOff val="40000"/>
            </a:schemeClr>
          </a:solidFill>
        </p:grpSpPr>
        <p:sp>
          <p:nvSpPr>
            <p:cNvPr id="24" name="Rounded Rectangle 23"/>
            <p:cNvSpPr/>
            <p:nvPr/>
          </p:nvSpPr>
          <p:spPr>
            <a:xfrm>
              <a:off x="106" y="1330940"/>
              <a:ext cx="1699969" cy="1402119"/>
            </a:xfrm>
            <a:prstGeom prst="roundRect">
              <a:avLst>
                <a:gd name="adj" fmla="val 10000"/>
              </a:avLst>
            </a:prstGeom>
            <a:grpFill/>
            <a:ln cmpd="sng"/>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5" name="Rounded Rectangle 4"/>
            <p:cNvSpPr/>
            <p:nvPr/>
          </p:nvSpPr>
          <p:spPr>
            <a:xfrm>
              <a:off x="32373" y="1363207"/>
              <a:ext cx="1635435" cy="1037131"/>
            </a:xfrm>
            <a:prstGeom prst="rect">
              <a:avLst/>
            </a:prstGeom>
            <a:grpFill/>
            <a:ln cmpd="sng"/>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marL="285750" lvl="1" indent="-285750" algn="l" defTabSz="1422400">
                <a:lnSpc>
                  <a:spcPct val="90000"/>
                </a:lnSpc>
                <a:spcBef>
                  <a:spcPct val="0"/>
                </a:spcBef>
                <a:spcAft>
                  <a:spcPct val="15000"/>
                </a:spcAft>
                <a:buChar char="••"/>
              </a:pPr>
              <a:endParaRPr lang="en-US" sz="3200" kern="1200"/>
            </a:p>
            <a:p>
              <a:pPr marL="285750" lvl="1" indent="-285750" algn="l" defTabSz="1422400">
                <a:lnSpc>
                  <a:spcPct val="90000"/>
                </a:lnSpc>
                <a:spcBef>
                  <a:spcPct val="0"/>
                </a:spcBef>
                <a:spcAft>
                  <a:spcPct val="15000"/>
                </a:spcAft>
                <a:buChar char="••"/>
              </a:pPr>
              <a:endParaRPr lang="en-US" sz="3200" kern="1200"/>
            </a:p>
          </p:txBody>
        </p:sp>
      </p:grpSp>
      <p:grpSp>
        <p:nvGrpSpPr>
          <p:cNvPr id="26" name="Group 25"/>
          <p:cNvGrpSpPr/>
          <p:nvPr/>
        </p:nvGrpSpPr>
        <p:grpSpPr>
          <a:xfrm>
            <a:off x="6648402" y="2992258"/>
            <a:ext cx="2101174" cy="1886847"/>
            <a:chOff x="603115" y="1789889"/>
            <a:chExt cx="2101174" cy="1886847"/>
          </a:xfrm>
        </p:grpSpPr>
        <p:sp>
          <p:nvSpPr>
            <p:cNvPr id="27" name="TextBox 26"/>
            <p:cNvSpPr txBox="1"/>
            <p:nvPr/>
          </p:nvSpPr>
          <p:spPr>
            <a:xfrm>
              <a:off x="797668" y="3307404"/>
              <a:ext cx="1692613" cy="369332"/>
            </a:xfrm>
            <a:prstGeom prst="rect">
              <a:avLst/>
            </a:prstGeom>
            <a:solidFill>
              <a:schemeClr val="accent1">
                <a:lumMod val="50000"/>
              </a:schemeClr>
            </a:solidFill>
            <a:ln>
              <a:solidFill>
                <a:srgbClr val="418F80"/>
              </a:solidFill>
            </a:ln>
          </p:spPr>
          <p:txBody>
            <a:bodyPr wrap="square" rtlCol="0">
              <a:spAutoFit/>
            </a:bodyPr>
            <a:lstStyle/>
            <a:p>
              <a:r>
                <a:rPr lang="en-US" dirty="0">
                  <a:solidFill>
                    <a:schemeClr val="bg1"/>
                  </a:solidFill>
                </a:rPr>
                <a:t>   Map Reduce</a:t>
              </a:r>
            </a:p>
          </p:txBody>
        </p:sp>
        <p:sp>
          <p:nvSpPr>
            <p:cNvPr id="28" name="TextBox 27"/>
            <p:cNvSpPr txBox="1"/>
            <p:nvPr/>
          </p:nvSpPr>
          <p:spPr>
            <a:xfrm>
              <a:off x="603115" y="1789889"/>
              <a:ext cx="2101174" cy="923330"/>
            </a:xfrm>
            <a:prstGeom prst="rect">
              <a:avLst/>
            </a:prstGeom>
            <a:noFill/>
          </p:spPr>
          <p:txBody>
            <a:bodyPr wrap="square" rtlCol="0">
              <a:spAutoFit/>
            </a:bodyPr>
            <a:lstStyle/>
            <a:p>
              <a:r>
                <a:rPr lang="en-US" dirty="0"/>
                <a:t> - Map Phase</a:t>
              </a:r>
            </a:p>
            <a:p>
              <a:r>
                <a:rPr lang="en-US" dirty="0"/>
                <a:t> - Sort Phase</a:t>
              </a:r>
            </a:p>
            <a:p>
              <a:r>
                <a:rPr lang="en-US" dirty="0"/>
                <a:t> - Reduce Phase</a:t>
              </a:r>
            </a:p>
          </p:txBody>
        </p:sp>
      </p:grpSp>
      <p:sp>
        <p:nvSpPr>
          <p:cNvPr id="30" name="Curved Down Arrow 29"/>
          <p:cNvSpPr/>
          <p:nvPr/>
        </p:nvSpPr>
        <p:spPr>
          <a:xfrm rot="707648">
            <a:off x="5917176" y="2072713"/>
            <a:ext cx="1781813" cy="641145"/>
          </a:xfrm>
          <a:prstGeom prst="curvedDownArrow">
            <a:avLst/>
          </a:prstGeom>
          <a:solidFill>
            <a:schemeClr val="tx1"/>
          </a:solidFill>
          <a:ln w="254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32" name="Group 31"/>
          <p:cNvGrpSpPr/>
          <p:nvPr/>
        </p:nvGrpSpPr>
        <p:grpSpPr>
          <a:xfrm>
            <a:off x="3443329" y="4823983"/>
            <a:ext cx="2383217" cy="2002137"/>
            <a:chOff x="106" y="1330940"/>
            <a:chExt cx="1699969" cy="1402119"/>
          </a:xfrm>
          <a:solidFill>
            <a:schemeClr val="accent1">
              <a:lumMod val="60000"/>
              <a:lumOff val="40000"/>
            </a:schemeClr>
          </a:solidFill>
        </p:grpSpPr>
        <p:sp>
          <p:nvSpPr>
            <p:cNvPr id="33" name="Rounded Rectangle 32"/>
            <p:cNvSpPr/>
            <p:nvPr/>
          </p:nvSpPr>
          <p:spPr>
            <a:xfrm>
              <a:off x="106" y="1330940"/>
              <a:ext cx="1699969" cy="1402119"/>
            </a:xfrm>
            <a:prstGeom prst="roundRect">
              <a:avLst>
                <a:gd name="adj" fmla="val 10000"/>
              </a:avLst>
            </a:prstGeom>
            <a:grpFill/>
            <a:ln cmpd="sng"/>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4" name="Rounded Rectangle 4"/>
            <p:cNvSpPr/>
            <p:nvPr/>
          </p:nvSpPr>
          <p:spPr>
            <a:xfrm>
              <a:off x="32373" y="1363207"/>
              <a:ext cx="1635435" cy="1037131"/>
            </a:xfrm>
            <a:prstGeom prst="rect">
              <a:avLst/>
            </a:prstGeom>
            <a:grpFill/>
            <a:ln cmpd="sng"/>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marL="285750" lvl="1" indent="-285750" algn="l" defTabSz="1422400">
                <a:lnSpc>
                  <a:spcPct val="90000"/>
                </a:lnSpc>
                <a:spcBef>
                  <a:spcPct val="0"/>
                </a:spcBef>
                <a:spcAft>
                  <a:spcPct val="15000"/>
                </a:spcAft>
                <a:buChar char="••"/>
              </a:pPr>
              <a:endParaRPr lang="en-US" sz="3200" kern="1200"/>
            </a:p>
            <a:p>
              <a:pPr marL="285750" lvl="1" indent="-285750" algn="l" defTabSz="1422400">
                <a:lnSpc>
                  <a:spcPct val="90000"/>
                </a:lnSpc>
                <a:spcBef>
                  <a:spcPct val="0"/>
                </a:spcBef>
                <a:spcAft>
                  <a:spcPct val="15000"/>
                </a:spcAft>
                <a:buChar char="••"/>
              </a:pPr>
              <a:endParaRPr lang="en-US" sz="3200" kern="1200"/>
            </a:p>
          </p:txBody>
        </p:sp>
      </p:grpSp>
      <p:grpSp>
        <p:nvGrpSpPr>
          <p:cNvPr id="35" name="Group 34"/>
          <p:cNvGrpSpPr/>
          <p:nvPr/>
        </p:nvGrpSpPr>
        <p:grpSpPr>
          <a:xfrm>
            <a:off x="3443329" y="4892397"/>
            <a:ext cx="2383217" cy="1886847"/>
            <a:chOff x="462094" y="1789889"/>
            <a:chExt cx="2383217" cy="1886847"/>
          </a:xfrm>
        </p:grpSpPr>
        <p:sp>
          <p:nvSpPr>
            <p:cNvPr id="36" name="TextBox 35"/>
            <p:cNvSpPr txBox="1"/>
            <p:nvPr/>
          </p:nvSpPr>
          <p:spPr>
            <a:xfrm>
              <a:off x="797668" y="3307404"/>
              <a:ext cx="1692613" cy="369332"/>
            </a:xfrm>
            <a:prstGeom prst="rect">
              <a:avLst/>
            </a:prstGeom>
            <a:solidFill>
              <a:schemeClr val="accent1">
                <a:lumMod val="50000"/>
              </a:schemeClr>
            </a:solidFill>
            <a:ln>
              <a:solidFill>
                <a:srgbClr val="418F80"/>
              </a:solidFill>
            </a:ln>
          </p:spPr>
          <p:txBody>
            <a:bodyPr wrap="square" rtlCol="0">
              <a:spAutoFit/>
            </a:bodyPr>
            <a:lstStyle/>
            <a:p>
              <a:r>
                <a:rPr lang="en-US" dirty="0">
                  <a:solidFill>
                    <a:schemeClr val="bg1"/>
                  </a:solidFill>
                </a:rPr>
                <a:t>     Schedule</a:t>
              </a:r>
            </a:p>
          </p:txBody>
        </p:sp>
        <p:sp>
          <p:nvSpPr>
            <p:cNvPr id="37" name="TextBox 36"/>
            <p:cNvSpPr txBox="1"/>
            <p:nvPr/>
          </p:nvSpPr>
          <p:spPr>
            <a:xfrm>
              <a:off x="462094" y="1789889"/>
              <a:ext cx="2383217" cy="923330"/>
            </a:xfrm>
            <a:prstGeom prst="rect">
              <a:avLst/>
            </a:prstGeom>
            <a:noFill/>
          </p:spPr>
          <p:txBody>
            <a:bodyPr wrap="square" rtlCol="0">
              <a:spAutoFit/>
            </a:bodyPr>
            <a:lstStyle/>
            <a:p>
              <a:r>
                <a:rPr lang="en-US" dirty="0"/>
                <a:t> - Jobs ( Oozie )</a:t>
              </a:r>
            </a:p>
            <a:p>
              <a:r>
                <a:rPr lang="en-US" dirty="0"/>
                <a:t> - Resources ( YARN)</a:t>
              </a:r>
            </a:p>
            <a:p>
              <a:r>
                <a:rPr lang="en-US" dirty="0"/>
                <a:t> - Job dependency</a:t>
              </a:r>
            </a:p>
          </p:txBody>
        </p:sp>
      </p:grpSp>
      <p:sp>
        <p:nvSpPr>
          <p:cNvPr id="38" name="Flowchart: Magnetic Disk 37"/>
          <p:cNvSpPr/>
          <p:nvPr/>
        </p:nvSpPr>
        <p:spPr>
          <a:xfrm>
            <a:off x="502789" y="4509773"/>
            <a:ext cx="1559475" cy="177545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Curved Down Arrow 38"/>
          <p:cNvSpPr/>
          <p:nvPr/>
        </p:nvSpPr>
        <p:spPr>
          <a:xfrm rot="10059174">
            <a:off x="984408" y="5948216"/>
            <a:ext cx="2374752" cy="641145"/>
          </a:xfrm>
          <a:prstGeom prst="curvedDownArrow">
            <a:avLst/>
          </a:prstGeom>
          <a:solidFill>
            <a:schemeClr val="tx1"/>
          </a:solidFill>
          <a:ln w="254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638359" y="4486835"/>
            <a:ext cx="1668995" cy="2308324"/>
          </a:xfrm>
          <a:prstGeom prst="rect">
            <a:avLst/>
          </a:prstGeom>
          <a:noFill/>
        </p:spPr>
        <p:txBody>
          <a:bodyPr wrap="square" rtlCol="0">
            <a:spAutoFit/>
          </a:bodyPr>
          <a:lstStyle/>
          <a:p>
            <a:r>
              <a:rPr lang="en-US" dirty="0"/>
              <a:t>   Result </a:t>
            </a:r>
          </a:p>
          <a:p>
            <a:r>
              <a:rPr lang="en-US" dirty="0"/>
              <a:t>  Storage</a:t>
            </a:r>
          </a:p>
          <a:p>
            <a:r>
              <a:rPr lang="en-US" dirty="0"/>
              <a:t>( </a:t>
            </a:r>
            <a:r>
              <a:rPr lang="en-US" dirty="0" err="1"/>
              <a:t>csv</a:t>
            </a:r>
            <a:r>
              <a:rPr lang="en-US" dirty="0"/>
              <a:t> , Avro , Sequence Files, ORC , Parquet )</a:t>
            </a:r>
          </a:p>
          <a:p>
            <a:r>
              <a:rPr lang="en-US" dirty="0"/>
              <a:t> </a:t>
            </a:r>
          </a:p>
          <a:p>
            <a:endParaRPr lang="en-US" dirty="0"/>
          </a:p>
        </p:txBody>
      </p:sp>
      <p:sp>
        <p:nvSpPr>
          <p:cNvPr id="41" name="Rectangle 40"/>
          <p:cNvSpPr/>
          <p:nvPr/>
        </p:nvSpPr>
        <p:spPr>
          <a:xfrm>
            <a:off x="59723" y="662357"/>
            <a:ext cx="9084277" cy="1477328"/>
          </a:xfrm>
          <a:prstGeom prst="rect">
            <a:avLst/>
          </a:prstGeom>
        </p:spPr>
        <p:txBody>
          <a:bodyPr wrap="square">
            <a:spAutoFit/>
          </a:bodyPr>
          <a:lstStyle/>
          <a:p>
            <a:r>
              <a:rPr lang="en-US" dirty="0"/>
              <a:t>involves saving the output produced by the reducer tasks to HDFS (Hadoop Distributed File System) or another storage system such as HBase, S3, etc. The output files from different reducers may need to be concatenated or combined to create a single file, depending on the use case. To store appropriate storage format like </a:t>
            </a:r>
            <a:r>
              <a:rPr lang="en-US" dirty="0" err="1"/>
              <a:t>csv</a:t>
            </a:r>
            <a:r>
              <a:rPr lang="en-US" dirty="0"/>
              <a:t> , tab , Avro </a:t>
            </a:r>
            <a:r>
              <a:rPr lang="en-US" dirty="0" err="1"/>
              <a:t>etc</a:t>
            </a:r>
            <a:r>
              <a:rPr lang="en-US" dirty="0"/>
              <a:t> may be used.</a:t>
            </a:r>
          </a:p>
        </p:txBody>
      </p:sp>
      <p:sp>
        <p:nvSpPr>
          <p:cNvPr id="42" name="Curved Down Arrow 41"/>
          <p:cNvSpPr/>
          <p:nvPr/>
        </p:nvSpPr>
        <p:spPr>
          <a:xfrm rot="8181478">
            <a:off x="5801601" y="5452257"/>
            <a:ext cx="1781813" cy="641145"/>
          </a:xfrm>
          <a:prstGeom prst="curvedDownArrow">
            <a:avLst/>
          </a:prstGeom>
          <a:solidFill>
            <a:schemeClr val="tx1"/>
          </a:solidFill>
          <a:ln w="254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106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309" y="0"/>
            <a:ext cx="9041695" cy="523220"/>
          </a:xfrm>
          <a:prstGeom prst="rect">
            <a:avLst/>
          </a:prstGeom>
        </p:spPr>
        <p:txBody>
          <a:bodyPr wrap="square">
            <a:spAutoFit/>
          </a:bodyPr>
          <a:lstStyle/>
          <a:p>
            <a:r>
              <a:rPr lang="en-US" sz="2800" b="1" dirty="0">
                <a:solidFill>
                  <a:schemeClr val="accent6"/>
                </a:solidFill>
              </a:rPr>
              <a:t>Design of Hadoop distributed file system (HDFS)</a:t>
            </a:r>
          </a:p>
        </p:txBody>
      </p:sp>
      <p:sp>
        <p:nvSpPr>
          <p:cNvPr id="3" name="Rectangle 2"/>
          <p:cNvSpPr/>
          <p:nvPr/>
        </p:nvSpPr>
        <p:spPr>
          <a:xfrm>
            <a:off x="145915" y="607262"/>
            <a:ext cx="8998085" cy="2308324"/>
          </a:xfrm>
          <a:prstGeom prst="rect">
            <a:avLst/>
          </a:prstGeom>
        </p:spPr>
        <p:txBody>
          <a:bodyPr wrap="square">
            <a:spAutoFit/>
          </a:bodyPr>
          <a:lstStyle/>
          <a:p>
            <a:pPr marL="285750" indent="-285750">
              <a:buFont typeface="Arial" pitchFamily="34" charset="0"/>
              <a:buChar char="•"/>
            </a:pPr>
            <a:r>
              <a:rPr lang="en-US" dirty="0"/>
              <a:t>HDFS (Hadoop Distributed File System) is a core component of the Hadoop ecosystem, designed to store massive amounts of data reliably and efficiently across a distributed cluster. It follows a set of principles and design ideas tailored to handle big data workloads, ensuring scalability, fault tolerance, and high throughput. </a:t>
            </a:r>
          </a:p>
          <a:p>
            <a:pPr marL="285750" indent="-285750">
              <a:buFont typeface="Arial" pitchFamily="34" charset="0"/>
              <a:buChar char="•"/>
            </a:pPr>
            <a:r>
              <a:rPr lang="en-US" dirty="0"/>
              <a:t>The architecture of HDFS is optimized for write-once, read-many patterns, making it suitable for storing large files and supporting distributed data processing frameworks like </a:t>
            </a:r>
            <a:r>
              <a:rPr lang="en-US" dirty="0" err="1"/>
              <a:t>MapReduce</a:t>
            </a:r>
            <a:r>
              <a:rPr lang="en-US" dirty="0"/>
              <a:t>, Hive, and Spark.</a:t>
            </a:r>
          </a:p>
          <a:p>
            <a:pPr marL="285750" indent="-285750">
              <a:buFont typeface="Arial" pitchFamily="34" charset="0"/>
              <a:buChar char="•"/>
            </a:pPr>
            <a:r>
              <a:rPr lang="en-US" dirty="0"/>
              <a:t>Following are the Key Design Principles that are followed in HADOOP.</a:t>
            </a:r>
          </a:p>
        </p:txBody>
      </p:sp>
      <p:sp>
        <p:nvSpPr>
          <p:cNvPr id="4" name="Rectangle 3"/>
          <p:cNvSpPr/>
          <p:nvPr/>
        </p:nvSpPr>
        <p:spPr>
          <a:xfrm>
            <a:off x="145915" y="3063894"/>
            <a:ext cx="8665804" cy="3416320"/>
          </a:xfrm>
          <a:prstGeom prst="rect">
            <a:avLst/>
          </a:prstGeom>
        </p:spPr>
        <p:txBody>
          <a:bodyPr wrap="square">
            <a:spAutoFit/>
          </a:bodyPr>
          <a:lstStyle/>
          <a:p>
            <a:pPr marL="342900" indent="-342900">
              <a:buAutoNum type="arabicPeriod"/>
            </a:pPr>
            <a:r>
              <a:rPr lang="en-US" b="1" dirty="0"/>
              <a:t>Master-Slave Architecture</a:t>
            </a:r>
          </a:p>
          <a:p>
            <a:r>
              <a:rPr lang="en-US" dirty="0"/>
              <a:t>HDFS follows a </a:t>
            </a:r>
            <a:r>
              <a:rPr lang="en-US" b="1" dirty="0"/>
              <a:t>master-slave architecture</a:t>
            </a:r>
            <a:r>
              <a:rPr lang="en-US" dirty="0"/>
              <a:t>, where the master node manages the metadata and overall operation of the system, while the slave nodes store the actual data. The master node does not store actual data but rather tracks where the blocks of each file are stored across the </a:t>
            </a:r>
            <a:r>
              <a:rPr lang="en-US" dirty="0" err="1"/>
              <a:t>DataNodes</a:t>
            </a:r>
            <a:r>
              <a:rPr lang="en-US" dirty="0"/>
              <a:t>. It only stores data such as file locations, permissions, block mapping </a:t>
            </a:r>
            <a:r>
              <a:rPr lang="en-US" dirty="0" err="1"/>
              <a:t>etc</a:t>
            </a:r>
            <a:r>
              <a:rPr lang="en-US" dirty="0"/>
              <a:t> .</a:t>
            </a:r>
          </a:p>
          <a:p>
            <a:r>
              <a:rPr lang="en-US" dirty="0"/>
              <a:t>The data nodes are the worker nodes that store the actual data blocks. Each </a:t>
            </a:r>
            <a:r>
              <a:rPr lang="en-US" dirty="0" err="1"/>
              <a:t>DataNode</a:t>
            </a:r>
            <a:r>
              <a:rPr lang="en-US" dirty="0"/>
              <a:t> is responsible for managing the storage attached to it and periodically reporting the status of its blocks to the Master node. They perform read and write requests from clients and replicate data blocks as instructed by the Master node.</a:t>
            </a:r>
          </a:p>
          <a:p>
            <a:r>
              <a:rPr lang="en-US" dirty="0"/>
              <a:t>This architecture allows Master node to focus on meta data while data nodes on storing and scaling up for data storage and performance.</a:t>
            </a:r>
          </a:p>
        </p:txBody>
      </p:sp>
    </p:spTree>
    <p:extLst>
      <p:ext uri="{BB962C8B-B14F-4D97-AF65-F5344CB8AC3E}">
        <p14:creationId xmlns:p14="http://schemas.microsoft.com/office/powerpoint/2010/main" val="3056524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309" y="0"/>
            <a:ext cx="9041695" cy="523220"/>
          </a:xfrm>
          <a:prstGeom prst="rect">
            <a:avLst/>
          </a:prstGeom>
        </p:spPr>
        <p:txBody>
          <a:bodyPr wrap="square">
            <a:spAutoFit/>
          </a:bodyPr>
          <a:lstStyle/>
          <a:p>
            <a:r>
              <a:rPr lang="en-US" sz="2800" b="1" dirty="0">
                <a:solidFill>
                  <a:schemeClr val="accent6"/>
                </a:solidFill>
              </a:rPr>
              <a:t>Design of Hadoop distributed file system (contd)</a:t>
            </a:r>
          </a:p>
        </p:txBody>
      </p:sp>
      <p:sp>
        <p:nvSpPr>
          <p:cNvPr id="4" name="Rectangle 3"/>
          <p:cNvSpPr/>
          <p:nvPr/>
        </p:nvSpPr>
        <p:spPr>
          <a:xfrm>
            <a:off x="145915" y="670890"/>
            <a:ext cx="8665804" cy="5447645"/>
          </a:xfrm>
          <a:prstGeom prst="rect">
            <a:avLst/>
          </a:prstGeom>
        </p:spPr>
        <p:txBody>
          <a:bodyPr wrap="square">
            <a:spAutoFit/>
          </a:bodyPr>
          <a:lstStyle/>
          <a:p>
            <a:r>
              <a:rPr lang="en-US" sz="1600" b="1" dirty="0"/>
              <a:t>2. Rack Aware</a:t>
            </a:r>
          </a:p>
          <a:p>
            <a:r>
              <a:rPr lang="en-US" sz="1600" dirty="0"/>
              <a:t>HDFS is rack-aware, meaning that it is designed to consider the physical topology of the network when replicating data. It ensures that replicas of data blocks are stored on different machines to improve fault tolerance. In a large data center, machines are often grouped into racks, with high-bandwidth connections within a rack but slower cross-rack communication. By storing replicas across different racks, HDFS ensures that if an entire rack fails (e.g., due to a network switch failure), the data is still available from nodes in other racks.</a:t>
            </a:r>
          </a:p>
          <a:p>
            <a:endParaRPr lang="en-US" sz="1600" dirty="0"/>
          </a:p>
          <a:p>
            <a:r>
              <a:rPr lang="en-US" sz="1600" b="1" dirty="0"/>
              <a:t>3. Write Once, Read Many</a:t>
            </a:r>
          </a:p>
          <a:p>
            <a:r>
              <a:rPr lang="en-US" sz="1600" dirty="0"/>
              <a:t>HDFS allows files to be written once but read multiple times. This model reduces the complexity of managing concurrent write operations in a distributed system. This means that once a file is written to HDFS, it cannot be modified. It can only be read or appended to. This simplifies the design of HDFS and improves data consistency and integrity eliminating the need for locking and concurrency control mechanisms.</a:t>
            </a:r>
          </a:p>
          <a:p>
            <a:endParaRPr lang="en-US" sz="1600" dirty="0"/>
          </a:p>
          <a:p>
            <a:r>
              <a:rPr lang="en-US" sz="1600" b="1" dirty="0"/>
              <a:t>4. Portability </a:t>
            </a:r>
          </a:p>
          <a:p>
            <a:r>
              <a:rPr lang="en-US" sz="1600" dirty="0"/>
              <a:t>HDFS is designed to be hardware-agnostic and portable across various hardware configurations. It can run on commodity hardware, allowing organizations to build large-scale storage systems without expensive infrastructure. This reduces the cost of setting up a Hadoop cluster.</a:t>
            </a:r>
          </a:p>
        </p:txBody>
      </p:sp>
    </p:spTree>
    <p:extLst>
      <p:ext uri="{BB962C8B-B14F-4D97-AF65-F5344CB8AC3E}">
        <p14:creationId xmlns:p14="http://schemas.microsoft.com/office/powerpoint/2010/main" val="2172849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309" y="0"/>
            <a:ext cx="9041695" cy="523220"/>
          </a:xfrm>
          <a:prstGeom prst="rect">
            <a:avLst/>
          </a:prstGeom>
        </p:spPr>
        <p:txBody>
          <a:bodyPr wrap="square">
            <a:spAutoFit/>
          </a:bodyPr>
          <a:lstStyle/>
          <a:p>
            <a:r>
              <a:rPr lang="en-US" sz="2800" b="1" dirty="0">
                <a:solidFill>
                  <a:schemeClr val="accent6"/>
                </a:solidFill>
              </a:rPr>
              <a:t>Design of Hadoop distributed file system (contd)</a:t>
            </a:r>
          </a:p>
        </p:txBody>
      </p:sp>
      <p:sp>
        <p:nvSpPr>
          <p:cNvPr id="3" name="Rectangle 2"/>
          <p:cNvSpPr/>
          <p:nvPr/>
        </p:nvSpPr>
        <p:spPr>
          <a:xfrm>
            <a:off x="107004" y="640591"/>
            <a:ext cx="9144000" cy="3416320"/>
          </a:xfrm>
          <a:prstGeom prst="rect">
            <a:avLst/>
          </a:prstGeom>
        </p:spPr>
        <p:txBody>
          <a:bodyPr wrap="square">
            <a:spAutoFit/>
          </a:bodyPr>
          <a:lstStyle/>
          <a:p>
            <a:r>
              <a:rPr lang="en-US" b="1" dirty="0"/>
              <a:t>5. Data Integrity and Consistency</a:t>
            </a:r>
          </a:p>
          <a:p>
            <a:r>
              <a:rPr lang="en-US" dirty="0"/>
              <a:t>HDFS ensures that data stored in the system is consistent and remains intact even in the case of failures. It uses </a:t>
            </a:r>
            <a:r>
              <a:rPr lang="en-US" b="1" dirty="0"/>
              <a:t>checksums</a:t>
            </a:r>
            <a:r>
              <a:rPr lang="en-US" dirty="0"/>
              <a:t> to validate the integrity of the data blocks stored on </a:t>
            </a:r>
            <a:r>
              <a:rPr lang="en-US" dirty="0" err="1"/>
              <a:t>DataNodes</a:t>
            </a:r>
            <a:r>
              <a:rPr lang="en-US" dirty="0"/>
              <a:t>. Each block is checked for corruption, and if a corrupt block is found, it is replaced with a replica from another node. HDFS supports atomic file writes. Once a file is written to HDFS, it cannot be modified. This write-once design ensures data consistency and simplifies file management in a distributed system.</a:t>
            </a:r>
          </a:p>
          <a:p>
            <a:endParaRPr lang="en-US" dirty="0"/>
          </a:p>
          <a:p>
            <a:r>
              <a:rPr lang="en-US" b="1" dirty="0"/>
              <a:t>6. Scalability &amp; Load Balancing</a:t>
            </a:r>
          </a:p>
          <a:p>
            <a:r>
              <a:rPr lang="en-US" dirty="0"/>
              <a:t>HDFS is designed to scale out easily, meaning it can handle more data and more processing by simply adding more nodes to the cluster. This makes HDFS suitable for storing and processing petabyte-scale datasets.</a:t>
            </a:r>
          </a:p>
        </p:txBody>
      </p:sp>
    </p:spTree>
    <p:extLst>
      <p:ext uri="{BB962C8B-B14F-4D97-AF65-F5344CB8AC3E}">
        <p14:creationId xmlns:p14="http://schemas.microsoft.com/office/powerpoint/2010/main" val="305652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369" y="606784"/>
            <a:ext cx="8842444" cy="2585323"/>
          </a:xfrm>
          <a:prstGeom prst="rect">
            <a:avLst/>
          </a:prstGeom>
        </p:spPr>
        <p:txBody>
          <a:bodyPr wrap="square">
            <a:spAutoFit/>
          </a:bodyPr>
          <a:lstStyle/>
          <a:p>
            <a:pPr marL="285750" indent="-285750">
              <a:buFont typeface="Arial" pitchFamily="34" charset="0"/>
              <a:buChar char="•"/>
            </a:pPr>
            <a:r>
              <a:rPr lang="en-US" dirty="0"/>
              <a:t>It is a utility or feature that comes with a Hadoop distribution that allows developers or programmers to write the Map-Reduce program using different programming languages like Ruby, Perl, Python, C++, etc.</a:t>
            </a:r>
          </a:p>
          <a:p>
            <a:pPr marL="285750" indent="-285750">
              <a:buFont typeface="Arial" pitchFamily="34" charset="0"/>
              <a:buChar char="•"/>
            </a:pPr>
            <a:r>
              <a:rPr lang="en-US" dirty="0"/>
              <a:t>In fact, we can use any language that can read from the standard input(STDIN) like keyboard input and all and write using standard output(STDOUT).</a:t>
            </a:r>
          </a:p>
          <a:p>
            <a:pPr marL="285750" indent="-285750">
              <a:buFont typeface="Arial" pitchFamily="34" charset="0"/>
              <a:buChar char="•"/>
            </a:pPr>
            <a:r>
              <a:rPr lang="en-US" dirty="0"/>
              <a:t>Essentially, Hadoop Streaming lets you implement the map and reduce phases of the </a:t>
            </a:r>
            <a:r>
              <a:rPr lang="en-US" dirty="0" err="1"/>
              <a:t>MapReduce</a:t>
            </a:r>
            <a:r>
              <a:rPr lang="en-US" dirty="0"/>
              <a:t> model using simple scripts or executable programs.</a:t>
            </a:r>
          </a:p>
          <a:p>
            <a:pPr marL="285750" indent="-285750">
              <a:buFont typeface="Arial" pitchFamily="34" charset="0"/>
              <a:buChar char="•"/>
            </a:pPr>
            <a:r>
              <a:rPr lang="en-US" dirty="0"/>
              <a:t>It allows the processing of large datasets by running scripts that read input, perform transformations, and output the results.</a:t>
            </a:r>
          </a:p>
        </p:txBody>
      </p:sp>
      <p:sp>
        <p:nvSpPr>
          <p:cNvPr id="3" name="Rectangle 2"/>
          <p:cNvSpPr/>
          <p:nvPr/>
        </p:nvSpPr>
        <p:spPr>
          <a:xfrm>
            <a:off x="2106202" y="52307"/>
            <a:ext cx="3623389" cy="523220"/>
          </a:xfrm>
          <a:prstGeom prst="rect">
            <a:avLst/>
          </a:prstGeom>
        </p:spPr>
        <p:txBody>
          <a:bodyPr wrap="square">
            <a:spAutoFit/>
          </a:bodyPr>
          <a:lstStyle/>
          <a:p>
            <a:r>
              <a:rPr lang="en-US" sz="2800" b="1" dirty="0">
                <a:solidFill>
                  <a:schemeClr val="accent6"/>
                </a:solidFill>
              </a:rPr>
              <a:t>Hadoop Streaming</a:t>
            </a:r>
          </a:p>
        </p:txBody>
      </p:sp>
      <p:sp>
        <p:nvSpPr>
          <p:cNvPr id="4" name="Rectangle 3"/>
          <p:cNvSpPr/>
          <p:nvPr/>
        </p:nvSpPr>
        <p:spPr>
          <a:xfrm>
            <a:off x="150778" y="3652685"/>
            <a:ext cx="8842444" cy="2800767"/>
          </a:xfrm>
          <a:prstGeom prst="rect">
            <a:avLst/>
          </a:prstGeom>
        </p:spPr>
        <p:txBody>
          <a:bodyPr wrap="square">
            <a:spAutoFit/>
          </a:bodyPr>
          <a:lstStyle/>
          <a:p>
            <a:r>
              <a:rPr lang="en-US" sz="1600" dirty="0"/>
              <a:t>Hadoop Streaming Working :</a:t>
            </a:r>
          </a:p>
          <a:p>
            <a:r>
              <a:rPr lang="en-US" sz="1600" b="1" dirty="0"/>
              <a:t>Input Data</a:t>
            </a:r>
            <a:r>
              <a:rPr lang="en-US" sz="1600" dirty="0"/>
              <a:t>: The input is usually stored in HDFS. Hadoop Streaming treats this as a collection of files and splits the data into chunks to be processed by the mapper script.</a:t>
            </a:r>
          </a:p>
          <a:p>
            <a:r>
              <a:rPr lang="en-US" sz="1600" b="1" dirty="0"/>
              <a:t>Mapper Phase</a:t>
            </a:r>
            <a:r>
              <a:rPr lang="en-US" sz="1600" dirty="0"/>
              <a:t>: The mapper script reads the input data, processes it, and generates key-value pairs. The input is fed to the mapper via </a:t>
            </a:r>
            <a:r>
              <a:rPr lang="en-US" sz="1600" dirty="0" err="1"/>
              <a:t>stdin</a:t>
            </a:r>
            <a:r>
              <a:rPr lang="en-US" sz="1600" dirty="0"/>
              <a:t>, and the output is written to </a:t>
            </a:r>
            <a:r>
              <a:rPr lang="en-US" sz="1600" dirty="0" err="1"/>
              <a:t>stdout</a:t>
            </a:r>
            <a:r>
              <a:rPr lang="en-US" sz="1600" dirty="0"/>
              <a:t> in the form of key-value pairs, separated by a tab or space.</a:t>
            </a:r>
          </a:p>
          <a:p>
            <a:r>
              <a:rPr lang="en-US" sz="1600" b="1" dirty="0"/>
              <a:t>Shuffle and Sort</a:t>
            </a:r>
            <a:r>
              <a:rPr lang="en-US" sz="1600" dirty="0"/>
              <a:t>: </a:t>
            </a:r>
            <a:r>
              <a:rPr lang="en-US" sz="1600" dirty="0" err="1"/>
              <a:t>Hadoop’s</a:t>
            </a:r>
            <a:r>
              <a:rPr lang="en-US" sz="1600" dirty="0"/>
              <a:t> </a:t>
            </a:r>
            <a:r>
              <a:rPr lang="en-US" sz="1600" dirty="0" err="1"/>
              <a:t>MapReduce</a:t>
            </a:r>
            <a:r>
              <a:rPr lang="en-US" sz="1600" dirty="0"/>
              <a:t> framework automatically handles this phase, where the intermediate outputs from the mapper are shuffled and grouped by key, and then passed to the reducer.</a:t>
            </a:r>
          </a:p>
          <a:p>
            <a:r>
              <a:rPr lang="en-US" sz="1600" b="1" dirty="0"/>
              <a:t>Reducer Phase</a:t>
            </a:r>
            <a:r>
              <a:rPr lang="en-US" sz="1600" dirty="0"/>
              <a:t>: The reducer script reads the sorted key-value pairs and performs the aggregation or final computation.</a:t>
            </a:r>
          </a:p>
        </p:txBody>
      </p:sp>
    </p:spTree>
    <p:extLst>
      <p:ext uri="{BB962C8B-B14F-4D97-AF65-F5344CB8AC3E}">
        <p14:creationId xmlns:p14="http://schemas.microsoft.com/office/powerpoint/2010/main" val="3056524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6202" y="52307"/>
            <a:ext cx="5539738" cy="523220"/>
          </a:xfrm>
          <a:prstGeom prst="rect">
            <a:avLst/>
          </a:prstGeom>
        </p:spPr>
        <p:txBody>
          <a:bodyPr wrap="square">
            <a:spAutoFit/>
          </a:bodyPr>
          <a:lstStyle/>
          <a:p>
            <a:r>
              <a:rPr lang="en-US" sz="2800" b="1" dirty="0">
                <a:solidFill>
                  <a:schemeClr val="accent6"/>
                </a:solidFill>
              </a:rPr>
              <a:t>Hadoop Streaming (contd)</a:t>
            </a:r>
          </a:p>
        </p:txBody>
      </p:sp>
      <p:sp>
        <p:nvSpPr>
          <p:cNvPr id="3" name="Rectangle 2"/>
          <p:cNvSpPr/>
          <p:nvPr/>
        </p:nvSpPr>
        <p:spPr>
          <a:xfrm>
            <a:off x="165370" y="1050587"/>
            <a:ext cx="1780162" cy="9435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 Reader </a:t>
            </a:r>
          </a:p>
          <a:p>
            <a:pPr algn="ctr"/>
            <a:r>
              <a:rPr lang="en-US" dirty="0"/>
              <a:t>( Having own logic )</a:t>
            </a:r>
          </a:p>
        </p:txBody>
      </p:sp>
      <p:sp>
        <p:nvSpPr>
          <p:cNvPr id="5" name="Rectangle 4"/>
          <p:cNvSpPr/>
          <p:nvPr/>
        </p:nvSpPr>
        <p:spPr>
          <a:xfrm>
            <a:off x="2234118" y="1050587"/>
            <a:ext cx="1822315" cy="9435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&lt;Key value pair&gt;</a:t>
            </a:r>
          </a:p>
        </p:txBody>
      </p:sp>
      <p:sp>
        <p:nvSpPr>
          <p:cNvPr id="6" name="Rectangle 5"/>
          <p:cNvSpPr/>
          <p:nvPr/>
        </p:nvSpPr>
        <p:spPr>
          <a:xfrm>
            <a:off x="4439054" y="1050586"/>
            <a:ext cx="1822315" cy="9435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Mapper Stream</a:t>
            </a:r>
          </a:p>
          <a:p>
            <a:pPr algn="ctr"/>
            <a:r>
              <a:rPr lang="en-US" dirty="0"/>
              <a:t>( Internal )</a:t>
            </a:r>
          </a:p>
        </p:txBody>
      </p:sp>
      <p:grpSp>
        <p:nvGrpSpPr>
          <p:cNvPr id="30" name="Group 29"/>
          <p:cNvGrpSpPr/>
          <p:nvPr/>
        </p:nvGrpSpPr>
        <p:grpSpPr>
          <a:xfrm>
            <a:off x="6848272" y="823608"/>
            <a:ext cx="2127114" cy="1540212"/>
            <a:chOff x="6848272" y="823608"/>
            <a:chExt cx="2127114" cy="1540212"/>
          </a:xfrm>
        </p:grpSpPr>
        <p:sp>
          <p:nvSpPr>
            <p:cNvPr id="7" name="Rectangle 6"/>
            <p:cNvSpPr/>
            <p:nvPr/>
          </p:nvSpPr>
          <p:spPr>
            <a:xfrm>
              <a:off x="7153071" y="823608"/>
              <a:ext cx="1822315" cy="15402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Mapper External ( C, C++ , Python scripting )</a:t>
              </a:r>
            </a:p>
          </p:txBody>
        </p:sp>
        <p:sp>
          <p:nvSpPr>
            <p:cNvPr id="4" name="Rounded Rectangle 3"/>
            <p:cNvSpPr/>
            <p:nvPr/>
          </p:nvSpPr>
          <p:spPr>
            <a:xfrm>
              <a:off x="6848272" y="1050586"/>
              <a:ext cx="304799" cy="4717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6848272" y="1758274"/>
              <a:ext cx="304799" cy="471791"/>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Rectangle 9"/>
          <p:cNvSpPr/>
          <p:nvPr/>
        </p:nvSpPr>
        <p:spPr>
          <a:xfrm>
            <a:off x="4591453" y="2944238"/>
            <a:ext cx="1822315" cy="9435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Reduce Stream</a:t>
            </a:r>
          </a:p>
          <a:p>
            <a:pPr algn="ctr"/>
            <a:r>
              <a:rPr lang="en-US" dirty="0"/>
              <a:t>( internal )</a:t>
            </a:r>
          </a:p>
        </p:txBody>
      </p:sp>
      <p:sp>
        <p:nvSpPr>
          <p:cNvPr id="11" name="Rectangle 10"/>
          <p:cNvSpPr/>
          <p:nvPr/>
        </p:nvSpPr>
        <p:spPr>
          <a:xfrm>
            <a:off x="2106202" y="2944237"/>
            <a:ext cx="1822315" cy="9435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&lt;Key value pair&gt;</a:t>
            </a:r>
          </a:p>
        </p:txBody>
      </p:sp>
      <p:sp>
        <p:nvSpPr>
          <p:cNvPr id="12" name="Rectangle 11"/>
          <p:cNvSpPr/>
          <p:nvPr/>
        </p:nvSpPr>
        <p:spPr>
          <a:xfrm>
            <a:off x="114543" y="2944236"/>
            <a:ext cx="1627034" cy="9435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 </a:t>
            </a:r>
          </a:p>
          <a:p>
            <a:pPr algn="ctr"/>
            <a:r>
              <a:rPr lang="en-US" dirty="0"/>
              <a:t>Format</a:t>
            </a:r>
          </a:p>
        </p:txBody>
      </p:sp>
      <p:grpSp>
        <p:nvGrpSpPr>
          <p:cNvPr id="31" name="Group 30"/>
          <p:cNvGrpSpPr/>
          <p:nvPr/>
        </p:nvGrpSpPr>
        <p:grpSpPr>
          <a:xfrm>
            <a:off x="6901857" y="2581070"/>
            <a:ext cx="2148107" cy="1540212"/>
            <a:chOff x="6901857" y="2581070"/>
            <a:chExt cx="2148107" cy="1540212"/>
          </a:xfrm>
        </p:grpSpPr>
        <p:sp>
          <p:nvSpPr>
            <p:cNvPr id="15" name="Rounded Rectangle 14"/>
            <p:cNvSpPr/>
            <p:nvPr/>
          </p:nvSpPr>
          <p:spPr>
            <a:xfrm>
              <a:off x="6906803" y="2708342"/>
              <a:ext cx="304799" cy="4717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7227649" y="2581070"/>
              <a:ext cx="1822315" cy="15402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Reducer External ( C, C++ , Python scripting )</a:t>
              </a:r>
            </a:p>
          </p:txBody>
        </p:sp>
        <p:sp>
          <p:nvSpPr>
            <p:cNvPr id="17" name="Rounded Rectangle 16"/>
            <p:cNvSpPr/>
            <p:nvPr/>
          </p:nvSpPr>
          <p:spPr>
            <a:xfrm>
              <a:off x="6901857" y="3416030"/>
              <a:ext cx="304799" cy="471791"/>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Down Arrow 19"/>
          <p:cNvSpPr/>
          <p:nvPr/>
        </p:nvSpPr>
        <p:spPr>
          <a:xfrm>
            <a:off x="5212260" y="1994168"/>
            <a:ext cx="290350" cy="95006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3378740" y="2197915"/>
            <a:ext cx="2120628" cy="646331"/>
          </a:xfrm>
          <a:prstGeom prst="rect">
            <a:avLst/>
          </a:prstGeom>
          <a:noFill/>
        </p:spPr>
        <p:txBody>
          <a:bodyPr wrap="square" rtlCol="0">
            <a:spAutoFit/>
          </a:bodyPr>
          <a:lstStyle/>
          <a:p>
            <a:r>
              <a:rPr lang="en-US" dirty="0"/>
              <a:t>Intermediate key-value pairs</a:t>
            </a:r>
          </a:p>
        </p:txBody>
      </p:sp>
      <p:grpSp>
        <p:nvGrpSpPr>
          <p:cNvPr id="1027" name="Group 1026"/>
          <p:cNvGrpSpPr/>
          <p:nvPr/>
        </p:nvGrpSpPr>
        <p:grpSpPr>
          <a:xfrm>
            <a:off x="6290217" y="638942"/>
            <a:ext cx="862854" cy="1921979"/>
            <a:chOff x="6290217" y="638942"/>
            <a:chExt cx="862854" cy="1921979"/>
          </a:xfrm>
        </p:grpSpPr>
        <p:grpSp>
          <p:nvGrpSpPr>
            <p:cNvPr id="1024" name="Group 1023"/>
            <p:cNvGrpSpPr/>
            <p:nvPr/>
          </p:nvGrpSpPr>
          <p:grpSpPr>
            <a:xfrm>
              <a:off x="6290217" y="1182669"/>
              <a:ext cx="578590" cy="927318"/>
              <a:chOff x="6290217" y="1182669"/>
              <a:chExt cx="578590" cy="927318"/>
            </a:xfrm>
          </p:grpSpPr>
          <p:sp>
            <p:nvSpPr>
              <p:cNvPr id="8" name="Down Arrow 7"/>
              <p:cNvSpPr/>
              <p:nvPr/>
            </p:nvSpPr>
            <p:spPr>
              <a:xfrm rot="14929434">
                <a:off x="6436438" y="1040650"/>
                <a:ext cx="290350" cy="57438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own Arrow 18"/>
              <p:cNvSpPr/>
              <p:nvPr/>
            </p:nvSpPr>
            <p:spPr>
              <a:xfrm rot="6300142">
                <a:off x="6401210" y="1708644"/>
                <a:ext cx="290350" cy="51233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TextBox 21"/>
            <p:cNvSpPr txBox="1"/>
            <p:nvPr/>
          </p:nvSpPr>
          <p:spPr>
            <a:xfrm>
              <a:off x="6525748" y="638942"/>
              <a:ext cx="611307" cy="369332"/>
            </a:xfrm>
            <a:prstGeom prst="rect">
              <a:avLst/>
            </a:prstGeom>
            <a:noFill/>
          </p:spPr>
          <p:txBody>
            <a:bodyPr wrap="square" lIns="0" rIns="0" rtlCol="0">
              <a:spAutoFit/>
            </a:bodyPr>
            <a:lstStyle/>
            <a:p>
              <a:r>
                <a:rPr lang="en-US" dirty="0" err="1"/>
                <a:t>stdin</a:t>
              </a:r>
              <a:endParaRPr lang="en-US" dirty="0"/>
            </a:p>
          </p:txBody>
        </p:sp>
        <p:sp>
          <p:nvSpPr>
            <p:cNvPr id="23" name="TextBox 22"/>
            <p:cNvSpPr txBox="1"/>
            <p:nvPr/>
          </p:nvSpPr>
          <p:spPr>
            <a:xfrm>
              <a:off x="6454576" y="2191589"/>
              <a:ext cx="698495" cy="369332"/>
            </a:xfrm>
            <a:prstGeom prst="rect">
              <a:avLst/>
            </a:prstGeom>
            <a:noFill/>
          </p:spPr>
          <p:txBody>
            <a:bodyPr wrap="square" lIns="0" rIns="0" rtlCol="0">
              <a:spAutoFit/>
            </a:bodyPr>
            <a:lstStyle/>
            <a:p>
              <a:r>
                <a:rPr lang="en-US" dirty="0" err="1"/>
                <a:t>stdout</a:t>
              </a:r>
              <a:endParaRPr lang="en-US" dirty="0"/>
            </a:p>
          </p:txBody>
        </p:sp>
      </p:grpSp>
      <p:sp>
        <p:nvSpPr>
          <p:cNvPr id="14" name="Down Arrow 13"/>
          <p:cNvSpPr/>
          <p:nvPr/>
        </p:nvSpPr>
        <p:spPr>
          <a:xfrm rot="6385899">
            <a:off x="6563654" y="3435475"/>
            <a:ext cx="213198" cy="54580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wn Arrow 17"/>
          <p:cNvSpPr/>
          <p:nvPr/>
        </p:nvSpPr>
        <p:spPr>
          <a:xfrm rot="14691633">
            <a:off x="6546296" y="2860151"/>
            <a:ext cx="290350" cy="51233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02177" y="2659580"/>
            <a:ext cx="611307" cy="369332"/>
          </a:xfrm>
          <a:prstGeom prst="rect">
            <a:avLst/>
          </a:prstGeom>
          <a:noFill/>
        </p:spPr>
        <p:txBody>
          <a:bodyPr wrap="square" lIns="0" rIns="0" rtlCol="0">
            <a:spAutoFit/>
          </a:bodyPr>
          <a:lstStyle/>
          <a:p>
            <a:r>
              <a:rPr lang="en-US" dirty="0" err="1"/>
              <a:t>stdin</a:t>
            </a:r>
            <a:endParaRPr lang="en-US" dirty="0"/>
          </a:p>
        </p:txBody>
      </p:sp>
      <p:sp>
        <p:nvSpPr>
          <p:cNvPr id="25" name="TextBox 24"/>
          <p:cNvSpPr txBox="1"/>
          <p:nvPr/>
        </p:nvSpPr>
        <p:spPr>
          <a:xfrm>
            <a:off x="6454575" y="3857244"/>
            <a:ext cx="698495" cy="369332"/>
          </a:xfrm>
          <a:prstGeom prst="rect">
            <a:avLst/>
          </a:prstGeom>
          <a:noFill/>
        </p:spPr>
        <p:txBody>
          <a:bodyPr wrap="square" lIns="0" rIns="0" rtlCol="0">
            <a:spAutoFit/>
          </a:bodyPr>
          <a:lstStyle/>
          <a:p>
            <a:r>
              <a:rPr lang="en-US" dirty="0" err="1"/>
              <a:t>stdout</a:t>
            </a:r>
            <a:endParaRPr lang="en-US" dirty="0"/>
          </a:p>
        </p:txBody>
      </p:sp>
      <p:sp>
        <p:nvSpPr>
          <p:cNvPr id="21" name="Right Arrow 20"/>
          <p:cNvSpPr/>
          <p:nvPr/>
        </p:nvSpPr>
        <p:spPr>
          <a:xfrm>
            <a:off x="1945532" y="1522377"/>
            <a:ext cx="288586" cy="23589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Arrow 26"/>
          <p:cNvSpPr/>
          <p:nvPr/>
        </p:nvSpPr>
        <p:spPr>
          <a:xfrm>
            <a:off x="4092100" y="1534940"/>
            <a:ext cx="288586" cy="23589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ight Arrow 27"/>
          <p:cNvSpPr/>
          <p:nvPr/>
        </p:nvSpPr>
        <p:spPr>
          <a:xfrm rot="10800000">
            <a:off x="3922029" y="3319788"/>
            <a:ext cx="726335" cy="3195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ight Arrow 28"/>
          <p:cNvSpPr/>
          <p:nvPr/>
        </p:nvSpPr>
        <p:spPr>
          <a:xfrm rot="10800000">
            <a:off x="1741577" y="3312403"/>
            <a:ext cx="364625" cy="3195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65370" y="4390365"/>
            <a:ext cx="8884594" cy="2308324"/>
          </a:xfrm>
          <a:prstGeom prst="rect">
            <a:avLst/>
          </a:prstGeom>
        </p:spPr>
        <p:txBody>
          <a:bodyPr wrap="square">
            <a:spAutoFit/>
          </a:bodyPr>
          <a:lstStyle/>
          <a:p>
            <a:pPr marL="285750" indent="-285750">
              <a:buFont typeface="Arial" pitchFamily="34" charset="0"/>
              <a:buChar char="•"/>
            </a:pPr>
            <a:r>
              <a:rPr lang="en-US" dirty="0"/>
              <a:t>In the above block diagram we have an Input Reader which is responsible for reading the input data and produces the list of key-value pairs. </a:t>
            </a:r>
          </a:p>
          <a:p>
            <a:pPr marL="285750" indent="-285750">
              <a:buFont typeface="Arial" pitchFamily="34" charset="0"/>
              <a:buChar char="•"/>
            </a:pPr>
            <a:r>
              <a:rPr lang="en-US" dirty="0"/>
              <a:t>We can read data in .</a:t>
            </a:r>
            <a:r>
              <a:rPr lang="en-US" dirty="0" err="1"/>
              <a:t>csv</a:t>
            </a:r>
            <a:r>
              <a:rPr lang="en-US" dirty="0"/>
              <a:t> format, in delimiter format, from a database table, image data(.jpg, .</a:t>
            </a:r>
            <a:r>
              <a:rPr lang="en-US" dirty="0" err="1"/>
              <a:t>png</a:t>
            </a:r>
            <a:r>
              <a:rPr lang="en-US" dirty="0"/>
              <a:t>), audio data etc.</a:t>
            </a:r>
          </a:p>
          <a:p>
            <a:pPr marL="285750" indent="-285750">
              <a:buFont typeface="Arial" pitchFamily="34" charset="0"/>
              <a:buChar char="•"/>
            </a:pPr>
            <a:r>
              <a:rPr lang="en-US" dirty="0"/>
              <a:t>The input reader contains the complete logic about the data it is reading. Suppose we want to read an image then we have to specify the logic in the input reader so that it can read that image data and finally it will generate key-value pairs for that image data.</a:t>
            </a:r>
          </a:p>
        </p:txBody>
      </p:sp>
    </p:spTree>
    <p:extLst>
      <p:ext uri="{BB962C8B-B14F-4D97-AF65-F5344CB8AC3E}">
        <p14:creationId xmlns:p14="http://schemas.microsoft.com/office/powerpoint/2010/main" val="410702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6202" y="52307"/>
            <a:ext cx="5539738" cy="523220"/>
          </a:xfrm>
          <a:prstGeom prst="rect">
            <a:avLst/>
          </a:prstGeom>
        </p:spPr>
        <p:txBody>
          <a:bodyPr wrap="square">
            <a:spAutoFit/>
          </a:bodyPr>
          <a:lstStyle/>
          <a:p>
            <a:r>
              <a:rPr lang="en-US" sz="2800" b="1" dirty="0">
                <a:solidFill>
                  <a:schemeClr val="accent6"/>
                </a:solidFill>
              </a:rPr>
              <a:t>Hadoop Streaming (contd)</a:t>
            </a:r>
          </a:p>
        </p:txBody>
      </p:sp>
      <p:sp>
        <p:nvSpPr>
          <p:cNvPr id="3" name="Rectangle 2"/>
          <p:cNvSpPr/>
          <p:nvPr/>
        </p:nvSpPr>
        <p:spPr>
          <a:xfrm>
            <a:off x="102304" y="693854"/>
            <a:ext cx="8884594" cy="5109091"/>
          </a:xfrm>
          <a:prstGeom prst="rect">
            <a:avLst/>
          </a:prstGeom>
        </p:spPr>
        <p:txBody>
          <a:bodyPr wrap="square">
            <a:spAutoFit/>
          </a:bodyPr>
          <a:lstStyle/>
          <a:p>
            <a:pPr marL="285750" indent="-285750">
              <a:buFont typeface="Arial" pitchFamily="34" charset="0"/>
              <a:buChar char="•"/>
            </a:pPr>
            <a:r>
              <a:rPr lang="en-US" sz="1600" dirty="0"/>
              <a:t>The list of key-value pairs is fed to the Map phase and Mapper will work on each of these key-value pair of each pixel and generate some intermediate key-value pairs which are then fed to the Reducer after doing shuffling and sorting then the final output produced by the reducer will be written to the HDFS.</a:t>
            </a:r>
          </a:p>
          <a:p>
            <a:pPr marL="285750" indent="-285750">
              <a:buFont typeface="Arial" pitchFamily="34" charset="0"/>
              <a:buChar char="•"/>
            </a:pPr>
            <a:r>
              <a:rPr lang="en-US" sz="1600" dirty="0"/>
              <a:t>We can create our external mapper and run it as an external separate process.</a:t>
            </a:r>
          </a:p>
          <a:p>
            <a:pPr marL="285750" indent="-285750">
              <a:buFont typeface="Arial" pitchFamily="34" charset="0"/>
              <a:buChar char="•"/>
            </a:pPr>
            <a:r>
              <a:rPr lang="en-US" sz="1600" dirty="0"/>
              <a:t>As the key-value pairs are passed to the internal mapper the internal mapper process send these key-value pairs in turn to the external mapper where we have written our code in some other language like with python with help of STDIN.  </a:t>
            </a:r>
          </a:p>
          <a:p>
            <a:pPr marL="285750" indent="-285750">
              <a:buFont typeface="Arial" pitchFamily="34" charset="0"/>
              <a:buChar char="•"/>
            </a:pPr>
            <a:r>
              <a:rPr lang="en-US" sz="1600" dirty="0"/>
              <a:t>The external map processes are not part of the basic </a:t>
            </a:r>
            <a:r>
              <a:rPr lang="en-US" sz="1600" dirty="0" err="1"/>
              <a:t>MapReduce</a:t>
            </a:r>
            <a:r>
              <a:rPr lang="en-US" sz="1600" dirty="0"/>
              <a:t> flow. This external mapper will take input from STDIN and produce output to STDOUT. </a:t>
            </a:r>
          </a:p>
          <a:p>
            <a:pPr marL="285750" indent="-285750">
              <a:buFont typeface="Arial" pitchFamily="34" charset="0"/>
              <a:buChar char="•"/>
            </a:pPr>
            <a:r>
              <a:rPr lang="en-US" sz="1600" dirty="0"/>
              <a:t>The external mappers process these key-value pairs and generate intermediate key-value pairs with help of STDOUT and send it to the internal mappers.</a:t>
            </a:r>
          </a:p>
          <a:p>
            <a:pPr marL="285750" indent="-285750">
              <a:buFont typeface="Arial" pitchFamily="34" charset="0"/>
              <a:buChar char="•"/>
            </a:pPr>
            <a:r>
              <a:rPr lang="en-US" sz="1600" dirty="0"/>
              <a:t>Similarly, Reducer does the same thing. Once the intermediate key-value pairs are processed through the shuffle and sorting process they are fed to the internal reducer which will send these pairs to external reducer process that are working separately through the help of STDIN and gathers the output generated by external reducers with help of STDOUT and finally the output is stored to our HDFS.</a:t>
            </a:r>
          </a:p>
          <a:p>
            <a:pPr marL="285750" indent="-285750">
              <a:buFont typeface="Arial" pitchFamily="34" charset="0"/>
              <a:buChar char="•"/>
            </a:pPr>
            <a:r>
              <a:rPr lang="en-US" sz="1600" dirty="0"/>
              <a:t>This is how Hadoop Streaming works on Hadoop which is by default available in Hadoop. We are just utilizing this feature by making our external mapper and reducers. </a:t>
            </a:r>
          </a:p>
        </p:txBody>
      </p:sp>
    </p:spTree>
    <p:extLst>
      <p:ext uri="{BB962C8B-B14F-4D97-AF65-F5344CB8AC3E}">
        <p14:creationId xmlns:p14="http://schemas.microsoft.com/office/powerpoint/2010/main" val="1172517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07" y="139137"/>
            <a:ext cx="6794604" cy="461665"/>
          </a:xfrm>
          <a:prstGeom prst="rect">
            <a:avLst/>
          </a:prstGeom>
        </p:spPr>
        <p:txBody>
          <a:bodyPr wrap="square">
            <a:spAutoFit/>
          </a:bodyPr>
          <a:lstStyle/>
          <a:p>
            <a:r>
              <a:rPr lang="en-US" sz="2400" b="1" dirty="0">
                <a:solidFill>
                  <a:schemeClr val="accent6"/>
                </a:solidFill>
              </a:rPr>
              <a:t>Data Storage Formats</a:t>
            </a:r>
          </a:p>
        </p:txBody>
      </p:sp>
      <p:sp>
        <p:nvSpPr>
          <p:cNvPr id="4" name="Rectangle 3"/>
          <p:cNvSpPr/>
          <p:nvPr/>
        </p:nvSpPr>
        <p:spPr>
          <a:xfrm>
            <a:off x="184824" y="662357"/>
            <a:ext cx="8822987" cy="830997"/>
          </a:xfrm>
          <a:prstGeom prst="rect">
            <a:avLst/>
          </a:prstGeom>
        </p:spPr>
        <p:txBody>
          <a:bodyPr wrap="square">
            <a:spAutoFit/>
          </a:bodyPr>
          <a:lstStyle/>
          <a:p>
            <a:r>
              <a:rPr lang="en-US" sz="1600" dirty="0"/>
              <a:t>There are several commonly used data storage formats in HDFS (Hadoop Distributed File System). These formats cater to different data requirements, such as binary storage, schema support, compression, and ease of use</a:t>
            </a:r>
          </a:p>
        </p:txBody>
      </p:sp>
      <p:sp>
        <p:nvSpPr>
          <p:cNvPr id="5" name="Rectangle 4"/>
          <p:cNvSpPr/>
          <p:nvPr/>
        </p:nvSpPr>
        <p:spPr>
          <a:xfrm>
            <a:off x="299209" y="1585687"/>
            <a:ext cx="8056851" cy="1846659"/>
          </a:xfrm>
          <a:prstGeom prst="rect">
            <a:avLst/>
          </a:prstGeom>
        </p:spPr>
        <p:txBody>
          <a:bodyPr wrap="square">
            <a:spAutoFit/>
          </a:bodyPr>
          <a:lstStyle/>
          <a:p>
            <a:pPr marL="342900" indent="-342900">
              <a:buAutoNum type="arabicPeriod"/>
            </a:pPr>
            <a:r>
              <a:rPr lang="en-US" sz="1600" dirty="0"/>
              <a:t>CSV (Comma-Separated Values) and TSV (Tab-Separated Values)</a:t>
            </a:r>
          </a:p>
          <a:p>
            <a:pPr marL="342900" indent="-342900">
              <a:buAutoNum type="arabicPeriod"/>
            </a:pPr>
            <a:r>
              <a:rPr lang="en-US" sz="1600" dirty="0"/>
              <a:t>JSON</a:t>
            </a:r>
          </a:p>
          <a:p>
            <a:pPr marL="342900" indent="-342900">
              <a:buAutoNum type="arabicPeriod"/>
            </a:pPr>
            <a:r>
              <a:rPr lang="en-US" sz="1600" dirty="0"/>
              <a:t>Sequence Files</a:t>
            </a:r>
          </a:p>
          <a:p>
            <a:pPr marL="342900" indent="-342900">
              <a:buAutoNum type="arabicPeriod"/>
            </a:pPr>
            <a:r>
              <a:rPr lang="en-US" sz="1600" dirty="0"/>
              <a:t>Avro</a:t>
            </a:r>
          </a:p>
          <a:p>
            <a:pPr marL="342900" indent="-342900">
              <a:buAutoNum type="arabicPeriod"/>
            </a:pPr>
            <a:r>
              <a:rPr lang="en-US" sz="1600" dirty="0"/>
              <a:t>Parquet</a:t>
            </a:r>
          </a:p>
          <a:p>
            <a:pPr marL="342900" indent="-342900">
              <a:buAutoNum type="arabicPeriod"/>
            </a:pPr>
            <a:r>
              <a:rPr lang="en-US" sz="1600" dirty="0" err="1"/>
              <a:t>Optimised</a:t>
            </a:r>
            <a:r>
              <a:rPr lang="en-US" sz="1600" dirty="0"/>
              <a:t> Row Columnar (ORC)</a:t>
            </a:r>
          </a:p>
          <a:p>
            <a:pPr marL="342900" indent="-342900">
              <a:buAutoNum type="arabicPeriod"/>
            </a:pPr>
            <a:r>
              <a:rPr lang="en-US" sz="1600" dirty="0" err="1"/>
              <a:t>Protobuf</a:t>
            </a:r>
            <a:endParaRPr lang="en-US" sz="1600" dirty="0"/>
          </a:p>
        </p:txBody>
      </p:sp>
      <p:sp>
        <p:nvSpPr>
          <p:cNvPr id="6" name="Rectangle 5"/>
          <p:cNvSpPr/>
          <p:nvPr/>
        </p:nvSpPr>
        <p:spPr>
          <a:xfrm>
            <a:off x="107003" y="4068873"/>
            <a:ext cx="8725711" cy="2062103"/>
          </a:xfrm>
          <a:prstGeom prst="rect">
            <a:avLst/>
          </a:prstGeom>
        </p:spPr>
        <p:txBody>
          <a:bodyPr wrap="square">
            <a:spAutoFit/>
          </a:bodyPr>
          <a:lstStyle/>
          <a:p>
            <a:pPr marL="342900" indent="-342900">
              <a:buAutoNum type="arabicPeriod"/>
            </a:pPr>
            <a:r>
              <a:rPr lang="en-US" sz="1600" b="1" dirty="0"/>
              <a:t>CSV (Comma-Separated Values) and TSV (Tab-Separated Values)</a:t>
            </a:r>
          </a:p>
          <a:p>
            <a:r>
              <a:rPr lang="en-US" sz="1600" dirty="0"/>
              <a:t>CSV and TSV are plain-text formats that store tabular data, where fields are separated by commas or tabs. They are simple and widely supported but are not optimized for storage or processing in big data environments due to their text-based nature. Also they do not natively support compression or can be split . They do not include any schema information, which makes it harder to validate data consistency. Hence this format are useful for storing simple, flat table data, such as customer lists, sales records, or transaction logs.</a:t>
            </a:r>
          </a:p>
        </p:txBody>
      </p:sp>
    </p:spTree>
    <p:extLst>
      <p:ext uri="{BB962C8B-B14F-4D97-AF65-F5344CB8AC3E}">
        <p14:creationId xmlns:p14="http://schemas.microsoft.com/office/powerpoint/2010/main" val="3513267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06" y="139137"/>
            <a:ext cx="5734289" cy="523220"/>
          </a:xfrm>
          <a:prstGeom prst="rect">
            <a:avLst/>
          </a:prstGeom>
        </p:spPr>
        <p:txBody>
          <a:bodyPr wrap="square">
            <a:spAutoFit/>
          </a:bodyPr>
          <a:lstStyle/>
          <a:p>
            <a:r>
              <a:rPr lang="en-US" sz="2800" b="1" dirty="0">
                <a:solidFill>
                  <a:schemeClr val="accent6"/>
                </a:solidFill>
              </a:rPr>
              <a:t>Data Storage Formats (contd)</a:t>
            </a:r>
          </a:p>
        </p:txBody>
      </p:sp>
      <p:sp>
        <p:nvSpPr>
          <p:cNvPr id="3" name="Rectangle 2"/>
          <p:cNvSpPr/>
          <p:nvPr/>
        </p:nvSpPr>
        <p:spPr>
          <a:xfrm>
            <a:off x="107002" y="684524"/>
            <a:ext cx="8725711" cy="5262979"/>
          </a:xfrm>
          <a:prstGeom prst="rect">
            <a:avLst/>
          </a:prstGeom>
        </p:spPr>
        <p:txBody>
          <a:bodyPr wrap="square">
            <a:spAutoFit/>
          </a:bodyPr>
          <a:lstStyle/>
          <a:p>
            <a:r>
              <a:rPr lang="en-US" sz="1600" b="1" dirty="0"/>
              <a:t>2. JSON (JavaScript Object Notation)</a:t>
            </a:r>
          </a:p>
          <a:p>
            <a:r>
              <a:rPr lang="en-US" sz="1600" dirty="0"/>
              <a:t>JSON is a text-based, human-readable format for representing structured data. It is commonly used in big data environments due to its flexibility and ease of use. It is easy to read and debug, which makes it popular for data exchange between systems (e.g., REST APIs). JSON is a schema-less format, allowing it to store flexible, semi-structured data. This is useful for cases where the structure of the data may vary between records. It is widely used across all programming languages and platforms, making it a popular format for data interchange. However like CSV format JSON also does not support native compression nor naturally </a:t>
            </a:r>
            <a:r>
              <a:rPr lang="en-US" sz="1600" dirty="0" err="1"/>
              <a:t>splittable</a:t>
            </a:r>
            <a:r>
              <a:rPr lang="en-US" sz="1600" dirty="0"/>
              <a:t> which becomes a limitation for distributed processing in Hadoop. When large JSON files are stored in HDFS, it’s challenging to split them into smaller pieces for parallel processing.</a:t>
            </a:r>
          </a:p>
          <a:p>
            <a:endParaRPr lang="en-US" sz="1600" dirty="0"/>
          </a:p>
          <a:p>
            <a:r>
              <a:rPr lang="en-US" sz="1600" b="1" dirty="0"/>
              <a:t>3. Sequence Files</a:t>
            </a:r>
          </a:p>
          <a:p>
            <a:r>
              <a:rPr lang="en-US" sz="1600" dirty="0"/>
              <a:t>A Sequence File is a binary format that stores data as key-value pairs. It is an older Hadoop-native format primarily used for intermediate data in </a:t>
            </a:r>
            <a:r>
              <a:rPr lang="en-US" sz="1600" dirty="0" err="1"/>
              <a:t>MapReduce</a:t>
            </a:r>
            <a:r>
              <a:rPr lang="en-US" sz="1600" dirty="0"/>
              <a:t> jobs and can store any arbitrary Java objects. Sequence files store data as key-value pairs, where the keys and values are serialized in binary format. This makes them ideal for scenarios where data needs to be processed as key-value pairs, such as in </a:t>
            </a:r>
            <a:r>
              <a:rPr lang="en-US" sz="1600" dirty="0" err="1"/>
              <a:t>MapReduce</a:t>
            </a:r>
            <a:r>
              <a:rPr lang="en-US" sz="1600" dirty="0"/>
              <a:t> jobs. They can be compressed using block-level or record-level compression and also are </a:t>
            </a:r>
            <a:r>
              <a:rPr lang="en-US" sz="1600" dirty="0" err="1"/>
              <a:t>splittable</a:t>
            </a:r>
            <a:r>
              <a:rPr lang="en-US" sz="1600" dirty="0"/>
              <a:t>, meaning that large files can be split into multiple smaller pieces, enabling parallel processing across multiple nodes.</a:t>
            </a:r>
          </a:p>
        </p:txBody>
      </p:sp>
    </p:spTree>
    <p:extLst>
      <p:ext uri="{BB962C8B-B14F-4D97-AF65-F5344CB8AC3E}">
        <p14:creationId xmlns:p14="http://schemas.microsoft.com/office/powerpoint/2010/main" val="53882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5360227" cy="523220"/>
          </a:xfrm>
          <a:prstGeom prst="rect">
            <a:avLst/>
          </a:prstGeom>
        </p:spPr>
        <p:txBody>
          <a:bodyPr wrap="square">
            <a:spAutoFit/>
          </a:bodyPr>
          <a:lstStyle/>
          <a:p>
            <a:r>
              <a:rPr lang="en-US" sz="2800" b="1" dirty="0">
                <a:solidFill>
                  <a:schemeClr val="accent6"/>
                </a:solidFill>
              </a:rPr>
              <a:t>Introduction - Hadoop</a:t>
            </a:r>
          </a:p>
        </p:txBody>
      </p:sp>
      <p:sp>
        <p:nvSpPr>
          <p:cNvPr id="3" name="Rectangle 2"/>
          <p:cNvSpPr/>
          <p:nvPr/>
        </p:nvSpPr>
        <p:spPr>
          <a:xfrm>
            <a:off x="150633" y="593868"/>
            <a:ext cx="8866905" cy="3139321"/>
          </a:xfrm>
          <a:prstGeom prst="rect">
            <a:avLst/>
          </a:prstGeom>
        </p:spPr>
        <p:txBody>
          <a:bodyPr wrap="square">
            <a:spAutoFit/>
          </a:bodyPr>
          <a:lstStyle/>
          <a:p>
            <a:pPr marL="285750" indent="-285750">
              <a:buFont typeface="Arial" pitchFamily="34" charset="0"/>
              <a:buChar char="•"/>
            </a:pPr>
            <a:r>
              <a:rPr lang="en-US" dirty="0"/>
              <a:t>Apache Hadoop is an open-source framework that allows for the distributed processing of large datasets across clusters of computers using simple programming models. It is designed to scale up from a single server to thousands of machines, with a high degree of fault tolerance.</a:t>
            </a:r>
          </a:p>
          <a:p>
            <a:r>
              <a:rPr lang="en-US" dirty="0"/>
              <a:t>     There are four core components of Hadoop.</a:t>
            </a:r>
          </a:p>
          <a:p>
            <a:endParaRPr lang="en-US" dirty="0"/>
          </a:p>
          <a:p>
            <a:pPr marL="342900" indent="-342900">
              <a:buAutoNum type="arabicPeriod"/>
            </a:pPr>
            <a:r>
              <a:rPr lang="en-US" dirty="0"/>
              <a:t>HDFS (Hadoop Distributed File System)</a:t>
            </a:r>
          </a:p>
          <a:p>
            <a:pPr marL="342900" indent="-342900">
              <a:buAutoNum type="arabicPeriod"/>
            </a:pPr>
            <a:r>
              <a:rPr lang="en-US" dirty="0"/>
              <a:t>YARN (Yet Another Resource Negotiator)</a:t>
            </a:r>
          </a:p>
          <a:p>
            <a:pPr marL="342900" indent="-342900">
              <a:buAutoNum type="arabicPeriod"/>
            </a:pPr>
            <a:r>
              <a:rPr lang="en-US" dirty="0"/>
              <a:t>Map Reduce</a:t>
            </a:r>
          </a:p>
          <a:p>
            <a:pPr marL="342900" indent="-342900">
              <a:buAutoNum type="arabicPeriod"/>
            </a:pPr>
            <a:r>
              <a:rPr lang="en-US" dirty="0"/>
              <a:t>Hadoop Common</a:t>
            </a:r>
          </a:p>
          <a:p>
            <a:pPr marL="285750" indent="-285750">
              <a:buFont typeface="Arial" pitchFamily="34" charset="0"/>
              <a:buChar char="•"/>
            </a:pPr>
            <a:endParaRPr lang="en-US" dirty="0"/>
          </a:p>
        </p:txBody>
      </p:sp>
      <p:sp>
        <p:nvSpPr>
          <p:cNvPr id="7" name="Rectangle 6"/>
          <p:cNvSpPr/>
          <p:nvPr/>
        </p:nvSpPr>
        <p:spPr>
          <a:xfrm>
            <a:off x="150633" y="3718359"/>
            <a:ext cx="6235430" cy="369332"/>
          </a:xfrm>
          <a:prstGeom prst="rect">
            <a:avLst/>
          </a:prstGeom>
        </p:spPr>
        <p:txBody>
          <a:bodyPr wrap="square">
            <a:spAutoFit/>
          </a:bodyPr>
          <a:lstStyle/>
          <a:p>
            <a:r>
              <a:rPr lang="en-US" b="1" dirty="0"/>
              <a:t>Difference between RDBMS and Hadoop</a:t>
            </a:r>
            <a:endParaRPr lang="en-US" dirty="0"/>
          </a:p>
        </p:txBody>
      </p:sp>
      <p:sp>
        <p:nvSpPr>
          <p:cNvPr id="8" name="Rectangle 7"/>
          <p:cNvSpPr/>
          <p:nvPr/>
        </p:nvSpPr>
        <p:spPr>
          <a:xfrm>
            <a:off x="145912" y="4119267"/>
            <a:ext cx="8871626" cy="2616101"/>
          </a:xfrm>
          <a:prstGeom prst="rect">
            <a:avLst/>
          </a:prstGeom>
        </p:spPr>
        <p:txBody>
          <a:bodyPr wrap="square">
            <a:spAutoFit/>
          </a:bodyPr>
          <a:lstStyle/>
          <a:p>
            <a:r>
              <a:rPr lang="en-US" dirty="0"/>
              <a:t>RDBMS systems like MySQL, </a:t>
            </a:r>
            <a:r>
              <a:rPr lang="en-US" dirty="0" err="1"/>
              <a:t>PostgreSQL</a:t>
            </a:r>
            <a:r>
              <a:rPr lang="en-US" dirty="0"/>
              <a:t>, and Oracle are designed for real-time, transactional queries where low-latency access is critical whereas Hadoop and similar systems like HDFS, Hive, HBase are optimized for large-scale data processing and batch operations, focusing on handling big data and Online Analytical Processing  workloads (OLAP) . The specific differences are discussed below :</a:t>
            </a:r>
          </a:p>
          <a:p>
            <a:r>
              <a:rPr lang="en-US" sz="2000" i="1" dirty="0">
                <a:latin typeface="Bookman Old Style" pitchFamily="18" charset="0"/>
              </a:rPr>
              <a:t>1. Data Size and Type: </a:t>
            </a:r>
          </a:p>
          <a:p>
            <a:r>
              <a:rPr lang="en-US" dirty="0"/>
              <a:t>RDBMS: Suited for structured, relational data; handles gigabytes to terabytes of </a:t>
            </a:r>
            <a:r>
              <a:rPr lang="en-US" dirty="0" err="1"/>
              <a:t>data.Hadoop</a:t>
            </a:r>
            <a:r>
              <a:rPr lang="en-US" dirty="0"/>
              <a:t>: Designed for both structured and unstructured data; capable of scaling to petabytes or </a:t>
            </a:r>
            <a:r>
              <a:rPr lang="en-US" dirty="0" err="1"/>
              <a:t>exabytes</a:t>
            </a:r>
            <a:r>
              <a:rPr lang="en-US" dirty="0"/>
              <a:t> of data.</a:t>
            </a:r>
          </a:p>
        </p:txBody>
      </p:sp>
    </p:spTree>
    <p:extLst>
      <p:ext uri="{BB962C8B-B14F-4D97-AF65-F5344CB8AC3E}">
        <p14:creationId xmlns:p14="http://schemas.microsoft.com/office/powerpoint/2010/main" val="339523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06" y="139137"/>
            <a:ext cx="5734289" cy="523220"/>
          </a:xfrm>
          <a:prstGeom prst="rect">
            <a:avLst/>
          </a:prstGeom>
        </p:spPr>
        <p:txBody>
          <a:bodyPr wrap="square">
            <a:spAutoFit/>
          </a:bodyPr>
          <a:lstStyle/>
          <a:p>
            <a:r>
              <a:rPr lang="en-US" sz="2800" b="1" dirty="0">
                <a:solidFill>
                  <a:schemeClr val="accent6"/>
                </a:solidFill>
              </a:rPr>
              <a:t>Data Storage Formats (contd)</a:t>
            </a:r>
          </a:p>
        </p:txBody>
      </p:sp>
      <p:sp>
        <p:nvSpPr>
          <p:cNvPr id="3" name="Rectangle 2"/>
          <p:cNvSpPr/>
          <p:nvPr/>
        </p:nvSpPr>
        <p:spPr>
          <a:xfrm>
            <a:off x="107002" y="684524"/>
            <a:ext cx="9036998" cy="5509200"/>
          </a:xfrm>
          <a:prstGeom prst="rect">
            <a:avLst/>
          </a:prstGeom>
        </p:spPr>
        <p:txBody>
          <a:bodyPr wrap="square">
            <a:spAutoFit/>
          </a:bodyPr>
          <a:lstStyle/>
          <a:p>
            <a:r>
              <a:rPr lang="en-US" sz="1600" b="1" dirty="0"/>
              <a:t>4. Avro</a:t>
            </a:r>
          </a:p>
          <a:p>
            <a:r>
              <a:rPr lang="en-US" sz="1600" dirty="0"/>
              <a:t>Apache Avro is a row-based binary data serialization format that is optimized for performance and supports schema evolution. It's widely used in big data ecosystems because of its compactness, versatility, and ability to handle both structured and semi-structured data. Avro stores data row by row, making it well-suited for write-heavy workloads. It can carry their schema along with the data, which allows for easy serialization and deserialization across systems. Since it uses compact binary encoding, it reduces storage overhead. Also , Avro files are </a:t>
            </a:r>
            <a:r>
              <a:rPr lang="en-US" sz="1600" dirty="0" err="1"/>
              <a:t>splittable</a:t>
            </a:r>
            <a:r>
              <a:rPr lang="en-US" sz="1600" dirty="0"/>
              <a:t>, which makes them suitable for distributed processing frameworks like Hadoop </a:t>
            </a:r>
            <a:r>
              <a:rPr lang="en-US" sz="1600" dirty="0" err="1"/>
              <a:t>MapReduce</a:t>
            </a:r>
            <a:r>
              <a:rPr lang="en-US" sz="1600" dirty="0"/>
              <a:t> or Apache Spark. Avro is often used to store logs or sensor data that might evolve over time, as it efficiently handles schema changes.</a:t>
            </a:r>
          </a:p>
          <a:p>
            <a:endParaRPr lang="en-US" sz="1600" dirty="0"/>
          </a:p>
          <a:p>
            <a:r>
              <a:rPr lang="en-US" sz="1600" b="1" dirty="0"/>
              <a:t>5. Parquet</a:t>
            </a:r>
          </a:p>
          <a:p>
            <a:r>
              <a:rPr lang="en-US" sz="1600" dirty="0"/>
              <a:t>Apache Parquet is a columnar storage format, optimized for efficient reading and writing of large datasets. It was developed to provide high performance for both read-heavy and write-heavy workloads in data analytics systems. Data in Parquet is stored in a column-oriented format, meaning that the values from the same column are stored together. This enables efficient querying and retrieval of specific columns without scanning entire rows. Parquet uses efficient compression algorithms, such as </a:t>
            </a:r>
            <a:r>
              <a:rPr lang="en-US" sz="1600" b="1" dirty="0"/>
              <a:t>Snappy</a:t>
            </a:r>
            <a:r>
              <a:rPr lang="en-US" sz="1600" dirty="0"/>
              <a:t>, </a:t>
            </a:r>
            <a:r>
              <a:rPr lang="en-US" sz="1600" b="1" dirty="0"/>
              <a:t>GZIP</a:t>
            </a:r>
            <a:r>
              <a:rPr lang="en-US" sz="1600" dirty="0"/>
              <a:t>, or </a:t>
            </a:r>
            <a:r>
              <a:rPr lang="en-US" sz="1600" b="1" dirty="0"/>
              <a:t>LZO</a:t>
            </a:r>
            <a:r>
              <a:rPr lang="en-US" sz="1600" dirty="0"/>
              <a:t>, which reduce storage space while maintaining high performance. Parquet files are </a:t>
            </a:r>
            <a:r>
              <a:rPr lang="en-US" sz="1600" dirty="0" err="1"/>
              <a:t>splittable</a:t>
            </a:r>
            <a:r>
              <a:rPr lang="en-US" sz="1600" dirty="0"/>
              <a:t>, meaning large files can be divided into smaller pieces for parallel processing across different nodes in a Hadoop cluster.</a:t>
            </a:r>
          </a:p>
        </p:txBody>
      </p:sp>
    </p:spTree>
    <p:extLst>
      <p:ext uri="{BB962C8B-B14F-4D97-AF65-F5344CB8AC3E}">
        <p14:creationId xmlns:p14="http://schemas.microsoft.com/office/powerpoint/2010/main" val="3548808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06" y="139137"/>
            <a:ext cx="5734289" cy="523220"/>
          </a:xfrm>
          <a:prstGeom prst="rect">
            <a:avLst/>
          </a:prstGeom>
        </p:spPr>
        <p:txBody>
          <a:bodyPr wrap="square">
            <a:spAutoFit/>
          </a:bodyPr>
          <a:lstStyle/>
          <a:p>
            <a:r>
              <a:rPr lang="en-US" sz="2800" b="1" dirty="0">
                <a:solidFill>
                  <a:schemeClr val="accent6"/>
                </a:solidFill>
              </a:rPr>
              <a:t>Data Storage Formats (contd)</a:t>
            </a:r>
          </a:p>
        </p:txBody>
      </p:sp>
      <p:sp>
        <p:nvSpPr>
          <p:cNvPr id="3" name="Rectangle 2"/>
          <p:cNvSpPr/>
          <p:nvPr/>
        </p:nvSpPr>
        <p:spPr>
          <a:xfrm>
            <a:off x="145914" y="662357"/>
            <a:ext cx="8929992" cy="923330"/>
          </a:xfrm>
          <a:prstGeom prst="rect">
            <a:avLst/>
          </a:prstGeom>
        </p:spPr>
        <p:txBody>
          <a:bodyPr wrap="square">
            <a:spAutoFit/>
          </a:bodyPr>
          <a:lstStyle/>
          <a:p>
            <a:r>
              <a:rPr lang="en-US" dirty="0"/>
              <a:t>Parquet enforces a schema for the data, ensuring that the data structure is well-defined and validated. It supports rich data types like nested structures (arrays, maps), making it a great fit for complex data models.</a:t>
            </a:r>
          </a:p>
        </p:txBody>
      </p:sp>
      <p:sp>
        <p:nvSpPr>
          <p:cNvPr id="4" name="Rectangle 3"/>
          <p:cNvSpPr/>
          <p:nvPr/>
        </p:nvSpPr>
        <p:spPr>
          <a:xfrm>
            <a:off x="145914" y="1686076"/>
            <a:ext cx="8929992" cy="4801314"/>
          </a:xfrm>
          <a:prstGeom prst="rect">
            <a:avLst/>
          </a:prstGeom>
        </p:spPr>
        <p:txBody>
          <a:bodyPr wrap="square">
            <a:spAutoFit/>
          </a:bodyPr>
          <a:lstStyle/>
          <a:p>
            <a:r>
              <a:rPr lang="en-US" b="1" dirty="0"/>
              <a:t>6. ORC (Optimized Row Columnar)</a:t>
            </a:r>
          </a:p>
          <a:p>
            <a:r>
              <a:rPr lang="en-US" dirty="0"/>
              <a:t>ORC is another columnar storage format, designed specifically for the Hadoop ecosystem, particularly for use with Apache Hive. It was introduced to improve on earlier storage formats like Sequence File by providing better compression, faster query performance, and more efficient data storage. Similar to Parquet, ORC stores data in a column-oriented format. This allows for efficient reading and writing of specific columns during query execution. ORC provides lightweight and advanced compression algorithms like </a:t>
            </a:r>
            <a:r>
              <a:rPr lang="en-US" b="1" dirty="0" err="1"/>
              <a:t>Zlib</a:t>
            </a:r>
            <a:r>
              <a:rPr lang="en-US" dirty="0"/>
              <a:t> and </a:t>
            </a:r>
            <a:r>
              <a:rPr lang="en-US" b="1" dirty="0"/>
              <a:t>Snappy </a:t>
            </a:r>
            <a:r>
              <a:rPr lang="en-US" dirty="0"/>
              <a:t>and can compress both individual columns and the entire file at different levels thus reducing the size of data stored on HDFS. ORC files are </a:t>
            </a:r>
            <a:r>
              <a:rPr lang="en-US" dirty="0" err="1"/>
              <a:t>splittable</a:t>
            </a:r>
            <a:r>
              <a:rPr lang="en-US" dirty="0"/>
              <a:t> also, making them suitable for parallel processing across nodes in Hadoop clusters. One </a:t>
            </a:r>
            <a:r>
              <a:rPr lang="en-US" dirty="0" err="1"/>
              <a:t>speciality</a:t>
            </a:r>
            <a:r>
              <a:rPr lang="en-US" dirty="0"/>
              <a:t> of ORC files are that they supports </a:t>
            </a:r>
            <a:r>
              <a:rPr lang="en-US" b="1" dirty="0"/>
              <a:t>predicate pushdown</a:t>
            </a:r>
            <a:r>
              <a:rPr lang="en-US" dirty="0"/>
              <a:t>, which allows filtering of rows during the data scan phase thereby improving query performance by reducing the amount of data processed. ORC automatically creates lightweight indexes for each column, which allows queries to be executed more efficiently by skipping irrelevant data during scans. </a:t>
            </a:r>
          </a:p>
          <a:p>
            <a:r>
              <a:rPr lang="en-US" dirty="0"/>
              <a:t>All these features makes ORC highly optimized for large-scale, read-heavy analytics workloads.</a:t>
            </a:r>
          </a:p>
        </p:txBody>
      </p:sp>
    </p:spTree>
    <p:extLst>
      <p:ext uri="{BB962C8B-B14F-4D97-AF65-F5344CB8AC3E}">
        <p14:creationId xmlns:p14="http://schemas.microsoft.com/office/powerpoint/2010/main" val="2558573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06" y="139137"/>
            <a:ext cx="5734289" cy="523220"/>
          </a:xfrm>
          <a:prstGeom prst="rect">
            <a:avLst/>
          </a:prstGeom>
        </p:spPr>
        <p:txBody>
          <a:bodyPr wrap="square">
            <a:spAutoFit/>
          </a:bodyPr>
          <a:lstStyle/>
          <a:p>
            <a:r>
              <a:rPr lang="en-US" sz="2800" b="1" dirty="0">
                <a:solidFill>
                  <a:schemeClr val="accent6"/>
                </a:solidFill>
              </a:rPr>
              <a:t>Data Storage Formats (contd)</a:t>
            </a:r>
          </a:p>
        </p:txBody>
      </p:sp>
      <p:sp>
        <p:nvSpPr>
          <p:cNvPr id="3" name="Rectangle 2"/>
          <p:cNvSpPr/>
          <p:nvPr/>
        </p:nvSpPr>
        <p:spPr>
          <a:xfrm>
            <a:off x="87548" y="679024"/>
            <a:ext cx="8822987" cy="2862322"/>
          </a:xfrm>
          <a:prstGeom prst="rect">
            <a:avLst/>
          </a:prstGeom>
        </p:spPr>
        <p:txBody>
          <a:bodyPr wrap="square">
            <a:spAutoFit/>
          </a:bodyPr>
          <a:lstStyle/>
          <a:p>
            <a:r>
              <a:rPr lang="en-US" b="1" dirty="0"/>
              <a:t>Conclusion : </a:t>
            </a:r>
          </a:p>
          <a:p>
            <a:r>
              <a:rPr lang="en-US" dirty="0"/>
              <a:t>In the Hadoop ecosystem, choosing the right data format for storage depends on the specific needs of data processing tasks. Parquet and ORC are the top choices for columnar storage in analytical workloads, with Parquet being more general-purpose and optimized for Spark, while ORC offers deep integration with Hive and excels in structured, tabular data scenarios. For row-based storage, Avro is a great option, especially when schema evolution is needed. Sequence Files work well for intermediate </a:t>
            </a:r>
            <a:r>
              <a:rPr lang="en-US" dirty="0" err="1"/>
              <a:t>MapReduce</a:t>
            </a:r>
            <a:r>
              <a:rPr lang="en-US" dirty="0"/>
              <a:t> data, while JSON and CSV are popular for human-readable formats but lack the compression and efficiency of more advanced formats like Parquet or ORC.</a:t>
            </a:r>
          </a:p>
        </p:txBody>
      </p:sp>
    </p:spTree>
    <p:extLst>
      <p:ext uri="{BB962C8B-B14F-4D97-AF65-F5344CB8AC3E}">
        <p14:creationId xmlns:p14="http://schemas.microsoft.com/office/powerpoint/2010/main" val="2558573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F906EE-8747-8395-3438-3E112E22F070}"/>
              </a:ext>
            </a:extLst>
          </p:cNvPr>
          <p:cNvPicPr>
            <a:picLocks noChangeAspect="1"/>
          </p:cNvPicPr>
          <p:nvPr/>
        </p:nvPicPr>
        <p:blipFill>
          <a:blip r:embed="rId2"/>
          <a:stretch>
            <a:fillRect/>
          </a:stretch>
        </p:blipFill>
        <p:spPr>
          <a:xfrm>
            <a:off x="604032" y="572159"/>
            <a:ext cx="7429500" cy="3800475"/>
          </a:xfrm>
          <a:prstGeom prst="rect">
            <a:avLst/>
          </a:prstGeom>
        </p:spPr>
      </p:pic>
      <p:sp>
        <p:nvSpPr>
          <p:cNvPr id="3" name="Title 1">
            <a:extLst>
              <a:ext uri="{FF2B5EF4-FFF2-40B4-BE49-F238E27FC236}">
                <a16:creationId xmlns:a16="http://schemas.microsoft.com/office/drawing/2014/main" id="{6383B235-9425-1CAD-3EFD-F231B23B97AD}"/>
              </a:ext>
            </a:extLst>
          </p:cNvPr>
          <p:cNvSpPr txBox="1">
            <a:spLocks/>
          </p:cNvSpPr>
          <p:nvPr/>
        </p:nvSpPr>
        <p:spPr>
          <a:xfrm>
            <a:off x="1154108" y="2566566"/>
            <a:ext cx="6498158" cy="1724867"/>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5400" dirty="0"/>
              <a:t>Thanks</a:t>
            </a:r>
          </a:p>
        </p:txBody>
      </p:sp>
    </p:spTree>
    <p:extLst>
      <p:ext uri="{BB962C8B-B14F-4D97-AF65-F5344CB8AC3E}">
        <p14:creationId xmlns:p14="http://schemas.microsoft.com/office/powerpoint/2010/main" val="3127553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6605367" cy="523220"/>
          </a:xfrm>
          <a:prstGeom prst="rect">
            <a:avLst/>
          </a:prstGeom>
        </p:spPr>
        <p:txBody>
          <a:bodyPr wrap="square">
            <a:spAutoFit/>
          </a:bodyPr>
          <a:lstStyle/>
          <a:p>
            <a:r>
              <a:rPr lang="en-US" sz="2800" b="1" dirty="0">
                <a:solidFill>
                  <a:schemeClr val="accent6"/>
                </a:solidFill>
              </a:rPr>
              <a:t>Introduction – Hadoop ( contd)</a:t>
            </a:r>
          </a:p>
        </p:txBody>
      </p:sp>
      <p:sp>
        <p:nvSpPr>
          <p:cNvPr id="3" name="Rectangle 2"/>
          <p:cNvSpPr/>
          <p:nvPr/>
        </p:nvSpPr>
        <p:spPr>
          <a:xfrm>
            <a:off x="116732" y="523220"/>
            <a:ext cx="9027268" cy="5693866"/>
          </a:xfrm>
          <a:prstGeom prst="rect">
            <a:avLst/>
          </a:prstGeom>
        </p:spPr>
        <p:txBody>
          <a:bodyPr wrap="square">
            <a:spAutoFit/>
          </a:bodyPr>
          <a:lstStyle/>
          <a:p>
            <a:r>
              <a:rPr lang="en-US" sz="2000" i="1" dirty="0">
                <a:latin typeface="Bookman Old Style" pitchFamily="18" charset="0"/>
              </a:rPr>
              <a:t>2. Read/Write Performance: </a:t>
            </a:r>
          </a:p>
          <a:p>
            <a:r>
              <a:rPr lang="en-US" dirty="0"/>
              <a:t>RDBMS: Optimized for fast, small read/write operations; handles real-time transactional queries efficiently. Data retrieval and modification are quick due to the use of B-trees, indexes, and row-based storage.</a:t>
            </a:r>
          </a:p>
          <a:p>
            <a:r>
              <a:rPr lang="en-US" dirty="0"/>
              <a:t>Hadoop: Optimized for sequential access and batch processing. It’s not designed for real-time, frequent, or small transactions. The overhead of distributing tasks across the cluster makes it slower for individual queries but highly efficient for processing huge datasets.</a:t>
            </a:r>
          </a:p>
          <a:p>
            <a:endParaRPr lang="en-US" dirty="0"/>
          </a:p>
          <a:p>
            <a:r>
              <a:rPr lang="en-US" sz="2000" i="1" dirty="0">
                <a:latin typeface="Bookman Old Style" pitchFamily="18" charset="0"/>
              </a:rPr>
              <a:t>3. Data Access Speed:</a:t>
            </a:r>
          </a:p>
          <a:p>
            <a:r>
              <a:rPr lang="en-US" dirty="0"/>
              <a:t>RDBMS: Read Latency  is typically in milliseconds to seconds for a single row or small dataset query. Write Latency as well in milliseconds to seconds depending on whether indexes, constraints, or transactions are involved. </a:t>
            </a:r>
            <a:r>
              <a:rPr lang="en-US" dirty="0" err="1"/>
              <a:t>Eg</a:t>
            </a:r>
            <a:r>
              <a:rPr lang="en-US" dirty="0"/>
              <a:t>. Queries on MySQL or </a:t>
            </a:r>
            <a:r>
              <a:rPr lang="en-US" dirty="0" err="1"/>
              <a:t>PostgreSQL</a:t>
            </a:r>
            <a:r>
              <a:rPr lang="en-US" dirty="0"/>
              <a:t> to retrieve a few thousand records can typically return results in less than 100 milliseconds.</a:t>
            </a:r>
          </a:p>
          <a:p>
            <a:r>
              <a:rPr lang="en-US" dirty="0"/>
              <a:t>Hadoop: Read Latency is in seconds to minutes due to its distributed nature and the overhead of accessing data stored across multiple nodes in HDFS. While write Latency  involves replication and coordination across the cluster, so it can take seconds to minutes as well. </a:t>
            </a:r>
            <a:r>
              <a:rPr lang="en-US" dirty="0" err="1"/>
              <a:t>Eg</a:t>
            </a:r>
            <a:r>
              <a:rPr lang="en-US" dirty="0"/>
              <a:t>.  A single query to retrieve data from HDFS using Hive or HBase could take 5–20 seconds for a moderately sized query (e.g., querying millions of rows).</a:t>
            </a:r>
          </a:p>
        </p:txBody>
      </p:sp>
    </p:spTree>
    <p:extLst>
      <p:ext uri="{BB962C8B-B14F-4D97-AF65-F5344CB8AC3E}">
        <p14:creationId xmlns:p14="http://schemas.microsoft.com/office/powerpoint/2010/main" val="2986359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6605367" cy="523220"/>
          </a:xfrm>
          <a:prstGeom prst="rect">
            <a:avLst/>
          </a:prstGeom>
        </p:spPr>
        <p:txBody>
          <a:bodyPr wrap="square">
            <a:spAutoFit/>
          </a:bodyPr>
          <a:lstStyle/>
          <a:p>
            <a:r>
              <a:rPr lang="en-US" sz="2800" b="1" dirty="0">
                <a:solidFill>
                  <a:schemeClr val="accent6"/>
                </a:solidFill>
              </a:rPr>
              <a:t>Introduction – Hadoop ( contd)</a:t>
            </a:r>
          </a:p>
        </p:txBody>
      </p:sp>
      <p:sp>
        <p:nvSpPr>
          <p:cNvPr id="3" name="Rectangle 2"/>
          <p:cNvSpPr/>
          <p:nvPr/>
        </p:nvSpPr>
        <p:spPr>
          <a:xfrm>
            <a:off x="116732" y="523220"/>
            <a:ext cx="9027268" cy="3170099"/>
          </a:xfrm>
          <a:prstGeom prst="rect">
            <a:avLst/>
          </a:prstGeom>
        </p:spPr>
        <p:txBody>
          <a:bodyPr wrap="square">
            <a:spAutoFit/>
          </a:bodyPr>
          <a:lstStyle/>
          <a:p>
            <a:r>
              <a:rPr lang="en-US" sz="2000" i="1" dirty="0">
                <a:latin typeface="Bookman Old Style" pitchFamily="18" charset="0"/>
              </a:rPr>
              <a:t>4. Concurrency : </a:t>
            </a:r>
          </a:p>
          <a:p>
            <a:r>
              <a:rPr lang="en-US" dirty="0"/>
              <a:t>RDBMS: Supports high concurrency, handling thousands of simultaneous small transactions efficiently with ACID compliance. Typically, RDBMS systems can handle hundreds to thousands of queries per second (QPS) for small transactional workloads. For </a:t>
            </a:r>
            <a:r>
              <a:rPr lang="en-US" dirty="0" err="1"/>
              <a:t>eg</a:t>
            </a:r>
            <a:r>
              <a:rPr lang="en-US" dirty="0"/>
              <a:t>. MySQL can handle 10,000+ QPS for simple reads/writes depending on the hardware and optimizations.</a:t>
            </a:r>
          </a:p>
          <a:p>
            <a:r>
              <a:rPr lang="en-US" dirty="0"/>
              <a:t>Hadoop: Hadoop is not designed for high-concurrency random access. It is optimized for batch processing and parallel processing over large datasets, so concurrent small queries will experience significant delays. For </a:t>
            </a:r>
            <a:r>
              <a:rPr lang="en-US" dirty="0" err="1"/>
              <a:t>eg</a:t>
            </a:r>
            <a:r>
              <a:rPr lang="en-US" dirty="0"/>
              <a:t>. A typical Hadoop </a:t>
            </a:r>
            <a:r>
              <a:rPr lang="en-US" dirty="0" err="1"/>
              <a:t>MapReduce</a:t>
            </a:r>
            <a:r>
              <a:rPr lang="en-US" dirty="0"/>
              <a:t> job could take several minutes to hours depending on the size of the data and the complexity of the task.</a:t>
            </a:r>
          </a:p>
        </p:txBody>
      </p:sp>
      <p:graphicFrame>
        <p:nvGraphicFramePr>
          <p:cNvPr id="4" name="Table 3"/>
          <p:cNvGraphicFramePr>
            <a:graphicFrameLocks noGrp="1"/>
          </p:cNvGraphicFramePr>
          <p:nvPr>
            <p:extLst>
              <p:ext uri="{D42A27DB-BD31-4B8C-83A1-F6EECF244321}">
                <p14:modId xmlns:p14="http://schemas.microsoft.com/office/powerpoint/2010/main" val="1568868174"/>
              </p:ext>
            </p:extLst>
          </p:nvPr>
        </p:nvGraphicFramePr>
        <p:xfrm>
          <a:off x="116732" y="3913272"/>
          <a:ext cx="8852169" cy="2108200"/>
        </p:xfrm>
        <a:graphic>
          <a:graphicData uri="http://schemas.openxmlformats.org/drawingml/2006/table">
            <a:tbl>
              <a:tblPr firstRow="1" bandRow="1">
                <a:tableStyleId>{5C22544A-7EE6-4342-B048-85BDC9FD1C3A}</a:tableStyleId>
              </a:tblPr>
              <a:tblGrid>
                <a:gridCol w="6381345">
                  <a:extLst>
                    <a:ext uri="{9D8B030D-6E8A-4147-A177-3AD203B41FA5}">
                      <a16:colId xmlns:a16="http://schemas.microsoft.com/office/drawing/2014/main" val="20000"/>
                    </a:ext>
                  </a:extLst>
                </a:gridCol>
                <a:gridCol w="1332689">
                  <a:extLst>
                    <a:ext uri="{9D8B030D-6E8A-4147-A177-3AD203B41FA5}">
                      <a16:colId xmlns:a16="http://schemas.microsoft.com/office/drawing/2014/main" val="20001"/>
                    </a:ext>
                  </a:extLst>
                </a:gridCol>
                <a:gridCol w="1138135">
                  <a:extLst>
                    <a:ext uri="{9D8B030D-6E8A-4147-A177-3AD203B41FA5}">
                      <a16:colId xmlns:a16="http://schemas.microsoft.com/office/drawing/2014/main" val="20002"/>
                    </a:ext>
                  </a:extLst>
                </a:gridCol>
              </a:tblGrid>
              <a:tr h="370840">
                <a:tc>
                  <a:txBody>
                    <a:bodyPr/>
                    <a:lstStyle/>
                    <a:p>
                      <a:r>
                        <a:rPr lang="en-US" dirty="0"/>
                        <a:t>Activity</a:t>
                      </a:r>
                    </a:p>
                  </a:txBody>
                  <a:tcPr/>
                </a:tc>
                <a:tc>
                  <a:txBody>
                    <a:bodyPr/>
                    <a:lstStyle/>
                    <a:p>
                      <a:r>
                        <a:rPr lang="en-US" dirty="0"/>
                        <a:t>RDBMS</a:t>
                      </a:r>
                    </a:p>
                  </a:txBody>
                  <a:tcPr/>
                </a:tc>
                <a:tc>
                  <a:txBody>
                    <a:bodyPr/>
                    <a:lstStyle/>
                    <a:p>
                      <a:r>
                        <a:rPr lang="en-US" baseline="0" dirty="0"/>
                        <a:t> </a:t>
                      </a:r>
                      <a:r>
                        <a:rPr lang="en-US" dirty="0"/>
                        <a:t>Hadoop</a:t>
                      </a:r>
                    </a:p>
                  </a:txBody>
                  <a:tcPr/>
                </a:tc>
                <a:extLst>
                  <a:ext uri="{0D108BD9-81ED-4DB2-BD59-A6C34878D82A}">
                    <a16:rowId xmlns:a16="http://schemas.microsoft.com/office/drawing/2014/main" val="10000"/>
                  </a:ext>
                </a:extLst>
              </a:tr>
              <a:tr h="370840">
                <a:tc>
                  <a:txBody>
                    <a:bodyPr/>
                    <a:lstStyle/>
                    <a:p>
                      <a:r>
                        <a:rPr lang="en-US" sz="1600" dirty="0"/>
                        <a:t>SELECT 1000 rows from a table with an index on the query key.</a:t>
                      </a:r>
                    </a:p>
                  </a:txBody>
                  <a:tcPr/>
                </a:tc>
                <a:tc>
                  <a:txBody>
                    <a:bodyPr/>
                    <a:lstStyle/>
                    <a:p>
                      <a:r>
                        <a:rPr lang="en-US" sz="1600" dirty="0"/>
                        <a:t>&lt; 100 </a:t>
                      </a:r>
                      <a:r>
                        <a:rPr lang="en-US" sz="1600" dirty="0" err="1"/>
                        <a:t>ms</a:t>
                      </a:r>
                      <a:endParaRPr lang="en-US" sz="1600" dirty="0"/>
                    </a:p>
                  </a:txBody>
                  <a:tcPr/>
                </a:tc>
                <a:tc>
                  <a:txBody>
                    <a:bodyPr/>
                    <a:lstStyle/>
                    <a:p>
                      <a:r>
                        <a:rPr lang="en-US" sz="1600" dirty="0"/>
                        <a:t>10–20 sec</a:t>
                      </a:r>
                    </a:p>
                  </a:txBody>
                  <a:tcPr/>
                </a:tc>
                <a:extLst>
                  <a:ext uri="{0D108BD9-81ED-4DB2-BD59-A6C34878D82A}">
                    <a16:rowId xmlns:a16="http://schemas.microsoft.com/office/drawing/2014/main" val="10001"/>
                  </a:ext>
                </a:extLst>
              </a:tr>
              <a:tr h="370840">
                <a:tc>
                  <a:txBody>
                    <a:bodyPr/>
                    <a:lstStyle/>
                    <a:p>
                      <a:r>
                        <a:rPr lang="en-US" sz="1600" kern="1200" dirty="0">
                          <a:solidFill>
                            <a:schemeClr val="dk1"/>
                          </a:solidFill>
                          <a:latin typeface="+mn-lt"/>
                          <a:ea typeface="+mn-ea"/>
                          <a:cs typeface="+mn-cs"/>
                        </a:rPr>
                        <a:t>SELECT with a complex JOIN and aggregation over a 1 TB dataset.</a:t>
                      </a:r>
                    </a:p>
                  </a:txBody>
                  <a:tcPr/>
                </a:tc>
                <a:tc>
                  <a:txBody>
                    <a:bodyPr/>
                    <a:lstStyle/>
                    <a:p>
                      <a:r>
                        <a:rPr lang="en-US" sz="1600" kern="1200" dirty="0">
                          <a:solidFill>
                            <a:schemeClr val="dk1"/>
                          </a:solidFill>
                          <a:latin typeface="+mn-lt"/>
                          <a:ea typeface="+mn-ea"/>
                          <a:cs typeface="+mn-cs"/>
                        </a:rPr>
                        <a:t>Several hours. </a:t>
                      </a:r>
                    </a:p>
                  </a:txBody>
                  <a:tcPr/>
                </a:tc>
                <a:tc>
                  <a:txBody>
                    <a:bodyPr/>
                    <a:lstStyle/>
                    <a:p>
                      <a:r>
                        <a:rPr lang="en-US" sz="1600" kern="1200" dirty="0">
                          <a:solidFill>
                            <a:schemeClr val="dk1"/>
                          </a:solidFill>
                          <a:latin typeface="+mn-lt"/>
                          <a:ea typeface="+mn-ea"/>
                          <a:cs typeface="+mn-cs"/>
                        </a:rPr>
                        <a:t>10–30 minutes.</a:t>
                      </a:r>
                    </a:p>
                  </a:txBody>
                  <a:tcPr/>
                </a:tc>
                <a:extLst>
                  <a:ext uri="{0D108BD9-81ED-4DB2-BD59-A6C34878D82A}">
                    <a16:rowId xmlns:a16="http://schemas.microsoft.com/office/drawing/2014/main" val="10002"/>
                  </a:ext>
                </a:extLst>
              </a:tr>
              <a:tr h="370840">
                <a:tc>
                  <a:txBody>
                    <a:bodyPr/>
                    <a:lstStyle/>
                    <a:p>
                      <a:r>
                        <a:rPr lang="en-US" sz="1600" dirty="0"/>
                        <a:t>Real-time transactional query</a:t>
                      </a:r>
                      <a:endParaRPr lang="en-US" sz="1600" kern="1200" dirty="0">
                        <a:solidFill>
                          <a:schemeClr val="dk1"/>
                        </a:solidFill>
                        <a:latin typeface="+mn-lt"/>
                        <a:ea typeface="+mn-ea"/>
                        <a:cs typeface="+mn-cs"/>
                      </a:endParaRPr>
                    </a:p>
                  </a:txBody>
                  <a:tcPr/>
                </a:tc>
                <a:tc>
                  <a:txBody>
                    <a:bodyPr/>
                    <a:lstStyle/>
                    <a:p>
                      <a:r>
                        <a:rPr lang="en-US" sz="1600" dirty="0"/>
                        <a:t>Milliseconds</a:t>
                      </a:r>
                      <a:endParaRPr lang="en-US" sz="1600" kern="1200" dirty="0">
                        <a:solidFill>
                          <a:schemeClr val="dk1"/>
                        </a:solidFill>
                        <a:latin typeface="+mn-lt"/>
                        <a:ea typeface="+mn-ea"/>
                        <a:cs typeface="+mn-cs"/>
                      </a:endParaRPr>
                    </a:p>
                  </a:txBody>
                  <a:tcPr/>
                </a:tc>
                <a:tc>
                  <a:txBody>
                    <a:bodyPr/>
                    <a:lstStyle/>
                    <a:p>
                      <a:r>
                        <a:rPr lang="en-US" sz="1600" dirty="0"/>
                        <a:t>Minutes to hours</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6359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5322" y="116732"/>
            <a:ext cx="6605367" cy="523220"/>
          </a:xfrm>
          <a:prstGeom prst="rect">
            <a:avLst/>
          </a:prstGeom>
        </p:spPr>
        <p:txBody>
          <a:bodyPr wrap="square">
            <a:spAutoFit/>
          </a:bodyPr>
          <a:lstStyle/>
          <a:p>
            <a:r>
              <a:rPr lang="en-US" sz="2800" b="1" dirty="0">
                <a:solidFill>
                  <a:schemeClr val="accent6"/>
                </a:solidFill>
              </a:rPr>
              <a:t>Introduction – Hadoop ( contd)</a:t>
            </a:r>
          </a:p>
        </p:txBody>
      </p:sp>
      <p:sp>
        <p:nvSpPr>
          <p:cNvPr id="3" name="Rectangle 2"/>
          <p:cNvSpPr/>
          <p:nvPr/>
        </p:nvSpPr>
        <p:spPr>
          <a:xfrm>
            <a:off x="189052" y="777452"/>
            <a:ext cx="3186446" cy="400110"/>
          </a:xfrm>
          <a:prstGeom prst="rect">
            <a:avLst/>
          </a:prstGeom>
        </p:spPr>
        <p:txBody>
          <a:bodyPr wrap="square">
            <a:spAutoFit/>
          </a:bodyPr>
          <a:lstStyle/>
          <a:p>
            <a:r>
              <a:rPr lang="en-US" sz="2000" b="1" dirty="0"/>
              <a:t>Ecosystem of Hadoop</a:t>
            </a:r>
            <a:endParaRPr lang="en-US" sz="2000" dirty="0"/>
          </a:p>
        </p:txBody>
      </p:sp>
      <p:grpSp>
        <p:nvGrpSpPr>
          <p:cNvPr id="5" name="Group 4"/>
          <p:cNvGrpSpPr/>
          <p:nvPr/>
        </p:nvGrpSpPr>
        <p:grpSpPr>
          <a:xfrm>
            <a:off x="4888005" y="2526355"/>
            <a:ext cx="2066851" cy="1937469"/>
            <a:chOff x="1312545" y="71"/>
            <a:chExt cx="1310630" cy="1506471"/>
          </a:xfrm>
        </p:grpSpPr>
        <p:sp>
          <p:nvSpPr>
            <p:cNvPr id="6" name="Hexagon 5"/>
            <p:cNvSpPr/>
            <p:nvPr/>
          </p:nvSpPr>
          <p:spPr>
            <a:xfrm rot="5400000">
              <a:off x="1214624" y="97992"/>
              <a:ext cx="1506471" cy="1310630"/>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exagon 4"/>
            <p:cNvSpPr/>
            <p:nvPr/>
          </p:nvSpPr>
          <p:spPr>
            <a:xfrm>
              <a:off x="1516784" y="234830"/>
              <a:ext cx="902150" cy="1036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200" kern="1200" dirty="0"/>
                <a:t>Hadoop</a:t>
              </a:r>
              <a:endParaRPr lang="en-US" sz="2400" kern="1200" dirty="0"/>
            </a:p>
          </p:txBody>
        </p:sp>
      </p:grpSp>
      <p:grpSp>
        <p:nvGrpSpPr>
          <p:cNvPr id="8" name="Group 7"/>
          <p:cNvGrpSpPr/>
          <p:nvPr/>
        </p:nvGrpSpPr>
        <p:grpSpPr>
          <a:xfrm>
            <a:off x="6386063" y="805217"/>
            <a:ext cx="1558246" cy="1529421"/>
            <a:chOff x="1312545" y="71"/>
            <a:chExt cx="1310630" cy="1506471"/>
          </a:xfrm>
          <a:solidFill>
            <a:schemeClr val="accent5">
              <a:lumMod val="40000"/>
              <a:lumOff val="60000"/>
            </a:schemeClr>
          </a:solidFill>
        </p:grpSpPr>
        <p:sp>
          <p:nvSpPr>
            <p:cNvPr id="9" name="Hexagon 8"/>
            <p:cNvSpPr/>
            <p:nvPr/>
          </p:nvSpPr>
          <p:spPr>
            <a:xfrm rot="5400000">
              <a:off x="1214624" y="97992"/>
              <a:ext cx="1506471" cy="131063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Hexagon 4"/>
            <p:cNvSpPr/>
            <p:nvPr/>
          </p:nvSpPr>
          <p:spPr>
            <a:xfrm>
              <a:off x="1516784" y="234830"/>
              <a:ext cx="902150" cy="10369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2400" b="1" kern="1200" dirty="0">
                  <a:solidFill>
                    <a:schemeClr val="tx1"/>
                  </a:solidFill>
                </a:rPr>
                <a:t>Hive</a:t>
              </a:r>
            </a:p>
          </p:txBody>
        </p:sp>
      </p:grpSp>
      <p:grpSp>
        <p:nvGrpSpPr>
          <p:cNvPr id="11" name="Group 10"/>
          <p:cNvGrpSpPr/>
          <p:nvPr/>
        </p:nvGrpSpPr>
        <p:grpSpPr>
          <a:xfrm>
            <a:off x="7571260" y="2079598"/>
            <a:ext cx="1479505" cy="1497360"/>
            <a:chOff x="1312545" y="71"/>
            <a:chExt cx="1310630" cy="1506471"/>
          </a:xfrm>
          <a:solidFill>
            <a:srgbClr val="7030A0"/>
          </a:solidFill>
        </p:grpSpPr>
        <p:sp>
          <p:nvSpPr>
            <p:cNvPr id="12" name="Hexagon 11"/>
            <p:cNvSpPr/>
            <p:nvPr/>
          </p:nvSpPr>
          <p:spPr>
            <a:xfrm rot="5400000">
              <a:off x="1214624" y="97992"/>
              <a:ext cx="1506471" cy="131063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Hexagon 4"/>
            <p:cNvSpPr/>
            <p:nvPr/>
          </p:nvSpPr>
          <p:spPr>
            <a:xfrm>
              <a:off x="1545523" y="333828"/>
              <a:ext cx="844672" cy="83895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2400" b="1" kern="1200" dirty="0">
                  <a:solidFill>
                    <a:schemeClr val="bg1"/>
                  </a:solidFill>
                </a:rPr>
                <a:t>HBase</a:t>
              </a:r>
            </a:p>
          </p:txBody>
        </p:sp>
      </p:grpSp>
      <p:grpSp>
        <p:nvGrpSpPr>
          <p:cNvPr id="14" name="Group 13"/>
          <p:cNvGrpSpPr/>
          <p:nvPr/>
        </p:nvGrpSpPr>
        <p:grpSpPr>
          <a:xfrm>
            <a:off x="7348452" y="3797550"/>
            <a:ext cx="1637810" cy="1617141"/>
            <a:chOff x="1312545" y="71"/>
            <a:chExt cx="1310630" cy="1506471"/>
          </a:xfrm>
          <a:solidFill>
            <a:srgbClr val="418F80"/>
          </a:solidFill>
        </p:grpSpPr>
        <p:sp>
          <p:nvSpPr>
            <p:cNvPr id="15" name="Hexagon 14"/>
            <p:cNvSpPr/>
            <p:nvPr/>
          </p:nvSpPr>
          <p:spPr>
            <a:xfrm rot="5400000">
              <a:off x="1214624" y="97992"/>
              <a:ext cx="1506471" cy="131063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Hexagon 4"/>
            <p:cNvSpPr/>
            <p:nvPr/>
          </p:nvSpPr>
          <p:spPr>
            <a:xfrm>
              <a:off x="1545523" y="333828"/>
              <a:ext cx="844672" cy="83895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2400" b="1" dirty="0">
                  <a:solidFill>
                    <a:schemeClr val="bg1"/>
                  </a:solidFill>
                </a:rPr>
                <a:t>Sqoop</a:t>
              </a:r>
              <a:endParaRPr lang="en-US" sz="2400" b="1" kern="1200" dirty="0">
                <a:solidFill>
                  <a:schemeClr val="bg1"/>
                </a:solidFill>
              </a:endParaRPr>
            </a:p>
          </p:txBody>
        </p:sp>
      </p:grpSp>
      <p:grpSp>
        <p:nvGrpSpPr>
          <p:cNvPr id="17" name="Group 16"/>
          <p:cNvGrpSpPr/>
          <p:nvPr/>
        </p:nvGrpSpPr>
        <p:grpSpPr>
          <a:xfrm>
            <a:off x="5921429" y="4884233"/>
            <a:ext cx="1450053" cy="1468363"/>
            <a:chOff x="1312545" y="71"/>
            <a:chExt cx="1310630" cy="1506471"/>
          </a:xfrm>
          <a:solidFill>
            <a:srgbClr val="B9C20E"/>
          </a:solidFill>
        </p:grpSpPr>
        <p:sp>
          <p:nvSpPr>
            <p:cNvPr id="18" name="Hexagon 17"/>
            <p:cNvSpPr/>
            <p:nvPr/>
          </p:nvSpPr>
          <p:spPr>
            <a:xfrm rot="5400000">
              <a:off x="1214624" y="97992"/>
              <a:ext cx="1506471" cy="131063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Hexagon 4"/>
            <p:cNvSpPr/>
            <p:nvPr/>
          </p:nvSpPr>
          <p:spPr>
            <a:xfrm>
              <a:off x="1545523" y="333828"/>
              <a:ext cx="844672" cy="83895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2400" b="1" dirty="0">
                  <a:solidFill>
                    <a:schemeClr val="bg1"/>
                  </a:solidFill>
                </a:rPr>
                <a:t>Flume</a:t>
              </a:r>
              <a:endParaRPr lang="en-US" sz="2400" b="1" kern="1200" dirty="0">
                <a:solidFill>
                  <a:schemeClr val="bg1"/>
                </a:solidFill>
              </a:endParaRPr>
            </a:p>
          </p:txBody>
        </p:sp>
      </p:grpSp>
      <p:grpSp>
        <p:nvGrpSpPr>
          <p:cNvPr id="20" name="Group 19"/>
          <p:cNvGrpSpPr/>
          <p:nvPr/>
        </p:nvGrpSpPr>
        <p:grpSpPr>
          <a:xfrm>
            <a:off x="4101853" y="4463825"/>
            <a:ext cx="1475673" cy="1495355"/>
            <a:chOff x="1312545" y="71"/>
            <a:chExt cx="1310630" cy="1506471"/>
          </a:xfrm>
          <a:solidFill>
            <a:schemeClr val="accent4">
              <a:lumMod val="75000"/>
            </a:schemeClr>
          </a:solidFill>
        </p:grpSpPr>
        <p:sp>
          <p:nvSpPr>
            <p:cNvPr id="21" name="Hexagon 20"/>
            <p:cNvSpPr/>
            <p:nvPr/>
          </p:nvSpPr>
          <p:spPr>
            <a:xfrm rot="5400000">
              <a:off x="1214624" y="97992"/>
              <a:ext cx="1506471" cy="131063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Hexagon 4"/>
            <p:cNvSpPr/>
            <p:nvPr/>
          </p:nvSpPr>
          <p:spPr>
            <a:xfrm>
              <a:off x="1545523" y="333828"/>
              <a:ext cx="844672" cy="83895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2400" b="1" dirty="0">
                  <a:solidFill>
                    <a:schemeClr val="bg1"/>
                  </a:solidFill>
                </a:rPr>
                <a:t>Pig</a:t>
              </a:r>
              <a:endParaRPr lang="en-US" sz="2400" b="1" kern="1200" dirty="0">
                <a:solidFill>
                  <a:schemeClr val="bg1"/>
                </a:solidFill>
              </a:endParaRPr>
            </a:p>
          </p:txBody>
        </p:sp>
      </p:grpSp>
      <p:grpSp>
        <p:nvGrpSpPr>
          <p:cNvPr id="23" name="Group 22"/>
          <p:cNvGrpSpPr/>
          <p:nvPr/>
        </p:nvGrpSpPr>
        <p:grpSpPr>
          <a:xfrm>
            <a:off x="4572000" y="819516"/>
            <a:ext cx="1505903" cy="1477181"/>
            <a:chOff x="1312545" y="71"/>
            <a:chExt cx="1310630" cy="1506471"/>
          </a:xfrm>
          <a:solidFill>
            <a:schemeClr val="accent6">
              <a:lumMod val="40000"/>
              <a:lumOff val="60000"/>
            </a:schemeClr>
          </a:solidFill>
        </p:grpSpPr>
        <p:sp>
          <p:nvSpPr>
            <p:cNvPr id="24" name="Hexagon 23"/>
            <p:cNvSpPr/>
            <p:nvPr/>
          </p:nvSpPr>
          <p:spPr>
            <a:xfrm rot="5400000">
              <a:off x="1214624" y="97992"/>
              <a:ext cx="1506471" cy="1310630"/>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Hexagon 4"/>
            <p:cNvSpPr/>
            <p:nvPr/>
          </p:nvSpPr>
          <p:spPr>
            <a:xfrm>
              <a:off x="1545523" y="333828"/>
              <a:ext cx="844672" cy="83895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2400" b="1" dirty="0">
                  <a:solidFill>
                    <a:schemeClr val="bg1"/>
                  </a:solidFill>
                </a:rPr>
                <a:t>Oozie</a:t>
              </a:r>
              <a:endParaRPr lang="en-US" sz="2400" b="1" kern="1200" dirty="0">
                <a:solidFill>
                  <a:schemeClr val="bg1"/>
                </a:solidFill>
              </a:endParaRPr>
            </a:p>
          </p:txBody>
        </p:sp>
      </p:grpSp>
      <p:sp>
        <p:nvSpPr>
          <p:cNvPr id="26" name="Rectangle 25"/>
          <p:cNvSpPr/>
          <p:nvPr/>
        </p:nvSpPr>
        <p:spPr>
          <a:xfrm>
            <a:off x="150633" y="1198604"/>
            <a:ext cx="3819049" cy="677108"/>
          </a:xfrm>
          <a:prstGeom prst="rect">
            <a:avLst/>
          </a:prstGeom>
        </p:spPr>
        <p:txBody>
          <a:bodyPr wrap="square">
            <a:spAutoFit/>
          </a:bodyPr>
          <a:lstStyle/>
          <a:p>
            <a:r>
              <a:rPr lang="en-US" sz="2000" i="1" dirty="0">
                <a:latin typeface="Bookman Old Style" pitchFamily="18" charset="0"/>
              </a:rPr>
              <a:t>Oozie: </a:t>
            </a:r>
            <a:r>
              <a:rPr lang="en-US" dirty="0"/>
              <a:t>A workflow scheduler system to manage Hadoop jobs.</a:t>
            </a:r>
          </a:p>
        </p:txBody>
      </p:sp>
      <p:sp>
        <p:nvSpPr>
          <p:cNvPr id="27" name="Rectangle 26"/>
          <p:cNvSpPr/>
          <p:nvPr/>
        </p:nvSpPr>
        <p:spPr>
          <a:xfrm>
            <a:off x="150633" y="3849084"/>
            <a:ext cx="4572000" cy="677108"/>
          </a:xfrm>
          <a:prstGeom prst="rect">
            <a:avLst/>
          </a:prstGeom>
        </p:spPr>
        <p:txBody>
          <a:bodyPr>
            <a:spAutoFit/>
          </a:bodyPr>
          <a:lstStyle/>
          <a:p>
            <a:r>
              <a:rPr lang="en-US" sz="2000" i="1" dirty="0">
                <a:latin typeface="Bookman Old Style" pitchFamily="18" charset="0"/>
              </a:rPr>
              <a:t>Sqoop: </a:t>
            </a:r>
            <a:r>
              <a:rPr lang="en-US" dirty="0"/>
              <a:t>A tool for transferring data between Hadoop and relational databases.</a:t>
            </a:r>
          </a:p>
        </p:txBody>
      </p:sp>
      <p:sp>
        <p:nvSpPr>
          <p:cNvPr id="28" name="Rectangle 27"/>
          <p:cNvSpPr/>
          <p:nvPr/>
        </p:nvSpPr>
        <p:spPr>
          <a:xfrm>
            <a:off x="189052" y="5565617"/>
            <a:ext cx="3506967" cy="954107"/>
          </a:xfrm>
          <a:prstGeom prst="rect">
            <a:avLst/>
          </a:prstGeom>
        </p:spPr>
        <p:txBody>
          <a:bodyPr wrap="square">
            <a:spAutoFit/>
          </a:bodyPr>
          <a:lstStyle/>
          <a:p>
            <a:r>
              <a:rPr lang="en-US" sz="2000" i="1" dirty="0">
                <a:latin typeface="Bookman Old Style" pitchFamily="18" charset="0"/>
              </a:rPr>
              <a:t>Pig : </a:t>
            </a:r>
            <a:r>
              <a:rPr lang="en-US" dirty="0"/>
              <a:t>A platform for analyzing large datasets with a scripting language (Pig Latin).</a:t>
            </a:r>
          </a:p>
        </p:txBody>
      </p:sp>
      <p:sp>
        <p:nvSpPr>
          <p:cNvPr id="29" name="Rectangle 28"/>
          <p:cNvSpPr/>
          <p:nvPr/>
        </p:nvSpPr>
        <p:spPr>
          <a:xfrm>
            <a:off x="125191" y="2848652"/>
            <a:ext cx="4321617" cy="954107"/>
          </a:xfrm>
          <a:prstGeom prst="rect">
            <a:avLst/>
          </a:prstGeom>
        </p:spPr>
        <p:txBody>
          <a:bodyPr wrap="square">
            <a:spAutoFit/>
          </a:bodyPr>
          <a:lstStyle/>
          <a:p>
            <a:r>
              <a:rPr lang="en-US" sz="2000" i="1" dirty="0">
                <a:latin typeface="Bookman Old Style" pitchFamily="18" charset="0"/>
              </a:rPr>
              <a:t>HBase: </a:t>
            </a:r>
            <a:r>
              <a:rPr lang="en-US" dirty="0"/>
              <a:t>A </a:t>
            </a:r>
            <a:r>
              <a:rPr lang="en-US" dirty="0" err="1"/>
              <a:t>NoSQL</a:t>
            </a:r>
            <a:r>
              <a:rPr lang="en-US" dirty="0"/>
              <a:t> database that runs on top of HDFS, allowing real-time read/write access to large datasets.</a:t>
            </a:r>
          </a:p>
        </p:txBody>
      </p:sp>
      <p:sp>
        <p:nvSpPr>
          <p:cNvPr id="30" name="Rectangle 29"/>
          <p:cNvSpPr/>
          <p:nvPr/>
        </p:nvSpPr>
        <p:spPr>
          <a:xfrm>
            <a:off x="150633" y="1856423"/>
            <a:ext cx="4572000" cy="954107"/>
          </a:xfrm>
          <a:prstGeom prst="rect">
            <a:avLst/>
          </a:prstGeom>
        </p:spPr>
        <p:txBody>
          <a:bodyPr>
            <a:spAutoFit/>
          </a:bodyPr>
          <a:lstStyle/>
          <a:p>
            <a:r>
              <a:rPr lang="en-US" sz="2000" i="1" dirty="0">
                <a:latin typeface="Bookman Old Style" pitchFamily="18" charset="0"/>
              </a:rPr>
              <a:t>Hive: </a:t>
            </a:r>
            <a:r>
              <a:rPr lang="en-US" dirty="0"/>
              <a:t>A data warehousing layer on top of Hadoop that allows SQL-like queries (</a:t>
            </a:r>
            <a:r>
              <a:rPr lang="en-US" dirty="0" err="1"/>
              <a:t>HiveQL</a:t>
            </a:r>
            <a:r>
              <a:rPr lang="en-US" dirty="0"/>
              <a:t>) on large datasets.</a:t>
            </a:r>
          </a:p>
        </p:txBody>
      </p:sp>
      <p:sp>
        <p:nvSpPr>
          <p:cNvPr id="31" name="Rectangle 30"/>
          <p:cNvSpPr/>
          <p:nvPr/>
        </p:nvSpPr>
        <p:spPr>
          <a:xfrm>
            <a:off x="150633" y="4594750"/>
            <a:ext cx="3583807" cy="954107"/>
          </a:xfrm>
          <a:prstGeom prst="rect">
            <a:avLst/>
          </a:prstGeom>
        </p:spPr>
        <p:txBody>
          <a:bodyPr wrap="square">
            <a:spAutoFit/>
          </a:bodyPr>
          <a:lstStyle/>
          <a:p>
            <a:r>
              <a:rPr lang="en-US" sz="2000" i="1" dirty="0">
                <a:latin typeface="Bookman Old Style" pitchFamily="18" charset="0"/>
              </a:rPr>
              <a:t>Flume: </a:t>
            </a:r>
            <a:r>
              <a:rPr lang="en-US" dirty="0"/>
              <a:t>A distributed service for collecting and moving large amounts of log data into HDFS.</a:t>
            </a:r>
          </a:p>
        </p:txBody>
      </p:sp>
    </p:spTree>
    <p:extLst>
      <p:ext uri="{BB962C8B-B14F-4D97-AF65-F5344CB8AC3E}">
        <p14:creationId xmlns:p14="http://schemas.microsoft.com/office/powerpoint/2010/main" val="298635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2196" y="12677"/>
            <a:ext cx="4977645" cy="523220"/>
          </a:xfrm>
          <a:prstGeom prst="rect">
            <a:avLst/>
          </a:prstGeom>
        </p:spPr>
        <p:txBody>
          <a:bodyPr wrap="none">
            <a:spAutoFit/>
          </a:bodyPr>
          <a:lstStyle/>
          <a:p>
            <a:r>
              <a:rPr lang="en-US" sz="2800" b="1" dirty="0">
                <a:solidFill>
                  <a:schemeClr val="accent6"/>
                </a:solidFill>
              </a:rPr>
              <a:t>Analyzing data with Hadoop</a:t>
            </a:r>
          </a:p>
        </p:txBody>
      </p:sp>
      <p:sp>
        <p:nvSpPr>
          <p:cNvPr id="3" name="Rectangle 2"/>
          <p:cNvSpPr/>
          <p:nvPr/>
        </p:nvSpPr>
        <p:spPr>
          <a:xfrm>
            <a:off x="145914" y="664430"/>
            <a:ext cx="8920265" cy="923330"/>
          </a:xfrm>
          <a:prstGeom prst="rect">
            <a:avLst/>
          </a:prstGeom>
        </p:spPr>
        <p:txBody>
          <a:bodyPr wrap="square">
            <a:spAutoFit/>
          </a:bodyPr>
          <a:lstStyle/>
          <a:p>
            <a:r>
              <a:rPr lang="en-US" dirty="0"/>
              <a:t>Data analysis with Hadoop involves multiple stages, from data ingestion to final output, each leveraging different components of the Hadoop ecosystem. The key Phases of Data Analysis with Hadoop are listed below:</a:t>
            </a:r>
          </a:p>
        </p:txBody>
      </p:sp>
      <p:sp>
        <p:nvSpPr>
          <p:cNvPr id="4" name="Rectangle 3"/>
          <p:cNvSpPr/>
          <p:nvPr/>
        </p:nvSpPr>
        <p:spPr>
          <a:xfrm>
            <a:off x="145914" y="1787976"/>
            <a:ext cx="8774350" cy="2862322"/>
          </a:xfrm>
          <a:prstGeom prst="rect">
            <a:avLst/>
          </a:prstGeom>
        </p:spPr>
        <p:txBody>
          <a:bodyPr wrap="square">
            <a:spAutoFit/>
          </a:bodyPr>
          <a:lstStyle/>
          <a:p>
            <a:r>
              <a:rPr lang="en-US" b="1" dirty="0"/>
              <a:t>1. Data Ingestion:</a:t>
            </a:r>
          </a:p>
          <a:p>
            <a:r>
              <a:rPr lang="en-US" dirty="0"/>
              <a:t>Data ingestion is the process of transferring data from multiple sources such as relational databases, log files, social media, </a:t>
            </a:r>
            <a:r>
              <a:rPr lang="en-US" dirty="0" err="1"/>
              <a:t>IoT</a:t>
            </a:r>
            <a:r>
              <a:rPr lang="en-US" dirty="0"/>
              <a:t> devices, and more into </a:t>
            </a:r>
            <a:r>
              <a:rPr lang="en-US" dirty="0" err="1"/>
              <a:t>Hadoop's</a:t>
            </a:r>
            <a:r>
              <a:rPr lang="en-US" dirty="0"/>
              <a:t> HDFS (Hadoop Distributed File System) or other Hadoop-compatible storage systems. This is the first and foundational step for any big data analysis pipeline, as it allows Hadoop to process large volumes of structured, semi-structured, or unstructured data coming from disparate sources. The data ingestion can happen in </a:t>
            </a:r>
            <a:r>
              <a:rPr lang="en-US" b="1" dirty="0">
                <a:solidFill>
                  <a:srgbClr val="00B0F0"/>
                </a:solidFill>
              </a:rPr>
              <a:t>batch mode </a:t>
            </a:r>
            <a:r>
              <a:rPr lang="en-US" dirty="0" err="1"/>
              <a:t>i.e</a:t>
            </a:r>
            <a:r>
              <a:rPr lang="en-US" dirty="0"/>
              <a:t> moving large amounts of data at once or in </a:t>
            </a:r>
            <a:r>
              <a:rPr lang="en-US" b="1" dirty="0">
                <a:solidFill>
                  <a:srgbClr val="00B0F0"/>
                </a:solidFill>
              </a:rPr>
              <a:t>real-time/streaming </a:t>
            </a:r>
            <a:r>
              <a:rPr lang="en-US" dirty="0"/>
              <a:t>mode </a:t>
            </a:r>
            <a:r>
              <a:rPr lang="en-US" dirty="0" err="1"/>
              <a:t>i.e</a:t>
            </a:r>
            <a:r>
              <a:rPr lang="en-US" dirty="0"/>
              <a:t> continuous flow of data as it's generated. Both modes are supported by different tools and frameworks in the Hadoop ecosystem. Various data sources are </a:t>
            </a:r>
          </a:p>
        </p:txBody>
      </p:sp>
      <p:sp>
        <p:nvSpPr>
          <p:cNvPr id="5" name="Rectangle 4"/>
          <p:cNvSpPr/>
          <p:nvPr/>
        </p:nvSpPr>
        <p:spPr>
          <a:xfrm>
            <a:off x="77821" y="5061339"/>
            <a:ext cx="5282119" cy="1569660"/>
          </a:xfrm>
          <a:prstGeom prst="rect">
            <a:avLst/>
          </a:prstGeom>
        </p:spPr>
        <p:txBody>
          <a:bodyPr wrap="square">
            <a:spAutoFit/>
          </a:bodyPr>
          <a:lstStyle/>
          <a:p>
            <a:pPr marL="285750" indent="-285750">
              <a:buFont typeface="Wingdings" pitchFamily="2" charset="2"/>
              <a:buChar char="ü"/>
            </a:pPr>
            <a:r>
              <a:rPr lang="en-US" sz="1600" dirty="0"/>
              <a:t>Relational databases (e.g., MySQL, Oracle, SQL Server)</a:t>
            </a:r>
          </a:p>
          <a:p>
            <a:pPr marL="285750" indent="-285750">
              <a:buFont typeface="Wingdings" pitchFamily="2" charset="2"/>
              <a:buChar char="ü"/>
            </a:pPr>
            <a:r>
              <a:rPr lang="en-US" sz="1600" dirty="0" err="1"/>
              <a:t>NoSQL</a:t>
            </a:r>
            <a:r>
              <a:rPr lang="en-US" sz="1600" dirty="0"/>
              <a:t> databases (e.g., </a:t>
            </a:r>
            <a:r>
              <a:rPr lang="en-US" sz="1600" dirty="0" err="1"/>
              <a:t>MongoDB</a:t>
            </a:r>
            <a:r>
              <a:rPr lang="en-US" sz="1600" dirty="0"/>
              <a:t>, Cassandra)</a:t>
            </a:r>
          </a:p>
          <a:p>
            <a:pPr marL="285750" indent="-285750">
              <a:buFont typeface="Wingdings" pitchFamily="2" charset="2"/>
              <a:buChar char="ü"/>
            </a:pPr>
            <a:r>
              <a:rPr lang="en-US" sz="1600" dirty="0"/>
              <a:t>Flat files (e.g., CSV, JSON, XML)</a:t>
            </a:r>
          </a:p>
          <a:p>
            <a:pPr marL="285750" indent="-285750">
              <a:buFont typeface="Wingdings" pitchFamily="2" charset="2"/>
              <a:buChar char="ü"/>
            </a:pPr>
            <a:r>
              <a:rPr lang="en-US" sz="1600" dirty="0"/>
              <a:t>Log files from web servers, applications, or devices</a:t>
            </a:r>
          </a:p>
        </p:txBody>
      </p:sp>
      <p:sp>
        <p:nvSpPr>
          <p:cNvPr id="7" name="Rectangle 6"/>
          <p:cNvSpPr/>
          <p:nvPr/>
        </p:nvSpPr>
        <p:spPr>
          <a:xfrm>
            <a:off x="5210782" y="4730301"/>
            <a:ext cx="3855397" cy="1477328"/>
          </a:xfrm>
          <a:prstGeom prst="rect">
            <a:avLst/>
          </a:prstGeom>
        </p:spPr>
        <p:txBody>
          <a:bodyPr wrap="square">
            <a:spAutoFit/>
          </a:bodyPr>
          <a:lstStyle/>
          <a:p>
            <a:pPr marL="285750" indent="-285750">
              <a:buFont typeface="Wingdings" pitchFamily="2" charset="2"/>
              <a:buChar char="ü"/>
            </a:pPr>
            <a:r>
              <a:rPr lang="en-US" dirty="0"/>
              <a:t>APIs or social media feeds</a:t>
            </a:r>
          </a:p>
          <a:p>
            <a:pPr marL="285750" indent="-285750">
              <a:buFont typeface="Wingdings" pitchFamily="2" charset="2"/>
              <a:buChar char="ü"/>
            </a:pPr>
            <a:r>
              <a:rPr lang="en-US" dirty="0" err="1"/>
              <a:t>IoT</a:t>
            </a:r>
            <a:r>
              <a:rPr lang="en-US" dirty="0"/>
              <a:t> devices generating sensor data</a:t>
            </a:r>
          </a:p>
          <a:p>
            <a:pPr marL="285750" indent="-285750">
              <a:buFont typeface="Wingdings" pitchFamily="2" charset="2"/>
              <a:buChar char="ü"/>
            </a:pPr>
            <a:r>
              <a:rPr lang="en-US" dirty="0"/>
              <a:t>Data streams (e.g., clickstreams from websites)</a:t>
            </a:r>
          </a:p>
        </p:txBody>
      </p:sp>
    </p:spTree>
    <p:extLst>
      <p:ext uri="{BB962C8B-B14F-4D97-AF65-F5344CB8AC3E}">
        <p14:creationId xmlns:p14="http://schemas.microsoft.com/office/powerpoint/2010/main" val="2986359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07" y="-16511"/>
            <a:ext cx="6794604" cy="461665"/>
          </a:xfrm>
          <a:prstGeom prst="rect">
            <a:avLst/>
          </a:prstGeom>
        </p:spPr>
        <p:txBody>
          <a:bodyPr wrap="square">
            <a:spAutoFit/>
          </a:bodyPr>
          <a:lstStyle/>
          <a:p>
            <a:r>
              <a:rPr lang="en-US" sz="2400" b="1" dirty="0">
                <a:solidFill>
                  <a:schemeClr val="accent6"/>
                </a:solidFill>
              </a:rPr>
              <a:t>Analyzing data with Hadoop (contd)</a:t>
            </a:r>
          </a:p>
        </p:txBody>
      </p:sp>
      <p:sp>
        <p:nvSpPr>
          <p:cNvPr id="3" name="Rectangle 2"/>
          <p:cNvSpPr/>
          <p:nvPr/>
        </p:nvSpPr>
        <p:spPr>
          <a:xfrm>
            <a:off x="77820" y="493713"/>
            <a:ext cx="8813259" cy="1877437"/>
          </a:xfrm>
          <a:prstGeom prst="rect">
            <a:avLst/>
          </a:prstGeom>
        </p:spPr>
        <p:txBody>
          <a:bodyPr wrap="square">
            <a:spAutoFit/>
          </a:bodyPr>
          <a:lstStyle/>
          <a:p>
            <a:r>
              <a:rPr lang="en-US" sz="1600" b="1" dirty="0"/>
              <a:t>Key Ingestion Tools:</a:t>
            </a:r>
          </a:p>
          <a:p>
            <a:pPr marL="342900" indent="-342900">
              <a:buAutoNum type="arabicPeriod"/>
            </a:pPr>
            <a:r>
              <a:rPr lang="en-US" i="1" dirty="0">
                <a:latin typeface="Bookman Old Style" pitchFamily="18" charset="0"/>
              </a:rPr>
              <a:t>Apache Sqoop: </a:t>
            </a:r>
            <a:r>
              <a:rPr lang="en-US" sz="1600" dirty="0"/>
              <a:t>A tool to import data from traditional databases (RDBMS) like MySQL, </a:t>
            </a:r>
            <a:r>
              <a:rPr lang="en-US" sz="1600" dirty="0" err="1"/>
              <a:t>PostgreSQL</a:t>
            </a:r>
            <a:r>
              <a:rPr lang="en-US" sz="1600" dirty="0"/>
              <a:t>, and Oracle into </a:t>
            </a:r>
            <a:r>
              <a:rPr lang="en-US" sz="1600" dirty="0" err="1"/>
              <a:t>Hadoop’s</a:t>
            </a:r>
            <a:r>
              <a:rPr lang="en-US" sz="1600" dirty="0"/>
              <a:t> HDFS, or vice versa. Sqoop allows you to bring large datasets stored in relational databases into the Hadoop ecosystem.</a:t>
            </a:r>
          </a:p>
          <a:p>
            <a:pPr marL="342900" indent="-342900">
              <a:buAutoNum type="arabicPeriod"/>
            </a:pPr>
            <a:r>
              <a:rPr lang="en-US" i="1" dirty="0">
                <a:latin typeface="Bookman Old Style" pitchFamily="18" charset="0"/>
              </a:rPr>
              <a:t>Apache Flume: </a:t>
            </a:r>
            <a:r>
              <a:rPr lang="en-US" sz="1600" dirty="0"/>
              <a:t>A service for collecting, aggregating, and moving large amounts of log and event data from different sources to HDFS. It’s ideal for ingesting real-time streaming data from sources such as social media, web logs, or </a:t>
            </a:r>
            <a:r>
              <a:rPr lang="en-US" sz="1600" dirty="0" err="1"/>
              <a:t>IoT</a:t>
            </a:r>
            <a:r>
              <a:rPr lang="en-US" sz="1600" dirty="0"/>
              <a:t> devices.</a:t>
            </a:r>
          </a:p>
        </p:txBody>
      </p:sp>
      <p:sp>
        <p:nvSpPr>
          <p:cNvPr id="4" name="Rectangle 3"/>
          <p:cNvSpPr/>
          <p:nvPr/>
        </p:nvSpPr>
        <p:spPr>
          <a:xfrm>
            <a:off x="77820" y="3281807"/>
            <a:ext cx="8959176" cy="3046988"/>
          </a:xfrm>
          <a:prstGeom prst="rect">
            <a:avLst/>
          </a:prstGeom>
        </p:spPr>
        <p:txBody>
          <a:bodyPr wrap="square">
            <a:spAutoFit/>
          </a:bodyPr>
          <a:lstStyle/>
          <a:p>
            <a:r>
              <a:rPr lang="en-US" sz="1600" b="1" dirty="0"/>
              <a:t>2. Data Storage in HDFS :</a:t>
            </a:r>
          </a:p>
          <a:p>
            <a:r>
              <a:rPr lang="en-US" sz="1600" dirty="0"/>
              <a:t>Hadoop Distributed File System (HDFS) is the primary storage layer for Hadoop, designed to store large datasets across a distributed cluster. It allows for scalable and fault-tolerant storage of data by splitting large files into smaller blocks typically 128 MB or 256 MB in size and replicating those blocks across multiple nodes.  Fault tolerance is achieved as HDFS replicates each data block across multiple nodes (</a:t>
            </a:r>
            <a:r>
              <a:rPr lang="en-US" sz="1600" b="1" dirty="0">
                <a:solidFill>
                  <a:srgbClr val="00B0F0"/>
                </a:solidFill>
              </a:rPr>
              <a:t>by default, three replicas per block</a:t>
            </a:r>
            <a:r>
              <a:rPr lang="en-US" sz="1600" dirty="0"/>
              <a:t>). This replication ensures that data remains available even if a node fails, thus maintaining data reliability. The</a:t>
            </a:r>
            <a:r>
              <a:rPr lang="en-US" sz="1600" b="1" dirty="0"/>
              <a:t> </a:t>
            </a:r>
            <a:r>
              <a:rPr lang="en-US" sz="1600" dirty="0"/>
              <a:t>storage and retrieval of data in HDFS form the backbone of big data processing, as it enables high-throughput access and efficient data analysis through parallel processing. HDFS is optimized for </a:t>
            </a:r>
            <a:r>
              <a:rPr lang="en-US" sz="1600" b="1" dirty="0"/>
              <a:t>write-once, read-many</a:t>
            </a:r>
            <a:r>
              <a:rPr lang="en-US" sz="1600" dirty="0"/>
              <a:t> access patterns, which means once data is written, it is rarely updated. This design improves performance for reading and analyzing large-scale datasets.</a:t>
            </a:r>
          </a:p>
        </p:txBody>
      </p:sp>
    </p:spTree>
    <p:extLst>
      <p:ext uri="{BB962C8B-B14F-4D97-AF65-F5344CB8AC3E}">
        <p14:creationId xmlns:p14="http://schemas.microsoft.com/office/powerpoint/2010/main" val="305652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07" y="139137"/>
            <a:ext cx="6794604" cy="523220"/>
          </a:xfrm>
          <a:prstGeom prst="rect">
            <a:avLst/>
          </a:prstGeom>
        </p:spPr>
        <p:txBody>
          <a:bodyPr wrap="square">
            <a:spAutoFit/>
          </a:bodyPr>
          <a:lstStyle/>
          <a:p>
            <a:r>
              <a:rPr lang="en-US" sz="2800" b="1" dirty="0">
                <a:solidFill>
                  <a:schemeClr val="accent6"/>
                </a:solidFill>
              </a:rPr>
              <a:t>Analyzing data with Hadoop (contd)</a:t>
            </a:r>
          </a:p>
        </p:txBody>
      </p:sp>
      <p:sp>
        <p:nvSpPr>
          <p:cNvPr id="3" name="Rectangle 2"/>
          <p:cNvSpPr/>
          <p:nvPr/>
        </p:nvSpPr>
        <p:spPr>
          <a:xfrm>
            <a:off x="211660" y="1498939"/>
            <a:ext cx="6879804" cy="1477328"/>
          </a:xfrm>
          <a:prstGeom prst="rect">
            <a:avLst/>
          </a:prstGeom>
        </p:spPr>
        <p:txBody>
          <a:bodyPr wrap="square">
            <a:spAutoFit/>
          </a:bodyPr>
          <a:lstStyle/>
          <a:p>
            <a:r>
              <a:rPr lang="en-US" dirty="0"/>
              <a:t>Example: A 512 MB file will be split into 4 blocks:</a:t>
            </a:r>
          </a:p>
          <a:p>
            <a:r>
              <a:rPr lang="en-US" dirty="0"/>
              <a:t>Block 1 → </a:t>
            </a:r>
            <a:r>
              <a:rPr lang="en-US" dirty="0" err="1"/>
              <a:t>DataNode</a:t>
            </a:r>
            <a:r>
              <a:rPr lang="en-US" dirty="0"/>
              <a:t> A, </a:t>
            </a:r>
            <a:r>
              <a:rPr lang="en-US" dirty="0" err="1"/>
              <a:t>DataNode</a:t>
            </a:r>
            <a:r>
              <a:rPr lang="en-US" dirty="0"/>
              <a:t> B, </a:t>
            </a:r>
            <a:r>
              <a:rPr lang="en-US" dirty="0" err="1"/>
              <a:t>DataNode</a:t>
            </a:r>
            <a:r>
              <a:rPr lang="en-US" dirty="0"/>
              <a:t> C</a:t>
            </a:r>
          </a:p>
          <a:p>
            <a:r>
              <a:rPr lang="en-US" dirty="0"/>
              <a:t>Block 2 → </a:t>
            </a:r>
            <a:r>
              <a:rPr lang="en-US" dirty="0" err="1"/>
              <a:t>DataNode</a:t>
            </a:r>
            <a:r>
              <a:rPr lang="en-US" dirty="0"/>
              <a:t> B, </a:t>
            </a:r>
            <a:r>
              <a:rPr lang="en-US" dirty="0" err="1"/>
              <a:t>DataNode</a:t>
            </a:r>
            <a:r>
              <a:rPr lang="en-US" dirty="0"/>
              <a:t> C, </a:t>
            </a:r>
            <a:r>
              <a:rPr lang="en-US" dirty="0" err="1"/>
              <a:t>DataNode</a:t>
            </a:r>
            <a:r>
              <a:rPr lang="en-US" dirty="0"/>
              <a:t> D</a:t>
            </a:r>
          </a:p>
          <a:p>
            <a:r>
              <a:rPr lang="en-US" dirty="0"/>
              <a:t>Block 3 → </a:t>
            </a:r>
            <a:r>
              <a:rPr lang="en-US" dirty="0" err="1"/>
              <a:t>DataNode</a:t>
            </a:r>
            <a:r>
              <a:rPr lang="en-US" dirty="0"/>
              <a:t> C, </a:t>
            </a:r>
            <a:r>
              <a:rPr lang="en-US" dirty="0" err="1"/>
              <a:t>DataNode</a:t>
            </a:r>
            <a:r>
              <a:rPr lang="en-US" dirty="0"/>
              <a:t> D, </a:t>
            </a:r>
            <a:r>
              <a:rPr lang="en-US" dirty="0" err="1"/>
              <a:t>DataNode</a:t>
            </a:r>
            <a:r>
              <a:rPr lang="en-US" dirty="0"/>
              <a:t> A</a:t>
            </a:r>
          </a:p>
          <a:p>
            <a:r>
              <a:rPr lang="en-US" dirty="0"/>
              <a:t>Block 4 → </a:t>
            </a:r>
            <a:r>
              <a:rPr lang="en-US" dirty="0" err="1"/>
              <a:t>DataNode</a:t>
            </a:r>
            <a:r>
              <a:rPr lang="en-US" dirty="0"/>
              <a:t> D, </a:t>
            </a:r>
            <a:r>
              <a:rPr lang="en-US" dirty="0" err="1"/>
              <a:t>DataNode</a:t>
            </a:r>
            <a:r>
              <a:rPr lang="en-US" dirty="0"/>
              <a:t> A, </a:t>
            </a:r>
            <a:r>
              <a:rPr lang="en-US" dirty="0" err="1"/>
              <a:t>DataNode</a:t>
            </a:r>
            <a:r>
              <a:rPr lang="en-US" dirty="0"/>
              <a:t> B</a:t>
            </a:r>
          </a:p>
        </p:txBody>
      </p:sp>
      <p:sp>
        <p:nvSpPr>
          <p:cNvPr id="4" name="Rectangle 3"/>
          <p:cNvSpPr/>
          <p:nvPr/>
        </p:nvSpPr>
        <p:spPr>
          <a:xfrm>
            <a:off x="116732" y="737389"/>
            <a:ext cx="9027268" cy="646331"/>
          </a:xfrm>
          <a:prstGeom prst="rect">
            <a:avLst/>
          </a:prstGeom>
        </p:spPr>
        <p:txBody>
          <a:bodyPr wrap="square">
            <a:spAutoFit/>
          </a:bodyPr>
          <a:lstStyle/>
          <a:p>
            <a:r>
              <a:rPr lang="en-US" dirty="0"/>
              <a:t>If a file is larger than the block size (128 MB), it will be split into several blocks. For example, a 512 MB file will be split into 4 blocks of 128 MB each and saved as follows.</a:t>
            </a:r>
          </a:p>
        </p:txBody>
      </p:sp>
      <p:sp>
        <p:nvSpPr>
          <p:cNvPr id="5" name="Rectangle 4"/>
          <p:cNvSpPr/>
          <p:nvPr/>
        </p:nvSpPr>
        <p:spPr>
          <a:xfrm>
            <a:off x="116732" y="3412497"/>
            <a:ext cx="8766970" cy="923330"/>
          </a:xfrm>
          <a:prstGeom prst="rect">
            <a:avLst/>
          </a:prstGeom>
        </p:spPr>
        <p:txBody>
          <a:bodyPr wrap="square">
            <a:spAutoFit/>
          </a:bodyPr>
          <a:lstStyle/>
          <a:p>
            <a:r>
              <a:rPr lang="en-US" b="1" dirty="0"/>
              <a:t>Data Storage Formats : </a:t>
            </a:r>
          </a:p>
          <a:p>
            <a:r>
              <a:rPr lang="en-US" dirty="0"/>
              <a:t>The data in HDFS is stored in efficient formats for big data analysis. Few of the popular data formats are :</a:t>
            </a:r>
          </a:p>
        </p:txBody>
      </p:sp>
      <p:sp>
        <p:nvSpPr>
          <p:cNvPr id="6" name="Rectangle 5"/>
          <p:cNvSpPr/>
          <p:nvPr/>
        </p:nvSpPr>
        <p:spPr>
          <a:xfrm>
            <a:off x="211660" y="4335827"/>
            <a:ext cx="8056851" cy="2031325"/>
          </a:xfrm>
          <a:prstGeom prst="rect">
            <a:avLst/>
          </a:prstGeom>
        </p:spPr>
        <p:txBody>
          <a:bodyPr wrap="square">
            <a:spAutoFit/>
          </a:bodyPr>
          <a:lstStyle/>
          <a:p>
            <a:pPr marL="342900" indent="-342900">
              <a:buAutoNum type="arabicPeriod"/>
            </a:pPr>
            <a:r>
              <a:rPr lang="en-US" dirty="0"/>
              <a:t>CSV (Comma-Separated Values) and TSV (Tab-Separated Values)</a:t>
            </a:r>
          </a:p>
          <a:p>
            <a:pPr marL="342900" indent="-342900">
              <a:buAutoNum type="arabicPeriod"/>
            </a:pPr>
            <a:r>
              <a:rPr lang="en-US" dirty="0"/>
              <a:t>JSON</a:t>
            </a:r>
          </a:p>
          <a:p>
            <a:pPr marL="342900" indent="-342900">
              <a:buAutoNum type="arabicPeriod"/>
            </a:pPr>
            <a:r>
              <a:rPr lang="en-US" dirty="0"/>
              <a:t>Sequence Files</a:t>
            </a:r>
          </a:p>
          <a:p>
            <a:pPr marL="342900" indent="-342900">
              <a:buAutoNum type="arabicPeriod"/>
            </a:pPr>
            <a:r>
              <a:rPr lang="en-US" dirty="0"/>
              <a:t>Avro</a:t>
            </a:r>
          </a:p>
          <a:p>
            <a:pPr marL="342900" indent="-342900">
              <a:buAutoNum type="arabicPeriod"/>
            </a:pPr>
            <a:r>
              <a:rPr lang="en-US" dirty="0"/>
              <a:t>Parquet</a:t>
            </a:r>
          </a:p>
          <a:p>
            <a:pPr marL="342900" indent="-342900">
              <a:buAutoNum type="arabicPeriod"/>
            </a:pPr>
            <a:r>
              <a:rPr lang="en-US" dirty="0" err="1"/>
              <a:t>Optimised</a:t>
            </a:r>
            <a:r>
              <a:rPr lang="en-US" dirty="0"/>
              <a:t> Row Columnar (ORC)</a:t>
            </a:r>
          </a:p>
          <a:p>
            <a:pPr marL="342900" indent="-342900">
              <a:buAutoNum type="arabicPeriod"/>
            </a:pPr>
            <a:r>
              <a:rPr lang="en-US" dirty="0" err="1"/>
              <a:t>Protobuf</a:t>
            </a:r>
            <a:endParaRPr lang="en-US" dirty="0"/>
          </a:p>
        </p:txBody>
      </p:sp>
    </p:spTree>
    <p:extLst>
      <p:ext uri="{BB962C8B-B14F-4D97-AF65-F5344CB8AC3E}">
        <p14:creationId xmlns:p14="http://schemas.microsoft.com/office/powerpoint/2010/main" val="1658780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907" y="139137"/>
            <a:ext cx="6794604" cy="461665"/>
          </a:xfrm>
          <a:prstGeom prst="rect">
            <a:avLst/>
          </a:prstGeom>
        </p:spPr>
        <p:txBody>
          <a:bodyPr wrap="square">
            <a:spAutoFit/>
          </a:bodyPr>
          <a:lstStyle/>
          <a:p>
            <a:r>
              <a:rPr lang="en-US" sz="2400" b="1" dirty="0">
                <a:solidFill>
                  <a:schemeClr val="accent6"/>
                </a:solidFill>
              </a:rPr>
              <a:t>Analyzing data with Hadoop (contd)</a:t>
            </a:r>
          </a:p>
        </p:txBody>
      </p:sp>
      <p:sp>
        <p:nvSpPr>
          <p:cNvPr id="3" name="Rectangle 2"/>
          <p:cNvSpPr/>
          <p:nvPr/>
        </p:nvSpPr>
        <p:spPr>
          <a:xfrm>
            <a:off x="77820" y="662357"/>
            <a:ext cx="8959176" cy="5570756"/>
          </a:xfrm>
          <a:prstGeom prst="rect">
            <a:avLst/>
          </a:prstGeom>
        </p:spPr>
        <p:txBody>
          <a:bodyPr wrap="square">
            <a:spAutoFit/>
          </a:bodyPr>
          <a:lstStyle/>
          <a:p>
            <a:r>
              <a:rPr lang="en-US" sz="1600" b="1" dirty="0"/>
              <a:t>3. Data Processing with </a:t>
            </a:r>
            <a:r>
              <a:rPr lang="en-US" sz="1600" b="1" dirty="0" err="1"/>
              <a:t>MapReduce</a:t>
            </a:r>
            <a:r>
              <a:rPr lang="en-US" sz="1600" b="1" dirty="0"/>
              <a:t> :</a:t>
            </a:r>
          </a:p>
          <a:p>
            <a:r>
              <a:rPr lang="en-US" sz="1600" dirty="0" err="1"/>
              <a:t>MapReduce</a:t>
            </a:r>
            <a:r>
              <a:rPr lang="en-US" sz="1600" dirty="0"/>
              <a:t> is a core component of Hadoop designed for processing large-scale data across distributed clusters. It is a programming model that enables parallel and distributed processing of vast datasets by dividing tasks into two distinct phases. </a:t>
            </a:r>
          </a:p>
          <a:p>
            <a:r>
              <a:rPr lang="en-US" sz="1600" dirty="0"/>
              <a:t>The concept behind </a:t>
            </a:r>
            <a:r>
              <a:rPr lang="en-US" sz="1600" dirty="0" err="1"/>
              <a:t>MapReduce</a:t>
            </a:r>
            <a:r>
              <a:rPr lang="en-US" sz="1600" dirty="0"/>
              <a:t> is to break down a large task into smaller, independent subtasks, which are processed in parallel and later aggregated. This model is highly scalable and fault-tolerant, making it suitable for processing datasets that span petabytes and are distributed across hundreds or thousands of machines. The two phases </a:t>
            </a:r>
            <a:r>
              <a:rPr lang="en-US" sz="1600" dirty="0" err="1"/>
              <a:t>viz</a:t>
            </a:r>
            <a:r>
              <a:rPr lang="en-US" sz="1600" dirty="0"/>
              <a:t> Map and reduce works as follows :</a:t>
            </a:r>
          </a:p>
          <a:p>
            <a:r>
              <a:rPr lang="en-US" i="1" dirty="0">
                <a:latin typeface="Bookman Old Style" pitchFamily="18" charset="0"/>
              </a:rPr>
              <a:t>Map Phase:</a:t>
            </a:r>
          </a:p>
          <a:p>
            <a:r>
              <a:rPr lang="en-US" sz="1600" dirty="0"/>
              <a:t>In the </a:t>
            </a:r>
            <a:r>
              <a:rPr lang="en-US" sz="1600" b="1" dirty="0"/>
              <a:t>Map</a:t>
            </a:r>
            <a:r>
              <a:rPr lang="en-US" sz="1600" dirty="0"/>
              <a:t> phase, the input dataset is split into smaller chunks, and each chunk is processed in parallel by a </a:t>
            </a:r>
            <a:r>
              <a:rPr lang="en-US" sz="1600" b="1" dirty="0"/>
              <a:t>mapper</a:t>
            </a:r>
            <a:r>
              <a:rPr lang="en-US" sz="1600" dirty="0"/>
              <a:t> function. The mapper reads the data, processes it, and outputs key-value pairs. A simple example of the Mapper function is can be , say</a:t>
            </a:r>
          </a:p>
          <a:p>
            <a:r>
              <a:rPr lang="en-US" sz="1600" dirty="0"/>
              <a:t>If we want to count the number of times each word appears in a large collection of text files (e.g., web logs or social media posts): </a:t>
            </a:r>
          </a:p>
          <a:p>
            <a:r>
              <a:rPr lang="en-US" sz="1600" i="1" dirty="0">
                <a:latin typeface="Bahnschrift Light Condensed" pitchFamily="34" charset="0"/>
              </a:rPr>
              <a:t>We takes a block of text, splits it into words, and outputs each word as a key, with a value of 1 </a:t>
            </a:r>
          </a:p>
          <a:p>
            <a:r>
              <a:rPr lang="en-US" sz="1600" i="1" dirty="0">
                <a:latin typeface="Bahnschrift Light Condensed" pitchFamily="34" charset="0"/>
              </a:rPr>
              <a:t> (e.g., “apple” → (apple, 1)).</a:t>
            </a:r>
          </a:p>
          <a:p>
            <a:r>
              <a:rPr lang="en-US" i="1" dirty="0">
                <a:latin typeface="Bookman Old Style" pitchFamily="18" charset="0"/>
              </a:rPr>
              <a:t>Reduce Phase:</a:t>
            </a:r>
          </a:p>
          <a:p>
            <a:r>
              <a:rPr lang="en-US" sz="1600" dirty="0"/>
              <a:t>The Reduce function takes the sorted intermediate data and processes it to generate the final output. </a:t>
            </a:r>
            <a:r>
              <a:rPr lang="en-US" sz="1600" i="1" dirty="0">
                <a:latin typeface="Bahnschrift Light Condensed" pitchFamily="34" charset="0"/>
              </a:rPr>
              <a:t>apple, 1), (apple, 1), (apple, 1) → (apple, 3)).</a:t>
            </a:r>
          </a:p>
          <a:p>
            <a:r>
              <a:rPr lang="en-US" sz="1600" dirty="0"/>
              <a:t>The reducer aggregates, combines, or summarizes the results based on the keys. The output from each reducer is written back to </a:t>
            </a:r>
            <a:r>
              <a:rPr lang="en-US" sz="1600" b="1" dirty="0"/>
              <a:t>HDFS</a:t>
            </a:r>
            <a:r>
              <a:rPr lang="en-US" sz="1600" dirty="0"/>
              <a:t> or another storage system .</a:t>
            </a:r>
            <a:endParaRPr lang="en-US" sz="1600" i="1" dirty="0">
              <a:latin typeface="Bahnschrift Light Condensed" pitchFamily="34" charset="0"/>
            </a:endParaRPr>
          </a:p>
        </p:txBody>
      </p:sp>
    </p:spTree>
    <p:extLst>
      <p:ext uri="{BB962C8B-B14F-4D97-AF65-F5344CB8AC3E}">
        <p14:creationId xmlns:p14="http://schemas.microsoft.com/office/powerpoint/2010/main" val="1658780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26386</TotalTime>
  <Words>4613</Words>
  <Application>Microsoft Office PowerPoint</Application>
  <PresentationFormat>On-screen Show (4:3)</PresentationFormat>
  <Paragraphs>226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Bahnschrift Light Condensed</vt:lpstr>
      <vt:lpstr>Bookman Old Style</vt:lpstr>
      <vt:lpstr>Calibri</vt:lpstr>
      <vt:lpstr>News Gothic MT</vt:lpstr>
      <vt:lpstr>Wingdings</vt:lpstr>
      <vt:lpstr>Wingdings 2</vt:lpstr>
      <vt:lpstr>Breeze</vt:lpstr>
      <vt:lpstr>              Unit # 2  - Hadoop Concepts, - Design of Hadoop distributed    file system (HDFS) , - Analyzing data with Hadoop, - Hadoop streaming, - Data Formats.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CCHMC</dc:creator>
  <cp:lastModifiedBy>Shweta Rawat</cp:lastModifiedBy>
  <cp:revision>463</cp:revision>
  <dcterms:created xsi:type="dcterms:W3CDTF">2014-03-26T14:51:32Z</dcterms:created>
  <dcterms:modified xsi:type="dcterms:W3CDTF">2024-12-08T06:02:33Z</dcterms:modified>
</cp:coreProperties>
</file>